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59" r:id="rId6"/>
    <p:sldId id="260" r:id="rId7"/>
    <p:sldId id="261" r:id="rId8"/>
    <p:sldId id="262" r:id="rId9"/>
    <p:sldId id="264" r:id="rId10"/>
    <p:sldId id="265" r:id="rId11"/>
    <p:sldId id="266" r:id="rId1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67" y="-47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8" name="Titr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a:xfrm>
            <a:off x="6400800" y="6355080"/>
            <a:ext cx="2286000" cy="365760"/>
          </a:xfrm>
        </p:spPr>
        <p:txBody>
          <a:bodyPr/>
          <a:lstStyle>
            <a:lvl1pPr>
              <a:defRPr sz="1400"/>
            </a:lvl1pPr>
          </a:lstStyle>
          <a:p>
            <a:fld id="{41793C28-3183-4584-A57D-1E22B31280B5}" type="datetimeFigureOut">
              <a:rPr lang="fr-FR" smtClean="0"/>
              <a:t>09/06/2019</a:t>
            </a:fld>
            <a:endParaRPr lang="fr-FR"/>
          </a:p>
        </p:txBody>
      </p:sp>
      <p:sp>
        <p:nvSpPr>
          <p:cNvPr id="17" name="Espace réservé du pied de page 16"/>
          <p:cNvSpPr>
            <a:spLocks noGrp="1"/>
          </p:cNvSpPr>
          <p:nvPr>
            <p:ph type="ftr" sz="quarter" idx="11"/>
          </p:nvPr>
        </p:nvSpPr>
        <p:spPr>
          <a:xfrm>
            <a:off x="2898648" y="6355080"/>
            <a:ext cx="3474720" cy="365760"/>
          </a:xfrm>
        </p:spPr>
        <p:txBody>
          <a:bodyPr/>
          <a:lstStyle/>
          <a:p>
            <a:endParaRPr lang="fr-FR"/>
          </a:p>
        </p:txBody>
      </p:sp>
      <p:sp>
        <p:nvSpPr>
          <p:cNvPr id="29" name="Espace réservé du numéro de diapositive 28"/>
          <p:cNvSpPr>
            <a:spLocks noGrp="1"/>
          </p:cNvSpPr>
          <p:nvPr>
            <p:ph type="sldNum" sz="quarter" idx="12"/>
          </p:nvPr>
        </p:nvSpPr>
        <p:spPr>
          <a:xfrm>
            <a:off x="1216152" y="6355080"/>
            <a:ext cx="1219200" cy="365760"/>
          </a:xfrm>
        </p:spPr>
        <p:txBody>
          <a:bodyPr/>
          <a:lstStyle/>
          <a:p>
            <a:fld id="{E437D6ED-1758-43B4-B2B2-C9D2CC091A3A}" type="slidenum">
              <a:rPr lang="fr-FR" smtClean="0"/>
              <a:t>‹N°›</a:t>
            </a:fld>
            <a:endParaRPr lang="fr-FR"/>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41793C28-3183-4584-A57D-1E22B31280B5}" type="datetimeFigureOut">
              <a:rPr lang="fr-FR" smtClean="0"/>
              <a:t>09/06/2019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37D6ED-1758-43B4-B2B2-C9D2CC091A3A}"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41793C28-3183-4584-A57D-1E22B31280B5}" type="datetimeFigureOut">
              <a:rPr lang="fr-FR" smtClean="0"/>
              <a:t>09/06/2019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37D6ED-1758-43B4-B2B2-C9D2CC091A3A}" type="slidenum">
              <a:rPr lang="fr-FR" smtClean="0"/>
              <a:t>‹N°›</a:t>
            </a:fld>
            <a:endParaRPr lang="fr-FR"/>
          </a:p>
        </p:txBody>
      </p:sp>
      <p:sp>
        <p:nvSpPr>
          <p:cNvPr id="7" name="Connecteur droit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Triangle isocè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Connecteur droit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4" name="Espace réservé de la date 3"/>
          <p:cNvSpPr>
            <a:spLocks noGrp="1"/>
          </p:cNvSpPr>
          <p:nvPr>
            <p:ph type="dt" sz="half" idx="10"/>
          </p:nvPr>
        </p:nvSpPr>
        <p:spPr/>
        <p:txBody>
          <a:bodyPr/>
          <a:lstStyle/>
          <a:p>
            <a:fld id="{41793C28-3183-4584-A57D-1E22B31280B5}" type="datetimeFigureOut">
              <a:rPr lang="fr-FR" smtClean="0"/>
              <a:t>09/06/2019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37D6ED-1758-43B4-B2B2-C9D2CC091A3A}" type="slidenum">
              <a:rPr lang="fr-FR" smtClean="0"/>
              <a:t>‹N°›</a:t>
            </a:fld>
            <a:endParaRPr lang="fr-FR"/>
          </a:p>
        </p:txBody>
      </p:sp>
      <p:sp>
        <p:nvSpPr>
          <p:cNvPr id="8" name="Espace réservé du contenu 7"/>
          <p:cNvSpPr>
            <a:spLocks noGrp="1"/>
          </p:cNvSpPr>
          <p:nvPr>
            <p:ph sz="quarter" idx="1"/>
          </p:nvPr>
        </p:nvSpPr>
        <p:spPr>
          <a:xfrm>
            <a:off x="457200" y="1219200"/>
            <a:ext cx="8229600" cy="493776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a:xfrm>
            <a:off x="6400800" y="6355080"/>
            <a:ext cx="2286000" cy="365760"/>
          </a:xfrm>
        </p:spPr>
        <p:txBody>
          <a:bodyPr/>
          <a:lstStyle/>
          <a:p>
            <a:fld id="{41793C28-3183-4584-A57D-1E22B31280B5}" type="datetimeFigureOut">
              <a:rPr lang="fr-FR" smtClean="0"/>
              <a:t>09/06/2019</a:t>
            </a:fld>
            <a:endParaRPr lang="fr-FR"/>
          </a:p>
        </p:txBody>
      </p:sp>
      <p:sp>
        <p:nvSpPr>
          <p:cNvPr id="5" name="Espace réservé du pied de page 4"/>
          <p:cNvSpPr>
            <a:spLocks noGrp="1"/>
          </p:cNvSpPr>
          <p:nvPr>
            <p:ph type="ftr" sz="quarter" idx="11"/>
          </p:nvPr>
        </p:nvSpPr>
        <p:spPr>
          <a:xfrm>
            <a:off x="2898648" y="6355080"/>
            <a:ext cx="3474720" cy="365760"/>
          </a:xfrm>
        </p:spPr>
        <p:txBody>
          <a:bodyPr/>
          <a:lstStyle/>
          <a:p>
            <a:endParaRPr lang="fr-FR"/>
          </a:p>
        </p:txBody>
      </p:sp>
      <p:sp>
        <p:nvSpPr>
          <p:cNvPr id="6" name="Espace réservé du numéro de diapositive 5"/>
          <p:cNvSpPr>
            <a:spLocks noGrp="1"/>
          </p:cNvSpPr>
          <p:nvPr>
            <p:ph type="sldNum" sz="quarter" idx="12"/>
          </p:nvPr>
        </p:nvSpPr>
        <p:spPr>
          <a:xfrm>
            <a:off x="1069848" y="6355080"/>
            <a:ext cx="1520952" cy="365760"/>
          </a:xfrm>
        </p:spPr>
        <p:txBody>
          <a:bodyPr/>
          <a:lstStyle/>
          <a:p>
            <a:fld id="{E437D6ED-1758-43B4-B2B2-C9D2CC091A3A}" type="slidenum">
              <a:rPr lang="fr-FR" smtClean="0"/>
              <a:t>‹N°›</a:t>
            </a:fld>
            <a:endParaRPr lang="fr-FR"/>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41793C28-3183-4584-A57D-1E22B31280B5}" type="datetimeFigureOut">
              <a:rPr lang="fr-FR" smtClean="0"/>
              <a:t>09/06/2019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437D6ED-1758-43B4-B2B2-C9D2CC091A3A}" type="slidenum">
              <a:rPr lang="fr-FR" smtClean="0"/>
              <a:t>‹N°›</a:t>
            </a:fld>
            <a:endParaRPr lang="fr-FR"/>
          </a:p>
        </p:txBody>
      </p:sp>
      <p:sp>
        <p:nvSpPr>
          <p:cNvPr id="9" name="Espace réservé du contenu 8"/>
          <p:cNvSpPr>
            <a:spLocks noGrp="1"/>
          </p:cNvSpPr>
          <p:nvPr>
            <p:ph sz="quarter" idx="1"/>
          </p:nvPr>
        </p:nvSpPr>
        <p:spPr>
          <a:xfrm>
            <a:off x="457200" y="1219200"/>
            <a:ext cx="4041648" cy="493776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632198" y="1216152"/>
            <a:ext cx="4041648" cy="493776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nchor="ctr"/>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7" name="Espace réservé de la date 6"/>
          <p:cNvSpPr>
            <a:spLocks noGrp="1"/>
          </p:cNvSpPr>
          <p:nvPr>
            <p:ph type="dt" sz="half" idx="10"/>
          </p:nvPr>
        </p:nvSpPr>
        <p:spPr/>
        <p:txBody>
          <a:bodyPr/>
          <a:lstStyle/>
          <a:p>
            <a:fld id="{41793C28-3183-4584-A57D-1E22B31280B5}" type="datetimeFigureOut">
              <a:rPr lang="fr-FR" smtClean="0"/>
              <a:t>09/06/2019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437D6ED-1758-43B4-B2B2-C9D2CC091A3A}" type="slidenum">
              <a:rPr lang="fr-FR" smtClean="0"/>
              <a:t>‹N°›</a:t>
            </a:fld>
            <a:endParaRPr lang="fr-FR"/>
          </a:p>
        </p:txBody>
      </p:sp>
      <p:sp>
        <p:nvSpPr>
          <p:cNvPr id="11" name="Espace réservé du contenu 10"/>
          <p:cNvSpPr>
            <a:spLocks noGrp="1"/>
          </p:cNvSpPr>
          <p:nvPr>
            <p:ph sz="quarter" idx="2"/>
          </p:nvPr>
        </p:nvSpPr>
        <p:spPr>
          <a:xfrm>
            <a:off x="457200" y="2133600"/>
            <a:ext cx="4038600" cy="40386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648200" y="2133600"/>
            <a:ext cx="4038600" cy="40386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41793C28-3183-4584-A57D-1E22B31280B5}" type="datetimeFigureOut">
              <a:rPr lang="fr-FR" smtClean="0"/>
              <a:t>09/06/2019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437D6ED-1758-43B4-B2B2-C9D2CC091A3A}" type="slidenum">
              <a:rPr lang="fr-FR" smtClean="0"/>
              <a:t>‹N°›</a:t>
            </a:fld>
            <a:endParaRPr lang="fr-FR"/>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1793C28-3183-4584-A57D-1E22B31280B5}" type="datetimeFigureOut">
              <a:rPr lang="fr-FR" smtClean="0"/>
              <a:t>09/06/2019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437D6ED-1758-43B4-B2B2-C9D2CC091A3A}" type="slidenum">
              <a:rPr lang="fr-FR" smtClean="0"/>
              <a:t>‹N°›</a:t>
            </a:fld>
            <a:endParaRPr lang="fr-FR"/>
          </a:p>
        </p:txBody>
      </p:sp>
      <p:sp>
        <p:nvSpPr>
          <p:cNvPr id="5" name="Connecteur droit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41793C28-3183-4584-A57D-1E22B31280B5}" type="datetimeFigureOut">
              <a:rPr lang="fr-FR" smtClean="0"/>
              <a:t>09/06/2019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437D6ED-1758-43B4-B2B2-C9D2CC091A3A}" type="slidenum">
              <a:rPr lang="fr-FR" smtClean="0"/>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Connecteur droit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u contenu 11"/>
          <p:cNvSpPr>
            <a:spLocks noGrp="1"/>
          </p:cNvSpPr>
          <p:nvPr>
            <p:ph sz="quarter" idx="1"/>
          </p:nvPr>
        </p:nvSpPr>
        <p:spPr>
          <a:xfrm>
            <a:off x="304800" y="304800"/>
            <a:ext cx="5715000" cy="5715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41793C28-3183-4584-A57D-1E22B31280B5}" type="datetimeFigureOut">
              <a:rPr lang="fr-FR" smtClean="0"/>
              <a:t>09/06/2019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437D6ED-1758-43B4-B2B2-C9D2CC091A3A}" type="slidenum">
              <a:rPr lang="fr-FR" smtClean="0"/>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457200" y="152400"/>
            <a:ext cx="8229600" cy="990600"/>
          </a:xfrm>
          <a:prstGeom prst="rect">
            <a:avLst/>
          </a:prstGeom>
        </p:spPr>
        <p:txBody>
          <a:bodyPr vert="horz" anchor="b" anchorCtr="0">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41793C28-3183-4584-A57D-1E22B31280B5}" type="datetimeFigureOut">
              <a:rPr lang="fr-FR" smtClean="0"/>
              <a:t>09/06/2019</a:t>
            </a:fld>
            <a:endParaRPr lang="fr-FR"/>
          </a:p>
        </p:txBody>
      </p:sp>
      <p:sp>
        <p:nvSpPr>
          <p:cNvPr id="3" name="Espace réservé du pied de page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fr-FR"/>
          </a:p>
        </p:txBody>
      </p:sp>
      <p:sp>
        <p:nvSpPr>
          <p:cNvPr id="23" name="Espace réservé du numéro de diapositive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E437D6ED-1758-43B4-B2B2-C9D2CC091A3A}" type="slidenum">
              <a:rPr lang="fr-FR" smtClean="0"/>
              <a:t>‹N°›</a:t>
            </a:fld>
            <a:endParaRPr lang="fr-FR"/>
          </a:p>
        </p:txBody>
      </p:sp>
      <p:sp>
        <p:nvSpPr>
          <p:cNvPr id="28" name="Connecteur droit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Connecteur droit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Triangle isocè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openclassrooms.com/fr/courses/26832-apprenez-a-programmer-en-java/24335-implementez-des-champs-de-formulaire" TargetMode="External"/><Relationship Id="rId3" Type="http://schemas.openxmlformats.org/officeDocument/2006/relationships/hyperlink" Target="http://isabelle.thieblemont.pagesperso-orange.fr/java/cardlay.html" TargetMode="External"/><Relationship Id="rId7" Type="http://schemas.openxmlformats.org/officeDocument/2006/relationships/hyperlink" Target="https://sql.sh/cours/where/exists" TargetMode="External"/><Relationship Id="rId2" Type="http://schemas.openxmlformats.org/officeDocument/2006/relationships/hyperlink" Target="https://docs.oracle.com/javase/tutorial/uiswing/layout/visual.html" TargetMode="External"/><Relationship Id="rId1" Type="http://schemas.openxmlformats.org/officeDocument/2006/relationships/slideLayout" Target="../slideLayouts/slideLayout2.xml"/><Relationship Id="rId6" Type="http://schemas.openxmlformats.org/officeDocument/2006/relationships/hyperlink" Target="https://sql.sh/cours/delete" TargetMode="External"/><Relationship Id="rId5" Type="http://schemas.openxmlformats.org/officeDocument/2006/relationships/hyperlink" Target="https://baptiste-wicht.developpez.com/tutoriels/java/swing/debutant/?page=listes" TargetMode="External"/><Relationship Id="rId4" Type="http://schemas.openxmlformats.org/officeDocument/2006/relationships/hyperlink" Target="https://openclassrooms.com/fr/courses/26832-apprenez-a-programmer-en-java/23108-creez-votre-premiere-fenetr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3568" y="188640"/>
            <a:ext cx="7772400" cy="1296144"/>
          </a:xfrm>
        </p:spPr>
        <p:txBody>
          <a:bodyPr>
            <a:normAutofit fontScale="90000"/>
          </a:bodyPr>
          <a:lstStyle/>
          <a:p>
            <a:r>
              <a:rPr lang="fr-FR" dirty="0" smtClean="0"/>
              <a:t>Projet POO Java</a:t>
            </a:r>
            <a:br>
              <a:rPr lang="fr-FR" dirty="0" smtClean="0"/>
            </a:br>
            <a:r>
              <a:rPr lang="fr-FR" dirty="0" smtClean="0"/>
              <a:t/>
            </a:r>
            <a:br>
              <a:rPr lang="fr-FR" dirty="0" smtClean="0"/>
            </a:br>
            <a:r>
              <a:rPr lang="fr-FR" dirty="0" smtClean="0"/>
              <a:t/>
            </a:r>
            <a:br>
              <a:rPr lang="fr-FR" dirty="0" smtClean="0"/>
            </a:br>
            <a:r>
              <a:rPr lang="fr-FR" dirty="0" smtClean="0"/>
              <a:t/>
            </a:r>
            <a:br>
              <a:rPr lang="fr-FR" dirty="0" smtClean="0"/>
            </a:br>
            <a:endParaRPr lang="fr-FR" dirty="0"/>
          </a:p>
        </p:txBody>
      </p:sp>
      <p:sp>
        <p:nvSpPr>
          <p:cNvPr id="3" name="Sous-titre 2"/>
          <p:cNvSpPr>
            <a:spLocks noGrp="1"/>
          </p:cNvSpPr>
          <p:nvPr>
            <p:ph type="subTitle" idx="1"/>
          </p:nvPr>
        </p:nvSpPr>
        <p:spPr>
          <a:xfrm>
            <a:off x="-252536" y="3933056"/>
            <a:ext cx="6400800" cy="1752600"/>
          </a:xfrm>
        </p:spPr>
        <p:txBody>
          <a:bodyPr/>
          <a:lstStyle/>
          <a:p>
            <a:r>
              <a:rPr lang="fr-FR" dirty="0" smtClean="0"/>
              <a:t>Interface / Mise à jour </a:t>
            </a:r>
          </a:p>
          <a:p>
            <a:endParaRPr lang="fr-FR" dirty="0"/>
          </a:p>
          <a:p>
            <a:endParaRPr lang="fr-FR" dirty="0" smtClean="0"/>
          </a:p>
          <a:p>
            <a:pPr algn="ctr"/>
            <a:r>
              <a:rPr lang="fr-FR" dirty="0" smtClean="0"/>
              <a:t>                                        ECE - Paris</a:t>
            </a:r>
            <a:endParaRPr lang="fr-FR" dirty="0"/>
          </a:p>
        </p:txBody>
      </p:sp>
      <p:sp>
        <p:nvSpPr>
          <p:cNvPr id="27650" name="AutoShape 2" descr="Résultat de recherche d'images pour &quot;java&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27652" name="AutoShape 4" descr="Résultat de recherche d'images pour &quot;java&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27654" name="Picture 6" descr="Résultat de recherche d'images pour &quot;java&quot;"/>
          <p:cNvPicPr>
            <a:picLocks noChangeAspect="1" noChangeArrowheads="1"/>
          </p:cNvPicPr>
          <p:nvPr/>
        </p:nvPicPr>
        <p:blipFill>
          <a:blip r:embed="rId2" cstate="print"/>
          <a:srcRect/>
          <a:stretch>
            <a:fillRect/>
          </a:stretch>
        </p:blipFill>
        <p:spPr bwMode="auto">
          <a:xfrm>
            <a:off x="2987824" y="332656"/>
            <a:ext cx="1550314" cy="2880320"/>
          </a:xfrm>
          <a:prstGeom prst="rect">
            <a:avLst/>
          </a:prstGeom>
          <a:noFill/>
        </p:spPr>
      </p:pic>
      <p:sp>
        <p:nvSpPr>
          <p:cNvPr id="8" name="Titre 1"/>
          <p:cNvSpPr txBox="1">
            <a:spLocks/>
          </p:cNvSpPr>
          <p:nvPr/>
        </p:nvSpPr>
        <p:spPr>
          <a:xfrm>
            <a:off x="1115616" y="1988840"/>
            <a:ext cx="7772400" cy="1296144"/>
          </a:xfrm>
          <a:prstGeom prst="rect">
            <a:avLst/>
          </a:prstGeom>
        </p:spPr>
        <p:txBody>
          <a:bodyPr vert="horz" anchor="t" anchorCtr="0">
            <a:normAutofit fontScale="75000" lnSpcReduction="20000"/>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fr-FR" sz="3200" b="0" i="0" u="none" strike="noStrike" kern="1200" cap="none" spc="0" normalizeH="0" baseline="0" noProof="0" dirty="0" smtClean="0">
                <a:ln>
                  <a:noFill/>
                </a:ln>
                <a:solidFill>
                  <a:schemeClr val="tx1"/>
                </a:solidFill>
                <a:effectLst/>
                <a:uLnTx/>
                <a:uFillTx/>
                <a:latin typeface="+mj-lt"/>
                <a:ea typeface="+mj-ea"/>
                <a:cs typeface="+mj-cs"/>
              </a:rPr>
              <a:t/>
            </a:r>
            <a:br>
              <a:rPr kumimoji="0" lang="fr-FR" sz="3200" b="0" i="0" u="none" strike="noStrike" kern="1200" cap="none" spc="0" normalizeH="0" baseline="0" noProof="0" dirty="0" smtClean="0">
                <a:ln>
                  <a:noFill/>
                </a:ln>
                <a:solidFill>
                  <a:schemeClr val="tx1"/>
                </a:solidFill>
                <a:effectLst/>
                <a:uLnTx/>
                <a:uFillTx/>
                <a:latin typeface="+mj-lt"/>
                <a:ea typeface="+mj-ea"/>
                <a:cs typeface="+mj-cs"/>
              </a:rPr>
            </a:br>
            <a:r>
              <a:rPr kumimoji="0" lang="fr-FR" sz="3200" b="0" i="0" u="none" strike="noStrike" kern="1200" cap="none" spc="0" normalizeH="0" baseline="0" noProof="0" dirty="0" smtClean="0">
                <a:ln>
                  <a:noFill/>
                </a:ln>
                <a:solidFill>
                  <a:schemeClr val="tx1"/>
                </a:solidFill>
                <a:effectLst/>
                <a:uLnTx/>
                <a:uFillTx/>
                <a:latin typeface="+mj-lt"/>
                <a:ea typeface="+mj-ea"/>
                <a:cs typeface="+mj-cs"/>
              </a:rPr>
              <a:t/>
            </a:r>
            <a:br>
              <a:rPr kumimoji="0" lang="fr-FR" sz="3200" b="0" i="0" u="none" strike="noStrike" kern="1200" cap="none" spc="0" normalizeH="0" baseline="0" noProof="0" dirty="0" smtClean="0">
                <a:ln>
                  <a:noFill/>
                </a:ln>
                <a:solidFill>
                  <a:schemeClr val="tx1"/>
                </a:solidFill>
                <a:effectLst/>
                <a:uLnTx/>
                <a:uFillTx/>
                <a:latin typeface="+mj-lt"/>
                <a:ea typeface="+mj-ea"/>
                <a:cs typeface="+mj-cs"/>
              </a:rPr>
            </a:br>
            <a:r>
              <a:rPr kumimoji="0" lang="fr-FR" sz="3200" b="0" i="0" u="none" strike="noStrike" kern="1200" cap="none" spc="0" normalizeH="0" baseline="0" noProof="0" dirty="0" smtClean="0">
                <a:ln>
                  <a:noFill/>
                </a:ln>
                <a:solidFill>
                  <a:schemeClr val="tx1"/>
                </a:solidFill>
                <a:effectLst/>
                <a:uLnTx/>
                <a:uFillTx/>
                <a:latin typeface="+mj-lt"/>
                <a:ea typeface="+mj-ea"/>
                <a:cs typeface="+mj-cs"/>
              </a:rPr>
              <a:t/>
            </a:r>
            <a:br>
              <a:rPr kumimoji="0" lang="fr-FR" sz="3200" b="0" i="0" u="none" strike="noStrike" kern="1200" cap="none" spc="0" normalizeH="0" baseline="0" noProof="0" dirty="0" smtClean="0">
                <a:ln>
                  <a:noFill/>
                </a:ln>
                <a:solidFill>
                  <a:schemeClr val="tx1"/>
                </a:solidFill>
                <a:effectLst/>
                <a:uLnTx/>
                <a:uFillTx/>
                <a:latin typeface="+mj-lt"/>
                <a:ea typeface="+mj-ea"/>
                <a:cs typeface="+mj-cs"/>
              </a:rPr>
            </a:br>
            <a:endParaRPr kumimoji="0" lang="fr-FR"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ZoneTexte 8"/>
          <p:cNvSpPr txBox="1"/>
          <p:nvPr/>
        </p:nvSpPr>
        <p:spPr>
          <a:xfrm>
            <a:off x="0" y="0"/>
            <a:ext cx="5400600" cy="1477328"/>
          </a:xfrm>
          <a:prstGeom prst="rect">
            <a:avLst/>
          </a:prstGeom>
          <a:noFill/>
        </p:spPr>
        <p:txBody>
          <a:bodyPr wrap="square" rtlCol="0">
            <a:spAutoFit/>
          </a:bodyPr>
          <a:lstStyle/>
          <a:p>
            <a:r>
              <a:rPr lang="fr-FR" dirty="0" smtClean="0"/>
              <a:t>Vincent Joubert</a:t>
            </a:r>
          </a:p>
          <a:p>
            <a:endParaRPr lang="fr-FR" dirty="0"/>
          </a:p>
          <a:p>
            <a:r>
              <a:rPr lang="fr-FR" dirty="0" smtClean="0"/>
              <a:t>Alexandre Bouzeriata			</a:t>
            </a:r>
          </a:p>
          <a:p>
            <a:endParaRPr lang="fr-FR" dirty="0"/>
          </a:p>
          <a:p>
            <a:r>
              <a:rPr lang="fr-FR" dirty="0" smtClean="0"/>
              <a:t>Grégoire Massé</a:t>
            </a:r>
            <a:endParaRPr lang="fr-FR" dirty="0"/>
          </a:p>
        </p:txBody>
      </p:sp>
      <p:sp>
        <p:nvSpPr>
          <p:cNvPr id="10" name="Rectangle 9"/>
          <p:cNvSpPr/>
          <p:nvPr/>
        </p:nvSpPr>
        <p:spPr>
          <a:xfrm>
            <a:off x="7380312" y="5229200"/>
            <a:ext cx="728084" cy="369332"/>
          </a:xfrm>
          <a:prstGeom prst="rect">
            <a:avLst/>
          </a:prstGeom>
        </p:spPr>
        <p:txBody>
          <a:bodyPr wrap="none">
            <a:spAutoFit/>
          </a:bodyPr>
          <a:lstStyle/>
          <a:p>
            <a:r>
              <a:rPr lang="fr-FR" dirty="0" smtClean="0"/>
              <a:t>TD09</a:t>
            </a:r>
            <a:endParaRPr lang="fr-F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457200" y="152400"/>
            <a:ext cx="8229600" cy="990600"/>
          </a:xfrm>
        </p:spPr>
        <p:txBody>
          <a:bodyPr/>
          <a:lstStyle/>
          <a:p>
            <a:r>
              <a:rPr lang="fr-FR" dirty="0" smtClean="0"/>
              <a:t>Bilan =&gt; Vincent</a:t>
            </a:r>
            <a:endParaRPr lang="fr-FR" dirty="0"/>
          </a:p>
        </p:txBody>
      </p:sp>
      <p:sp>
        <p:nvSpPr>
          <p:cNvPr id="5" name="Rectangle 4"/>
          <p:cNvSpPr/>
          <p:nvPr/>
        </p:nvSpPr>
        <p:spPr>
          <a:xfrm>
            <a:off x="395536" y="1628800"/>
            <a:ext cx="2952328" cy="401648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fr-FR" sz="1500" dirty="0" smtClean="0"/>
              <a:t>« Je me suis occupé de la partie graphique et SQL. Le fait que l’on ne pouvait pas utiliser les outils graphiques de </a:t>
            </a:r>
            <a:r>
              <a:rPr lang="fr-FR" sz="1500" dirty="0" err="1" smtClean="0"/>
              <a:t>NetBeans</a:t>
            </a:r>
            <a:r>
              <a:rPr lang="fr-FR" sz="1500" dirty="0" smtClean="0"/>
              <a:t> à beaucoup allongée la tâche car l’organisation de l’espace du </a:t>
            </a:r>
            <a:r>
              <a:rPr lang="fr-FR" sz="1500" dirty="0" err="1" smtClean="0"/>
              <a:t>Jframe</a:t>
            </a:r>
            <a:r>
              <a:rPr lang="fr-FR" sz="1500" dirty="0" smtClean="0"/>
              <a:t> devait se faire à la main et beaucoup de fonctionnalité devaient être implantés.  Pour ma toute première vraie application en programmation objet je suis satisfait du résultat malgré les longues heures de travail. Ce projet m’a permit de réviser toute la partie graphique de fond en comble ainsi que de me </a:t>
            </a:r>
            <a:r>
              <a:rPr lang="fr-FR" sz="1500" dirty="0" err="1" smtClean="0"/>
              <a:t>re</a:t>
            </a:r>
            <a:r>
              <a:rPr lang="fr-FR" sz="1500" dirty="0" smtClean="0"/>
              <a:t>-familiariser avec le MySQL»</a:t>
            </a:r>
            <a:endParaRPr lang="fr-FR" sz="1500" dirty="0"/>
          </a:p>
        </p:txBody>
      </p:sp>
      <p:cxnSp>
        <p:nvCxnSpPr>
          <p:cNvPr id="6" name="Connecteur droit avec flèche 5"/>
          <p:cNvCxnSpPr>
            <a:stCxn id="5" idx="3"/>
            <a:endCxn id="7" idx="1"/>
          </p:cNvCxnSpPr>
          <p:nvPr/>
        </p:nvCxnSpPr>
        <p:spPr>
          <a:xfrm>
            <a:off x="3347864" y="3637042"/>
            <a:ext cx="1440160" cy="88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788024" y="2060848"/>
            <a:ext cx="4176464" cy="317009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fr-FR" sz="2500" dirty="0" smtClean="0"/>
              <a:t>Parties graphiques et MySQL.</a:t>
            </a:r>
          </a:p>
          <a:p>
            <a:pPr algn="just"/>
            <a:endParaRPr lang="fr-FR" sz="2500" dirty="0" smtClean="0"/>
          </a:p>
          <a:p>
            <a:pPr algn="just"/>
            <a:r>
              <a:rPr lang="fr-FR" sz="2500" dirty="0" smtClean="0"/>
              <a:t>Sujet long et </a:t>
            </a:r>
            <a:r>
              <a:rPr lang="fr-FR" sz="2500" dirty="0" err="1" smtClean="0"/>
              <a:t>erreintant</a:t>
            </a:r>
            <a:r>
              <a:rPr lang="fr-FR" sz="2500" dirty="0" smtClean="0"/>
              <a:t>.</a:t>
            </a:r>
          </a:p>
          <a:p>
            <a:pPr algn="just"/>
            <a:endParaRPr lang="fr-FR" sz="2500" dirty="0"/>
          </a:p>
          <a:p>
            <a:pPr algn="just"/>
            <a:r>
              <a:rPr lang="fr-FR" sz="2500" dirty="0" smtClean="0"/>
              <a:t>Satisfait pour une </a:t>
            </a:r>
            <a:r>
              <a:rPr lang="fr-FR" sz="2500" dirty="0" err="1" smtClean="0"/>
              <a:t>premiere</a:t>
            </a:r>
            <a:r>
              <a:rPr lang="fr-FR" sz="2500" dirty="0" smtClean="0"/>
              <a:t> application de POO.</a:t>
            </a:r>
          </a:p>
          <a:p>
            <a:pPr algn="just"/>
            <a:endParaRPr lang="fr-FR" sz="2500" dirty="0"/>
          </a:p>
          <a:p>
            <a:pPr algn="just"/>
            <a:r>
              <a:rPr lang="fr-FR" sz="2500" dirty="0" smtClean="0"/>
              <a:t>Très bon exercice de révision.</a:t>
            </a:r>
            <a:endParaRPr lang="fr-FR" sz="25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Bilan collectif</a:t>
            </a:r>
            <a:endParaRPr lang="fr-FR" dirty="0"/>
          </a:p>
        </p:txBody>
      </p:sp>
      <p:sp>
        <p:nvSpPr>
          <p:cNvPr id="3" name="Espace réservé du contenu 2"/>
          <p:cNvSpPr>
            <a:spLocks noGrp="1"/>
          </p:cNvSpPr>
          <p:nvPr>
            <p:ph sz="quarter" idx="1"/>
          </p:nvPr>
        </p:nvSpPr>
        <p:spPr>
          <a:xfrm>
            <a:off x="395536" y="1268760"/>
            <a:ext cx="8229600" cy="2209800"/>
          </a:xfrm>
        </p:spPr>
        <p:txBody>
          <a:bodyPr>
            <a:normAutofit lnSpcReduction="10000"/>
          </a:bodyPr>
          <a:lstStyle/>
          <a:p>
            <a:r>
              <a:rPr lang="fr-FR" dirty="0" smtClean="0"/>
              <a:t>Le sujet était fastidieux mais nous avons persévéré pour avoir un résultat convenable.</a:t>
            </a:r>
          </a:p>
          <a:p>
            <a:r>
              <a:rPr lang="fr-FR" dirty="0" smtClean="0"/>
              <a:t>Première vraie expérience de programmation objet orientée satisfaisante. </a:t>
            </a:r>
          </a:p>
          <a:p>
            <a:r>
              <a:rPr lang="fr-FR" dirty="0" smtClean="0"/>
              <a:t>Très bonne entente naturelle du groupe.</a:t>
            </a:r>
          </a:p>
          <a:p>
            <a:pPr>
              <a:buNone/>
            </a:pPr>
            <a:endParaRPr lang="fr-FR" dirty="0"/>
          </a:p>
        </p:txBody>
      </p:sp>
      <p:sp>
        <p:nvSpPr>
          <p:cNvPr id="4" name="Titre 1"/>
          <p:cNvSpPr txBox="1">
            <a:spLocks/>
          </p:cNvSpPr>
          <p:nvPr/>
        </p:nvSpPr>
        <p:spPr>
          <a:xfrm>
            <a:off x="395536" y="2996952"/>
            <a:ext cx="8229600" cy="990600"/>
          </a:xfrm>
          <a:prstGeom prst="rect">
            <a:avLst/>
          </a:prstGeom>
        </p:spPr>
        <p:txBody>
          <a:bodyPr vert="horz"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3200" b="0" i="0" u="none" strike="noStrike" kern="1200" cap="none" spc="0" normalizeH="0" baseline="0" noProof="0" dirty="0" smtClean="0">
                <a:ln>
                  <a:noFill/>
                </a:ln>
                <a:solidFill>
                  <a:schemeClr val="tx2"/>
                </a:solidFill>
                <a:effectLst/>
                <a:uLnTx/>
                <a:uFillTx/>
                <a:latin typeface="+mj-lt"/>
                <a:ea typeface="+mj-ea"/>
                <a:cs typeface="+mj-cs"/>
              </a:rPr>
              <a:t>Bibliographie;</a:t>
            </a:r>
          </a:p>
        </p:txBody>
      </p:sp>
      <p:sp>
        <p:nvSpPr>
          <p:cNvPr id="5" name="Espace réservé du contenu 2"/>
          <p:cNvSpPr txBox="1">
            <a:spLocks/>
          </p:cNvSpPr>
          <p:nvPr/>
        </p:nvSpPr>
        <p:spPr>
          <a:xfrm>
            <a:off x="467544" y="4005064"/>
            <a:ext cx="8229600" cy="2448272"/>
          </a:xfrm>
          <a:prstGeom prst="rect">
            <a:avLst/>
          </a:prstGeom>
        </p:spPr>
        <p:txBody>
          <a:bodyPr vert="horz">
            <a:normAutofit fontScale="92500" lnSpcReduction="10000"/>
          </a:bodyPr>
          <a:lstStyle/>
          <a:p>
            <a:pPr marL="274320" lvl="0" indent="-274320">
              <a:spcBef>
                <a:spcPts val="600"/>
              </a:spcBef>
              <a:buClr>
                <a:schemeClr val="accent1"/>
              </a:buClr>
              <a:buSzPct val="76000"/>
              <a:buFont typeface="Wingdings 3"/>
              <a:buChar char=""/>
            </a:pPr>
            <a:r>
              <a:rPr lang="fr-FR" sz="1500" dirty="0">
                <a:hlinkClick r:id="rId2"/>
              </a:rPr>
              <a:t>https://</a:t>
            </a:r>
            <a:r>
              <a:rPr lang="fr-FR" sz="1500" dirty="0" smtClean="0">
                <a:hlinkClick r:id="rId2"/>
              </a:rPr>
              <a:t>docs.oracle.com/javase/tutorial/uiswing/layout/visual.html</a:t>
            </a:r>
            <a:endParaRPr lang="fr-FR" sz="1500" dirty="0" smtClean="0"/>
          </a:p>
          <a:p>
            <a:pPr marL="274320" lvl="0" indent="-274320">
              <a:spcBef>
                <a:spcPts val="600"/>
              </a:spcBef>
              <a:buClr>
                <a:schemeClr val="accent1"/>
              </a:buClr>
              <a:buSzPct val="76000"/>
              <a:buFont typeface="Wingdings 3"/>
              <a:buChar char=""/>
            </a:pPr>
            <a:r>
              <a:rPr lang="fr-FR" sz="1500" dirty="0" smtClean="0">
                <a:hlinkClick r:id="rId3"/>
              </a:rPr>
              <a:t>http://isabelle.thieblemont.pagesperso-orange.fr/java/cardlay.html</a:t>
            </a:r>
            <a:endParaRPr lang="fr-FR" sz="1500" dirty="0" smtClean="0"/>
          </a:p>
          <a:p>
            <a:pPr marL="274320" lvl="0" indent="-274320">
              <a:spcBef>
                <a:spcPts val="600"/>
              </a:spcBef>
              <a:buClr>
                <a:schemeClr val="accent1"/>
              </a:buClr>
              <a:buSzPct val="76000"/>
              <a:buFont typeface="Wingdings 3"/>
              <a:buChar char=""/>
            </a:pPr>
            <a:r>
              <a:rPr lang="fr-FR" sz="1500" dirty="0">
                <a:hlinkClick r:id="rId4"/>
              </a:rPr>
              <a:t>https://</a:t>
            </a:r>
            <a:r>
              <a:rPr lang="fr-FR" sz="1500" dirty="0" smtClean="0">
                <a:hlinkClick r:id="rId4"/>
              </a:rPr>
              <a:t>openclassrooms.com/fr/courses/26832-apprenez-a-programmer-en-java/23108-creez-votre-premiere-fenetre</a:t>
            </a:r>
            <a:endParaRPr lang="fr-FR" sz="1500" dirty="0" smtClean="0"/>
          </a:p>
          <a:p>
            <a:pPr marL="274320" lvl="0" indent="-274320">
              <a:spcBef>
                <a:spcPts val="600"/>
              </a:spcBef>
              <a:buClr>
                <a:schemeClr val="accent1"/>
              </a:buClr>
              <a:buSzPct val="76000"/>
              <a:buFont typeface="Wingdings 3"/>
              <a:buChar char=""/>
            </a:pPr>
            <a:r>
              <a:rPr lang="fr-FR" sz="1500" dirty="0" smtClean="0">
                <a:hlinkClick r:id="rId5"/>
              </a:rPr>
              <a:t>https://baptiste-wicht.developpez.com/tutoriels/java/swing/debutant/?page=listes</a:t>
            </a:r>
            <a:endParaRPr lang="fr-FR" sz="1500" dirty="0" smtClean="0"/>
          </a:p>
          <a:p>
            <a:pPr marL="274320" lvl="0" indent="-274320">
              <a:spcBef>
                <a:spcPts val="600"/>
              </a:spcBef>
              <a:buClr>
                <a:schemeClr val="accent1"/>
              </a:buClr>
              <a:buSzPct val="76000"/>
              <a:buFont typeface="Wingdings 3"/>
              <a:buChar char=""/>
            </a:pPr>
            <a:r>
              <a:rPr lang="fr-FR" sz="1500" dirty="0" smtClean="0">
                <a:hlinkClick r:id="rId6"/>
              </a:rPr>
              <a:t>https://sql.sh/cours/delete</a:t>
            </a:r>
            <a:endParaRPr lang="fr-FR" sz="1500" dirty="0" smtClean="0"/>
          </a:p>
          <a:p>
            <a:pPr marL="274320" lvl="0" indent="-274320">
              <a:spcBef>
                <a:spcPts val="600"/>
              </a:spcBef>
              <a:buClr>
                <a:schemeClr val="accent1"/>
              </a:buClr>
              <a:buSzPct val="76000"/>
              <a:buFont typeface="Wingdings 3"/>
              <a:buChar char=""/>
            </a:pPr>
            <a:r>
              <a:rPr lang="fr-FR" sz="1500" dirty="0" smtClean="0">
                <a:hlinkClick r:id="rId7"/>
              </a:rPr>
              <a:t>https://sql.sh/cours/where/exists</a:t>
            </a:r>
            <a:endParaRPr lang="fr-FR" sz="1500" dirty="0" smtClean="0"/>
          </a:p>
          <a:p>
            <a:pPr marL="274320" lvl="0" indent="-274320">
              <a:spcBef>
                <a:spcPts val="600"/>
              </a:spcBef>
              <a:buClr>
                <a:schemeClr val="accent1"/>
              </a:buClr>
              <a:buSzPct val="76000"/>
              <a:buFont typeface="Wingdings 3"/>
              <a:buChar char=""/>
            </a:pPr>
            <a:r>
              <a:rPr lang="fr-FR" sz="1500" dirty="0" smtClean="0">
                <a:hlinkClick r:id="rId8"/>
              </a:rPr>
              <a:t>https://openclassrooms.com/fr/courses/26832-apprenez-a-programmer-en-java/24335-implementez-des-champs-de-formulaire</a:t>
            </a:r>
            <a:endParaRPr lang="fr-FR" sz="1500" dirty="0" smtClean="0"/>
          </a:p>
          <a:p>
            <a:pPr marL="274320" lvl="0" indent="-274320">
              <a:spcBef>
                <a:spcPts val="600"/>
              </a:spcBef>
              <a:buClr>
                <a:schemeClr val="accent1"/>
              </a:buClr>
              <a:buSzPct val="76000"/>
              <a:buFont typeface="Wingdings 3"/>
              <a:buChar char=""/>
            </a:pPr>
            <a:endParaRPr lang="fr-FR" sz="1500" dirty="0" smtClean="0"/>
          </a:p>
          <a:p>
            <a:pPr marL="274320" lvl="0" indent="-274320">
              <a:spcBef>
                <a:spcPts val="600"/>
              </a:spcBef>
              <a:buClr>
                <a:schemeClr val="accent1"/>
              </a:buClr>
              <a:buSzPct val="76000"/>
              <a:buFont typeface="Wingdings 3"/>
              <a:buChar char=""/>
            </a:pPr>
            <a:endParaRPr lang="fr-FR" sz="1500" dirty="0" smtClean="0"/>
          </a:p>
          <a:p>
            <a:pPr marL="274320" lvl="0" indent="-274320">
              <a:spcBef>
                <a:spcPts val="600"/>
              </a:spcBef>
              <a:buClr>
                <a:schemeClr val="accent1"/>
              </a:buClr>
              <a:buSzPct val="76000"/>
              <a:buFont typeface="Wingdings 3"/>
              <a:buChar char=""/>
            </a:pPr>
            <a:endParaRPr kumimoji="0" lang="fr-FR" sz="15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Sommaire</a:t>
            </a:r>
            <a:endParaRPr lang="fr-FR" dirty="0"/>
          </a:p>
        </p:txBody>
      </p:sp>
      <p:sp>
        <p:nvSpPr>
          <p:cNvPr id="4" name="ZoneTexte 3"/>
          <p:cNvSpPr txBox="1"/>
          <p:nvPr/>
        </p:nvSpPr>
        <p:spPr>
          <a:xfrm>
            <a:off x="539552" y="1628800"/>
            <a:ext cx="2667718" cy="3693319"/>
          </a:xfrm>
          <a:prstGeom prst="rect">
            <a:avLst/>
          </a:prstGeom>
          <a:noFill/>
        </p:spPr>
        <p:txBody>
          <a:bodyPr wrap="none" rtlCol="0">
            <a:spAutoFit/>
          </a:bodyPr>
          <a:lstStyle/>
          <a:p>
            <a:pPr marL="400050" indent="-400050">
              <a:buAutoNum type="romanUcPeriod"/>
            </a:pPr>
            <a:r>
              <a:rPr lang="fr-FR" dirty="0" smtClean="0"/>
              <a:t>Diagramme de classe</a:t>
            </a:r>
          </a:p>
          <a:p>
            <a:pPr marL="400050" indent="-400050">
              <a:buAutoNum type="romanUcPeriod"/>
            </a:pPr>
            <a:endParaRPr lang="fr-FR" dirty="0"/>
          </a:p>
          <a:p>
            <a:pPr marL="400050" indent="-400050">
              <a:buAutoNum type="romanUcPeriod"/>
            </a:pPr>
            <a:r>
              <a:rPr lang="fr-FR" dirty="0" smtClean="0"/>
              <a:t>Conception technique</a:t>
            </a:r>
          </a:p>
          <a:p>
            <a:pPr marL="400050" indent="-400050">
              <a:buAutoNum type="romanUcPeriod"/>
            </a:pPr>
            <a:endParaRPr lang="fr-FR" dirty="0"/>
          </a:p>
          <a:p>
            <a:pPr marL="400050" indent="-400050">
              <a:buAutoNum type="romanUcPeriod"/>
            </a:pPr>
            <a:r>
              <a:rPr lang="fr-FR" dirty="0" smtClean="0"/>
              <a:t>Maquette graphique</a:t>
            </a:r>
          </a:p>
          <a:p>
            <a:pPr marL="400050" indent="-400050">
              <a:buAutoNum type="romanUcPeriod"/>
            </a:pPr>
            <a:endParaRPr lang="fr-FR" dirty="0"/>
          </a:p>
          <a:p>
            <a:pPr marL="400050" indent="-400050">
              <a:buAutoNum type="romanUcPeriod"/>
            </a:pPr>
            <a:r>
              <a:rPr lang="fr-FR" dirty="0" err="1" smtClean="0"/>
              <a:t>Versionning</a:t>
            </a:r>
            <a:endParaRPr lang="fr-FR" dirty="0" smtClean="0"/>
          </a:p>
          <a:p>
            <a:pPr marL="400050" indent="-400050">
              <a:buAutoNum type="romanUcPeriod"/>
            </a:pPr>
            <a:endParaRPr lang="fr-FR" dirty="0"/>
          </a:p>
          <a:p>
            <a:pPr marL="400050" indent="-400050">
              <a:buAutoNum type="romanUcPeriod"/>
            </a:pPr>
            <a:r>
              <a:rPr lang="fr-FR" dirty="0" smtClean="0"/>
              <a:t>Bilans</a:t>
            </a:r>
          </a:p>
          <a:p>
            <a:pPr marL="400050" indent="-400050">
              <a:buAutoNum type="romanUcPeriod"/>
            </a:pPr>
            <a:endParaRPr lang="fr-FR" dirty="0"/>
          </a:p>
          <a:p>
            <a:pPr marL="400050" indent="-400050">
              <a:buAutoNum type="romanUcPeriod"/>
            </a:pPr>
            <a:r>
              <a:rPr lang="fr-FR" dirty="0" smtClean="0"/>
              <a:t>Bibliographie</a:t>
            </a:r>
          </a:p>
          <a:p>
            <a:endParaRPr lang="fr-FR" dirty="0"/>
          </a:p>
          <a:p>
            <a:endParaRPr lang="fr-FR" dirty="0"/>
          </a:p>
        </p:txBody>
      </p:sp>
      <p:pic>
        <p:nvPicPr>
          <p:cNvPr id="4098" name="Picture 2" descr="RÃ©sultat de recherche d'images pour &quot;sommaire&quot;"/>
          <p:cNvPicPr>
            <a:picLocks noChangeAspect="1" noChangeArrowheads="1"/>
          </p:cNvPicPr>
          <p:nvPr/>
        </p:nvPicPr>
        <p:blipFill>
          <a:blip r:embed="rId2" cstate="print"/>
          <a:srcRect/>
          <a:stretch>
            <a:fillRect/>
          </a:stretch>
        </p:blipFill>
        <p:spPr bwMode="auto">
          <a:xfrm>
            <a:off x="4067944" y="1484784"/>
            <a:ext cx="4286250" cy="428625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Diagramme de classe</a:t>
            </a:r>
            <a:endParaRPr lang="fr-FR" dirty="0"/>
          </a:p>
        </p:txBody>
      </p:sp>
      <p:pic>
        <p:nvPicPr>
          <p:cNvPr id="3073" name="Picture 1" descr="C:\Users\Vince\Downloads\ProjetDiagram.png"/>
          <p:cNvPicPr>
            <a:picLocks noChangeAspect="1" noChangeArrowheads="1"/>
          </p:cNvPicPr>
          <p:nvPr/>
        </p:nvPicPr>
        <p:blipFill>
          <a:blip r:embed="rId2" cstate="print"/>
          <a:srcRect/>
          <a:stretch>
            <a:fillRect/>
          </a:stretch>
        </p:blipFill>
        <p:spPr bwMode="auto">
          <a:xfrm>
            <a:off x="1187624" y="1268760"/>
            <a:ext cx="6840760" cy="5451821"/>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Conception technique</a:t>
            </a:r>
            <a:endParaRPr lang="fr-FR" dirty="0"/>
          </a:p>
        </p:txBody>
      </p:sp>
      <p:sp>
        <p:nvSpPr>
          <p:cNvPr id="4" name="Rogner un rectangle avec un coin diagonal 3"/>
          <p:cNvSpPr/>
          <p:nvPr/>
        </p:nvSpPr>
        <p:spPr>
          <a:xfrm>
            <a:off x="683568" y="2132856"/>
            <a:ext cx="2376264" cy="1368152"/>
          </a:xfrm>
          <a:prstGeom prst="snip2DiagRect">
            <a:avLst/>
          </a:prstGeom>
          <a:solidFill>
            <a:srgbClr val="C0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smtClean="0"/>
              <a:t>BDD</a:t>
            </a:r>
            <a:endParaRPr lang="fr-FR" dirty="0"/>
          </a:p>
        </p:txBody>
      </p:sp>
      <p:sp>
        <p:nvSpPr>
          <p:cNvPr id="5" name="Rogner un rectangle avec un coin diagonal 4"/>
          <p:cNvSpPr/>
          <p:nvPr/>
        </p:nvSpPr>
        <p:spPr>
          <a:xfrm>
            <a:off x="6228184" y="3717032"/>
            <a:ext cx="2376264" cy="1368152"/>
          </a:xfrm>
          <a:prstGeom prst="snip2DiagRect">
            <a:avLst/>
          </a:prstGeom>
          <a:solidFill>
            <a:schemeClr val="accent4">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smtClean="0"/>
              <a:t>Vue</a:t>
            </a:r>
            <a:endParaRPr lang="fr-FR" dirty="0"/>
          </a:p>
        </p:txBody>
      </p:sp>
      <p:sp>
        <p:nvSpPr>
          <p:cNvPr id="6" name="Rogner un rectangle avec un coin diagonal 5"/>
          <p:cNvSpPr/>
          <p:nvPr/>
        </p:nvSpPr>
        <p:spPr>
          <a:xfrm>
            <a:off x="755576" y="3717032"/>
            <a:ext cx="2376264" cy="1368152"/>
          </a:xfrm>
          <a:prstGeom prst="snip2DiagRect">
            <a:avLst/>
          </a:prstGeom>
          <a:solidFill>
            <a:srgbClr val="7030A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err="1" smtClean="0"/>
              <a:t>Controleur</a:t>
            </a:r>
            <a:endParaRPr lang="fr-FR" dirty="0"/>
          </a:p>
        </p:txBody>
      </p:sp>
      <p:sp>
        <p:nvSpPr>
          <p:cNvPr id="7" name="Rogner un rectangle avec un coin diagonal 6"/>
          <p:cNvSpPr/>
          <p:nvPr/>
        </p:nvSpPr>
        <p:spPr>
          <a:xfrm>
            <a:off x="6228184" y="2132856"/>
            <a:ext cx="2376264" cy="1368152"/>
          </a:xfrm>
          <a:prstGeom prst="snip2DiagRect">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err="1" smtClean="0"/>
              <a:t>Modele</a:t>
            </a:r>
            <a:endParaRPr lang="fr-FR" dirty="0"/>
          </a:p>
        </p:txBody>
      </p:sp>
      <p:cxnSp>
        <p:nvCxnSpPr>
          <p:cNvPr id="9" name="Connecteur droit avec flèche 8"/>
          <p:cNvCxnSpPr>
            <a:stCxn id="6" idx="0"/>
            <a:endCxn id="5" idx="2"/>
          </p:cNvCxnSpPr>
          <p:nvPr/>
        </p:nvCxnSpPr>
        <p:spPr>
          <a:xfrm>
            <a:off x="3131840" y="4401108"/>
            <a:ext cx="3096344" cy="0"/>
          </a:xfrm>
          <a:prstGeom prst="straightConnector1">
            <a:avLst/>
          </a:prstGeom>
          <a:ln>
            <a:solidFill>
              <a:schemeClr val="bg1">
                <a:lumMod val="75000"/>
              </a:schemeClr>
            </a:solidFill>
            <a:tailEnd type="arrow"/>
          </a:ln>
        </p:spPr>
        <p:style>
          <a:lnRef idx="3">
            <a:schemeClr val="dk1"/>
          </a:lnRef>
          <a:fillRef idx="0">
            <a:schemeClr val="dk1"/>
          </a:fillRef>
          <a:effectRef idx="2">
            <a:schemeClr val="dk1"/>
          </a:effectRef>
          <a:fontRef idx="minor">
            <a:schemeClr val="tx1"/>
          </a:fontRef>
        </p:style>
      </p:cxnSp>
      <p:cxnSp>
        <p:nvCxnSpPr>
          <p:cNvPr id="10" name="Connecteur droit avec flèche 9"/>
          <p:cNvCxnSpPr>
            <a:stCxn id="7" idx="2"/>
            <a:endCxn id="4" idx="0"/>
          </p:cNvCxnSpPr>
          <p:nvPr/>
        </p:nvCxnSpPr>
        <p:spPr>
          <a:xfrm flipH="1">
            <a:off x="3059832" y="2816932"/>
            <a:ext cx="3168352" cy="0"/>
          </a:xfrm>
          <a:prstGeom prst="straightConnector1">
            <a:avLst/>
          </a:prstGeom>
          <a:ln>
            <a:solidFill>
              <a:schemeClr val="bg1">
                <a:lumMod val="75000"/>
              </a:schemeClr>
            </a:solidFill>
            <a:tailEnd type="arrow"/>
          </a:ln>
        </p:spPr>
        <p:style>
          <a:lnRef idx="3">
            <a:schemeClr val="dk1"/>
          </a:lnRef>
          <a:fillRef idx="0">
            <a:schemeClr val="dk1"/>
          </a:fillRef>
          <a:effectRef idx="2">
            <a:schemeClr val="dk1"/>
          </a:effectRef>
          <a:fontRef idx="minor">
            <a:schemeClr val="tx1"/>
          </a:fontRef>
        </p:style>
      </p:cxnSp>
      <p:cxnSp>
        <p:nvCxnSpPr>
          <p:cNvPr id="12" name="Connecteur droit avec flèche 11"/>
          <p:cNvCxnSpPr>
            <a:stCxn id="5" idx="3"/>
            <a:endCxn id="7" idx="1"/>
          </p:cNvCxnSpPr>
          <p:nvPr/>
        </p:nvCxnSpPr>
        <p:spPr>
          <a:xfrm flipV="1">
            <a:off x="7416316" y="3501008"/>
            <a:ext cx="0" cy="216024"/>
          </a:xfrm>
          <a:prstGeom prst="straightConnector1">
            <a:avLst/>
          </a:prstGeom>
          <a:ln>
            <a:solidFill>
              <a:schemeClr val="bg1">
                <a:lumMod val="75000"/>
              </a:schemeClr>
            </a:solidFill>
            <a:tailEnd type="arrow"/>
          </a:ln>
        </p:spPr>
        <p:style>
          <a:lnRef idx="3">
            <a:schemeClr val="dk1"/>
          </a:lnRef>
          <a:fillRef idx="0">
            <a:schemeClr val="dk1"/>
          </a:fillRef>
          <a:effectRef idx="2">
            <a:schemeClr val="dk1"/>
          </a:effectRef>
          <a:fontRef idx="minor">
            <a:schemeClr val="tx1"/>
          </a:fontRef>
        </p:style>
      </p:cxnSp>
      <p:sp>
        <p:nvSpPr>
          <p:cNvPr id="37" name="ZoneTexte 36"/>
          <p:cNvSpPr txBox="1"/>
          <p:nvPr/>
        </p:nvSpPr>
        <p:spPr>
          <a:xfrm>
            <a:off x="3419872" y="2420888"/>
            <a:ext cx="2668808" cy="369332"/>
          </a:xfrm>
          <a:prstGeom prst="rect">
            <a:avLst/>
          </a:prstGeom>
          <a:noFill/>
        </p:spPr>
        <p:txBody>
          <a:bodyPr wrap="none" rtlCol="0">
            <a:spAutoFit/>
          </a:bodyPr>
          <a:lstStyle/>
          <a:p>
            <a:r>
              <a:rPr lang="fr-FR" dirty="0" smtClean="0"/>
              <a:t>Crée, met à jour, supprime</a:t>
            </a:r>
            <a:endParaRPr lang="fr-FR" dirty="0"/>
          </a:p>
        </p:txBody>
      </p:sp>
      <p:sp>
        <p:nvSpPr>
          <p:cNvPr id="38" name="ZoneTexte 37"/>
          <p:cNvSpPr txBox="1"/>
          <p:nvPr/>
        </p:nvSpPr>
        <p:spPr>
          <a:xfrm>
            <a:off x="7412436" y="3429000"/>
            <a:ext cx="1731564" cy="369332"/>
          </a:xfrm>
          <a:prstGeom prst="rect">
            <a:avLst/>
          </a:prstGeom>
          <a:noFill/>
        </p:spPr>
        <p:txBody>
          <a:bodyPr wrap="square" rtlCol="0">
            <a:spAutoFit/>
          </a:bodyPr>
          <a:lstStyle/>
          <a:p>
            <a:r>
              <a:rPr lang="fr-FR" dirty="0" smtClean="0"/>
              <a:t>Affiche</a:t>
            </a:r>
            <a:endParaRPr lang="fr-FR" dirty="0"/>
          </a:p>
        </p:txBody>
      </p:sp>
      <p:sp>
        <p:nvSpPr>
          <p:cNvPr id="45" name="ZoneTexte 44"/>
          <p:cNvSpPr txBox="1"/>
          <p:nvPr/>
        </p:nvSpPr>
        <p:spPr>
          <a:xfrm>
            <a:off x="4499992" y="4437112"/>
            <a:ext cx="1731564" cy="369332"/>
          </a:xfrm>
          <a:prstGeom prst="rect">
            <a:avLst/>
          </a:prstGeom>
          <a:noFill/>
        </p:spPr>
        <p:txBody>
          <a:bodyPr wrap="square" rtlCol="0">
            <a:spAutoFit/>
          </a:bodyPr>
          <a:lstStyle/>
          <a:p>
            <a:r>
              <a:rPr lang="fr-FR" dirty="0" smtClean="0"/>
              <a:t>Appelle</a:t>
            </a:r>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0"/>
            <a:ext cx="8229600" cy="990600"/>
          </a:xfrm>
        </p:spPr>
        <p:txBody>
          <a:bodyPr/>
          <a:lstStyle/>
          <a:p>
            <a:r>
              <a:rPr lang="fr-FR" dirty="0" smtClean="0"/>
              <a:t>Maquette Graphique</a:t>
            </a:r>
            <a:endParaRPr lang="fr-FR" dirty="0"/>
          </a:p>
        </p:txBody>
      </p:sp>
      <p:pic>
        <p:nvPicPr>
          <p:cNvPr id="2049" name="Picture 1"/>
          <p:cNvPicPr>
            <a:picLocks noChangeAspect="1" noChangeArrowheads="1"/>
          </p:cNvPicPr>
          <p:nvPr/>
        </p:nvPicPr>
        <p:blipFill>
          <a:blip r:embed="rId2" cstate="print"/>
          <a:srcRect/>
          <a:stretch>
            <a:fillRect/>
          </a:stretch>
        </p:blipFill>
        <p:spPr bwMode="auto">
          <a:xfrm>
            <a:off x="323528" y="1268759"/>
            <a:ext cx="4306078" cy="3996395"/>
          </a:xfrm>
          <a:prstGeom prst="rect">
            <a:avLst/>
          </a:prstGeom>
          <a:noFill/>
          <a:ln w="9525">
            <a:noFill/>
            <a:miter lim="800000"/>
            <a:headEnd/>
            <a:tailEnd/>
          </a:ln>
        </p:spPr>
      </p:pic>
      <p:sp>
        <p:nvSpPr>
          <p:cNvPr id="5" name="Rectangle 4"/>
          <p:cNvSpPr/>
          <p:nvPr/>
        </p:nvSpPr>
        <p:spPr>
          <a:xfrm>
            <a:off x="323528" y="1556792"/>
            <a:ext cx="4320480" cy="374441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n>
                <a:solidFill>
                  <a:srgbClr val="C00000"/>
                </a:solidFill>
              </a:ln>
            </a:endParaRPr>
          </a:p>
        </p:txBody>
      </p:sp>
      <p:cxnSp>
        <p:nvCxnSpPr>
          <p:cNvPr id="7" name="Connecteur droit avec flèche 6"/>
          <p:cNvCxnSpPr/>
          <p:nvPr/>
        </p:nvCxnSpPr>
        <p:spPr>
          <a:xfrm>
            <a:off x="4644008" y="2492896"/>
            <a:ext cx="1224136"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6012160" y="2132856"/>
            <a:ext cx="1781834" cy="923330"/>
          </a:xfrm>
          <a:prstGeom prst="rect">
            <a:avLst/>
          </a:prstGeom>
          <a:noFill/>
        </p:spPr>
        <p:txBody>
          <a:bodyPr wrap="none" rtlCol="0">
            <a:spAutoFit/>
          </a:bodyPr>
          <a:lstStyle/>
          <a:p>
            <a:r>
              <a:rPr lang="fr-FR" dirty="0" err="1" smtClean="0"/>
              <a:t>GridLayout</a:t>
            </a:r>
            <a:r>
              <a:rPr lang="fr-FR" dirty="0" smtClean="0"/>
              <a:t>(1,2) :</a:t>
            </a:r>
          </a:p>
          <a:p>
            <a:r>
              <a:rPr lang="fr-FR" dirty="0" smtClean="0"/>
              <a:t>-&gt; </a:t>
            </a:r>
            <a:r>
              <a:rPr lang="fr-FR" dirty="0" err="1" smtClean="0"/>
              <a:t>JLabel</a:t>
            </a:r>
            <a:endParaRPr lang="fr-FR" dirty="0" smtClean="0"/>
          </a:p>
          <a:p>
            <a:r>
              <a:rPr lang="fr-FR" dirty="0" smtClean="0"/>
              <a:t>-&gt; </a:t>
            </a:r>
            <a:r>
              <a:rPr lang="fr-FR" dirty="0" err="1" smtClean="0"/>
              <a:t>JPanel</a:t>
            </a:r>
            <a:endParaRPr lang="fr-FR" dirty="0"/>
          </a:p>
        </p:txBody>
      </p:sp>
      <p:sp>
        <p:nvSpPr>
          <p:cNvPr id="9" name="Rectangle 8"/>
          <p:cNvSpPr/>
          <p:nvPr/>
        </p:nvSpPr>
        <p:spPr>
          <a:xfrm>
            <a:off x="2483768" y="1628800"/>
            <a:ext cx="2088232" cy="36004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n>
                <a:solidFill>
                  <a:srgbClr val="C00000"/>
                </a:solidFill>
              </a:ln>
            </a:endParaRPr>
          </a:p>
        </p:txBody>
      </p:sp>
      <p:cxnSp>
        <p:nvCxnSpPr>
          <p:cNvPr id="10" name="Connecteur droit avec flèche 9"/>
          <p:cNvCxnSpPr/>
          <p:nvPr/>
        </p:nvCxnSpPr>
        <p:spPr>
          <a:xfrm>
            <a:off x="4572000" y="4581128"/>
            <a:ext cx="1314929" cy="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1" name="ZoneTexte 10"/>
          <p:cNvSpPr txBox="1"/>
          <p:nvPr/>
        </p:nvSpPr>
        <p:spPr>
          <a:xfrm>
            <a:off x="5940152" y="4149080"/>
            <a:ext cx="1717714" cy="923330"/>
          </a:xfrm>
          <a:prstGeom prst="rect">
            <a:avLst/>
          </a:prstGeom>
          <a:noFill/>
        </p:spPr>
        <p:txBody>
          <a:bodyPr wrap="none" rtlCol="0">
            <a:spAutoFit/>
          </a:bodyPr>
          <a:lstStyle/>
          <a:p>
            <a:r>
              <a:rPr lang="fr-FR" dirty="0" err="1" smtClean="0"/>
              <a:t>GridLayout</a:t>
            </a:r>
            <a:r>
              <a:rPr lang="fr-FR" dirty="0" smtClean="0"/>
              <a:t>(2,2):</a:t>
            </a:r>
          </a:p>
          <a:p>
            <a:r>
              <a:rPr lang="fr-FR" dirty="0" smtClean="0"/>
              <a:t>-&gt; 3 </a:t>
            </a:r>
            <a:r>
              <a:rPr lang="fr-FR" dirty="0" err="1" smtClean="0"/>
              <a:t>Jbutton</a:t>
            </a:r>
            <a:endParaRPr lang="fr-FR" dirty="0" smtClean="0"/>
          </a:p>
          <a:p>
            <a:r>
              <a:rPr lang="fr-FR" dirty="0" smtClean="0"/>
              <a:t>-&gt; </a:t>
            </a:r>
            <a:r>
              <a:rPr lang="fr-FR" dirty="0" err="1" smtClean="0"/>
              <a:t>JComboBox</a:t>
            </a:r>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2" cstate="print"/>
          <a:srcRect/>
          <a:stretch>
            <a:fillRect/>
          </a:stretch>
        </p:blipFill>
        <p:spPr bwMode="auto">
          <a:xfrm>
            <a:off x="179512" y="1124744"/>
            <a:ext cx="5530993" cy="4176464"/>
          </a:xfrm>
          <a:prstGeom prst="rect">
            <a:avLst/>
          </a:prstGeom>
          <a:noFill/>
          <a:ln w="9525">
            <a:noFill/>
            <a:miter lim="800000"/>
            <a:headEnd/>
            <a:tailEnd/>
          </a:ln>
        </p:spPr>
      </p:pic>
      <p:sp>
        <p:nvSpPr>
          <p:cNvPr id="5" name="Rectangle 4"/>
          <p:cNvSpPr/>
          <p:nvPr/>
        </p:nvSpPr>
        <p:spPr>
          <a:xfrm>
            <a:off x="179512" y="1412776"/>
            <a:ext cx="5544616" cy="38884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n>
                <a:solidFill>
                  <a:srgbClr val="C00000"/>
                </a:solidFill>
              </a:ln>
            </a:endParaRPr>
          </a:p>
        </p:txBody>
      </p:sp>
      <p:cxnSp>
        <p:nvCxnSpPr>
          <p:cNvPr id="6" name="Connecteur droit avec flèche 5"/>
          <p:cNvCxnSpPr/>
          <p:nvPr/>
        </p:nvCxnSpPr>
        <p:spPr>
          <a:xfrm>
            <a:off x="5724128" y="2420888"/>
            <a:ext cx="1152128"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 name="ZoneTexte 6"/>
          <p:cNvSpPr txBox="1"/>
          <p:nvPr/>
        </p:nvSpPr>
        <p:spPr>
          <a:xfrm>
            <a:off x="7020272" y="2060848"/>
            <a:ext cx="1781834" cy="923330"/>
          </a:xfrm>
          <a:prstGeom prst="rect">
            <a:avLst/>
          </a:prstGeom>
          <a:noFill/>
        </p:spPr>
        <p:txBody>
          <a:bodyPr wrap="none" rtlCol="0">
            <a:spAutoFit/>
          </a:bodyPr>
          <a:lstStyle/>
          <a:p>
            <a:r>
              <a:rPr lang="fr-FR" dirty="0" err="1" smtClean="0"/>
              <a:t>GridLayout</a:t>
            </a:r>
            <a:r>
              <a:rPr lang="fr-FR" dirty="0" smtClean="0"/>
              <a:t>(1,2) :</a:t>
            </a:r>
          </a:p>
          <a:p>
            <a:r>
              <a:rPr lang="fr-FR" dirty="0" smtClean="0"/>
              <a:t>-&gt; </a:t>
            </a:r>
            <a:r>
              <a:rPr lang="fr-FR" dirty="0" err="1" smtClean="0"/>
              <a:t>JLabel</a:t>
            </a:r>
            <a:endParaRPr lang="fr-FR" dirty="0" smtClean="0"/>
          </a:p>
          <a:p>
            <a:r>
              <a:rPr lang="fr-FR" dirty="0" smtClean="0"/>
              <a:t>-&gt; </a:t>
            </a:r>
            <a:r>
              <a:rPr lang="fr-FR" dirty="0" err="1" smtClean="0"/>
              <a:t>JPanel</a:t>
            </a:r>
            <a:endParaRPr lang="fr-FR" dirty="0"/>
          </a:p>
        </p:txBody>
      </p:sp>
      <p:sp>
        <p:nvSpPr>
          <p:cNvPr id="8" name="Rectangle 7"/>
          <p:cNvSpPr/>
          <p:nvPr/>
        </p:nvSpPr>
        <p:spPr>
          <a:xfrm>
            <a:off x="2915816" y="1484784"/>
            <a:ext cx="2736304" cy="374441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n>
                <a:solidFill>
                  <a:srgbClr val="C00000"/>
                </a:solidFill>
              </a:ln>
            </a:endParaRPr>
          </a:p>
        </p:txBody>
      </p:sp>
      <p:cxnSp>
        <p:nvCxnSpPr>
          <p:cNvPr id="9" name="Connecteur droit avec flèche 8"/>
          <p:cNvCxnSpPr/>
          <p:nvPr/>
        </p:nvCxnSpPr>
        <p:spPr>
          <a:xfrm>
            <a:off x="5652120" y="4509120"/>
            <a:ext cx="1242921" cy="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0" name="ZoneTexte 9"/>
          <p:cNvSpPr txBox="1"/>
          <p:nvPr/>
        </p:nvSpPr>
        <p:spPr>
          <a:xfrm>
            <a:off x="6948264" y="4077072"/>
            <a:ext cx="1717714" cy="646331"/>
          </a:xfrm>
          <a:prstGeom prst="rect">
            <a:avLst/>
          </a:prstGeom>
          <a:noFill/>
        </p:spPr>
        <p:txBody>
          <a:bodyPr wrap="none" rtlCol="0">
            <a:spAutoFit/>
          </a:bodyPr>
          <a:lstStyle/>
          <a:p>
            <a:r>
              <a:rPr lang="fr-FR" dirty="0" err="1" smtClean="0"/>
              <a:t>GridLayout</a:t>
            </a:r>
            <a:r>
              <a:rPr lang="fr-FR" dirty="0" smtClean="0"/>
              <a:t>(2,1):</a:t>
            </a:r>
          </a:p>
          <a:p>
            <a:r>
              <a:rPr lang="fr-FR" dirty="0" smtClean="0"/>
              <a:t>-&gt; 2 </a:t>
            </a:r>
            <a:r>
              <a:rPr lang="fr-FR" dirty="0" err="1" smtClean="0"/>
              <a:t>Jpanel</a:t>
            </a:r>
            <a:endParaRPr lang="fr-FR" dirty="0"/>
          </a:p>
        </p:txBody>
      </p:sp>
      <p:sp>
        <p:nvSpPr>
          <p:cNvPr id="12" name="Rectangle 11"/>
          <p:cNvSpPr/>
          <p:nvPr/>
        </p:nvSpPr>
        <p:spPr>
          <a:xfrm>
            <a:off x="2987824" y="3356992"/>
            <a:ext cx="2592288" cy="18002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n>
                <a:solidFill>
                  <a:srgbClr val="C00000"/>
                </a:solidFill>
              </a:ln>
            </a:endParaRPr>
          </a:p>
        </p:txBody>
      </p:sp>
      <p:cxnSp>
        <p:nvCxnSpPr>
          <p:cNvPr id="13" name="Connecteur droit avec flèche 12"/>
          <p:cNvCxnSpPr/>
          <p:nvPr/>
        </p:nvCxnSpPr>
        <p:spPr>
          <a:xfrm>
            <a:off x="4283968" y="5157192"/>
            <a:ext cx="0" cy="648072"/>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987824" y="1556792"/>
            <a:ext cx="2592288" cy="18002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n>
                <a:solidFill>
                  <a:srgbClr val="C00000"/>
                </a:solidFill>
              </a:ln>
            </a:endParaRPr>
          </a:p>
        </p:txBody>
      </p:sp>
      <p:sp>
        <p:nvSpPr>
          <p:cNvPr id="17" name="ZoneTexte 16"/>
          <p:cNvSpPr txBox="1"/>
          <p:nvPr/>
        </p:nvSpPr>
        <p:spPr>
          <a:xfrm>
            <a:off x="4427984" y="5661248"/>
            <a:ext cx="1717714" cy="923330"/>
          </a:xfrm>
          <a:prstGeom prst="rect">
            <a:avLst/>
          </a:prstGeom>
          <a:noFill/>
        </p:spPr>
        <p:txBody>
          <a:bodyPr wrap="none" rtlCol="0">
            <a:spAutoFit/>
          </a:bodyPr>
          <a:lstStyle/>
          <a:p>
            <a:r>
              <a:rPr lang="fr-FR" dirty="0" err="1" smtClean="0"/>
              <a:t>GridLayout</a:t>
            </a:r>
            <a:r>
              <a:rPr lang="fr-FR" dirty="0" smtClean="0"/>
              <a:t>(2,1):</a:t>
            </a:r>
          </a:p>
          <a:p>
            <a:r>
              <a:rPr lang="fr-FR" dirty="0" smtClean="0"/>
              <a:t>-&gt; </a:t>
            </a:r>
            <a:r>
              <a:rPr lang="fr-FR" dirty="0" err="1" smtClean="0"/>
              <a:t>TextBox</a:t>
            </a:r>
            <a:endParaRPr lang="fr-FR" dirty="0" smtClean="0"/>
          </a:p>
          <a:p>
            <a:r>
              <a:rPr lang="fr-FR" dirty="0" smtClean="0"/>
              <a:t>-&gt; </a:t>
            </a:r>
            <a:r>
              <a:rPr lang="fr-FR" dirty="0" err="1" smtClean="0"/>
              <a:t>JButton</a:t>
            </a:r>
            <a:endParaRPr lang="fr-FR" dirty="0"/>
          </a:p>
        </p:txBody>
      </p:sp>
      <p:sp>
        <p:nvSpPr>
          <p:cNvPr id="20" name="ZoneTexte 19"/>
          <p:cNvSpPr txBox="1"/>
          <p:nvPr/>
        </p:nvSpPr>
        <p:spPr>
          <a:xfrm>
            <a:off x="5508104" y="332656"/>
            <a:ext cx="1717714" cy="923330"/>
          </a:xfrm>
          <a:prstGeom prst="rect">
            <a:avLst/>
          </a:prstGeom>
          <a:noFill/>
        </p:spPr>
        <p:txBody>
          <a:bodyPr wrap="none" rtlCol="0">
            <a:spAutoFit/>
          </a:bodyPr>
          <a:lstStyle/>
          <a:p>
            <a:r>
              <a:rPr lang="fr-FR" dirty="0" err="1" smtClean="0"/>
              <a:t>GridLayout</a:t>
            </a:r>
            <a:r>
              <a:rPr lang="fr-FR" dirty="0" smtClean="0"/>
              <a:t>(1,2):</a:t>
            </a:r>
          </a:p>
          <a:p>
            <a:r>
              <a:rPr lang="fr-FR" dirty="0" smtClean="0"/>
              <a:t>-&gt; 2 </a:t>
            </a:r>
            <a:r>
              <a:rPr lang="fr-FR" dirty="0" err="1" smtClean="0"/>
              <a:t>Jbutton</a:t>
            </a:r>
            <a:endParaRPr lang="fr-FR" dirty="0" smtClean="0"/>
          </a:p>
          <a:p>
            <a:endParaRPr lang="fr-FR" dirty="0"/>
          </a:p>
        </p:txBody>
      </p:sp>
      <p:cxnSp>
        <p:nvCxnSpPr>
          <p:cNvPr id="21" name="Connecteur droit avec flèche 20"/>
          <p:cNvCxnSpPr/>
          <p:nvPr/>
        </p:nvCxnSpPr>
        <p:spPr>
          <a:xfrm flipV="1">
            <a:off x="5436096" y="836712"/>
            <a:ext cx="0" cy="72008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3" name="Titre 1"/>
          <p:cNvSpPr>
            <a:spLocks noGrp="1"/>
          </p:cNvSpPr>
          <p:nvPr>
            <p:ph type="title"/>
          </p:nvPr>
        </p:nvSpPr>
        <p:spPr>
          <a:xfrm>
            <a:off x="0" y="0"/>
            <a:ext cx="8229600" cy="990600"/>
          </a:xfrm>
        </p:spPr>
        <p:txBody>
          <a:bodyPr/>
          <a:lstStyle/>
          <a:p>
            <a:r>
              <a:rPr lang="fr-FR" dirty="0" smtClean="0"/>
              <a:t>Maquette Graphique</a:t>
            </a:r>
            <a:endParaRPr lang="fr-F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179512" y="0"/>
            <a:ext cx="8229600" cy="990600"/>
          </a:xfrm>
        </p:spPr>
        <p:txBody>
          <a:bodyPr/>
          <a:lstStyle/>
          <a:p>
            <a:r>
              <a:rPr lang="fr-FR" dirty="0" smtClean="0"/>
              <a:t>Maquette Graphique</a:t>
            </a:r>
            <a:endParaRPr lang="fr-FR" dirty="0"/>
          </a:p>
        </p:txBody>
      </p:sp>
      <p:pic>
        <p:nvPicPr>
          <p:cNvPr id="30722" name="Picture 2"/>
          <p:cNvPicPr>
            <a:picLocks noChangeAspect="1" noChangeArrowheads="1"/>
          </p:cNvPicPr>
          <p:nvPr/>
        </p:nvPicPr>
        <p:blipFill>
          <a:blip r:embed="rId2" cstate="print"/>
          <a:srcRect/>
          <a:stretch>
            <a:fillRect/>
          </a:stretch>
        </p:blipFill>
        <p:spPr bwMode="auto">
          <a:xfrm>
            <a:off x="611560" y="1340768"/>
            <a:ext cx="7957650" cy="4032448"/>
          </a:xfrm>
          <a:prstGeom prst="rect">
            <a:avLst/>
          </a:prstGeom>
          <a:noFill/>
          <a:ln w="9525">
            <a:noFill/>
            <a:miter lim="800000"/>
            <a:headEnd/>
            <a:tailEnd/>
          </a:ln>
        </p:spPr>
      </p:pic>
      <p:sp>
        <p:nvSpPr>
          <p:cNvPr id="6" name="Rectangle 5"/>
          <p:cNvSpPr/>
          <p:nvPr/>
        </p:nvSpPr>
        <p:spPr>
          <a:xfrm>
            <a:off x="611560" y="1484784"/>
            <a:ext cx="7920880" cy="38884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n>
                <a:solidFill>
                  <a:srgbClr val="C00000"/>
                </a:solidFill>
              </a:ln>
            </a:endParaRPr>
          </a:p>
        </p:txBody>
      </p:sp>
      <p:cxnSp>
        <p:nvCxnSpPr>
          <p:cNvPr id="7" name="Connecteur droit avec flèche 6"/>
          <p:cNvCxnSpPr/>
          <p:nvPr/>
        </p:nvCxnSpPr>
        <p:spPr>
          <a:xfrm>
            <a:off x="2627784" y="5373216"/>
            <a:ext cx="0" cy="504056"/>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2699792" y="5517232"/>
            <a:ext cx="1781834" cy="923330"/>
          </a:xfrm>
          <a:prstGeom prst="rect">
            <a:avLst/>
          </a:prstGeom>
          <a:noFill/>
        </p:spPr>
        <p:txBody>
          <a:bodyPr wrap="none" rtlCol="0">
            <a:spAutoFit/>
          </a:bodyPr>
          <a:lstStyle/>
          <a:p>
            <a:r>
              <a:rPr lang="fr-FR" dirty="0" err="1" smtClean="0"/>
              <a:t>GridLayout</a:t>
            </a:r>
            <a:r>
              <a:rPr lang="fr-FR" dirty="0" smtClean="0"/>
              <a:t>(1,2) :</a:t>
            </a:r>
          </a:p>
          <a:p>
            <a:r>
              <a:rPr lang="fr-FR" dirty="0" smtClean="0"/>
              <a:t>-&gt; </a:t>
            </a:r>
            <a:r>
              <a:rPr lang="fr-FR" dirty="0" err="1" smtClean="0"/>
              <a:t>JLabel</a:t>
            </a:r>
            <a:endParaRPr lang="fr-FR" dirty="0" smtClean="0"/>
          </a:p>
          <a:p>
            <a:r>
              <a:rPr lang="fr-FR" dirty="0" smtClean="0"/>
              <a:t>-&gt; </a:t>
            </a:r>
            <a:r>
              <a:rPr lang="fr-FR" dirty="0" err="1" smtClean="0"/>
              <a:t>JPanel</a:t>
            </a:r>
            <a:endParaRPr lang="fr-FR" dirty="0"/>
          </a:p>
        </p:txBody>
      </p:sp>
      <p:sp>
        <p:nvSpPr>
          <p:cNvPr id="9" name="Rectangle 8"/>
          <p:cNvSpPr/>
          <p:nvPr/>
        </p:nvSpPr>
        <p:spPr>
          <a:xfrm>
            <a:off x="4572000" y="1556792"/>
            <a:ext cx="3888432" cy="374441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n>
                <a:solidFill>
                  <a:srgbClr val="C00000"/>
                </a:solidFill>
              </a:ln>
            </a:endParaRPr>
          </a:p>
        </p:txBody>
      </p:sp>
      <p:cxnSp>
        <p:nvCxnSpPr>
          <p:cNvPr id="19" name="Connecteur droit avec flèche 18"/>
          <p:cNvCxnSpPr/>
          <p:nvPr/>
        </p:nvCxnSpPr>
        <p:spPr>
          <a:xfrm>
            <a:off x="6444208" y="5301208"/>
            <a:ext cx="0" cy="504056"/>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0" name="ZoneTexte 19"/>
          <p:cNvSpPr txBox="1"/>
          <p:nvPr/>
        </p:nvSpPr>
        <p:spPr>
          <a:xfrm>
            <a:off x="6516216" y="5517232"/>
            <a:ext cx="1781834" cy="1200329"/>
          </a:xfrm>
          <a:prstGeom prst="rect">
            <a:avLst/>
          </a:prstGeom>
          <a:noFill/>
        </p:spPr>
        <p:txBody>
          <a:bodyPr wrap="none" rtlCol="0">
            <a:spAutoFit/>
          </a:bodyPr>
          <a:lstStyle/>
          <a:p>
            <a:r>
              <a:rPr lang="fr-FR" dirty="0" err="1" smtClean="0"/>
              <a:t>GridLayout</a:t>
            </a:r>
            <a:r>
              <a:rPr lang="fr-FR" dirty="0" smtClean="0"/>
              <a:t>(1,5) :</a:t>
            </a:r>
          </a:p>
          <a:p>
            <a:r>
              <a:rPr lang="fr-FR" dirty="0" smtClean="0"/>
              <a:t>-&gt; </a:t>
            </a:r>
            <a:r>
              <a:rPr lang="fr-FR" dirty="0" err="1" smtClean="0"/>
              <a:t>Jlabel</a:t>
            </a:r>
            <a:endParaRPr lang="fr-FR" dirty="0" smtClean="0"/>
          </a:p>
          <a:p>
            <a:r>
              <a:rPr lang="fr-FR" dirty="0" smtClean="0"/>
              <a:t>-&gt;2 </a:t>
            </a:r>
            <a:r>
              <a:rPr lang="fr-FR" dirty="0" err="1" smtClean="0"/>
              <a:t>Jbutton</a:t>
            </a:r>
            <a:endParaRPr lang="fr-FR" dirty="0" smtClean="0"/>
          </a:p>
          <a:p>
            <a:r>
              <a:rPr lang="fr-FR" dirty="0" smtClean="0"/>
              <a:t>-&gt; 2 </a:t>
            </a:r>
            <a:r>
              <a:rPr lang="fr-FR" dirty="0" err="1" smtClean="0"/>
              <a:t>TextBox</a:t>
            </a:r>
            <a:endParaRPr lang="fr-F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Bilan =&gt; Alexandre</a:t>
            </a:r>
            <a:endParaRPr lang="fr-FR" dirty="0"/>
          </a:p>
        </p:txBody>
      </p:sp>
      <p:sp>
        <p:nvSpPr>
          <p:cNvPr id="4" name="Rectangle 3"/>
          <p:cNvSpPr/>
          <p:nvPr/>
        </p:nvSpPr>
        <p:spPr>
          <a:xfrm>
            <a:off x="251520" y="1628800"/>
            <a:ext cx="2952328" cy="401648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fr-FR" sz="1500" dirty="0" smtClean="0"/>
              <a:t>« Ce projet m’a apporté pas mal de chose J’ai approfondi mes compétences en Java , mais surtout en logique . Le sujet n’étais pas simple a comprendre et afin de réussir à maximiser les chances de le faire au mieux nous avons dû prévoir un bon diagramme de classe . La répartition du projet étais aussi complexe car tous étaient plutôt liés et nous ne pouvions pas vraiment commencer la partie graphique avant le mode console . Ce projet m’as poussé à approfondir mes bases et à chercher sur internet comment aller plus loin »</a:t>
            </a:r>
            <a:endParaRPr lang="fr-FR" sz="1500" dirty="0"/>
          </a:p>
        </p:txBody>
      </p:sp>
      <p:cxnSp>
        <p:nvCxnSpPr>
          <p:cNvPr id="6" name="Connecteur droit avec flèche 5"/>
          <p:cNvCxnSpPr>
            <a:stCxn id="4" idx="3"/>
          </p:cNvCxnSpPr>
          <p:nvPr/>
        </p:nvCxnSpPr>
        <p:spPr>
          <a:xfrm>
            <a:off x="3203848" y="3637042"/>
            <a:ext cx="1584176" cy="79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788024" y="1844824"/>
            <a:ext cx="4176464" cy="355481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fr-FR" sz="2500" dirty="0" smtClean="0"/>
              <a:t>Approfondir mes compétences et ma logique.</a:t>
            </a:r>
          </a:p>
          <a:p>
            <a:pPr algn="just"/>
            <a:endParaRPr lang="fr-FR" sz="2500" dirty="0" smtClean="0"/>
          </a:p>
          <a:p>
            <a:pPr algn="just"/>
            <a:r>
              <a:rPr lang="fr-FR" sz="2500" dirty="0" smtClean="0"/>
              <a:t>Sujet compliqué.</a:t>
            </a:r>
          </a:p>
          <a:p>
            <a:pPr algn="just"/>
            <a:endParaRPr lang="fr-FR" sz="2500" dirty="0"/>
          </a:p>
          <a:p>
            <a:pPr algn="just"/>
            <a:r>
              <a:rPr lang="fr-FR" sz="2500" dirty="0" smtClean="0"/>
              <a:t>Demandait une bonne organisation.</a:t>
            </a:r>
          </a:p>
          <a:p>
            <a:pPr algn="just"/>
            <a:endParaRPr lang="fr-FR" sz="2500" dirty="0"/>
          </a:p>
          <a:p>
            <a:pPr algn="just"/>
            <a:r>
              <a:rPr lang="fr-FR" sz="2500" dirty="0" smtClean="0"/>
              <a:t>Autonomie.</a:t>
            </a:r>
            <a:endParaRPr lang="fr-FR" sz="25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p:cNvSpPr>
            <a:spLocks noGrp="1"/>
          </p:cNvSpPr>
          <p:nvPr>
            <p:ph type="title"/>
          </p:nvPr>
        </p:nvSpPr>
        <p:spPr>
          <a:xfrm>
            <a:off x="457200" y="152400"/>
            <a:ext cx="8229600" cy="990600"/>
          </a:xfrm>
        </p:spPr>
        <p:txBody>
          <a:bodyPr/>
          <a:lstStyle/>
          <a:p>
            <a:r>
              <a:rPr lang="fr-FR" dirty="0" smtClean="0"/>
              <a:t>Bilan =&gt; Grégoire</a:t>
            </a:r>
            <a:endParaRPr lang="fr-FR" dirty="0"/>
          </a:p>
        </p:txBody>
      </p:sp>
      <p:sp>
        <p:nvSpPr>
          <p:cNvPr id="9" name="Rectangle 8"/>
          <p:cNvSpPr/>
          <p:nvPr/>
        </p:nvSpPr>
        <p:spPr>
          <a:xfrm>
            <a:off x="251520" y="1628800"/>
            <a:ext cx="2952328" cy="427809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fr-FR" sz="1500" dirty="0" smtClean="0"/>
              <a:t>« </a:t>
            </a:r>
            <a:r>
              <a:rPr lang="fr-FR" sz="1600" dirty="0" smtClean="0"/>
              <a:t>Ce projet d’informatique m’a apporté de nombreuses connaissances pratiques, l’apprentissage de nouvelles fonctionnalités et m’a permis la mise en place des différents TP effectué au cours de l’année. Ce projet m’a paru long pour une courte durée de réalisation. La bonne entente et cohésion du groupe a permis une bonne répartition des tâches à effectuer, dès le début du projet chaque membre du groupe savaient le travail à effectuer. Tout cela a permis pour ma part le bon déroulement du projet.</a:t>
            </a:r>
            <a:r>
              <a:rPr lang="fr-FR" sz="1500" dirty="0" smtClean="0"/>
              <a:t> »</a:t>
            </a:r>
            <a:endParaRPr lang="fr-FR" sz="1500" dirty="0"/>
          </a:p>
        </p:txBody>
      </p:sp>
      <p:cxnSp>
        <p:nvCxnSpPr>
          <p:cNvPr id="10" name="Connecteur droit avec flèche 9"/>
          <p:cNvCxnSpPr>
            <a:stCxn id="9" idx="3"/>
          </p:cNvCxnSpPr>
          <p:nvPr/>
        </p:nvCxnSpPr>
        <p:spPr>
          <a:xfrm>
            <a:off x="3203848" y="3767847"/>
            <a:ext cx="1584176" cy="211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788024" y="1844824"/>
            <a:ext cx="4176464" cy="355481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fr-FR" sz="2500" dirty="0" smtClean="0"/>
              <a:t>Apprentissage de nombreuses connaissances pratiques.</a:t>
            </a:r>
          </a:p>
          <a:p>
            <a:pPr algn="just"/>
            <a:endParaRPr lang="fr-FR" sz="2500" dirty="0" smtClean="0"/>
          </a:p>
          <a:p>
            <a:pPr algn="just"/>
            <a:r>
              <a:rPr lang="fr-FR" sz="2500" dirty="0" smtClean="0"/>
              <a:t>Sujet long.</a:t>
            </a:r>
          </a:p>
          <a:p>
            <a:pPr algn="just"/>
            <a:endParaRPr lang="fr-FR" sz="2500" dirty="0"/>
          </a:p>
          <a:p>
            <a:pPr algn="just"/>
            <a:r>
              <a:rPr lang="fr-FR" sz="2500" dirty="0" smtClean="0"/>
              <a:t>Bonne organisation et cohésion de groupe.</a:t>
            </a:r>
          </a:p>
          <a:p>
            <a:pPr algn="just"/>
            <a:endParaRPr lang="fr-FR" sz="2500" dirty="0"/>
          </a:p>
          <a:p>
            <a:pPr algn="just"/>
            <a:r>
              <a:rPr lang="fr-FR" sz="2500" dirty="0" smtClean="0"/>
              <a:t>Très bon déroulement.</a:t>
            </a:r>
            <a:endParaRPr lang="fr-FR" sz="25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e">
  <a:themeElements>
    <a:clrScheme name="Origin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e">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e">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106</TotalTime>
  <Words>237</Words>
  <Application>Microsoft Office PowerPoint</Application>
  <PresentationFormat>Affichage à l'écran (4:3)</PresentationFormat>
  <Paragraphs>99</Paragraphs>
  <Slides>11</Slides>
  <Notes>0</Notes>
  <HiddenSlides>0</HiddenSlides>
  <MMClips>0</MMClips>
  <ScaleCrop>false</ScaleCrop>
  <HeadingPairs>
    <vt:vector size="4" baseType="variant">
      <vt:variant>
        <vt:lpstr>Thème</vt:lpstr>
      </vt:variant>
      <vt:variant>
        <vt:i4>1</vt:i4>
      </vt:variant>
      <vt:variant>
        <vt:lpstr>Titres des diapositives</vt:lpstr>
      </vt:variant>
      <vt:variant>
        <vt:i4>11</vt:i4>
      </vt:variant>
    </vt:vector>
  </HeadingPairs>
  <TitlesOfParts>
    <vt:vector size="12" baseType="lpstr">
      <vt:lpstr>Origine</vt:lpstr>
      <vt:lpstr>Projet POO Java    </vt:lpstr>
      <vt:lpstr>Sommaire</vt:lpstr>
      <vt:lpstr>Diagramme de classe</vt:lpstr>
      <vt:lpstr>Conception technique</vt:lpstr>
      <vt:lpstr>Maquette Graphique</vt:lpstr>
      <vt:lpstr>Maquette Graphique</vt:lpstr>
      <vt:lpstr>Maquette Graphique</vt:lpstr>
      <vt:lpstr>Bilan =&gt; Alexandre</vt:lpstr>
      <vt:lpstr>Bilan =&gt; Grégoire</vt:lpstr>
      <vt:lpstr>Bilan =&gt; Vincent</vt:lpstr>
      <vt:lpstr>Bilan collectif</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POO Java    </dc:title>
  <dc:creator>Vince</dc:creator>
  <cp:lastModifiedBy>Vince</cp:lastModifiedBy>
  <cp:revision>1</cp:revision>
  <dcterms:created xsi:type="dcterms:W3CDTF">2019-06-09T18:17:27Z</dcterms:created>
  <dcterms:modified xsi:type="dcterms:W3CDTF">2019-06-09T20:03:41Z</dcterms:modified>
</cp:coreProperties>
</file>