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0" r:id="rId9"/>
    <p:sldId id="261" r:id="rId10"/>
    <p:sldId id="262" r:id="rId11"/>
    <p:sldId id="263" r:id="rId1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94620"/>
  </p:normalViewPr>
  <p:slideViewPr>
    <p:cSldViewPr snapToGrid="0">
      <p:cViewPr varScale="1">
        <p:scale>
          <a:sx n="137" d="100"/>
          <a:sy n="137" d="100"/>
        </p:scale>
        <p:origin x="8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This is an optional slide where you may place any supporting items.</a:t>
            </a: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AU"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Optimizing Customer Value: Segmentation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dirty="0"/>
              <a:t>3-Week Timeline</a:t>
            </a:r>
          </a:p>
        </p:txBody>
      </p:sp>
      <p:sp>
        <p:nvSpPr>
          <p:cNvPr id="124" name="Shape 73"/>
          <p:cNvSpPr/>
          <p:nvPr/>
        </p:nvSpPr>
        <p:spPr>
          <a:xfrm>
            <a:off x="205025" y="2099409"/>
            <a:ext cx="8565600" cy="1495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Tx/>
              <a:buChar char="-"/>
            </a:pPr>
            <a:r>
              <a:rPr lang="en-US" dirty="0"/>
              <a:t>To determine customer trends and identify the most valuable customer segments, we will  use the existing 3 datasets (Customer demographic, customer address and transactions) as a labelled dataset and conduct a RFM analysis.</a:t>
            </a:r>
          </a:p>
          <a:p>
            <a:pPr marL="285750" indent="-285750">
              <a:buFontTx/>
              <a:buChar char="-"/>
            </a:pPr>
            <a:r>
              <a:rPr lang="en-US" dirty="0"/>
              <a:t>3 Phases: </a:t>
            </a:r>
            <a:r>
              <a:rPr lang="en-AU" b="0" i="0" dirty="0">
                <a:solidFill>
                  <a:srgbClr val="000000"/>
                </a:solidFill>
                <a:effectLst/>
                <a:latin typeface="DM Sans" pitchFamily="2" charset="77"/>
              </a:rPr>
              <a:t>Data Exploration; Model Development and Interpretation.</a:t>
            </a:r>
            <a:endParaRPr lang="en-US" dirty="0"/>
          </a:p>
          <a:p>
            <a:endParaRPr lang="en-US"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Age &amp; Gender Distribution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815099"/>
            <a:ext cx="4134600" cy="3087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❑"/>
            </a:pPr>
            <a:r>
              <a:rPr lang="en-AU" sz="15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 shows age group </a:t>
            </a:r>
            <a:r>
              <a:rPr lang="en-AU" sz="1500" b="1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40-50</a:t>
            </a:r>
            <a:r>
              <a:rPr lang="en-AU" sz="15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has high count in terms of frequency (i.e. bike purchased in last 3 years) and monetary (i.e. sum of profits) wit</a:t>
            </a:r>
            <a:r>
              <a:rPr lang="en-AU" sz="15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 a slightly greater female ratio. 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</a:pPr>
            <a:endParaRPr lang="en-AU" sz="15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❑"/>
            </a:pPr>
            <a:r>
              <a:rPr lang="en-AU" sz="15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target audience for our marketing and advertising should be inclined to provide focus on females customers in age 40-50.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</a:pPr>
            <a:endParaRPr lang="en-AU" sz="15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569051-F6B7-27A9-CBCB-E9ECF1772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435" y="893108"/>
            <a:ext cx="3194475" cy="215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C90F76F-F83C-46FE-6F68-B05354DD3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518" y="2991782"/>
            <a:ext cx="3282749" cy="2151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Job Industry Category Distribution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1815099"/>
            <a:ext cx="4134600" cy="2291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❏"/>
            </a:pPr>
            <a:r>
              <a:rPr lang="en-AU" sz="1500" dirty="0">
                <a:latin typeface="Open Sans"/>
                <a:ea typeface="Open Sans"/>
                <a:cs typeface="Open Sans"/>
                <a:sym typeface="Open Sans"/>
              </a:rPr>
              <a:t>Financial Services, Manufacturing, and Health are the top three profit-generating industries, followed by retail and property.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</a:pPr>
            <a:endParaRPr lang="en-AU" sz="15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-AU" sz="15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Financial Services, Manufacturing, and Health industries also rank as the most frequently purchased sectors.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4CA61E9-97C1-F68C-E6D6-E1E596446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893" y="3226211"/>
            <a:ext cx="2777809" cy="255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2C05BA66-C5D3-FE99-A8B6-D9CC44455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893" y="779323"/>
            <a:ext cx="2696113" cy="252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84912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State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815099"/>
            <a:ext cx="4134600" cy="3087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❏"/>
            </a:pPr>
            <a:r>
              <a:rPr lang="en-AU" sz="15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Out of three states, New South Wales exhibits the greatest potential for increased marketing value to the company. </a:t>
            </a:r>
          </a:p>
          <a:p>
            <a:pPr marL="1333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</a:pPr>
            <a:endParaRPr lang="en-AU" sz="15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-AU" sz="15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Customers in New South Wales who own cars have demonstrated the highest frequency of recent purchases, suggesting a slightly higher demand for bike-related products and a likelihood to make repeat purchases.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A40C0B5-4055-402B-B07F-C23A9BC96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200" y="1815099"/>
            <a:ext cx="4219769" cy="262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0069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Wealth Segment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815099"/>
            <a:ext cx="4134600" cy="964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❏"/>
            </a:pPr>
            <a:r>
              <a:rPr lang="en-AU" dirty="0">
                <a:solidFill>
                  <a:schemeClr val="dk1"/>
                </a:solidFill>
              </a:rPr>
              <a:t>M</a:t>
            </a:r>
            <a:r>
              <a:rPr lang="en-AU" sz="15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ass customer segment makes up nearly half of the daily bike purchasers in our customer base.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EB8CA12B-3609-CCCD-4285-228F34B81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80173"/>
            <a:ext cx="4057926" cy="3663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97645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AU" dirty="0"/>
              <a:t>Customer Segmentation – RFM Analysis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1708731"/>
            <a:ext cx="8435122" cy="1495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AutoNum type="arabicPeriod"/>
            </a:pPr>
            <a:r>
              <a:rPr lang="en-US" dirty="0"/>
              <a:t>We compute RFM scores for our existing customers by factoring in the most recent transaction date, the total number of purchases made in the past 3 years, and the cumulative sum of profits.</a:t>
            </a:r>
          </a:p>
          <a:p>
            <a:pPr marL="342900" indent="-342900">
              <a:buAutoNum type="arabicPeriod"/>
            </a:pPr>
            <a:r>
              <a:rPr lang="en-US" dirty="0"/>
              <a:t>Generating visualizations to delve deeper into data and segment customers based on the following criteria: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566E7-ED74-D17F-AB03-51FD298772BF}"/>
              </a:ext>
            </a:extLst>
          </p:cNvPr>
          <p:cNvSpPr txBox="1"/>
          <p:nvPr/>
        </p:nvSpPr>
        <p:spPr>
          <a:xfrm>
            <a:off x="982659" y="3232625"/>
            <a:ext cx="6504615" cy="17081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>
                <a:solidFill>
                  <a:srgbClr val="0D0D0D"/>
                </a:solidFill>
                <a:latin typeface="Söhne"/>
              </a:defRPr>
            </a:lvl1pPr>
          </a:lstStyle>
          <a:p>
            <a:pPr marL="285750" indent="-285750">
              <a:buFont typeface="Wingdings" pitchFamily="2" charset="2"/>
              <a:buChar char="Ø"/>
            </a:pPr>
            <a:r>
              <a:rPr lang="en-US" sz="1500" dirty="0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Classified as mass customers.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1500" dirty="0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AU" sz="15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Age between 40 and 50. </a:t>
            </a:r>
            <a:r>
              <a:rPr lang="en-US" sz="1500" dirty="0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Slightly leaning towards female.</a:t>
            </a:r>
          </a:p>
          <a:p>
            <a:endParaRPr lang="en-US" sz="1500" dirty="0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1500" dirty="0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Employed in Financial Services, Manufacturing, and Health sectors.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1500" dirty="0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1500" dirty="0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Residing in New South Wales with their own cars.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22002" y="243299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AU" dirty="0"/>
              <a:t>Example of High-Value Customer Result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2" name="Google Shape;158;p32">
            <a:extLst>
              <a:ext uri="{FF2B5EF4-FFF2-40B4-BE49-F238E27FC236}">
                <a16:creationId xmlns:a16="http://schemas.microsoft.com/office/drawing/2014/main" id="{94160B3E-E58E-2CB9-D289-25BED40B0D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3781190"/>
              </p:ext>
            </p:extLst>
          </p:nvPr>
        </p:nvGraphicFramePr>
        <p:xfrm>
          <a:off x="727540" y="1778433"/>
          <a:ext cx="7558044" cy="105668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759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6563">
                  <a:extLst>
                    <a:ext uri="{9D8B030D-6E8A-4147-A177-3AD203B41FA5}">
                      <a16:colId xmlns:a16="http://schemas.microsoft.com/office/drawing/2014/main" val="1229927015"/>
                    </a:ext>
                  </a:extLst>
                </a:gridCol>
                <a:gridCol w="681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119">
                  <a:extLst>
                    <a:ext uri="{9D8B030D-6E8A-4147-A177-3AD203B41FA5}">
                      <a16:colId xmlns:a16="http://schemas.microsoft.com/office/drawing/2014/main" val="1601392900"/>
                    </a:ext>
                  </a:extLst>
                </a:gridCol>
                <a:gridCol w="998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09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97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55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 dirty="0">
                          <a:solidFill>
                            <a:srgbClr val="FFFF00"/>
                          </a:solidFill>
                        </a:rPr>
                        <a:t>Customer ID</a:t>
                      </a:r>
                      <a:endParaRPr sz="1000" u="none" strike="noStrike" cap="none" dirty="0">
                        <a:solidFill>
                          <a:srgbClr val="FFFF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Past 3 Years Bike-Related Purchases</a:t>
                      </a:r>
                      <a:endParaRPr sz="1000" b="0" i="0" u="none" strike="noStrike" cap="none" spc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 dirty="0">
                          <a:solidFill>
                            <a:srgbClr val="FFFF00"/>
                          </a:solidFill>
                        </a:rPr>
                        <a:t>Age</a:t>
                      </a:r>
                      <a:endParaRPr sz="1000" u="none" strike="noStrike" cap="none" dirty="0">
                        <a:solidFill>
                          <a:srgbClr val="FFFF00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solidFill>
                            <a:srgbClr val="FFFF00"/>
                          </a:solidFill>
                        </a:rPr>
                        <a:t>Gender</a:t>
                      </a:r>
                      <a:endParaRPr sz="1000" u="none" strike="noStrike" cap="none" dirty="0">
                        <a:solidFill>
                          <a:srgbClr val="FFFF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 dirty="0">
                          <a:solidFill>
                            <a:srgbClr val="FFFF00"/>
                          </a:solidFill>
                        </a:rPr>
                        <a:t>Job Industry</a:t>
                      </a:r>
                      <a:endParaRPr sz="1000" u="none" strike="noStrike" cap="none" dirty="0">
                        <a:solidFill>
                          <a:srgbClr val="FFFF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 dirty="0">
                          <a:solidFill>
                            <a:srgbClr val="FFFF00"/>
                          </a:solidFill>
                        </a:rPr>
                        <a:t>Wealth Segment</a:t>
                      </a:r>
                      <a:endParaRPr sz="1000" u="none" strike="noStrike" cap="none" dirty="0">
                        <a:solidFill>
                          <a:srgbClr val="FFFF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 dirty="0">
                          <a:solidFill>
                            <a:srgbClr val="FFFF00"/>
                          </a:solidFill>
                        </a:rPr>
                        <a:t>Owns Cars</a:t>
                      </a:r>
                      <a:endParaRPr sz="1000" u="none" strike="noStrike" cap="none" dirty="0">
                        <a:solidFill>
                          <a:srgbClr val="FFFF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 dirty="0">
                          <a:solidFill>
                            <a:srgbClr val="FFFF00"/>
                          </a:solidFill>
                        </a:rPr>
                        <a:t>State</a:t>
                      </a:r>
                      <a:endParaRPr sz="1000" u="none" strike="noStrike" cap="none" dirty="0">
                        <a:solidFill>
                          <a:srgbClr val="FFFF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i="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399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en" sz="1000" u="none" strike="noStrike" cap="none" dirty="0"/>
                        <a:t>43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 dirty="0"/>
                        <a:t>45</a:t>
                      </a:r>
                      <a:endParaRPr sz="1000" u="none" strike="noStrike" cap="none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/>
                        <a:t>Female</a:t>
                      </a:r>
                      <a:endParaRPr sz="1000" u="none" strike="noStrike" cap="none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Health</a:t>
                      </a:r>
                      <a:endParaRPr sz="1000" u="none" strike="noStrike" cap="none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Mass Customer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 dirty="0"/>
                        <a:t>Yes</a:t>
                      </a:r>
                      <a:endParaRPr sz="1000" u="none" strike="noStrike" cap="none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NSW</a:t>
                      </a:r>
                      <a:endParaRPr sz="1000" u="none" strike="noStrike" cap="none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hape 91">
            <a:extLst>
              <a:ext uri="{FF2B5EF4-FFF2-40B4-BE49-F238E27FC236}">
                <a16:creationId xmlns:a16="http://schemas.microsoft.com/office/drawing/2014/main" id="{F2283B15-C3BB-6D5E-A1D2-324C2E422E93}"/>
              </a:ext>
            </a:extLst>
          </p:cNvPr>
          <p:cNvSpPr/>
          <p:nvPr/>
        </p:nvSpPr>
        <p:spPr>
          <a:xfrm>
            <a:off x="727540" y="3110583"/>
            <a:ext cx="5747905" cy="433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E.g. Past 3 Years Bike-Related Purchases - Frequency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783</Words>
  <Application>Microsoft Macintosh PowerPoint</Application>
  <PresentationFormat>On-screen Show (16:9)</PresentationFormat>
  <Paragraphs>74</Paragraphs>
  <Slides>11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Noto Sans Symbols</vt:lpstr>
      <vt:lpstr>Arial</vt:lpstr>
      <vt:lpstr>DM Sans</vt:lpstr>
      <vt:lpstr>Open Sans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16</cp:revision>
  <dcterms:modified xsi:type="dcterms:W3CDTF">2024-03-11T06:25:35Z</dcterms:modified>
</cp:coreProperties>
</file>