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League Spartan Medium"/>
      <p:regular r:id="rId17"/>
      <p:bold r:id="rId18"/>
    </p:embeddedFont>
    <p:embeddedFont>
      <p:font typeface="League Spartan"/>
      <p:regular r:id="rId19"/>
      <p:bold r:id="rId20"/>
    </p:embeddedFont>
    <p:embeddedFont>
      <p:font typeface="Roboto"/>
      <p:regular r:id="rId21"/>
      <p:bold r:id="rId22"/>
      <p:italic r:id="rId23"/>
      <p:boldItalic r:id="rId24"/>
    </p:embeddedFont>
    <p:embeddedFont>
      <p:font typeface="Inter"/>
      <p:regular r:id="rId25"/>
      <p:bold r:id="rId26"/>
    </p:embeddedFont>
    <p:embeddedFont>
      <p:font typeface="Poppins"/>
      <p:regular r:id="rId27"/>
      <p:bold r:id="rId28"/>
      <p:italic r:id="rId29"/>
      <p:boldItalic r:id="rId30"/>
    </p:embeddedFont>
    <p:embeddedFont>
      <p:font typeface="Lato Light"/>
      <p:regular r:id="rId31"/>
      <p:bold r:id="rId32"/>
      <p:italic r:id="rId33"/>
      <p:boldItalic r:id="rId34"/>
    </p:embeddedFont>
    <p:embeddedFont>
      <p:font typeface="Open Sans Medium"/>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font" Target="fonts/LeagueSpartan-bold.fntdata"/><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Light-regular.fntdata"/><Relationship Id="rId30" Type="http://schemas.openxmlformats.org/officeDocument/2006/relationships/font" Target="fonts/Poppins-boldItalic.fntdata"/><Relationship Id="rId11" Type="http://schemas.openxmlformats.org/officeDocument/2006/relationships/slide" Target="slides/slide5.xml"/><Relationship Id="rId33" Type="http://schemas.openxmlformats.org/officeDocument/2006/relationships/font" Target="fonts/LatoLight-italic.fntdata"/><Relationship Id="rId10" Type="http://schemas.openxmlformats.org/officeDocument/2006/relationships/slide" Target="slides/slide4.xml"/><Relationship Id="rId32" Type="http://schemas.openxmlformats.org/officeDocument/2006/relationships/font" Target="fonts/LatoLight-bold.fntdata"/><Relationship Id="rId13" Type="http://schemas.openxmlformats.org/officeDocument/2006/relationships/slide" Target="slides/slide7.xml"/><Relationship Id="rId35" Type="http://schemas.openxmlformats.org/officeDocument/2006/relationships/font" Target="fonts/OpenSansMedium-regular.fntdata"/><Relationship Id="rId12" Type="http://schemas.openxmlformats.org/officeDocument/2006/relationships/slide" Target="slides/slide6.xml"/><Relationship Id="rId34" Type="http://schemas.openxmlformats.org/officeDocument/2006/relationships/font" Target="fonts/LatoLight-boldItalic.fntdata"/><Relationship Id="rId15" Type="http://schemas.openxmlformats.org/officeDocument/2006/relationships/slide" Target="slides/slide9.xml"/><Relationship Id="rId37" Type="http://schemas.openxmlformats.org/officeDocument/2006/relationships/font" Target="fonts/OpenSansMedium-italic.fntdata"/><Relationship Id="rId14" Type="http://schemas.openxmlformats.org/officeDocument/2006/relationships/slide" Target="slides/slide8.xml"/><Relationship Id="rId36" Type="http://schemas.openxmlformats.org/officeDocument/2006/relationships/font" Target="fonts/OpenSansMedium-bold.fntdata"/><Relationship Id="rId17" Type="http://schemas.openxmlformats.org/officeDocument/2006/relationships/font" Target="fonts/LeagueSpartanMedium-regular.fntdata"/><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OpenSansMedium-boldItalic.fntdata"/><Relationship Id="rId19" Type="http://schemas.openxmlformats.org/officeDocument/2006/relationships/font" Target="fonts/LeagueSpartan-regular.fntdata"/><Relationship Id="rId18" Type="http://schemas.openxmlformats.org/officeDocument/2006/relationships/font" Target="fonts/LeagueSpartan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SLIDES_API28691389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SLIDES_API28691389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some definitions:</a:t>
            </a:r>
            <a:endParaRPr sz="1200"/>
          </a:p>
          <a:p>
            <a:pPr indent="0" lvl="0" marL="0" rtl="0" algn="l">
              <a:spcBef>
                <a:spcPts val="0"/>
              </a:spcBef>
              <a:spcAft>
                <a:spcPts val="0"/>
              </a:spcAft>
              <a:buNone/>
            </a:pPr>
            <a:r>
              <a:rPr lang="en" sz="1200"/>
              <a:t>the death rate is the ratio of deaths to the population of a particular area or during a particular period of time, usually calculated as the number of deaths per one thousand people per year.</a:t>
            </a:r>
            <a:endParaRPr sz="1200"/>
          </a:p>
          <a:p>
            <a:pPr indent="0" lvl="0" marL="0" rtl="0" algn="l">
              <a:spcBef>
                <a:spcPts val="0"/>
              </a:spcBef>
              <a:spcAft>
                <a:spcPts val="0"/>
              </a:spcAft>
              <a:buNone/>
            </a:pPr>
            <a:r>
              <a:rPr lang="en" sz="1200"/>
              <a:t>Death Numbers refer to the absolute count of deaths within a given time period.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choice between using death numbers or death rates depends on your specific research question and goals. If you're interested in understanding the overall impact of a cause of death and how it's changing over time, death numbers might be more suitable. On the other hand, if you want to compare the relative risk of death while accounting for population changes, death rates would be more appropriate.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some cases, it might also be helpful to use both death numbers and death rates to provide a more comprehensive understanding of the trends in mortality associated with a specific cause over time.</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SLIDES_API196213184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SLIDES_API196213184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daf5f7d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daf5f7d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SLIDES_API196213184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SLIDES_API196213184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SLIDES_API196213184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SLIDES_API196213184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e021fe33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e021fe33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daf5f7d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daf5f7d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e021fe33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e021fe33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daf5f7d2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daf5f7d2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daf5f7d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daf5f7d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632175" y="1717350"/>
            <a:ext cx="5520900" cy="26523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sz="1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63" name="Google Shape;63;p15"/>
          <p:cNvSpPr/>
          <p:nvPr>
            <p:ph idx="2" type="pic"/>
          </p:nvPr>
        </p:nvSpPr>
        <p:spPr>
          <a:xfrm>
            <a:off x="5843075" y="632300"/>
            <a:ext cx="2615100" cy="3918900"/>
          </a:xfrm>
          <a:prstGeom prst="roundRect">
            <a:avLst>
              <a:gd fmla="val 16667" name="adj"/>
            </a:avLst>
          </a:prstGeom>
          <a:noFill/>
          <a:ln>
            <a:noFill/>
          </a:ln>
        </p:spPr>
      </p:sp>
      <p:sp>
        <p:nvSpPr>
          <p:cNvPr id="64" name="Google Shape;64;p15"/>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65" name="Google Shape;65;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66" name="Google Shape;66;p15"/>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67" name="Shape 67"/>
        <p:cNvGrpSpPr/>
        <p:nvPr/>
      </p:nvGrpSpPr>
      <p:grpSpPr>
        <a:xfrm>
          <a:off x="0" y="0"/>
          <a:ext cx="0" cy="0"/>
          <a:chOff x="0" y="0"/>
          <a:chExt cx="0" cy="0"/>
        </a:xfrm>
      </p:grpSpPr>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6"/>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70" name="Google Shape;70;p16"/>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71" name="Google Shape;71;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2" name="Google Shape;72;p16"/>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75" name="Google Shape;75;p17"/>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p:nvPr>
            <p:ph idx="2" type="pic"/>
          </p:nvPr>
        </p:nvSpPr>
        <p:spPr>
          <a:xfrm>
            <a:off x="642700" y="632300"/>
            <a:ext cx="2615100" cy="3918900"/>
          </a:xfrm>
          <a:prstGeom prst="roundRect">
            <a:avLst>
              <a:gd fmla="val 16667" name="adj"/>
            </a:avLst>
          </a:prstGeom>
          <a:noFill/>
          <a:ln>
            <a:noFill/>
          </a:ln>
        </p:spPr>
      </p:sp>
      <p:sp>
        <p:nvSpPr>
          <p:cNvPr id="78" name="Google Shape;78;p17"/>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79" name="Google Shape;79;p17"/>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7"/>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 type="subTitle"/>
          </p:nvPr>
        </p:nvSpPr>
        <p:spPr>
          <a:xfrm>
            <a:off x="4722075" y="1959150"/>
            <a:ext cx="3589800" cy="274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8"/>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5" name="Google Shape;85;p18"/>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86" name="Google Shape;86;p18"/>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7" name="Google Shape;87;p18"/>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88" name="Google Shape;88;p18"/>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9" name="Google Shape;89;p18"/>
          <p:cNvSpPr/>
          <p:nvPr>
            <p:ph idx="3" type="pic"/>
          </p:nvPr>
        </p:nvSpPr>
        <p:spPr>
          <a:xfrm>
            <a:off x="642700" y="632300"/>
            <a:ext cx="2615100" cy="3918900"/>
          </a:xfrm>
          <a:prstGeom prst="roundRect">
            <a:avLst>
              <a:gd fmla="val 16667" name="adj"/>
            </a:avLst>
          </a:prstGeom>
          <a:noFill/>
          <a:ln>
            <a:noFill/>
          </a:ln>
        </p:spPr>
      </p:sp>
      <p:pic>
        <p:nvPicPr>
          <p:cNvPr id="90" name="Google Shape;90;p18"/>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91" name="Google Shape;91;p18"/>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92" name="Google Shape;92;p18"/>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93" name="Shape 93"/>
        <p:cNvGrpSpPr/>
        <p:nvPr/>
      </p:nvGrpSpPr>
      <p:grpSpPr>
        <a:xfrm>
          <a:off x="0" y="0"/>
          <a:ext cx="0" cy="0"/>
          <a:chOff x="0" y="0"/>
          <a:chExt cx="0" cy="0"/>
        </a:xfrm>
      </p:grpSpPr>
      <p:sp>
        <p:nvSpPr>
          <p:cNvPr id="94" name="Google Shape;9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6" name="Google Shape;96;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97" name="Google Shape;97;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8" name="Google Shape;98;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9" name="Google Shape;99;p19"/>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0" name="Google Shape;100;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01" name="Google Shape;101;p19"/>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02" name="Google Shape;102;p19"/>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03" name="Google Shape;103;p19"/>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104" name="Shape 104"/>
        <p:cNvGrpSpPr/>
        <p:nvPr/>
      </p:nvGrpSpPr>
      <p:grpSpPr>
        <a:xfrm>
          <a:off x="0" y="0"/>
          <a:ext cx="0" cy="0"/>
          <a:chOff x="0" y="0"/>
          <a:chExt cx="0" cy="0"/>
        </a:xfrm>
      </p:grpSpPr>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0"/>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07" name="Google Shape;107;p20"/>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08" name="Google Shape;108;p20"/>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9" name="Google Shape;109;p20"/>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10" name="Google Shape;110;p20"/>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11" name="Google Shape;111;p20"/>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12" name="Google Shape;112;p20"/>
          <p:cNvSpPr/>
          <p:nvPr>
            <p:ph idx="3"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113" name="Shape 113"/>
        <p:cNvGrpSpPr/>
        <p:nvPr/>
      </p:nvGrpSpPr>
      <p:grpSpPr>
        <a:xfrm>
          <a:off x="0" y="0"/>
          <a:ext cx="0" cy="0"/>
          <a:chOff x="0" y="0"/>
          <a:chExt cx="0" cy="0"/>
        </a:xfrm>
      </p:grpSpPr>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21"/>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16" name="Google Shape;116;p21"/>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17" name="Google Shape;117;p21"/>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118" name="Google Shape;118;p21"/>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19" name="Google Shape;119;p21"/>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20" name="Google Shape;120;p21"/>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21" name="Shape 121"/>
        <p:cNvGrpSpPr/>
        <p:nvPr/>
      </p:nvGrpSpPr>
      <p:grpSpPr>
        <a:xfrm>
          <a:off x="0" y="0"/>
          <a:ext cx="0" cy="0"/>
          <a:chOff x="0" y="0"/>
          <a:chExt cx="0" cy="0"/>
        </a:xfrm>
      </p:grpSpPr>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pic>
        <p:nvPicPr>
          <p:cNvPr id="124" name="Google Shape;124;p22"/>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25" name="Shape 1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26" name="Shape 126"/>
        <p:cNvGrpSpPr/>
        <p:nvPr/>
      </p:nvGrpSpPr>
      <p:grpSpPr>
        <a:xfrm>
          <a:off x="0" y="0"/>
          <a:ext cx="0" cy="0"/>
          <a:chOff x="0" y="0"/>
          <a:chExt cx="0" cy="0"/>
        </a:xfrm>
      </p:grpSpPr>
      <p:sp>
        <p:nvSpPr>
          <p:cNvPr id="127" name="Google Shape;127;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28" name="Google Shape;128;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29" name="Google Shape;129;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0" name="Google Shape;130;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1" name="Google Shape;131;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2" name="Google Shape;132;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3" name="Google Shape;133;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4" name="Google Shape;134;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35" name="Google Shape;135;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36" name="Google Shape;136;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37" name="Shape 137"/>
        <p:cNvGrpSpPr/>
        <p:nvPr/>
      </p:nvGrpSpPr>
      <p:grpSpPr>
        <a:xfrm>
          <a:off x="0" y="0"/>
          <a:ext cx="0" cy="0"/>
          <a:chOff x="0" y="0"/>
          <a:chExt cx="0" cy="0"/>
        </a:xfrm>
      </p:grpSpPr>
      <p:sp>
        <p:nvSpPr>
          <p:cNvPr id="138" name="Google Shape;138;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39" name="Google Shape;139;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0" name="Google Shape;140;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1" name="Google Shape;141;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2" name="Google Shape;142;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3" name="Google Shape;143;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44" name="Google Shape;144;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45" name="Google Shape;145;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146" name="Google Shape;146;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147" name="Google Shape;147;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8" name="Google Shape;148;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9" name="Google Shape;149;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0" name="Google Shape;150;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51" name="Shape 151"/>
        <p:cNvGrpSpPr/>
        <p:nvPr/>
      </p:nvGrpSpPr>
      <p:grpSpPr>
        <a:xfrm>
          <a:off x="0" y="0"/>
          <a:ext cx="0" cy="0"/>
          <a:chOff x="0" y="0"/>
          <a:chExt cx="0" cy="0"/>
        </a:xfrm>
      </p:grpSpPr>
      <p:sp>
        <p:nvSpPr>
          <p:cNvPr id="152" name="Google Shape;152;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3" name="Google Shape;153;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4" name="Google Shape;154;p26"/>
          <p:cNvSpPr/>
          <p:nvPr/>
        </p:nvSpPr>
        <p:spPr>
          <a:xfrm>
            <a:off x="2902137" y="2119803"/>
            <a:ext cx="1623325"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5" name="Google Shape;155;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6" name="Google Shape;156;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7" name="Google Shape;157;p26"/>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8" name="Google Shape;158;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9" name="Google Shape;159;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0" name="Google Shape;160;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1" name="Google Shape;161;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01</a:t>
            </a:r>
            <a:endParaRPr b="1" sz="1500">
              <a:solidFill>
                <a:schemeClr val="accent2"/>
              </a:solidFill>
              <a:latin typeface="League Spartan"/>
              <a:ea typeface="League Spartan"/>
              <a:cs typeface="League Spartan"/>
              <a:sym typeface="League Spartan"/>
            </a:endParaRPr>
          </a:p>
        </p:txBody>
      </p:sp>
      <p:sp>
        <p:nvSpPr>
          <p:cNvPr id="162" name="Google Shape;162;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03</a:t>
            </a:r>
            <a:endParaRPr b="1" sz="1500">
              <a:solidFill>
                <a:schemeClr val="accent2"/>
              </a:solidFill>
              <a:latin typeface="League Spartan"/>
              <a:ea typeface="League Spartan"/>
              <a:cs typeface="League Spartan"/>
              <a:sym typeface="League Spartan"/>
            </a:endParaRPr>
          </a:p>
        </p:txBody>
      </p:sp>
      <p:sp>
        <p:nvSpPr>
          <p:cNvPr id="163" name="Google Shape;163;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02</a:t>
            </a:r>
            <a:endParaRPr b="1" sz="1500">
              <a:solidFill>
                <a:schemeClr val="accent2"/>
              </a:solidFill>
              <a:latin typeface="League Spartan"/>
              <a:ea typeface="League Spartan"/>
              <a:cs typeface="League Spartan"/>
              <a:sym typeface="League Spartan"/>
            </a:endParaRPr>
          </a:p>
        </p:txBody>
      </p:sp>
      <p:sp>
        <p:nvSpPr>
          <p:cNvPr id="164" name="Google Shape;164;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04</a:t>
            </a:r>
            <a:endParaRPr b="1" sz="1500">
              <a:solidFill>
                <a:schemeClr val="accent2"/>
              </a:solidFill>
              <a:latin typeface="League Spartan"/>
              <a:ea typeface="League Spartan"/>
              <a:cs typeface="League Spartan"/>
              <a:sym typeface="League Spartan"/>
            </a:endParaRPr>
          </a:p>
        </p:txBody>
      </p:sp>
      <p:sp>
        <p:nvSpPr>
          <p:cNvPr id="165" name="Google Shape;165;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6" name="Google Shape;166;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7" name="Google Shape;167;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8" name="Google Shape;168;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7"/>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71" name="Google Shape;171;p27"/>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7"/>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7"/>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74" name="Google Shape;174;p27"/>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7"/>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76" name="Google Shape;176;p27"/>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7"/>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04</a:t>
            </a:r>
            <a:endParaRPr b="1" sz="2000">
              <a:solidFill>
                <a:schemeClr val="accent4"/>
              </a:solidFill>
              <a:latin typeface="League Spartan"/>
              <a:ea typeface="League Spartan"/>
              <a:cs typeface="League Spartan"/>
              <a:sym typeface="League Spartan"/>
            </a:endParaRPr>
          </a:p>
        </p:txBody>
      </p:sp>
      <p:sp>
        <p:nvSpPr>
          <p:cNvPr id="178" name="Google Shape;178;p27"/>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79" name="Shape 179"/>
        <p:cNvGrpSpPr/>
        <p:nvPr/>
      </p:nvGrpSpPr>
      <p:grpSpPr>
        <a:xfrm>
          <a:off x="0" y="0"/>
          <a:ext cx="0" cy="0"/>
          <a:chOff x="0" y="0"/>
          <a:chExt cx="0" cy="0"/>
        </a:xfrm>
      </p:grpSpPr>
      <p:sp>
        <p:nvSpPr>
          <p:cNvPr id="180" name="Google Shape;180;p28"/>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1" name="Google Shape;181;p28"/>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2" name="Google Shape;182;p28"/>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3" name="Google Shape;183;p28"/>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4" name="Google Shape;184;p2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85" name="Google Shape;185;p28"/>
          <p:cNvGrpSpPr/>
          <p:nvPr/>
        </p:nvGrpSpPr>
        <p:grpSpPr>
          <a:xfrm>
            <a:off x="3095387" y="1241947"/>
            <a:ext cx="2953226" cy="2951755"/>
            <a:chOff x="3102288" y="1429998"/>
            <a:chExt cx="2953226" cy="2951755"/>
          </a:xfrm>
        </p:grpSpPr>
        <p:sp>
          <p:nvSpPr>
            <p:cNvPr id="186" name="Google Shape;186;p28"/>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87" name="Google Shape;187;p28"/>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8" name="Google Shape;188;p28"/>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9" name="Google Shape;189;p28"/>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90" name="Google Shape;190;p28"/>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91" name="Google Shape;191;p28"/>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192" name="Google Shape;192;p28"/>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193" name="Google Shape;193;p28"/>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194" name="Google Shape;194;p28"/>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195" name="Google Shape;195;p28"/>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196" name="Google Shape;196;p28"/>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1150" lvl="0" marL="457200">
              <a:lnSpc>
                <a:spcPct val="115000"/>
              </a:lnSpc>
              <a:spcBef>
                <a:spcPts val="0"/>
              </a:spcBef>
              <a:spcAft>
                <a:spcPts val="0"/>
              </a:spcAft>
              <a:buClr>
                <a:schemeClr val="dk2"/>
              </a:buClr>
              <a:buSzPts val="1300"/>
              <a:buFont typeface="Inter"/>
              <a:buChar char="●"/>
              <a:defRPr sz="1300">
                <a:solidFill>
                  <a:schemeClr val="dk2"/>
                </a:solidFill>
                <a:latin typeface="Inter"/>
                <a:ea typeface="Inter"/>
                <a:cs typeface="Inter"/>
                <a:sym typeface="Inter"/>
              </a:defRPr>
            </a:lvl1pPr>
            <a:lvl2pPr indent="-304800" lvl="1" marL="914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data.cityofnewyork.us/Health/New-York-City-Leading-Causes-of-Death/jb7j-dta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302325" y="195475"/>
            <a:ext cx="5321100" cy="103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u="sng">
                <a:solidFill>
                  <a:srgbClr val="325D85"/>
                </a:solidFill>
                <a:latin typeface="League Spartan"/>
                <a:ea typeface="League Spartan"/>
                <a:cs typeface="League Spartan"/>
                <a:sym typeface="League Spartan"/>
              </a:rPr>
              <a:t>Data Analysis Capstone Project</a:t>
            </a:r>
            <a:endParaRPr b="1" sz="2900" u="sng">
              <a:solidFill>
                <a:srgbClr val="325D85"/>
              </a:solidFill>
              <a:latin typeface="League Spartan"/>
              <a:ea typeface="League Spartan"/>
              <a:cs typeface="League Spartan"/>
              <a:sym typeface="League Spartan"/>
            </a:endParaRPr>
          </a:p>
        </p:txBody>
      </p:sp>
      <p:sp>
        <p:nvSpPr>
          <p:cNvPr id="202" name="Google Shape;202;p29"/>
          <p:cNvSpPr txBox="1"/>
          <p:nvPr>
            <p:ph idx="1" type="body"/>
          </p:nvPr>
        </p:nvSpPr>
        <p:spPr>
          <a:xfrm>
            <a:off x="323900" y="1100175"/>
            <a:ext cx="6584400" cy="3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Focus on New York City's Leading Causes of Death</a:t>
            </a:r>
            <a:endParaRPr b="1" sz="1900"/>
          </a:p>
          <a:p>
            <a:pPr indent="0" lvl="0" marL="0" rtl="0" algn="l">
              <a:spcBef>
                <a:spcPts val="1200"/>
              </a:spcBef>
              <a:spcAft>
                <a:spcPts val="0"/>
              </a:spcAft>
              <a:buNone/>
            </a:pPr>
            <a:r>
              <a:rPr b="1" lang="en" sz="1800"/>
              <a:t>Source : NYC Open Data </a:t>
            </a:r>
            <a:r>
              <a:rPr b="1" lang="en" sz="1800" u="sng">
                <a:solidFill>
                  <a:schemeClr val="hlink"/>
                </a:solidFill>
                <a:hlinkClick r:id="rId3"/>
              </a:rPr>
              <a:t>https://data.cityofnewyork.us/Health/New-York-City-Leading-Causes-of-Death/jb7j-dtam</a:t>
            </a:r>
            <a:endParaRPr b="1" sz="1800"/>
          </a:p>
          <a:p>
            <a:pPr indent="0" lvl="0" marL="0" rtl="0" algn="l">
              <a:spcBef>
                <a:spcPts val="1200"/>
              </a:spcBef>
              <a:spcAft>
                <a:spcPts val="0"/>
              </a:spcAft>
              <a:buNone/>
            </a:pPr>
            <a:r>
              <a:rPr b="1" lang="en" sz="1800"/>
              <a:t>This dataset is composed of 1,803 rows and  7 Columns</a:t>
            </a:r>
            <a:br>
              <a:rPr b="1" lang="en" sz="1800"/>
            </a:br>
            <a:r>
              <a:rPr b="1" lang="en" sz="1800"/>
              <a:t>Each row is a Cause of Death</a:t>
            </a:r>
            <a:endParaRPr b="1" sz="1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r">
              <a:spcBef>
                <a:spcPts val="1200"/>
              </a:spcBef>
              <a:spcAft>
                <a:spcPts val="1200"/>
              </a:spcAft>
              <a:buNone/>
            </a:pPr>
            <a:r>
              <a:rPr b="1" lang="en" sz="1600"/>
              <a:t>Sylvia Rezk </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time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1161600" y="270500"/>
            <a:ext cx="2479500" cy="726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sz="2900" u="sng">
                <a:solidFill>
                  <a:srgbClr val="134F5C"/>
                </a:solidFill>
                <a:latin typeface="Inter"/>
                <a:ea typeface="Inter"/>
                <a:cs typeface="Inter"/>
                <a:sym typeface="Inter"/>
              </a:rPr>
              <a:t>Motivation:</a:t>
            </a:r>
            <a:endParaRPr b="1" sz="4400" u="sng">
              <a:solidFill>
                <a:srgbClr val="134F5C"/>
              </a:solidFill>
              <a:latin typeface="League Spartan"/>
              <a:ea typeface="League Spartan"/>
              <a:cs typeface="League Spartan"/>
              <a:sym typeface="League Spartan"/>
            </a:endParaRPr>
          </a:p>
        </p:txBody>
      </p:sp>
      <p:sp>
        <p:nvSpPr>
          <p:cNvPr id="208" name="Google Shape;208;p30"/>
          <p:cNvSpPr txBox="1"/>
          <p:nvPr>
            <p:ph idx="1" type="body"/>
          </p:nvPr>
        </p:nvSpPr>
        <p:spPr>
          <a:xfrm>
            <a:off x="548425" y="745625"/>
            <a:ext cx="6644700" cy="4834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t>NYC is a diverse City with unique health challenges.</a:t>
            </a:r>
            <a:endParaRPr b="1" sz="1800"/>
          </a:p>
          <a:p>
            <a:pPr indent="-342900" lvl="0" marL="457200" rtl="0" algn="l">
              <a:spcBef>
                <a:spcPts val="1200"/>
              </a:spcBef>
              <a:spcAft>
                <a:spcPts val="0"/>
              </a:spcAft>
              <a:buSzPts val="1800"/>
              <a:buChar char="●"/>
            </a:pPr>
            <a:r>
              <a:rPr lang="en" sz="1800"/>
              <a:t>Analyzing leading causes of death can uncover urban health patterns specific to the city's population.</a:t>
            </a:r>
            <a:endParaRPr sz="1800"/>
          </a:p>
          <a:p>
            <a:pPr indent="-342900" lvl="0" marL="457200" rtl="0" algn="l">
              <a:spcBef>
                <a:spcPts val="0"/>
              </a:spcBef>
              <a:spcAft>
                <a:spcPts val="0"/>
              </a:spcAft>
              <a:buSzPts val="1800"/>
              <a:buChar char="●"/>
            </a:pPr>
            <a:r>
              <a:rPr lang="en" sz="1800"/>
              <a:t>Data analysis empowers evidence-based decision-making.</a:t>
            </a:r>
            <a:endParaRPr sz="1800"/>
          </a:p>
          <a:p>
            <a:pPr indent="-342900" lvl="0" marL="457200" rtl="0" algn="l">
              <a:spcBef>
                <a:spcPts val="0"/>
              </a:spcBef>
              <a:spcAft>
                <a:spcPts val="0"/>
              </a:spcAft>
              <a:buSzPts val="1800"/>
              <a:buChar char="●"/>
            </a:pPr>
            <a:r>
              <a:rPr lang="en" sz="1800"/>
              <a:t>Studying causes of death aids epidemiologists in tracking disease trends.</a:t>
            </a:r>
            <a:endParaRPr sz="1800"/>
          </a:p>
          <a:p>
            <a:pPr indent="-342900" lvl="0" marL="457200" rtl="0" algn="l">
              <a:spcBef>
                <a:spcPts val="0"/>
              </a:spcBef>
              <a:spcAft>
                <a:spcPts val="0"/>
              </a:spcAft>
              <a:buSzPts val="1800"/>
              <a:buChar char="●"/>
            </a:pPr>
            <a:r>
              <a:rPr lang="en" sz="1800"/>
              <a:t>Early detection of emerging health issues is vital for timely intervention.</a:t>
            </a:r>
            <a:endParaRPr sz="1800"/>
          </a:p>
          <a:p>
            <a:pPr indent="-342900" lvl="0" marL="457200" rtl="0" algn="l">
              <a:spcBef>
                <a:spcPts val="0"/>
              </a:spcBef>
              <a:spcAft>
                <a:spcPts val="0"/>
              </a:spcAft>
              <a:buSzPts val="1800"/>
              <a:buChar char="●"/>
            </a:pPr>
            <a:r>
              <a:rPr lang="en" sz="1800"/>
              <a:t>Developing predictive models can aid in forecasting future health trends.</a:t>
            </a:r>
            <a:endParaRPr sz="1800"/>
          </a:p>
          <a:p>
            <a:pPr indent="-342900" lvl="0" marL="457200" rtl="0" algn="l">
              <a:spcBef>
                <a:spcPts val="0"/>
              </a:spcBef>
              <a:spcAft>
                <a:spcPts val="0"/>
              </a:spcAft>
              <a:buSzPts val="1800"/>
              <a:buChar char="●"/>
            </a:pPr>
            <a:r>
              <a:rPr lang="en" sz="1800"/>
              <a:t>Preparedness for potential health crises can be improved.</a:t>
            </a:r>
            <a:endParaRPr sz="18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1100200" y="270500"/>
            <a:ext cx="7679700" cy="99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u="sng">
                <a:solidFill>
                  <a:srgbClr val="325D85"/>
                </a:solidFill>
                <a:latin typeface="League Spartan"/>
                <a:ea typeface="League Spartan"/>
                <a:cs typeface="League Spartan"/>
                <a:sym typeface="League Spartan"/>
              </a:rPr>
              <a:t>Understanding Death Numbers </a:t>
            </a:r>
            <a:endParaRPr b="1" sz="2900" u="sng">
              <a:solidFill>
                <a:srgbClr val="325D85"/>
              </a:solidFill>
              <a:latin typeface="League Spartan"/>
              <a:ea typeface="League Spartan"/>
              <a:cs typeface="League Spartan"/>
              <a:sym typeface="League Spartan"/>
            </a:endParaRPr>
          </a:p>
          <a:p>
            <a:pPr indent="0" lvl="0" marL="0" rtl="0" algn="l">
              <a:spcBef>
                <a:spcPts val="0"/>
              </a:spcBef>
              <a:spcAft>
                <a:spcPts val="0"/>
              </a:spcAft>
              <a:buNone/>
            </a:pPr>
            <a:r>
              <a:rPr b="1" lang="en" sz="2900" u="sng">
                <a:solidFill>
                  <a:srgbClr val="325D85"/>
                </a:solidFill>
                <a:latin typeface="League Spartan"/>
                <a:ea typeface="League Spartan"/>
                <a:cs typeface="League Spartan"/>
                <a:sym typeface="League Spartan"/>
              </a:rPr>
              <a:t>and Death Ra</a:t>
            </a:r>
            <a:r>
              <a:rPr b="1" lang="en" sz="3200" u="sng">
                <a:solidFill>
                  <a:srgbClr val="325D85"/>
                </a:solidFill>
                <a:latin typeface="League Spartan"/>
                <a:ea typeface="League Spartan"/>
                <a:cs typeface="League Spartan"/>
                <a:sym typeface="League Spartan"/>
              </a:rPr>
              <a:t>t</a:t>
            </a:r>
            <a:r>
              <a:rPr b="1" lang="en" sz="2900" u="sng">
                <a:solidFill>
                  <a:srgbClr val="325D85"/>
                </a:solidFill>
                <a:latin typeface="League Spartan"/>
                <a:ea typeface="League Spartan"/>
                <a:cs typeface="League Spartan"/>
                <a:sym typeface="League Spartan"/>
              </a:rPr>
              <a:t>es</a:t>
            </a:r>
            <a:endParaRPr b="1" sz="2900" u="sng">
              <a:solidFill>
                <a:srgbClr val="325D85"/>
              </a:solidFill>
              <a:latin typeface="League Spartan"/>
              <a:ea typeface="League Spartan"/>
              <a:cs typeface="League Spartan"/>
              <a:sym typeface="League Spartan"/>
            </a:endParaRPr>
          </a:p>
        </p:txBody>
      </p:sp>
      <p:sp>
        <p:nvSpPr>
          <p:cNvPr id="214" name="Google Shape;214;p31"/>
          <p:cNvSpPr txBox="1"/>
          <p:nvPr>
            <p:ph idx="1" type="body"/>
          </p:nvPr>
        </p:nvSpPr>
        <p:spPr>
          <a:xfrm>
            <a:off x="632175" y="1432775"/>
            <a:ext cx="5520900" cy="31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Medium"/>
                <a:ea typeface="Open Sans Medium"/>
                <a:cs typeface="Open Sans Medium"/>
                <a:sym typeface="Open Sans Medium"/>
              </a:rPr>
              <a:t>Death numbers refer to the absolute count of deaths within a given time period.</a:t>
            </a:r>
            <a:endParaRPr sz="1800">
              <a:latin typeface="Open Sans Medium"/>
              <a:ea typeface="Open Sans Medium"/>
              <a:cs typeface="Open Sans Medium"/>
              <a:sym typeface="Open Sans Medium"/>
            </a:endParaRPr>
          </a:p>
          <a:p>
            <a:pPr indent="0" lvl="0" marL="0" rtl="0" algn="l">
              <a:spcBef>
                <a:spcPts val="1200"/>
              </a:spcBef>
              <a:spcAft>
                <a:spcPts val="0"/>
              </a:spcAft>
              <a:buNone/>
            </a:pPr>
            <a:r>
              <a:rPr lang="en" sz="1800">
                <a:latin typeface="Open Sans Medium"/>
                <a:ea typeface="Open Sans Medium"/>
                <a:cs typeface="Open Sans Medium"/>
                <a:sym typeface="Open Sans Medium"/>
              </a:rPr>
              <a:t>While,</a:t>
            </a:r>
            <a:endParaRPr sz="1800">
              <a:latin typeface="Open Sans Medium"/>
              <a:ea typeface="Open Sans Medium"/>
              <a:cs typeface="Open Sans Medium"/>
              <a:sym typeface="Open Sans Medium"/>
            </a:endParaRPr>
          </a:p>
          <a:p>
            <a:pPr indent="0" lvl="0" marL="0" rtl="0" algn="l">
              <a:spcBef>
                <a:spcPts val="1200"/>
              </a:spcBef>
              <a:spcAft>
                <a:spcPts val="0"/>
              </a:spcAft>
              <a:buNone/>
            </a:pPr>
            <a:r>
              <a:rPr lang="en" sz="1800">
                <a:latin typeface="Open Sans Medium"/>
                <a:ea typeface="Open Sans Medium"/>
                <a:cs typeface="Open Sans Medium"/>
                <a:sym typeface="Open Sans Medium"/>
              </a:rPr>
              <a:t>The death rate is the ratio of deaths to the population of a particular area or during a particular period of time calculated as the number of deaths per one thousand people per year.</a:t>
            </a:r>
            <a:endParaRPr sz="1800">
              <a:latin typeface="Open Sans Medium"/>
              <a:ea typeface="Open Sans Medium"/>
              <a:cs typeface="Open Sans Medium"/>
              <a:sym typeface="Open Sans Medium"/>
            </a:endParaRPr>
          </a:p>
          <a:p>
            <a:pPr indent="0" lvl="0" marL="0" rtl="0" algn="l">
              <a:spcBef>
                <a:spcPts val="1200"/>
              </a:spcBef>
              <a:spcAft>
                <a:spcPts val="0"/>
              </a:spcAft>
              <a:buNone/>
            </a:pPr>
            <a:r>
              <a:t/>
            </a:r>
            <a:endParaRPr b="1" sz="1500">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a:latin typeface="Open Sans Medium"/>
              <a:ea typeface="Open Sans Medium"/>
              <a:cs typeface="Open Sans Medium"/>
              <a:sym typeface="Open Sans Medium"/>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1285575"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u="sng">
                <a:solidFill>
                  <a:srgbClr val="325D85"/>
                </a:solidFill>
                <a:latin typeface="League Spartan"/>
                <a:ea typeface="League Spartan"/>
                <a:cs typeface="League Spartan"/>
                <a:sym typeface="League Spartan"/>
              </a:rPr>
              <a:t>Choosing Between Death Numbers and Death Rates</a:t>
            </a:r>
            <a:endParaRPr b="1" sz="2900" u="sng">
              <a:solidFill>
                <a:srgbClr val="325D85"/>
              </a:solidFill>
              <a:latin typeface="League Spartan"/>
              <a:ea typeface="League Spartan"/>
              <a:cs typeface="League Spartan"/>
              <a:sym typeface="League Spartan"/>
            </a:endParaRPr>
          </a:p>
        </p:txBody>
      </p:sp>
      <p:sp>
        <p:nvSpPr>
          <p:cNvPr id="220" name="Google Shape;220;p32"/>
          <p:cNvSpPr txBox="1"/>
          <p:nvPr>
            <p:ph idx="1" type="subTitle"/>
          </p:nvPr>
        </p:nvSpPr>
        <p:spPr>
          <a:xfrm>
            <a:off x="642700" y="1133700"/>
            <a:ext cx="5377500" cy="40098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lang="en" sz="1800"/>
              <a:t>The choice depends on the specific research question and goals.</a:t>
            </a:r>
            <a:endParaRPr sz="1800"/>
          </a:p>
          <a:p>
            <a:pPr indent="-342900" lvl="0" marL="457200" rtl="0" algn="l">
              <a:lnSpc>
                <a:spcPct val="110000"/>
              </a:lnSpc>
              <a:spcBef>
                <a:spcPts val="0"/>
              </a:spcBef>
              <a:spcAft>
                <a:spcPts val="0"/>
              </a:spcAft>
              <a:buSzPts val="1800"/>
              <a:buChar char="●"/>
            </a:pPr>
            <a:r>
              <a:rPr lang="en" sz="1800"/>
              <a:t>If interested in understanding the overall impact of a cause of death and changes over time, death numbers are more suitable.</a:t>
            </a:r>
            <a:endParaRPr sz="1800"/>
          </a:p>
          <a:p>
            <a:pPr indent="-342900" lvl="0" marL="457200" rtl="0" algn="l">
              <a:lnSpc>
                <a:spcPct val="110000"/>
              </a:lnSpc>
              <a:spcBef>
                <a:spcPts val="0"/>
              </a:spcBef>
              <a:spcAft>
                <a:spcPts val="0"/>
              </a:spcAft>
              <a:buSzPts val="1800"/>
              <a:buChar char="●"/>
            </a:pPr>
            <a:r>
              <a:rPr lang="en" sz="1800"/>
              <a:t>For comparing relative risk of death while considering population changes, death rates are more appropriate.</a:t>
            </a:r>
            <a:endParaRPr sz="1800"/>
          </a:p>
          <a:p>
            <a:pPr indent="-342900" lvl="0" marL="457200" rtl="0" algn="l">
              <a:lnSpc>
                <a:spcPct val="110000"/>
              </a:lnSpc>
              <a:spcBef>
                <a:spcPts val="0"/>
              </a:spcBef>
              <a:spcAft>
                <a:spcPts val="0"/>
              </a:spcAft>
              <a:buSzPts val="1800"/>
              <a:buChar char="●"/>
            </a:pPr>
            <a:r>
              <a:rPr lang="en" sz="1800"/>
              <a:t>Both death numbers and death rates can be used together to provide a comprehensive understanding of mortality trends.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1201825" y="270500"/>
            <a:ext cx="29754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u="sng">
                <a:solidFill>
                  <a:srgbClr val="325D85"/>
                </a:solidFill>
                <a:latin typeface="League Spartan"/>
                <a:ea typeface="League Spartan"/>
                <a:cs typeface="League Spartan"/>
                <a:sym typeface="League Spartan"/>
              </a:rPr>
              <a:t>Methodologies </a:t>
            </a:r>
            <a:endParaRPr b="1" u="sng">
              <a:solidFill>
                <a:srgbClr val="325D85"/>
              </a:solidFill>
              <a:latin typeface="League Spartan"/>
              <a:ea typeface="League Spartan"/>
              <a:cs typeface="League Spartan"/>
              <a:sym typeface="League Spartan"/>
            </a:endParaRPr>
          </a:p>
        </p:txBody>
      </p:sp>
      <p:sp>
        <p:nvSpPr>
          <p:cNvPr id="226" name="Google Shape;226;p33"/>
          <p:cNvSpPr txBox="1"/>
          <p:nvPr>
            <p:ph idx="1" type="body"/>
          </p:nvPr>
        </p:nvSpPr>
        <p:spPr>
          <a:xfrm>
            <a:off x="89350" y="997400"/>
            <a:ext cx="6063600" cy="3709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2000">
                <a:solidFill>
                  <a:schemeClr val="dk1"/>
                </a:solidFill>
                <a:latin typeface="Arial"/>
                <a:ea typeface="Arial"/>
                <a:cs typeface="Arial"/>
                <a:sym typeface="Arial"/>
              </a:rPr>
              <a:t>T</a:t>
            </a:r>
            <a:r>
              <a:rPr lang="en" sz="2000">
                <a:solidFill>
                  <a:schemeClr val="dk1"/>
                </a:solidFill>
                <a:latin typeface="Arial"/>
                <a:ea typeface="Arial"/>
                <a:cs typeface="Arial"/>
                <a:sym typeface="Arial"/>
              </a:rPr>
              <a:t>ools : Python</a:t>
            </a:r>
            <a:endParaRPr sz="2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2000">
                <a:solidFill>
                  <a:schemeClr val="dk1"/>
                </a:solidFill>
                <a:latin typeface="Arial"/>
                <a:ea typeface="Arial"/>
                <a:cs typeface="Arial"/>
                <a:sym typeface="Arial"/>
              </a:rPr>
              <a:t>Python libraries : Pandas,sklearn,Matplotlib</a:t>
            </a:r>
            <a:endParaRPr sz="2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2000">
                <a:solidFill>
                  <a:schemeClr val="dk1"/>
                </a:solidFill>
                <a:latin typeface="Arial"/>
                <a:ea typeface="Arial"/>
                <a:cs typeface="Arial"/>
                <a:sym typeface="Arial"/>
              </a:rPr>
              <a:t>Types of visualizations : bar plots</a:t>
            </a:r>
            <a:endParaRPr sz="2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2000">
                <a:solidFill>
                  <a:schemeClr val="dk1"/>
                </a:solidFill>
                <a:latin typeface="Arial"/>
                <a:ea typeface="Arial"/>
                <a:cs typeface="Arial"/>
                <a:sym typeface="Arial"/>
              </a:rPr>
              <a:t>Data cleaning : </a:t>
            </a:r>
            <a:endParaRPr sz="2000">
              <a:solidFill>
                <a:schemeClr val="dk1"/>
              </a:solidFill>
              <a:latin typeface="Arial"/>
              <a:ea typeface="Arial"/>
              <a:cs typeface="Arial"/>
              <a:sym typeface="Arial"/>
            </a:endParaRPr>
          </a:p>
          <a:p>
            <a:pPr indent="-355600" lvl="0" marL="457200" rtl="0" algn="l">
              <a:lnSpc>
                <a:spcPct val="10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Transform the deaths and the death rates into numeric values </a:t>
            </a:r>
            <a:endParaRPr sz="2000">
              <a:solidFill>
                <a:schemeClr val="dk1"/>
              </a:solidFill>
              <a:latin typeface="Arial"/>
              <a:ea typeface="Arial"/>
              <a:cs typeface="Arial"/>
              <a:sym typeface="Arial"/>
            </a:endParaRPr>
          </a:p>
          <a:p>
            <a:pPr indent="-355600" lvl="0" marL="457200" rtl="0" algn="l">
              <a:lnSpc>
                <a:spcPct val="10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Dropping the null values in deaths ‘138’</a:t>
            </a:r>
            <a:endParaRPr sz="20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lang="en" sz="2000">
                <a:solidFill>
                  <a:schemeClr val="accent2"/>
                </a:solidFill>
                <a:highlight>
                  <a:srgbClr val="FFFFFF"/>
                </a:highlight>
                <a:latin typeface="Arial"/>
                <a:ea typeface="Arial"/>
                <a:cs typeface="Arial"/>
                <a:sym typeface="Arial"/>
              </a:rPr>
              <a:t> Applying linear regression model to predict the missing death rates data through the deaths</a:t>
            </a:r>
            <a:endParaRPr sz="2000">
              <a:solidFill>
                <a:schemeClr val="accent2"/>
              </a:solidFill>
              <a:highlight>
                <a:srgbClr val="FFFFFF"/>
              </a:highlight>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Transform the gender and race data into uniform format</a:t>
            </a:r>
            <a:endParaRPr sz="2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p:nvPr>
            <p:ph idx="2" type="pic"/>
          </p:nvPr>
        </p:nvSpPr>
        <p:spPr>
          <a:xfrm>
            <a:off x="5843075" y="632300"/>
            <a:ext cx="2615100" cy="3918900"/>
          </a:xfrm>
          <a:prstGeom prst="roundRect">
            <a:avLst>
              <a:gd fmla="val 16667" name="adj"/>
            </a:avLst>
          </a:prstGeom>
        </p:spPr>
      </p:sp>
      <p:sp>
        <p:nvSpPr>
          <p:cNvPr id="232" name="Google Shape;232;p34"/>
          <p:cNvSpPr txBox="1"/>
          <p:nvPr>
            <p:ph type="title"/>
          </p:nvPr>
        </p:nvSpPr>
        <p:spPr>
          <a:xfrm>
            <a:off x="1252075" y="270500"/>
            <a:ext cx="1719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u="sng">
                <a:solidFill>
                  <a:srgbClr val="325D85"/>
                </a:solidFill>
                <a:latin typeface="League Spartan"/>
                <a:ea typeface="League Spartan"/>
                <a:cs typeface="League Spartan"/>
                <a:sym typeface="League Spartan"/>
              </a:rPr>
              <a:t>Findings</a:t>
            </a:r>
            <a:endParaRPr b="1" sz="2800" u="sng">
              <a:solidFill>
                <a:srgbClr val="325D85"/>
              </a:solidFill>
              <a:latin typeface="League Spartan"/>
              <a:ea typeface="League Spartan"/>
              <a:cs typeface="League Spartan"/>
              <a:sym typeface="League Spartan"/>
            </a:endParaRPr>
          </a:p>
        </p:txBody>
      </p:sp>
      <p:sp>
        <p:nvSpPr>
          <p:cNvPr id="233" name="Google Shape;233;p34"/>
          <p:cNvSpPr txBox="1"/>
          <p:nvPr>
            <p:ph idx="1" type="subTitle"/>
          </p:nvPr>
        </p:nvSpPr>
        <p:spPr>
          <a:xfrm>
            <a:off x="256900" y="1083425"/>
            <a:ext cx="4221900" cy="39189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In the year 2019, the highest death rate was recorded. During this year, heart diseases stood out as the leading cause of deaths, while malignant neoplasms followed as the second most prevalent cause.</a:t>
            </a:r>
            <a:endParaRPr sz="1400">
              <a:solidFill>
                <a:schemeClr val="dk1"/>
              </a:solidFill>
              <a:latin typeface="Roboto"/>
              <a:ea typeface="Roboto"/>
              <a:cs typeface="Roboto"/>
              <a:sym typeface="Roboto"/>
            </a:endParaRPr>
          </a:p>
          <a:p>
            <a:pPr indent="0" lvl="0" marL="457200" rtl="0" algn="l">
              <a:spcBef>
                <a:spcPts val="0"/>
              </a:spcBef>
              <a:spcAft>
                <a:spcPts val="0"/>
              </a:spcAft>
              <a:buNone/>
            </a:pPr>
            <a:r>
              <a:t/>
            </a:r>
            <a:endParaRPr sz="1400"/>
          </a:p>
          <a:p>
            <a:pPr indent="0" lvl="0" marL="0" rtl="0" algn="l">
              <a:spcBef>
                <a:spcPts val="1200"/>
              </a:spcBef>
              <a:spcAft>
                <a:spcPts val="1200"/>
              </a:spcAft>
              <a:buNone/>
            </a:pPr>
            <a:r>
              <a:t/>
            </a:r>
            <a:endParaRPr sz="1400">
              <a:highlight>
                <a:schemeClr val="lt1"/>
              </a:highlight>
            </a:endParaRPr>
          </a:p>
        </p:txBody>
      </p:sp>
      <p:pic>
        <p:nvPicPr>
          <p:cNvPr id="234" name="Google Shape;234;p34"/>
          <p:cNvPicPr preferRelativeResize="0"/>
          <p:nvPr/>
        </p:nvPicPr>
        <p:blipFill>
          <a:blip r:embed="rId3">
            <a:alphaModFix/>
          </a:blip>
          <a:stretch>
            <a:fillRect/>
          </a:stretch>
        </p:blipFill>
        <p:spPr>
          <a:xfrm>
            <a:off x="4941200" y="632300"/>
            <a:ext cx="3639749" cy="2950800"/>
          </a:xfrm>
          <a:prstGeom prst="rect">
            <a:avLst/>
          </a:prstGeom>
          <a:noFill/>
          <a:ln>
            <a:noFill/>
          </a:ln>
        </p:spPr>
      </p:pic>
      <p:pic>
        <p:nvPicPr>
          <p:cNvPr id="235" name="Google Shape;235;p34"/>
          <p:cNvPicPr preferRelativeResize="0"/>
          <p:nvPr/>
        </p:nvPicPr>
        <p:blipFill>
          <a:blip r:embed="rId4">
            <a:alphaModFix/>
          </a:blip>
          <a:stretch>
            <a:fillRect/>
          </a:stretch>
        </p:blipFill>
        <p:spPr>
          <a:xfrm>
            <a:off x="439787" y="2436475"/>
            <a:ext cx="3856125" cy="270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p:nvPr>
            <p:ph idx="2" type="pic"/>
          </p:nvPr>
        </p:nvSpPr>
        <p:spPr>
          <a:xfrm>
            <a:off x="5843075" y="632300"/>
            <a:ext cx="2615100" cy="3918900"/>
          </a:xfrm>
          <a:prstGeom prst="roundRect">
            <a:avLst>
              <a:gd fmla="val 16667" name="adj"/>
            </a:avLst>
          </a:prstGeom>
        </p:spPr>
      </p:sp>
      <p:sp>
        <p:nvSpPr>
          <p:cNvPr id="241" name="Google Shape;241;p35"/>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solidFill>
                  <a:srgbClr val="374151"/>
                </a:solidFill>
                <a:highlight>
                  <a:schemeClr val="lt1"/>
                </a:highlight>
                <a:latin typeface="Roboto"/>
                <a:ea typeface="Roboto"/>
                <a:cs typeface="Roboto"/>
                <a:sym typeface="Roboto"/>
              </a:rPr>
              <a:t>Throughout the study period spanning from 2009 to 2019, men consistently experienced a higher death rate attributed to heart diseases.</a:t>
            </a:r>
            <a:endParaRPr sz="1400">
              <a:highlight>
                <a:schemeClr val="lt1"/>
              </a:highlight>
            </a:endParaRPr>
          </a:p>
          <a:p>
            <a:pPr indent="0" lvl="0" marL="0" rtl="0" algn="l">
              <a:spcBef>
                <a:spcPts val="1200"/>
              </a:spcBef>
              <a:spcAft>
                <a:spcPts val="1200"/>
              </a:spcAft>
              <a:buNone/>
            </a:pPr>
            <a:r>
              <a:t/>
            </a:r>
            <a:endParaRPr/>
          </a:p>
        </p:txBody>
      </p:sp>
      <p:pic>
        <p:nvPicPr>
          <p:cNvPr id="242" name="Google Shape;242;p35"/>
          <p:cNvPicPr preferRelativeResize="0"/>
          <p:nvPr/>
        </p:nvPicPr>
        <p:blipFill>
          <a:blip r:embed="rId3">
            <a:alphaModFix/>
          </a:blip>
          <a:stretch>
            <a:fillRect/>
          </a:stretch>
        </p:blipFill>
        <p:spPr>
          <a:xfrm>
            <a:off x="4572000" y="233363"/>
            <a:ext cx="4465400" cy="467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p:nvPr>
            <p:ph idx="2" type="pic"/>
          </p:nvPr>
        </p:nvSpPr>
        <p:spPr>
          <a:xfrm>
            <a:off x="5843075" y="632300"/>
            <a:ext cx="2615100" cy="3918900"/>
          </a:xfrm>
          <a:prstGeom prst="roundRect">
            <a:avLst>
              <a:gd fmla="val 16667" name="adj"/>
            </a:avLst>
          </a:prstGeom>
        </p:spPr>
      </p:sp>
      <p:sp>
        <p:nvSpPr>
          <p:cNvPr id="248" name="Google Shape;248;p36"/>
          <p:cNvSpPr txBox="1"/>
          <p:nvPr>
            <p:ph idx="1" type="subTitle"/>
          </p:nvPr>
        </p:nvSpPr>
        <p:spPr>
          <a:xfrm>
            <a:off x="257350" y="1586050"/>
            <a:ext cx="3719100" cy="2457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solidFill>
                  <a:srgbClr val="374151"/>
                </a:solidFill>
                <a:highlight>
                  <a:schemeClr val="lt1"/>
                </a:highlight>
                <a:latin typeface="Roboto"/>
                <a:ea typeface="Roboto"/>
                <a:cs typeface="Roboto"/>
                <a:sym typeface="Roboto"/>
              </a:rPr>
              <a:t>Throughout the years, the non-Hispanic white population registered the highest death rate attributed to heart disease.</a:t>
            </a:r>
            <a:endParaRPr sz="1400">
              <a:highlight>
                <a:schemeClr val="lt1"/>
              </a:highlight>
            </a:endParaRPr>
          </a:p>
        </p:txBody>
      </p:sp>
      <p:pic>
        <p:nvPicPr>
          <p:cNvPr id="249" name="Google Shape;249;p36"/>
          <p:cNvPicPr preferRelativeResize="0"/>
          <p:nvPr/>
        </p:nvPicPr>
        <p:blipFill>
          <a:blip r:embed="rId3">
            <a:alphaModFix/>
          </a:blip>
          <a:stretch>
            <a:fillRect/>
          </a:stretch>
        </p:blipFill>
        <p:spPr>
          <a:xfrm>
            <a:off x="3674725" y="125675"/>
            <a:ext cx="5469274" cy="493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p:nvPr>
            <p:ph idx="2" type="pic"/>
          </p:nvPr>
        </p:nvSpPr>
        <p:spPr>
          <a:xfrm>
            <a:off x="5843075" y="632300"/>
            <a:ext cx="2615100" cy="3918900"/>
          </a:xfrm>
          <a:prstGeom prst="roundRect">
            <a:avLst>
              <a:gd fmla="val 16667" name="adj"/>
            </a:avLst>
          </a:prstGeom>
        </p:spPr>
      </p:sp>
      <p:sp>
        <p:nvSpPr>
          <p:cNvPr id="255" name="Google Shape;255;p37"/>
          <p:cNvSpPr txBox="1"/>
          <p:nvPr>
            <p:ph idx="1" type="subTitle"/>
          </p:nvPr>
        </p:nvSpPr>
        <p:spPr>
          <a:xfrm>
            <a:off x="0" y="1414225"/>
            <a:ext cx="2887200" cy="3040200"/>
          </a:xfrm>
          <a:prstGeom prst="rect">
            <a:avLst/>
          </a:prstGeom>
        </p:spPr>
        <p:txBody>
          <a:bodyPr anchorCtr="0" anchor="t" bIns="91425" lIns="91425" spcFirstLastPara="1" rIns="91425" wrap="square" tIns="91425">
            <a:normAutofit/>
          </a:bodyPr>
          <a:lstStyle/>
          <a:p>
            <a:pPr indent="-317500" lvl="0" marL="457200" rtl="0" algn="l">
              <a:lnSpc>
                <a:spcPct val="135714"/>
              </a:lnSpc>
              <a:spcBef>
                <a:spcPts val="0"/>
              </a:spcBef>
              <a:spcAft>
                <a:spcPts val="0"/>
              </a:spcAft>
              <a:buClr>
                <a:srgbClr val="374151"/>
              </a:buClr>
              <a:buSzPts val="1400"/>
              <a:buFont typeface="Roboto"/>
              <a:buChar char="●"/>
            </a:pPr>
            <a:r>
              <a:rPr lang="en" sz="1400">
                <a:solidFill>
                  <a:srgbClr val="374151"/>
                </a:solidFill>
                <a:highlight>
                  <a:schemeClr val="lt1"/>
                </a:highlight>
                <a:latin typeface="Roboto"/>
                <a:ea typeface="Roboto"/>
                <a:cs typeface="Roboto"/>
                <a:sym typeface="Roboto"/>
              </a:rPr>
              <a:t>The death rate linked to heart disease has exhibited a pattern of wave-like fluctuations across the years, suggesting cyclical variations in its occurrence and impact.</a:t>
            </a:r>
            <a:endParaRPr sz="1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sz="1400">
              <a:highlight>
                <a:schemeClr val="lt1"/>
              </a:highlight>
            </a:endParaRPr>
          </a:p>
        </p:txBody>
      </p:sp>
      <p:pic>
        <p:nvPicPr>
          <p:cNvPr id="256" name="Google Shape;256;p37"/>
          <p:cNvPicPr preferRelativeResize="0"/>
          <p:nvPr/>
        </p:nvPicPr>
        <p:blipFill>
          <a:blip r:embed="rId3">
            <a:alphaModFix/>
          </a:blip>
          <a:stretch>
            <a:fillRect/>
          </a:stretch>
        </p:blipFill>
        <p:spPr>
          <a:xfrm>
            <a:off x="3171975" y="51875"/>
            <a:ext cx="5636950" cy="503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