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ctrTitle"/>
          </p:nvPr>
        </p:nvSpPr>
        <p:spPr>
          <a:xfrm>
            <a:off x="0" y="0"/>
            <a:ext cx="12192635" cy="2922905"/>
          </a:xfrm>
          <a:blipFill rotWithShape="1">
            <a:blip r:embed="rId1"/>
            <a:tile tx="0" ty="0" sx="100000" sy="100000" flip="none" algn="tl"/>
          </a:blipFill>
          <a:ln>
            <a:noFill/>
          </a:ln>
        </p:spPr>
        <p:txBody>
          <a:bodyPr>
            <a:normAutofit/>
          </a:bodyPr>
          <a:p>
            <a:pPr algn="l"/>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O</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B</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J</a:t>
            </a:r>
            <a:r>
              <a:rPr lang="en-US" sz="4800" i="1">
                <a:solidFill>
                  <a:schemeClr val="accent5">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E</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C</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T</a:t>
            </a:r>
            <a:r>
              <a:rPr lang="en-US" sz="4800" i="1">
                <a:effectLst>
                  <a:outerShdw blurRad="50800" dist="38100" dir="10800000" algn="r" rotWithShape="0">
                    <a:prstClr val="black">
                      <a:alpha val="40000"/>
                    </a:prstClr>
                  </a:outerShdw>
                </a:effectLst>
                <a:latin typeface="Algerian" panose="04020705040A02060702" charset="0"/>
                <a:cs typeface="Algerian" panose="04020705040A02060702" charset="0"/>
              </a:rPr>
              <a:t> </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O</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R</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I</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E</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N</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T</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E</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D</a:t>
            </a:r>
            <a:r>
              <a:rPr lang="en-US" sz="4800" i="1">
                <a:effectLst>
                  <a:outerShdw blurRad="50800" dist="38100" dir="10800000" algn="r" rotWithShape="0">
                    <a:prstClr val="black">
                      <a:alpha val="40000"/>
                    </a:prstClr>
                  </a:outerShdw>
                </a:effectLst>
                <a:latin typeface="Algerian" panose="04020705040A02060702" charset="0"/>
                <a:cs typeface="Algerian" panose="04020705040A02060702" charset="0"/>
              </a:rPr>
              <a:t> </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P</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R</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O</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G</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R</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A</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M</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M</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I</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N</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G</a:t>
            </a:r>
            <a:br>
              <a:rPr lang="en-US" sz="4000" i="1">
                <a:effectLst>
                  <a:outerShdw blurRad="50800" dist="38100" dir="10800000" algn="r" rotWithShape="0">
                    <a:prstClr val="black">
                      <a:alpha val="40000"/>
                    </a:prstClr>
                  </a:outerShdw>
                </a:effectLst>
                <a:latin typeface="Algerian" panose="04020705040A02060702" charset="0"/>
                <a:cs typeface="Algerian" panose="04020705040A02060702" charset="0"/>
              </a:rPr>
            </a:br>
            <a:r>
              <a:rPr lang="en-US" sz="4000" i="1">
                <a:effectLst>
                  <a:outerShdw blurRad="50800" dist="38100" dir="10800000" algn="r" rotWithShape="0">
                    <a:prstClr val="black">
                      <a:alpha val="40000"/>
                    </a:prstClr>
                  </a:outerShdw>
                </a:effectLst>
                <a:latin typeface="Algerian" panose="04020705040A02060702" charset="0"/>
                <a:cs typeface="Algerian" panose="04020705040A02060702" charset="0"/>
              </a:rPr>
              <a:t>			    </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O</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O</a:t>
            </a:r>
            <a:r>
              <a:rPr lang="en-US" sz="4800" i="1">
                <a:solidFill>
                  <a:srgbClr val="FFFF00"/>
                </a:solidFill>
                <a:effectLst>
                  <a:outerShdw blurRad="50800" dist="38100" dir="10800000" algn="r" rotWithShape="0">
                    <a:prstClr val="black">
                      <a:alpha val="40000"/>
                    </a:prstClr>
                  </a:outerShdw>
                </a:effectLst>
                <a:latin typeface="Algerian" panose="04020705040A02060702" charset="0"/>
                <a:cs typeface="Algerian" panose="04020705040A02060702" charset="0"/>
              </a:rPr>
              <a:t>P</a:t>
            </a:r>
            <a:r>
              <a:rPr lang="en-US" sz="4800" i="1">
                <a:solidFill>
                  <a:schemeClr val="accent1">
                    <a:lumMod val="50000"/>
                  </a:schemeClr>
                </a:solidFill>
                <a:effectLst>
                  <a:outerShdw blurRad="50800" dist="38100" dir="10800000" algn="r" rotWithShape="0">
                    <a:prstClr val="black">
                      <a:alpha val="40000"/>
                    </a:prstClr>
                  </a:outerShdw>
                </a:effectLst>
                <a:latin typeface="Algerian" panose="04020705040A02060702" charset="0"/>
                <a:cs typeface="Algerian" panose="04020705040A02060702" charset="0"/>
              </a:rPr>
              <a:t>)</a:t>
            </a:r>
            <a:br>
              <a:rPr lang="en-US" sz="4800">
                <a:effectLst>
                  <a:outerShdw blurRad="50800" dist="38100" dir="10800000" algn="r" rotWithShape="0">
                    <a:prstClr val="black">
                      <a:alpha val="40000"/>
                    </a:prstClr>
                  </a:outerShdw>
                </a:effectLst>
              </a:rPr>
            </a:br>
            <a:endParaRPr lang="en-US" sz="4800">
              <a:effectLst>
                <a:outerShdw blurRad="50800" dist="38100" dir="10800000" algn="r" rotWithShape="0">
                  <a:prstClr val="black">
                    <a:alpha val="40000"/>
                  </a:prstClr>
                </a:outerShdw>
              </a:effectLst>
            </a:endParaRPr>
          </a:p>
        </p:txBody>
      </p:sp>
      <p:pic>
        <p:nvPicPr>
          <p:cNvPr id="6" name="Picture 5"/>
          <p:cNvPicPr preferRelativeResize="0">
            <a:picLocks noChangeAspect="1"/>
          </p:cNvPicPr>
          <p:nvPr/>
        </p:nvPicPr>
        <p:blipFill>
          <a:blip r:embed="rId2"/>
          <a:stretch>
            <a:fillRect/>
          </a:stretch>
        </p:blipFill>
        <p:spPr>
          <a:xfrm>
            <a:off x="9643745" y="353060"/>
            <a:ext cx="2467610" cy="2270760"/>
          </a:xfrm>
          <a:prstGeom prst="rect">
            <a:avLst/>
          </a:prstGeom>
          <a:blipFill rotWithShape="1">
            <a:blip r:embed="rId1"/>
            <a:tile tx="0" ty="0" sx="100000" sy="100000" flip="none" algn="tl"/>
          </a:blipFill>
        </p:spPr>
      </p:pic>
      <p:sp>
        <p:nvSpPr>
          <p:cNvPr id="5" name="Subtitle 4"/>
          <p:cNvSpPr/>
          <p:nvPr>
            <p:ph type="subTitle" idx="1"/>
          </p:nvPr>
        </p:nvSpPr>
        <p:spPr>
          <a:xfrm>
            <a:off x="0" y="2923540"/>
            <a:ext cx="12192000" cy="3934460"/>
          </a:xfrm>
        </p:spPr>
        <p:txBody>
          <a:bodyPr>
            <a:normAutofit/>
          </a:bodyPr>
          <a:p>
            <a:pPr algn="ctr"/>
            <a:endParaRPr lang="en-US" sz="3200" b="1" i="1">
              <a:solidFill>
                <a:schemeClr val="tx2"/>
              </a:solidFill>
              <a:latin typeface="Harrington" panose="04040505050A02020702" charset="0"/>
              <a:cs typeface="Harrington" panose="04040505050A02020702" charset="0"/>
            </a:endParaRPr>
          </a:p>
          <a:p>
            <a:pPr algn="ctr"/>
            <a:r>
              <a:rPr lang="en-US" sz="3200" b="1" i="1">
                <a:solidFill>
                  <a:schemeClr val="tx2"/>
                </a:solidFill>
                <a:latin typeface="Harrington" panose="04040505050A02020702" charset="0"/>
                <a:cs typeface="Harrington" panose="04040505050A02020702" charset="0"/>
              </a:rPr>
              <a:t>PRESENTED </a:t>
            </a:r>
            <a:endParaRPr lang="en-US" sz="3200" b="1" i="1">
              <a:solidFill>
                <a:schemeClr val="tx2"/>
              </a:solidFill>
              <a:latin typeface="Harrington" panose="04040505050A02020702" charset="0"/>
              <a:cs typeface="Harrington" panose="04040505050A02020702" charset="0"/>
            </a:endParaRPr>
          </a:p>
          <a:p>
            <a:pPr algn="ctr"/>
            <a:r>
              <a:rPr lang="en-US" sz="3200" b="1" i="1">
                <a:solidFill>
                  <a:schemeClr val="tx2"/>
                </a:solidFill>
                <a:latin typeface="Harrington" panose="04040505050A02020702" charset="0"/>
                <a:cs typeface="Harrington" panose="04040505050A02020702" charset="0"/>
              </a:rPr>
              <a:t>BY </a:t>
            </a:r>
            <a:endParaRPr lang="en-US" sz="3200" b="1" i="1">
              <a:solidFill>
                <a:schemeClr val="tx2"/>
              </a:solidFill>
              <a:latin typeface="Harrington" panose="04040505050A02020702" charset="0"/>
              <a:cs typeface="Harrington" panose="04040505050A02020702" charset="0"/>
            </a:endParaRPr>
          </a:p>
          <a:p>
            <a:pPr algn="ctr"/>
            <a:r>
              <a:rPr lang="en-US" sz="3200" b="1" i="1">
                <a:solidFill>
                  <a:schemeClr val="tx2"/>
                </a:solidFill>
                <a:latin typeface="Harrington" panose="04040505050A02020702" charset="0"/>
                <a:cs typeface="Harrington" panose="04040505050A02020702" charset="0"/>
              </a:rPr>
              <a:t>ALOZIE SYLVIA ADAEZE</a:t>
            </a:r>
            <a:endParaRPr lang="en-US" sz="3200" b="1" i="1">
              <a:solidFill>
                <a:schemeClr val="tx2"/>
              </a:solidFill>
              <a:latin typeface="Harrington" panose="04040505050A02020702" charset="0"/>
              <a:cs typeface="Harrington" panose="04040505050A02020702" charset="0"/>
            </a:endParaRPr>
          </a:p>
          <a:p>
            <a:pPr algn="ctr"/>
            <a:r>
              <a:rPr lang="en-US" sz="3200" b="1" i="1">
                <a:solidFill>
                  <a:schemeClr val="tx2"/>
                </a:solidFill>
                <a:latin typeface="Harrington" panose="04040505050A02020702" charset="0"/>
                <a:cs typeface="Harrington" panose="04040505050A02020702" charset="0"/>
              </a:rPr>
              <a:t>TO</a:t>
            </a:r>
            <a:endParaRPr lang="en-US" sz="3200" b="1" i="1">
              <a:solidFill>
                <a:schemeClr val="tx2"/>
              </a:solidFill>
              <a:latin typeface="Harrington" panose="04040505050A02020702" charset="0"/>
              <a:cs typeface="Harrington" panose="04040505050A02020702" charset="0"/>
            </a:endParaRPr>
          </a:p>
          <a:p>
            <a:pPr algn="ctr"/>
            <a:r>
              <a:rPr lang="en-US" sz="3200" b="1" i="1">
                <a:solidFill>
                  <a:schemeClr val="tx2"/>
                </a:solidFill>
                <a:latin typeface="Harrington" panose="04040505050A02020702" charset="0"/>
                <a:cs typeface="Harrington" panose="04040505050A02020702" charset="0"/>
              </a:rPr>
              <a:t>SCHOOL OF DATA ANALYTICS &amp; AI(SODAI)</a:t>
            </a:r>
            <a:endParaRPr lang="en-US" sz="3200" b="1" i="1">
              <a:solidFill>
                <a:schemeClr val="tx2"/>
              </a:solidFill>
              <a:latin typeface="Harrington" panose="04040505050A02020702" charset="0"/>
              <a:cs typeface="Harrington" panose="04040505050A02020702" charset="0"/>
            </a:endParaRPr>
          </a:p>
          <a:p>
            <a:pPr algn="ctr"/>
            <a:endParaRPr lang="en-US" sz="3200" b="1" i="1">
              <a:solidFill>
                <a:schemeClr val="tx2"/>
              </a:solidFill>
              <a:latin typeface="Harrington" panose="04040505050A02020702" charset="0"/>
              <a:cs typeface="Harrington" panose="04040505050A0202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Subtitle 14"/>
          <p:cNvSpPr>
            <a:spLocks noGrp="1"/>
          </p:cNvSpPr>
          <p:nvPr>
            <p:ph type="subTitle" idx="1"/>
          </p:nvPr>
        </p:nvSpPr>
        <p:spPr>
          <a:xfrm>
            <a:off x="1270" y="0"/>
            <a:ext cx="12192635" cy="5150485"/>
          </a:xfrm>
          <a:blipFill rotWithShape="1">
            <a:blip r:embed="rId1"/>
            <a:tile tx="0" ty="0" sx="100000" sy="100000" flip="none" algn="tl"/>
          </a:blipFill>
        </p:spPr>
        <p:txBody>
          <a:bodyPr>
            <a:normAutofit lnSpcReduction="20000"/>
          </a:bodyPr>
          <a:p>
            <a:pPr marL="0" indent="0" algn="just">
              <a:buNone/>
            </a:pPr>
            <a:endParaRPr lang="en-US" sz="2800" b="1"/>
          </a:p>
          <a:p>
            <a:pPr marL="0" indent="0" algn="ctr">
              <a:buNone/>
            </a:pPr>
            <a:r>
              <a:rPr lang="en-US" sz="3600" b="1"/>
              <a:t>WHAT IS OOP</a:t>
            </a:r>
            <a:endParaRPr lang="en-US" sz="2800" b="1"/>
          </a:p>
          <a:p>
            <a:pPr algn="just"/>
            <a:r>
              <a:rPr lang="en-US" sz="2800"/>
              <a:t>Object Oriented Programming is a popular programming approach or methodology that organizes objects (which contains attributes or properties) and classes to structure code (methods or functions) around data. </a:t>
            </a:r>
            <a:endParaRPr lang="en-US" sz="2800"/>
          </a:p>
          <a:p>
            <a:pPr algn="just"/>
            <a:endParaRPr lang="en-US" sz="2800"/>
          </a:p>
          <a:p>
            <a:pPr algn="just"/>
            <a:r>
              <a:rPr lang="en-US">
                <a:sym typeface="+mn-ea"/>
              </a:rPr>
              <a:t>It is a popular approach used for organizing and designing software due to its modularity, reuseability, and maintainability.</a:t>
            </a:r>
            <a:endParaRPr lang="en-US" sz="2800"/>
          </a:p>
          <a:p>
            <a:pPr algn="just"/>
            <a:endParaRPr lang="en-US" sz="2800"/>
          </a:p>
          <a:p>
            <a:pPr algn="just"/>
            <a:r>
              <a:rPr lang="en-US" sz="2800"/>
              <a:t>Python, C++, Javascript, SQL, PowerBI, etc. are some of the popular prgamming languages that follow OOP.</a:t>
            </a:r>
            <a:endParaRPr lang="en-US" sz="2800"/>
          </a:p>
        </p:txBody>
      </p:sp>
      <p:sp>
        <p:nvSpPr>
          <p:cNvPr id="25" name="Title 24"/>
          <p:cNvSpPr>
            <a:spLocks noGrp="1"/>
          </p:cNvSpPr>
          <p:nvPr>
            <p:ph type="title"/>
          </p:nvPr>
        </p:nvSpPr>
        <p:spPr>
          <a:xfrm>
            <a:off x="1270" y="5151120"/>
            <a:ext cx="12191365" cy="1706880"/>
          </a:xfrm>
          <a:blipFill rotWithShape="1">
            <a:blip r:embed="rId1"/>
            <a:tile tx="0" ty="0" sx="100000" sy="100000" flip="none" algn="tl"/>
          </a:blipFill>
        </p:spPr>
        <p:txBody>
          <a:bodyPr>
            <a:normAutofit/>
          </a:bodyPr>
          <a:p>
            <a:r>
              <a:rPr lang="en-US" sz="2800" b="1">
                <a:latin typeface="+mn-lt"/>
                <a:cs typeface="+mn-lt"/>
              </a:rPr>
              <a:t>STRUCTURES OF OOP:</a:t>
            </a:r>
            <a:br>
              <a:rPr lang="en-US"/>
            </a:br>
            <a:endParaRPr lang="en-US"/>
          </a:p>
        </p:txBody>
      </p:sp>
      <p:sp>
        <p:nvSpPr>
          <p:cNvPr id="26" name="Text Box 25"/>
          <p:cNvSpPr txBox="1"/>
          <p:nvPr/>
        </p:nvSpPr>
        <p:spPr>
          <a:xfrm>
            <a:off x="601980" y="6047105"/>
            <a:ext cx="1106805" cy="523875"/>
          </a:xfrm>
          <a:prstGeom prst="rect">
            <a:avLst/>
          </a:prstGeom>
          <a:gradFill>
            <a:gsLst>
              <a:gs pos="63000">
                <a:srgbClr val="007BD3"/>
              </a:gs>
              <a:gs pos="0">
                <a:srgbClr val="034373"/>
              </a:gs>
            </a:gsLst>
            <a:lin ang="0" scaled="0"/>
          </a:gradFill>
          <a:ln>
            <a:solidFill>
              <a:schemeClr val="tx1"/>
            </a:solidFill>
          </a:ln>
        </p:spPr>
        <p:txBody>
          <a:bodyPr wrap="square" rtlCol="0">
            <a:noAutofit/>
          </a:bodyPr>
          <a:p>
            <a:r>
              <a:rPr lang="en-US">
                <a:cs typeface="+mn-lt"/>
              </a:rPr>
              <a:t>CLASSSES</a:t>
            </a:r>
            <a:endParaRPr lang="en-US">
              <a:cs typeface="+mn-lt"/>
            </a:endParaRPr>
          </a:p>
        </p:txBody>
      </p:sp>
      <p:sp>
        <p:nvSpPr>
          <p:cNvPr id="27" name="Text Box 26"/>
          <p:cNvSpPr txBox="1"/>
          <p:nvPr/>
        </p:nvSpPr>
        <p:spPr>
          <a:xfrm>
            <a:off x="3474720" y="6047105"/>
            <a:ext cx="1106805" cy="523875"/>
          </a:xfrm>
          <a:prstGeom prst="rect">
            <a:avLst/>
          </a:prstGeom>
          <a:gradFill>
            <a:gsLst>
              <a:gs pos="63000">
                <a:srgbClr val="007BD3"/>
              </a:gs>
              <a:gs pos="0">
                <a:srgbClr val="034373"/>
              </a:gs>
            </a:gsLst>
            <a:lin ang="0" scaled="0"/>
          </a:gradFill>
          <a:ln>
            <a:solidFill>
              <a:schemeClr val="tx1"/>
            </a:solidFill>
          </a:ln>
        </p:spPr>
        <p:txBody>
          <a:bodyPr wrap="square" rtlCol="0">
            <a:noAutofit/>
          </a:bodyPr>
          <a:p>
            <a:r>
              <a:rPr lang="en-US"/>
              <a:t>OBJECTS</a:t>
            </a:r>
            <a:endParaRPr lang="en-US"/>
          </a:p>
        </p:txBody>
      </p:sp>
      <p:sp>
        <p:nvSpPr>
          <p:cNvPr id="28" name="Text Box 27"/>
          <p:cNvSpPr txBox="1"/>
          <p:nvPr/>
        </p:nvSpPr>
        <p:spPr>
          <a:xfrm>
            <a:off x="6307455" y="6047105"/>
            <a:ext cx="1289050" cy="525145"/>
          </a:xfrm>
          <a:prstGeom prst="rect">
            <a:avLst/>
          </a:prstGeom>
          <a:gradFill>
            <a:gsLst>
              <a:gs pos="63000">
                <a:srgbClr val="007BD3"/>
              </a:gs>
              <a:gs pos="100000">
                <a:srgbClr val="034373"/>
              </a:gs>
            </a:gsLst>
            <a:lin ang="0" scaled="0"/>
          </a:gradFill>
          <a:ln>
            <a:solidFill>
              <a:schemeClr val="tx1"/>
            </a:solidFill>
          </a:ln>
        </p:spPr>
        <p:txBody>
          <a:bodyPr wrap="square" rtlCol="0">
            <a:noAutofit/>
          </a:bodyPr>
          <a:p>
            <a:r>
              <a:rPr lang="en-US"/>
              <a:t>METHODS</a:t>
            </a:r>
            <a:endParaRPr lang="en-US"/>
          </a:p>
        </p:txBody>
      </p:sp>
      <p:sp>
        <p:nvSpPr>
          <p:cNvPr id="29" name="Text Box 28"/>
          <p:cNvSpPr txBox="1"/>
          <p:nvPr/>
        </p:nvSpPr>
        <p:spPr>
          <a:xfrm>
            <a:off x="9322435" y="6045835"/>
            <a:ext cx="1301115" cy="525145"/>
          </a:xfrm>
          <a:prstGeom prst="rect">
            <a:avLst/>
          </a:prstGeom>
          <a:gradFill>
            <a:gsLst>
              <a:gs pos="63000">
                <a:srgbClr val="007BD3"/>
              </a:gs>
              <a:gs pos="100000">
                <a:srgbClr val="034373"/>
              </a:gs>
            </a:gsLst>
            <a:lin scaled="0"/>
          </a:gradFill>
          <a:ln>
            <a:solidFill>
              <a:schemeClr val="tx1"/>
            </a:solidFill>
          </a:ln>
        </p:spPr>
        <p:txBody>
          <a:bodyPr wrap="square" rtlCol="0">
            <a:noAutofit/>
          </a:bodyPr>
          <a:p>
            <a:r>
              <a:rPr lang="en-US"/>
              <a:t>ATTRIBUTES</a:t>
            </a:r>
            <a:endParaRPr lang="en-US"/>
          </a:p>
        </p:txBody>
      </p:sp>
      <p:cxnSp>
        <p:nvCxnSpPr>
          <p:cNvPr id="30" name="Straight Arrow Connector 29"/>
          <p:cNvCxnSpPr/>
          <p:nvPr/>
        </p:nvCxnSpPr>
        <p:spPr>
          <a:xfrm flipV="1">
            <a:off x="1885315" y="6306185"/>
            <a:ext cx="1118235" cy="6985"/>
          </a:xfrm>
          <a:prstGeom prst="straightConnector1">
            <a:avLst/>
          </a:prstGeom>
          <a:ln w="19050">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a:off x="4823460" y="6305550"/>
            <a:ext cx="1242060" cy="635"/>
          </a:xfrm>
          <a:prstGeom prst="straightConnector1">
            <a:avLst/>
          </a:prstGeom>
          <a:ln w="19050">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32" name="Straight Arrow Connector 31"/>
          <p:cNvCxnSpPr/>
          <p:nvPr/>
        </p:nvCxnSpPr>
        <p:spPr>
          <a:xfrm>
            <a:off x="7838440" y="6304915"/>
            <a:ext cx="1242060" cy="635"/>
          </a:xfrm>
          <a:prstGeom prst="straightConnector1">
            <a:avLst/>
          </a:prstGeom>
          <a:ln w="19050">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Content Placeholder 9"/>
          <p:cNvSpPr>
            <a:spLocks noGrp="1"/>
          </p:cNvSpPr>
          <p:nvPr>
            <p:ph idx="1"/>
          </p:nvPr>
        </p:nvSpPr>
        <p:spPr>
          <a:xfrm>
            <a:off x="-635" y="0"/>
            <a:ext cx="12192635" cy="6858635"/>
          </a:xfrm>
          <a:blipFill rotWithShape="1">
            <a:blip r:embed="rId1"/>
            <a:tile tx="0" ty="0" sx="100000" sy="100000" flip="none" algn="tl"/>
          </a:blipFill>
        </p:spPr>
        <p:txBody>
          <a:bodyPr>
            <a:normAutofit/>
          </a:bodyPr>
          <a:p>
            <a:pPr marL="0" indent="0" algn="just">
              <a:buClr>
                <a:srgbClr val="000000"/>
              </a:buClr>
              <a:buSzPct val="90000"/>
              <a:buFont typeface="Wingdings" panose="05000000000000000000" charset="0"/>
              <a:buNone/>
            </a:pPr>
            <a:endParaRPr lang="en-US" b="1"/>
          </a:p>
          <a:p>
            <a:pPr marL="0" indent="0" algn="just">
              <a:buClr>
                <a:srgbClr val="000000"/>
              </a:buClr>
              <a:buSzPct val="90000"/>
              <a:buFont typeface="Wingdings" panose="05000000000000000000" charset="0"/>
              <a:buNone/>
            </a:pPr>
            <a:r>
              <a:rPr lang="en-US" b="1"/>
              <a:t>CLASS:</a:t>
            </a:r>
            <a:r>
              <a:rPr lang="en-US"/>
              <a:t> It is a user-defined data types that act as the blueprint for individual objects, attributes and methods. e.g class of flowers, insects, etc.</a:t>
            </a:r>
            <a:endParaRPr lang="en-US"/>
          </a:p>
          <a:p>
            <a:pPr marL="0" indent="0" algn="just">
              <a:buClr>
                <a:srgbClr val="000000"/>
              </a:buClr>
              <a:buSzPct val="90000"/>
              <a:buFont typeface="Wingdings" panose="05000000000000000000" charset="0"/>
              <a:buNone/>
            </a:pPr>
            <a:endParaRPr lang="en-US"/>
          </a:p>
          <a:p>
            <a:pPr marL="0" indent="0" algn="just">
              <a:buClr>
                <a:srgbClr val="000000"/>
              </a:buClr>
              <a:buSzPct val="90000"/>
              <a:buFont typeface="Wingdings" panose="05000000000000000000" charset="0"/>
              <a:buNone/>
            </a:pPr>
            <a:r>
              <a:rPr lang="en-US" b="1"/>
              <a:t>OBJECTS: </a:t>
            </a:r>
            <a:r>
              <a:rPr lang="en-US"/>
              <a:t>They are instances of a class created with specifically defined data. It can correspond to real-life objects. When a class is defined, its description is the object. e.g hibiscus &amp; rose and housefly &amp; bees  are object to the above classes.</a:t>
            </a:r>
            <a:endParaRPr lang="en-US"/>
          </a:p>
          <a:p>
            <a:pPr marL="0" indent="0" algn="just">
              <a:buClr>
                <a:srgbClr val="000000"/>
              </a:buClr>
              <a:buSzPct val="90000"/>
              <a:buFont typeface="Wingdings" panose="05000000000000000000" charset="0"/>
              <a:buNone/>
            </a:pPr>
            <a:r>
              <a:rPr lang="en-US" b="1"/>
              <a:t>CLASS							OBJECTS</a:t>
            </a:r>
            <a:endParaRPr lang="en-US" b="1"/>
          </a:p>
        </p:txBody>
      </p:sp>
      <p:sp>
        <p:nvSpPr>
          <p:cNvPr id="11" name="Round Diagonal Corner Rectangle 10"/>
          <p:cNvSpPr/>
          <p:nvPr/>
        </p:nvSpPr>
        <p:spPr>
          <a:xfrm>
            <a:off x="242570" y="4044950"/>
            <a:ext cx="3308350" cy="1394460"/>
          </a:xfrm>
          <a:prstGeom prst="round2DiagRect">
            <a:avLst/>
          </a:prstGeom>
          <a:blipFill>
            <a:blip r:embed="rId1"/>
          </a:blipFill>
          <a:ln w="38100">
            <a:solidFill>
              <a:schemeClr val="tx1"/>
            </a:solidFill>
            <a:prstDash val="sysDot"/>
          </a:ln>
        </p:spPr>
        <p:style>
          <a:lnRef idx="2">
            <a:schemeClr val="lt1"/>
          </a:lnRef>
          <a:fillRef idx="1">
            <a:schemeClr val="accent1"/>
          </a:fillRef>
          <a:effectRef idx="1">
            <a:schemeClr val="accent1"/>
          </a:effectRef>
          <a:fontRef idx="minor">
            <a:schemeClr val="lt1"/>
          </a:fontRef>
        </p:style>
        <p:txBody>
          <a:bodyPr rtlCol="0" anchor="ctr"/>
          <a:p>
            <a:pPr algn="ctr"/>
            <a:r>
              <a:rPr lang="en-US" sz="4400" b="1">
                <a:gradFill>
                  <a:gsLst>
                    <a:gs pos="0">
                      <a:srgbClr val="007BD3"/>
                    </a:gs>
                    <a:gs pos="100000">
                      <a:srgbClr val="034373"/>
                    </a:gs>
                  </a:gsLst>
                  <a:lin scaled="0"/>
                </a:gradFill>
              </a:rPr>
              <a:t>FLOWER</a:t>
            </a:r>
            <a:endParaRPr lang="en-US" sz="4400" b="1">
              <a:gradFill>
                <a:gsLst>
                  <a:gs pos="0">
                    <a:srgbClr val="007BD3"/>
                  </a:gs>
                  <a:gs pos="100000">
                    <a:srgbClr val="034373"/>
                  </a:gs>
                </a:gsLst>
                <a:lin scaled="0"/>
              </a:gradFill>
            </a:endParaRPr>
          </a:p>
        </p:txBody>
      </p:sp>
      <p:pic>
        <p:nvPicPr>
          <p:cNvPr id="14" name="Picture 13"/>
          <p:cNvPicPr>
            <a:picLocks noChangeAspect="1"/>
          </p:cNvPicPr>
          <p:nvPr/>
        </p:nvPicPr>
        <p:blipFill>
          <a:blip r:embed="rId2"/>
          <a:stretch>
            <a:fillRect/>
          </a:stretch>
        </p:blipFill>
        <p:spPr>
          <a:xfrm>
            <a:off x="6644640" y="3636645"/>
            <a:ext cx="976630" cy="637540"/>
          </a:xfrm>
          <a:prstGeom prst="rect">
            <a:avLst/>
          </a:prstGeom>
        </p:spPr>
      </p:pic>
      <p:pic>
        <p:nvPicPr>
          <p:cNvPr id="16" name="Picture 15"/>
          <p:cNvPicPr>
            <a:picLocks noChangeAspect="1"/>
          </p:cNvPicPr>
          <p:nvPr/>
        </p:nvPicPr>
        <p:blipFill>
          <a:blip r:embed="rId3"/>
          <a:stretch>
            <a:fillRect/>
          </a:stretch>
        </p:blipFill>
        <p:spPr>
          <a:xfrm>
            <a:off x="6645910" y="4396105"/>
            <a:ext cx="976630" cy="640080"/>
          </a:xfrm>
          <a:prstGeom prst="rect">
            <a:avLst/>
          </a:prstGeom>
        </p:spPr>
      </p:pic>
      <p:pic>
        <p:nvPicPr>
          <p:cNvPr id="17" name="Picture 16"/>
          <p:cNvPicPr>
            <a:picLocks noChangeAspect="1"/>
          </p:cNvPicPr>
          <p:nvPr/>
        </p:nvPicPr>
        <p:blipFill>
          <a:blip r:embed="rId4"/>
          <a:stretch>
            <a:fillRect/>
          </a:stretch>
        </p:blipFill>
        <p:spPr>
          <a:xfrm>
            <a:off x="6644640" y="5158105"/>
            <a:ext cx="975995" cy="689610"/>
          </a:xfrm>
          <a:prstGeom prst="rect">
            <a:avLst/>
          </a:prstGeom>
        </p:spPr>
      </p:pic>
      <p:sp>
        <p:nvSpPr>
          <p:cNvPr id="18" name="Round Diagonal Corner Rectangle 17"/>
          <p:cNvSpPr/>
          <p:nvPr/>
        </p:nvSpPr>
        <p:spPr>
          <a:xfrm>
            <a:off x="7621270" y="3636645"/>
            <a:ext cx="4396105" cy="645160"/>
          </a:xfrm>
          <a:prstGeom prst="round2DiagRect">
            <a:avLst/>
          </a:prstGeom>
          <a:blipFill rotWithShape="1">
            <a:blip r:embed="rId1"/>
            <a:tile tx="0" ty="0" sx="100000" sy="100000" flip="none" algn="tl"/>
          </a:blipFill>
          <a:ln>
            <a:solidFill>
              <a:schemeClr val="tx1"/>
            </a:solidFill>
            <a:prstDash val="sysDot"/>
          </a:ln>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US" sz="2000" b="1">
                <a:gradFill>
                  <a:gsLst>
                    <a:gs pos="0">
                      <a:srgbClr val="007BD3"/>
                    </a:gs>
                    <a:gs pos="100000">
                      <a:srgbClr val="034373"/>
                    </a:gs>
                  </a:gsLst>
                  <a:lin scaled="0"/>
                </a:gradFill>
              </a:rPr>
              <a:t>Name - Sunflower , Colour - Red, Number of petals - 15, Price - 3000</a:t>
            </a:r>
            <a:endParaRPr lang="en-US" sz="2000" b="1">
              <a:gradFill>
                <a:gsLst>
                  <a:gs pos="0">
                    <a:srgbClr val="007BD3"/>
                  </a:gs>
                  <a:gs pos="100000">
                    <a:srgbClr val="034373"/>
                  </a:gs>
                </a:gsLst>
                <a:lin scaled="0"/>
              </a:gradFill>
            </a:endParaRPr>
          </a:p>
        </p:txBody>
      </p:sp>
      <p:sp>
        <p:nvSpPr>
          <p:cNvPr id="19" name="Round Diagonal Corner Rectangle 18"/>
          <p:cNvSpPr/>
          <p:nvPr/>
        </p:nvSpPr>
        <p:spPr>
          <a:xfrm>
            <a:off x="7623810" y="4396105"/>
            <a:ext cx="4382770" cy="645160"/>
          </a:xfrm>
          <a:prstGeom prst="round2DiagRect">
            <a:avLst/>
          </a:prstGeom>
          <a:blipFill rotWithShape="1">
            <a:blip r:embed="rId1"/>
            <a:tile tx="0" ty="0" sx="100000" sy="100000" flip="none" algn="tl"/>
          </a:blipFill>
          <a:ln>
            <a:solidFill>
              <a:schemeClr val="tx1"/>
            </a:solidFill>
            <a:prstDash val="sysDot"/>
          </a:ln>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US" sz="2000" b="1">
                <a:gradFill>
                  <a:gsLst>
                    <a:gs pos="0">
                      <a:srgbClr val="007BD3"/>
                    </a:gs>
                    <a:gs pos="100000">
                      <a:srgbClr val="034373"/>
                    </a:gs>
                  </a:gsLst>
                  <a:lin scaled="0"/>
                </a:gradFill>
              </a:rPr>
              <a:t>Name: Peony, Colour: Blush pink, Number of petals: 30, Price: 5000</a:t>
            </a:r>
            <a:endParaRPr lang="en-US" sz="2000" b="1">
              <a:gradFill>
                <a:gsLst>
                  <a:gs pos="0">
                    <a:srgbClr val="007BD3"/>
                  </a:gs>
                  <a:gs pos="100000">
                    <a:srgbClr val="034373"/>
                  </a:gs>
                </a:gsLst>
                <a:lin scaled="0"/>
              </a:gradFill>
            </a:endParaRPr>
          </a:p>
        </p:txBody>
      </p:sp>
      <p:sp>
        <p:nvSpPr>
          <p:cNvPr id="20" name="Round Diagonal Corner Rectangle 19"/>
          <p:cNvSpPr/>
          <p:nvPr/>
        </p:nvSpPr>
        <p:spPr>
          <a:xfrm>
            <a:off x="7611110" y="5168900"/>
            <a:ext cx="4395470" cy="673100"/>
          </a:xfrm>
          <a:prstGeom prst="round2DiagRect">
            <a:avLst/>
          </a:prstGeom>
          <a:blipFill rotWithShape="1">
            <a:blip r:embed="rId1"/>
            <a:tile tx="0" ty="0" sx="100000" sy="100000" flip="none" algn="tl"/>
          </a:blipFill>
          <a:ln>
            <a:solidFill>
              <a:schemeClr val="tx1"/>
            </a:solidFill>
            <a:prstDash val="sysDot"/>
          </a:ln>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US" sz="2000" b="1">
                <a:gradFill>
                  <a:gsLst>
                    <a:gs pos="0">
                      <a:srgbClr val="007BD3"/>
                    </a:gs>
                    <a:gs pos="100000">
                      <a:srgbClr val="034373"/>
                    </a:gs>
                  </a:gsLst>
                  <a:lin scaled="0"/>
                </a:gradFill>
              </a:rPr>
              <a:t>Name: Poppy, Colour: Red, Number of petals: 20, Price: 9000</a:t>
            </a:r>
            <a:endParaRPr lang="en-US" sz="2000" b="1">
              <a:gradFill>
                <a:gsLst>
                  <a:gs pos="0">
                    <a:srgbClr val="007BD3"/>
                  </a:gs>
                  <a:gs pos="100000">
                    <a:srgbClr val="034373"/>
                  </a:gs>
                </a:gsLst>
                <a:lin scaled="0"/>
              </a:gradFill>
            </a:endParaRPr>
          </a:p>
        </p:txBody>
      </p:sp>
      <p:cxnSp>
        <p:nvCxnSpPr>
          <p:cNvPr id="21" name="Straight Arrow Connector 20"/>
          <p:cNvCxnSpPr/>
          <p:nvPr/>
        </p:nvCxnSpPr>
        <p:spPr>
          <a:xfrm flipV="1">
            <a:off x="3550920" y="4082415"/>
            <a:ext cx="3093720" cy="488315"/>
          </a:xfrm>
          <a:prstGeom prst="straightConnector1">
            <a:avLst/>
          </a:prstGeom>
          <a:ln w="28575">
            <a:solidFill>
              <a:schemeClr val="tx1"/>
            </a:solidFill>
            <a:prstDash val="lgDash"/>
            <a:headEnd type="triangle" w="med" len="med"/>
            <a:tailEnd type="triangle" w="med" len="med"/>
          </a:ln>
        </p:spPr>
        <p:style>
          <a:lnRef idx="2">
            <a:schemeClr val="accent1"/>
          </a:lnRef>
          <a:fillRef idx="0">
            <a:srgbClr val="FFFFFF"/>
          </a:fillRef>
          <a:effectRef idx="0">
            <a:srgbClr val="FFFFFF"/>
          </a:effectRef>
          <a:fontRef idx="minor">
            <a:schemeClr val="tx1"/>
          </a:fontRef>
        </p:style>
      </p:cxnSp>
      <p:cxnSp>
        <p:nvCxnSpPr>
          <p:cNvPr id="22" name="Straight Arrow Connector 21"/>
          <p:cNvCxnSpPr/>
          <p:nvPr/>
        </p:nvCxnSpPr>
        <p:spPr>
          <a:xfrm>
            <a:off x="3594735" y="4570730"/>
            <a:ext cx="3007360" cy="204470"/>
          </a:xfrm>
          <a:prstGeom prst="straightConnector1">
            <a:avLst/>
          </a:prstGeom>
          <a:ln w="28575">
            <a:solidFill>
              <a:schemeClr val="tx1"/>
            </a:solidFill>
            <a:prstDash val="lgDash"/>
            <a:headEnd type="triangle" w="med" len="med"/>
            <a:tailEnd type="triangle" w="med" len="med"/>
          </a:ln>
        </p:spPr>
        <p:style>
          <a:lnRef idx="2">
            <a:schemeClr val="accent1"/>
          </a:lnRef>
          <a:fillRef idx="0">
            <a:srgbClr val="FFFFFF"/>
          </a:fillRef>
          <a:effectRef idx="0">
            <a:srgbClr val="FFFFFF"/>
          </a:effectRef>
          <a:fontRef idx="minor">
            <a:schemeClr val="tx1"/>
          </a:fontRef>
        </p:style>
      </p:cxnSp>
      <p:cxnSp>
        <p:nvCxnSpPr>
          <p:cNvPr id="23" name="Straight Arrow Connector 22"/>
          <p:cNvCxnSpPr/>
          <p:nvPr/>
        </p:nvCxnSpPr>
        <p:spPr>
          <a:xfrm>
            <a:off x="3550920" y="4570730"/>
            <a:ext cx="3093720" cy="1029970"/>
          </a:xfrm>
          <a:prstGeom prst="straightConnector1">
            <a:avLst/>
          </a:prstGeom>
          <a:ln w="28575">
            <a:solidFill>
              <a:schemeClr val="tx1"/>
            </a:solidFill>
            <a:prstDash val="lgDash"/>
            <a:headEnd type="triangle" w="med" len="med"/>
            <a:tailEnd type="triangle"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flipV="1">
            <a:off x="1142365" y="3423920"/>
            <a:ext cx="5274945" cy="11430"/>
          </a:xfrm>
          <a:prstGeom prst="straightConnector1">
            <a:avLst/>
          </a:prstGeom>
          <a:ln w="28575">
            <a:solidFill>
              <a:schemeClr val="tx1"/>
            </a:solidFill>
            <a:prstDash val="lgDash"/>
            <a:headEnd type="triangle" w="med" len="med"/>
            <a:tailEnd type="triangle" w="med" len="med"/>
          </a:ln>
        </p:spPr>
        <p:style>
          <a:lnRef idx="2">
            <a:schemeClr val="accent1"/>
          </a:lnRef>
          <a:fillRef idx="0">
            <a:srgbClr val="FFFFFF"/>
          </a:fillRef>
          <a:effectRef idx="0">
            <a:srgbClr val="FFFFFF"/>
          </a:effectRef>
          <a:fontRef idx="minor">
            <a:schemeClr val="tx1"/>
          </a:fontRef>
        </p:style>
      </p:cxnSp>
      <p:pic>
        <p:nvPicPr>
          <p:cNvPr id="31" name="Picture 30"/>
          <p:cNvPicPr>
            <a:picLocks noChangeAspect="1"/>
          </p:cNvPicPr>
          <p:nvPr/>
        </p:nvPicPr>
        <p:blipFill>
          <a:blip r:embed="rId5"/>
          <a:stretch>
            <a:fillRect/>
          </a:stretch>
        </p:blipFill>
        <p:spPr>
          <a:xfrm>
            <a:off x="6645275" y="5969635"/>
            <a:ext cx="977265" cy="698500"/>
          </a:xfrm>
          <a:prstGeom prst="rect">
            <a:avLst/>
          </a:prstGeom>
        </p:spPr>
      </p:pic>
      <p:sp>
        <p:nvSpPr>
          <p:cNvPr id="32" name="Round Diagonal Corner Rectangle 31"/>
          <p:cNvSpPr/>
          <p:nvPr/>
        </p:nvSpPr>
        <p:spPr>
          <a:xfrm>
            <a:off x="7611110" y="5969635"/>
            <a:ext cx="4395470" cy="673100"/>
          </a:xfrm>
          <a:prstGeom prst="round2DiagRect">
            <a:avLst/>
          </a:prstGeom>
          <a:blipFill rotWithShape="1">
            <a:blip r:embed="rId1"/>
            <a:tile tx="0" ty="0" sx="100000" sy="100000" flip="none" algn="tl"/>
          </a:blipFill>
          <a:ln>
            <a:solidFill>
              <a:schemeClr val="tx1"/>
            </a:solidFill>
            <a:prstDash val="sysDot"/>
          </a:ln>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US" sz="2000" b="1">
                <a:gradFill>
                  <a:gsLst>
                    <a:gs pos="0">
                      <a:srgbClr val="007BD3"/>
                    </a:gs>
                    <a:gs pos="100000">
                      <a:srgbClr val="034373"/>
                    </a:gs>
                  </a:gsLst>
                  <a:lin scaled="0"/>
                </a:gradFill>
              </a:rPr>
              <a:t>Name: Gardenia, Colour: White, Number of petals: 16, Price: 4500</a:t>
            </a:r>
            <a:endParaRPr lang="en-US" sz="2000" b="1">
              <a:gradFill>
                <a:gsLst>
                  <a:gs pos="0">
                    <a:srgbClr val="007BD3"/>
                  </a:gs>
                  <a:gs pos="100000">
                    <a:srgbClr val="034373"/>
                  </a:gs>
                </a:gsLst>
                <a:lin scaled="0"/>
              </a:gradFill>
            </a:endParaRPr>
          </a:p>
        </p:txBody>
      </p:sp>
      <p:cxnSp>
        <p:nvCxnSpPr>
          <p:cNvPr id="33" name="Straight Arrow Connector 32"/>
          <p:cNvCxnSpPr>
            <a:endCxn id="31" idx="1"/>
          </p:cNvCxnSpPr>
          <p:nvPr/>
        </p:nvCxnSpPr>
        <p:spPr>
          <a:xfrm>
            <a:off x="3612515" y="4613275"/>
            <a:ext cx="3032760" cy="1705610"/>
          </a:xfrm>
          <a:prstGeom prst="straightConnector1">
            <a:avLst/>
          </a:prstGeom>
          <a:ln w="28575">
            <a:solidFill>
              <a:schemeClr val="tx1"/>
            </a:solidFill>
            <a:prstDash val="lgDash"/>
            <a:headEnd type="triangle" w="med" len="med"/>
            <a:tailEnd type="triangle" w="med" len="me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0" y="0"/>
            <a:ext cx="12191365" cy="1251585"/>
          </a:xfrm>
          <a:blipFill rotWithShape="1">
            <a:blip r:embed="rId1"/>
            <a:tile tx="0" ty="0" sx="100000" sy="100000" flip="none" algn="tl"/>
          </a:blipFill>
        </p:spPr>
        <p:txBody>
          <a:bodyPr>
            <a:normAutofit/>
          </a:bodyPr>
          <a:p>
            <a:r>
              <a:rPr lang="en-US" sz="2800" b="1">
                <a:latin typeface="+mn-lt"/>
                <a:cs typeface="+mn-lt"/>
                <a:sym typeface="+mn-ea"/>
              </a:rPr>
              <a:t>METHODS:</a:t>
            </a:r>
            <a:r>
              <a:rPr lang="en-US" sz="2800">
                <a:latin typeface="+mn-lt"/>
                <a:cs typeface="+mn-lt"/>
                <a:sym typeface="+mn-ea"/>
              </a:rPr>
              <a:t> They are functions that are defined inside a class and describes the behaviors of an object.</a:t>
            </a:r>
            <a:endParaRPr lang="en-US" sz="2800">
              <a:latin typeface="+mn-lt"/>
              <a:cs typeface="+mn-lt"/>
              <a:sym typeface="+mn-ea"/>
            </a:endParaRPr>
          </a:p>
        </p:txBody>
      </p:sp>
      <p:sp>
        <p:nvSpPr>
          <p:cNvPr id="9" name="Content Placeholder 8"/>
          <p:cNvSpPr>
            <a:spLocks noGrp="1"/>
          </p:cNvSpPr>
          <p:nvPr>
            <p:ph idx="1"/>
          </p:nvPr>
        </p:nvSpPr>
        <p:spPr>
          <a:xfrm>
            <a:off x="0" y="1251585"/>
            <a:ext cx="12192635" cy="5606415"/>
          </a:xfrm>
          <a:blipFill rotWithShape="1">
            <a:blip r:embed="rId1"/>
            <a:tile tx="0" ty="0" sx="100000" sy="100000" flip="none" algn="tl"/>
          </a:blipFill>
        </p:spPr>
        <p:txBody>
          <a:bodyPr/>
          <a:p>
            <a:pPr marL="0" indent="0">
              <a:buNone/>
            </a:pPr>
            <a:r>
              <a:rPr lang="en-US" b="1">
                <a:sym typeface="+mn-ea"/>
              </a:rPr>
              <a:t>ATTRIBUTES:</a:t>
            </a:r>
            <a:r>
              <a:rPr lang="en-US">
                <a:sym typeface="+mn-ea"/>
              </a:rPr>
              <a:t> They are data members inside a class or object that represent the different features of the class, they are also being refered to as characteristics of the class that can be accessed from other objects or differentiate a class from other classes. E.g A flower and insects attribute includes; petals, leaves, stem, larva, anthena, wings.</a:t>
            </a:r>
            <a:endParaRPr lang="en-US"/>
          </a:p>
          <a:p>
            <a:pPr marL="0" indent="0">
              <a:buNone/>
            </a:pPr>
            <a:endParaRPr lang="en-US"/>
          </a:p>
        </p:txBody>
      </p:sp>
      <p:pic>
        <p:nvPicPr>
          <p:cNvPr id="10" name="Picture 9"/>
          <p:cNvPicPr>
            <a:picLocks noChangeAspect="1"/>
          </p:cNvPicPr>
          <p:nvPr/>
        </p:nvPicPr>
        <p:blipFill>
          <a:blip r:embed="rId2"/>
          <a:stretch>
            <a:fillRect/>
          </a:stretch>
        </p:blipFill>
        <p:spPr>
          <a:xfrm>
            <a:off x="2715895" y="2901950"/>
            <a:ext cx="9190355" cy="3752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0"/>
            <a:ext cx="12192000" cy="2053590"/>
          </a:xfrm>
          <a:prstGeom prst="rect">
            <a:avLst/>
          </a:prstGeom>
          <a:blipFill rotWithShape="1">
            <a:blip r:embed="rId1"/>
            <a:tile tx="0" ty="0" sx="100000" sy="100000" flip="none" algn="tl"/>
          </a:bli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Font typeface="Wingdings" panose="05000000000000000000" charset="0"/>
            </a:pPr>
            <a:r>
              <a:rPr lang="en-US" sz="2800" b="1">
                <a:latin typeface="+mn-lt"/>
                <a:cs typeface="+mn-lt"/>
                <a:sym typeface="+mn-ea"/>
              </a:rPr>
              <a:t>BENEFITS OF OOP:</a:t>
            </a:r>
            <a:br>
              <a:rPr lang="en-US" sz="2800">
                <a:latin typeface="+mn-lt"/>
                <a:cs typeface="+mn-lt"/>
                <a:sym typeface="+mn-ea"/>
              </a:rPr>
            </a:br>
            <a:r>
              <a:rPr lang="en-US" sz="2800">
                <a:latin typeface="+mn-lt"/>
                <a:cs typeface="+mn-lt"/>
                <a:sym typeface="+mn-ea"/>
              </a:rPr>
              <a:t>1. Offers Security of code</a:t>
            </a:r>
            <a:br>
              <a:rPr lang="en-US" sz="2800">
                <a:latin typeface="+mn-lt"/>
                <a:cs typeface="+mn-lt"/>
                <a:sym typeface="+mn-ea"/>
              </a:rPr>
            </a:br>
            <a:r>
              <a:rPr lang="en-US" sz="2800">
                <a:latin typeface="+mn-lt"/>
                <a:cs typeface="+mn-lt"/>
                <a:sym typeface="+mn-ea"/>
              </a:rPr>
              <a:t>2. Allows reusability, scalability, and efficiency</a:t>
            </a:r>
            <a:br>
              <a:rPr lang="en-US" sz="2800">
                <a:latin typeface="+mn-lt"/>
                <a:cs typeface="+mn-lt"/>
                <a:sym typeface="+mn-ea"/>
              </a:rPr>
            </a:br>
            <a:r>
              <a:rPr lang="en-US" sz="2800">
                <a:latin typeface="+mn-lt"/>
                <a:cs typeface="+mn-lt"/>
                <a:sym typeface="+mn-ea"/>
              </a:rPr>
              <a:t>3. Makes changes seamlessly</a:t>
            </a:r>
            <a:br>
              <a:rPr lang="en-US" sz="2800">
                <a:latin typeface="+mn-lt"/>
                <a:cs typeface="+mn-lt"/>
                <a:sym typeface="+mn-ea"/>
              </a:rPr>
            </a:br>
            <a:r>
              <a:rPr lang="en-US" sz="2800">
                <a:latin typeface="+mn-lt"/>
                <a:cs typeface="+mn-lt"/>
                <a:sym typeface="+mn-ea"/>
              </a:rPr>
              <a:t>4. It is used for manufacturing and design and mobile applications</a:t>
            </a:r>
            <a:endParaRPr lang="en-US" sz="2800">
              <a:latin typeface="+mn-lt"/>
              <a:cs typeface="+mn-lt"/>
              <a:sym typeface="+mn-ea"/>
            </a:endParaRPr>
          </a:p>
        </p:txBody>
      </p:sp>
      <p:sp>
        <p:nvSpPr>
          <p:cNvPr id="5" name="Content Placeholder 4"/>
          <p:cNvSpPr/>
          <p:nvPr>
            <p:ph idx="1"/>
          </p:nvPr>
        </p:nvSpPr>
        <p:spPr>
          <a:xfrm>
            <a:off x="838200" y="2294255"/>
            <a:ext cx="10515600" cy="3883025"/>
          </a:xfrm>
        </p:spPr>
        <p:txBody>
          <a:bodyPr/>
          <a:p>
            <a:pPr marL="0" indent="0">
              <a:buNone/>
            </a:pPr>
            <a:endParaRPr lang="en-US"/>
          </a:p>
        </p:txBody>
      </p:sp>
      <p:sp>
        <p:nvSpPr>
          <p:cNvPr id="6" name="Content Placeholder 2"/>
          <p:cNvSpPr>
            <a:spLocks noGrp="1"/>
          </p:cNvSpPr>
          <p:nvPr/>
        </p:nvSpPr>
        <p:spPr>
          <a:xfrm>
            <a:off x="0" y="2052955"/>
            <a:ext cx="12191365" cy="4805680"/>
          </a:xfrm>
          <a:prstGeom prst="rect">
            <a:avLst/>
          </a:prstGeom>
          <a:blipFill rotWithShape="1">
            <a:blip r:embed="rId1"/>
            <a:tile tx="0" ty="0" sx="100000" sy="100000" flip="none" algn="tl"/>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FOUR PRINCIPLES/PILLARS OF OOP</a:t>
            </a:r>
            <a:endParaRPr lang="en-US" b="1"/>
          </a:p>
          <a:p>
            <a:pPr marL="0" indent="0" algn="ctr">
              <a:buNone/>
            </a:pPr>
            <a:endParaRPr lang="en-US" b="1"/>
          </a:p>
        </p:txBody>
      </p:sp>
      <p:pic>
        <p:nvPicPr>
          <p:cNvPr id="7" name="Picture 6"/>
          <p:cNvPicPr>
            <a:picLocks noChangeAspect="1"/>
          </p:cNvPicPr>
          <p:nvPr/>
        </p:nvPicPr>
        <p:blipFill>
          <a:blip r:embed="rId2"/>
          <a:stretch>
            <a:fillRect/>
          </a:stretch>
        </p:blipFill>
        <p:spPr>
          <a:xfrm>
            <a:off x="104775" y="2442210"/>
            <a:ext cx="3618230" cy="4311650"/>
          </a:xfrm>
          <a:prstGeom prst="rect">
            <a:avLst/>
          </a:prstGeom>
        </p:spPr>
      </p:pic>
      <p:sp>
        <p:nvSpPr>
          <p:cNvPr id="8" name="Rectangles 7"/>
          <p:cNvSpPr/>
          <p:nvPr/>
        </p:nvSpPr>
        <p:spPr>
          <a:xfrm>
            <a:off x="3831590" y="2442210"/>
            <a:ext cx="8249920" cy="4311015"/>
          </a:xfrm>
          <a:prstGeom prst="rect">
            <a:avLst/>
          </a:prstGeom>
          <a:blipFill rotWithShape="1">
            <a:blip r:embed="rId1"/>
            <a:tile tx="0" ty="0" sx="100000" sy="100000" flip="none" algn="tl"/>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ounded Rectangle 8"/>
          <p:cNvSpPr/>
          <p:nvPr/>
        </p:nvSpPr>
        <p:spPr>
          <a:xfrm>
            <a:off x="3831590" y="2961005"/>
            <a:ext cx="2287270" cy="715645"/>
          </a:xfrm>
          <a:prstGeom prst="roundRect">
            <a:avLst/>
          </a:prstGeom>
          <a:solidFill>
            <a:schemeClr val="accent5">
              <a:lumMod val="75000"/>
            </a:schemeClr>
          </a:solidFill>
          <a:ln>
            <a:solidFill>
              <a:srgbClr val="0070C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i="1"/>
              <a:t>Abstraction</a:t>
            </a:r>
            <a:endParaRPr lang="en-US" i="1"/>
          </a:p>
        </p:txBody>
      </p:sp>
      <p:sp>
        <p:nvSpPr>
          <p:cNvPr id="11" name="Rounded Rectangle 10"/>
          <p:cNvSpPr/>
          <p:nvPr/>
        </p:nvSpPr>
        <p:spPr>
          <a:xfrm>
            <a:off x="3831590" y="3905885"/>
            <a:ext cx="2287270" cy="850900"/>
          </a:xfrm>
          <a:prstGeom prst="roundRect">
            <a:avLst/>
          </a:prstGeom>
          <a:solidFill>
            <a:schemeClr val="accent5">
              <a:lumMod val="75000"/>
            </a:schemeClr>
          </a:solidFill>
          <a:ln>
            <a:solidFill>
              <a:srgbClr val="0070C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i="1"/>
              <a:t>Encapsulation</a:t>
            </a:r>
            <a:endParaRPr lang="en-US" i="1"/>
          </a:p>
        </p:txBody>
      </p:sp>
      <p:sp>
        <p:nvSpPr>
          <p:cNvPr id="12" name="Rounded Rectangle 11"/>
          <p:cNvSpPr/>
          <p:nvPr/>
        </p:nvSpPr>
        <p:spPr>
          <a:xfrm>
            <a:off x="3831590" y="4946015"/>
            <a:ext cx="2287270" cy="700405"/>
          </a:xfrm>
          <a:prstGeom prst="roundRect">
            <a:avLst/>
          </a:prstGeom>
          <a:solidFill>
            <a:schemeClr val="accent5">
              <a:lumMod val="75000"/>
            </a:schemeClr>
          </a:solidFill>
          <a:ln>
            <a:solidFill>
              <a:srgbClr val="0070C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i="1"/>
              <a:t>Inheritance</a:t>
            </a:r>
            <a:endParaRPr lang="en-US" i="1"/>
          </a:p>
        </p:txBody>
      </p:sp>
      <p:sp>
        <p:nvSpPr>
          <p:cNvPr id="13" name="Rounded Rectangle 12"/>
          <p:cNvSpPr/>
          <p:nvPr/>
        </p:nvSpPr>
        <p:spPr>
          <a:xfrm>
            <a:off x="3831590" y="5765165"/>
            <a:ext cx="2287270" cy="985520"/>
          </a:xfrm>
          <a:prstGeom prst="roundRect">
            <a:avLst/>
          </a:prstGeom>
          <a:solidFill>
            <a:schemeClr val="accent5">
              <a:lumMod val="75000"/>
            </a:schemeClr>
          </a:solidFill>
          <a:ln>
            <a:solidFill>
              <a:srgbClr val="0070C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i="1"/>
              <a:t>Polymorphism</a:t>
            </a:r>
            <a:endParaRPr lang="en-US" i="1"/>
          </a:p>
        </p:txBody>
      </p:sp>
      <p:sp>
        <p:nvSpPr>
          <p:cNvPr id="14" name="Pentagon 13"/>
          <p:cNvSpPr/>
          <p:nvPr/>
        </p:nvSpPr>
        <p:spPr>
          <a:xfrm>
            <a:off x="6118860" y="2980690"/>
            <a:ext cx="5962650" cy="715645"/>
          </a:xfrm>
          <a:prstGeom prst="homePlate">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00000"/>
              </a:lnSpc>
            </a:pPr>
            <a:r>
              <a:rPr lang="en-US" sz="1600" i="1">
                <a:solidFill>
                  <a:schemeClr val="tx1"/>
                </a:solidFill>
              </a:rPr>
              <a:t>Allows a complex world to represent in a simplified manner by exposing only the necessary properties. Fot instance a color can be abstracted by RGB.</a:t>
            </a:r>
            <a:endParaRPr lang="en-US" sz="1600" i="1">
              <a:solidFill>
                <a:schemeClr val="tx1"/>
              </a:solidFill>
            </a:endParaRPr>
          </a:p>
        </p:txBody>
      </p:sp>
      <p:sp>
        <p:nvSpPr>
          <p:cNvPr id="17" name="Pentagon 16"/>
          <p:cNvSpPr/>
          <p:nvPr/>
        </p:nvSpPr>
        <p:spPr>
          <a:xfrm>
            <a:off x="6118860" y="3887470"/>
            <a:ext cx="5962650" cy="902335"/>
          </a:xfrm>
          <a:prstGeom prst="homePlate">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00000"/>
              </a:lnSpc>
            </a:pPr>
            <a:r>
              <a:rPr lang="en-US" sz="1600" i="1">
                <a:solidFill>
                  <a:schemeClr val="tx1"/>
                </a:solidFill>
              </a:rPr>
              <a:t>Process of hiding inner detials from the external world with that making the object interface simple. E.g. Plants used to make spices but the secret types of plants used to create a certain species will not be revealed.</a:t>
            </a:r>
            <a:endParaRPr lang="en-US" sz="1600" i="1">
              <a:solidFill>
                <a:schemeClr val="tx1"/>
              </a:solidFill>
            </a:endParaRPr>
          </a:p>
        </p:txBody>
      </p:sp>
      <p:sp>
        <p:nvSpPr>
          <p:cNvPr id="18" name="Pentagon 17"/>
          <p:cNvSpPr/>
          <p:nvPr/>
        </p:nvSpPr>
        <p:spPr>
          <a:xfrm>
            <a:off x="6118860" y="4946015"/>
            <a:ext cx="5935980" cy="666750"/>
          </a:xfrm>
          <a:prstGeom prst="homePlate">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00000"/>
              </a:lnSpc>
            </a:pPr>
            <a:r>
              <a:rPr lang="en-US" sz="1600" i="1">
                <a:solidFill>
                  <a:schemeClr val="tx1"/>
                </a:solidFill>
              </a:rPr>
              <a:t>They are used to depict parent child relationship. Here, a class is created and it allows its sub-classes to possess all of its attributes. A plant sub-class inheriting stem, root, leave color, taste, purpose.</a:t>
            </a:r>
            <a:endParaRPr lang="en-US" sz="1600" i="1">
              <a:solidFill>
                <a:schemeClr val="tx1"/>
              </a:solidFill>
            </a:endParaRPr>
          </a:p>
        </p:txBody>
      </p:sp>
      <p:sp>
        <p:nvSpPr>
          <p:cNvPr id="19" name="Pentagon 18"/>
          <p:cNvSpPr/>
          <p:nvPr/>
        </p:nvSpPr>
        <p:spPr>
          <a:xfrm>
            <a:off x="6118860" y="5768975"/>
            <a:ext cx="5935345" cy="984250"/>
          </a:xfrm>
          <a:prstGeom prst="homePlate">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00000"/>
              </a:lnSpc>
            </a:pPr>
            <a:r>
              <a:rPr lang="en-US" sz="1600" i="1">
                <a:solidFill>
                  <a:schemeClr val="tx1"/>
                </a:solidFill>
              </a:rPr>
              <a:t>Here, an object plays different roles depending on different situations. For instance, a class of plant which is used for beautification, as a spice, as food, etc.  ‘Poly’ means many and ‘morphism’ means change.</a:t>
            </a:r>
            <a:endParaRPr lang="en-US" sz="1600" i="1">
              <a:solidFill>
                <a:schemeClr val="tx1"/>
              </a:solidFill>
            </a:endParaRPr>
          </a:p>
        </p:txBody>
      </p:sp>
      <p:sp>
        <p:nvSpPr>
          <p:cNvPr id="20" name="Round Diagonal Corner Rectangle 19"/>
          <p:cNvSpPr/>
          <p:nvPr/>
        </p:nvSpPr>
        <p:spPr>
          <a:xfrm>
            <a:off x="3831590" y="2442210"/>
            <a:ext cx="8223250" cy="434975"/>
          </a:xfrm>
          <a:prstGeom prst="round2DiagRect">
            <a:avLst/>
          </a:prstGeom>
          <a:blipFill rotWithShape="1">
            <a:blip r:embed="rId1"/>
            <a:tile tx="0" ty="0" sx="100000" sy="100000" flip="none" algn="tl"/>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US" b="1" i="1">
                <a:solidFill>
                  <a:schemeClr val="tx1"/>
                </a:solidFill>
              </a:rPr>
              <a:t>Summarizing definition			Remember the word ‘APIE’</a:t>
            </a:r>
            <a:endParaRPr lang="en-US" b="1" i="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itle 1"/>
          <p:cNvSpPr>
            <a:spLocks noGrp="1"/>
          </p:cNvSpPr>
          <p:nvPr/>
        </p:nvSpPr>
        <p:spPr>
          <a:xfrm>
            <a:off x="-635" y="0"/>
            <a:ext cx="12192635" cy="4044315"/>
          </a:xfrm>
          <a:prstGeom prst="rect">
            <a:avLst/>
          </a:prstGeom>
          <a:blipFill>
            <a:blip r:embed="rId1"/>
          </a:blip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i="1">
                <a:solidFill>
                  <a:schemeClr val="tx2"/>
                </a:solidFill>
                <a:latin typeface="+mn-lt"/>
                <a:cs typeface="+mn-lt"/>
              </a:rPr>
              <a:t>Linkedin:https://www.linkedin.com/in/ms-sylvia-adaeze-alozie-b4ba22222</a:t>
            </a:r>
            <a:br>
              <a:rPr lang="en-US" sz="2800" i="1">
                <a:solidFill>
                  <a:schemeClr val="tx2"/>
                </a:solidFill>
                <a:latin typeface="+mn-lt"/>
                <a:cs typeface="+mn-lt"/>
              </a:rPr>
            </a:br>
            <a:br>
              <a:rPr lang="en-US" sz="2800" i="1">
                <a:solidFill>
                  <a:schemeClr val="tx2"/>
                </a:solidFill>
                <a:latin typeface="+mn-lt"/>
                <a:cs typeface="+mn-lt"/>
              </a:rPr>
            </a:br>
            <a:br>
              <a:rPr lang="en-US" sz="2800" i="1">
                <a:solidFill>
                  <a:schemeClr val="tx2"/>
                </a:solidFill>
                <a:latin typeface="+mn-lt"/>
                <a:cs typeface="+mn-lt"/>
              </a:rPr>
            </a:br>
            <a:r>
              <a:rPr lang="en-US" sz="2800" i="1">
                <a:solidFill>
                  <a:schemeClr val="tx2"/>
                </a:solidFill>
                <a:latin typeface="+mn-lt"/>
                <a:cs typeface="+mn-lt"/>
              </a:rPr>
              <a:t>Github: https://github.com/sylviasmart/sodai_python_programming.git</a:t>
            </a:r>
            <a:endParaRPr lang="en-US" sz="2800" i="1">
              <a:solidFill>
                <a:schemeClr val="tx2"/>
              </a:solidFill>
              <a:latin typeface="+mn-lt"/>
              <a:cs typeface="+mn-lt"/>
            </a:endParaRPr>
          </a:p>
        </p:txBody>
      </p:sp>
      <p:sp>
        <p:nvSpPr>
          <p:cNvPr id="5" name="Content Placeholder 2"/>
          <p:cNvSpPr>
            <a:spLocks noGrp="1"/>
          </p:cNvSpPr>
          <p:nvPr/>
        </p:nvSpPr>
        <p:spPr>
          <a:xfrm>
            <a:off x="0" y="4043680"/>
            <a:ext cx="12192635" cy="2814320"/>
          </a:xfrm>
          <a:prstGeom prst="rect">
            <a:avLst/>
          </a:prstGeom>
          <a:blipFill>
            <a:blip r:embed="rId1"/>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ym typeface="+mn-ea"/>
            </a:endParaRPr>
          </a:p>
          <a:p>
            <a:pPr marL="0" indent="0" algn="ctr">
              <a:buNone/>
            </a:pPr>
            <a:r>
              <a:rPr lang="en-US" sz="7200" i="1">
                <a:solidFill>
                  <a:schemeClr val="tx2"/>
                </a:solidFill>
                <a:latin typeface="Harrington" panose="04040505050A02020702" charset="0"/>
                <a:cs typeface="Harrington" panose="04040505050A02020702" charset="0"/>
                <a:sym typeface="+mn-ea"/>
              </a:rPr>
              <a:t>THE END</a:t>
            </a:r>
            <a:endParaRPr lang="en-US" sz="7200" i="1">
              <a:solidFill>
                <a:schemeClr val="tx2"/>
              </a:solidFill>
              <a:latin typeface="Harrington" panose="04040505050A02020702" charset="0"/>
              <a:cs typeface="Harrington" panose="04040505050A02020702" charset="0"/>
            </a:endParaRPr>
          </a:p>
          <a:p>
            <a:pPr marL="0" indent="0">
              <a:buNone/>
            </a:pPr>
            <a:endParaRPr lang="en-US" sz="7200" i="1">
              <a:solidFill>
                <a:schemeClr val="tx2"/>
              </a:solidFill>
              <a:latin typeface="Harrington" panose="04040505050A02020702" charset="0"/>
              <a:cs typeface="Harrington" panose="04040505050A0202070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2991</Words>
  <Application>WPS Presentation</Application>
  <PresentationFormat>Widescreen</PresentationFormat>
  <Paragraphs>74</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Algerian</vt:lpstr>
      <vt:lpstr>Harrington</vt:lpstr>
      <vt:lpstr>Wingdings</vt:lpstr>
      <vt:lpstr>Calibri Light</vt:lpstr>
      <vt:lpstr>Microsoft YaHei</vt:lpstr>
      <vt:lpstr>Arial Unicode MS</vt:lpstr>
      <vt:lpstr>Calibri</vt:lpstr>
      <vt:lpstr>Office Theme</vt:lpstr>
      <vt:lpstr>OBJECT ORIENTED PROGRAMMING 			    (OOP) </vt:lpstr>
      <vt:lpstr>STRUCTURES OF OOP: </vt:lpstr>
      <vt:lpstr>PowerPoint 演示文稿</vt:lpstr>
      <vt:lpstr>METHODS: They are functions that are defined inside a class and describes the behaviors of an object.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(OOP)</dc:title>
  <dc:creator>Alozie Sylvia Adaeze</dc:creator>
  <cp:lastModifiedBy>Alozie Sylvia Adaeze</cp:lastModifiedBy>
  <cp:revision>94</cp:revision>
  <dcterms:created xsi:type="dcterms:W3CDTF">2024-05-03T21:24:00Z</dcterms:created>
  <dcterms:modified xsi:type="dcterms:W3CDTF">2024-05-27T10:32:48Z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3CE77AA5C5EC4F9AA5D1A4E3CA7DBBA0_11</vt:lpwstr>
  </property>
  <property fmtid="{D5CDD505-2E9C-101B-9397-08002B2CF9AE}" pid="3" name="KSOProductBuildVer">
    <vt:lpwstr>1033-12.2.0.13359</vt:lpwstr>
  </property>
</Properties>
</file>