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2" r:id="rId10"/>
    <p:sldId id="265" r:id="rId11"/>
    <p:sldId id="266" r:id="rId12"/>
    <p:sldId id="269" r:id="rId13"/>
    <p:sldId id="270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8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61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4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1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37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99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7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4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3259-3465-4092-804E-DB2EF13696A2}" type="datetimeFigureOut">
              <a:rPr lang="fr-FR" smtClean="0"/>
              <a:t>17/07/2018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B6AA-A65C-4EBE-AFD4-B42EA4FB7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61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520" y="322729"/>
            <a:ext cx="1147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an m x m grid with randomly distributed 0’s and 1’s and a “neighborhood extent” defined as the grid cells +/- included in a probability calculation.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773211" y="6096000"/>
            <a:ext cx="533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calculate the information entropy in this matrix.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890327" y="1936889"/>
            <a:ext cx="13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x 10 grid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8586652" y="1070181"/>
            <a:ext cx="1594781" cy="37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x 100 grid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735933" y="1651736"/>
            <a:ext cx="14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x 50 grid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27" y="2703776"/>
            <a:ext cx="1388854" cy="1373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771" y="2118883"/>
            <a:ext cx="3008919" cy="28272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840" y="1532949"/>
            <a:ext cx="5228020" cy="52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5" y="228600"/>
            <a:ext cx="1105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an additional threshold parameter ɛ. If neighboring values are within this +/- threshold of one another, they are considered to “contain information”, i.e. p += 1.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0" y="1089211"/>
            <a:ext cx="11686402" cy="3913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3781" y="5161428"/>
            <a:ext cx="13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x 10 grid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9240508" y="5158727"/>
            <a:ext cx="1594781" cy="37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x 100 grid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503494" y="5158727"/>
            <a:ext cx="14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x 50 grid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484095" y="5684481"/>
            <a:ext cx="11368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lower the threshold for “information content”, the higher the information entropy in a given grid.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Again the change in median information entropy is non-linear with the change in ɛ (</a:t>
            </a:r>
            <a:r>
              <a:rPr lang="el-GR" dirty="0"/>
              <a:t>Δ</a:t>
            </a:r>
            <a:r>
              <a:rPr lang="en-US" dirty="0"/>
              <a:t>H </a:t>
            </a:r>
            <a:r>
              <a:rPr lang="en-US" dirty="0" smtClean="0"/>
              <a:t>(</a:t>
            </a:r>
            <a:r>
              <a:rPr lang="en-US" dirty="0"/>
              <a:t>ɛ </a:t>
            </a:r>
            <a:r>
              <a:rPr lang="en-US" dirty="0" smtClean="0"/>
              <a:t>=0.025 </a:t>
            </a:r>
            <a:r>
              <a:rPr lang="en-US" dirty="0"/>
              <a:t>to ɛ </a:t>
            </a:r>
            <a:r>
              <a:rPr lang="en-US" dirty="0" smtClean="0"/>
              <a:t>= 0.05) ≠ </a:t>
            </a:r>
            <a:r>
              <a:rPr lang="el-GR" dirty="0"/>
              <a:t>Δ</a:t>
            </a:r>
            <a:r>
              <a:rPr lang="en-US" dirty="0"/>
              <a:t>H </a:t>
            </a:r>
            <a:r>
              <a:rPr lang="en-US" dirty="0" smtClean="0"/>
              <a:t>(</a:t>
            </a:r>
            <a:r>
              <a:rPr lang="en-US" dirty="0"/>
              <a:t>ɛ =</a:t>
            </a:r>
            <a:r>
              <a:rPr lang="en-US" dirty="0" smtClean="0"/>
              <a:t>0.05 </a:t>
            </a:r>
            <a:r>
              <a:rPr lang="en-US" dirty="0"/>
              <a:t>to ɛ = </a:t>
            </a:r>
            <a:r>
              <a:rPr lang="en-US" dirty="0" smtClean="0"/>
              <a:t>0.1))</a:t>
            </a:r>
          </a:p>
        </p:txBody>
      </p:sp>
    </p:spTree>
    <p:extLst>
      <p:ext uri="{BB962C8B-B14F-4D97-AF65-F5344CB8AC3E}">
        <p14:creationId xmlns:p14="http://schemas.microsoft.com/office/powerpoint/2010/main" val="14722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63" y="-40243"/>
            <a:ext cx="110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the algorithm treat a checkerboard? 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0" y="1427884"/>
            <a:ext cx="847725" cy="7810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23742"/>
              </p:ext>
            </p:extLst>
          </p:nvPr>
        </p:nvGraphicFramePr>
        <p:xfrm>
          <a:off x="2011218" y="945225"/>
          <a:ext cx="2032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10, n = 1, d = 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0.4968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= 10,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n =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1, d = 3</a:t>
                      </a:r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 = 0.4916</a:t>
                      </a:r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10, 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n = 1, d = 2</a:t>
                      </a:r>
                      <a:endParaRPr lang="fr-FR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 = 0.4791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1412" y="497443"/>
            <a:ext cx="857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 </a:t>
            </a:r>
            <a:r>
              <a:rPr lang="en-US" dirty="0" smtClean="0"/>
              <a:t>is the dimension of the matrix, </a:t>
            </a:r>
            <a:r>
              <a:rPr lang="en-US" i="1" dirty="0" smtClean="0"/>
              <a:t>n </a:t>
            </a:r>
            <a:r>
              <a:rPr lang="en-US" dirty="0" smtClean="0"/>
              <a:t>is the scale of repetition, </a:t>
            </a:r>
            <a:r>
              <a:rPr lang="en-US" i="1" dirty="0" smtClean="0"/>
              <a:t>d</a:t>
            </a:r>
            <a:r>
              <a:rPr lang="en-US" dirty="0" smtClean="0"/>
              <a:t> is the neighborhood extent</a:t>
            </a:r>
            <a:endParaRPr lang="fr-FR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99" y="1334950"/>
            <a:ext cx="772182" cy="87398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98609"/>
              </p:ext>
            </p:extLst>
          </p:nvPr>
        </p:nvGraphicFramePr>
        <p:xfrm>
          <a:off x="5935518" y="866775"/>
          <a:ext cx="2032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10, n = 2, d = 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0.4966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= 10, n =</a:t>
                      </a:r>
                      <a:r>
                        <a:rPr lang="en-US" baseline="0" dirty="0" smtClean="0"/>
                        <a:t> 2, d = 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0.4934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10, n = 2, d = 2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0.4878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41797"/>
              </p:ext>
            </p:extLst>
          </p:nvPr>
        </p:nvGraphicFramePr>
        <p:xfrm>
          <a:off x="9960947" y="866775"/>
          <a:ext cx="2032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10, n = 5, d = 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</a:t>
                      </a:r>
                      <a:r>
                        <a:rPr lang="en-US" baseline="0" dirty="0" smtClean="0"/>
                        <a:t> 0.4981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= 10,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n =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5, d = 3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H = 0.4665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n = 5, d = 2</a:t>
                      </a:r>
                      <a:endParaRPr lang="fr-F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 = 0.3786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019" y="1334950"/>
            <a:ext cx="947868" cy="930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31411" y="3375324"/>
            <a:ext cx="719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for n &lt;= d, entropy is essentially a random value (close to 0.5).</a:t>
            </a:r>
          </a:p>
          <a:p>
            <a:r>
              <a:rPr lang="en-US" dirty="0" smtClean="0"/>
              <a:t>Even for n &lt; 2*d, entropy is still quite high (0.4665).</a:t>
            </a:r>
          </a:p>
          <a:p>
            <a:r>
              <a:rPr lang="en-US" dirty="0" smtClean="0"/>
              <a:t>Only for n &gt; 2*d does entropy drop significantly.</a:t>
            </a:r>
            <a:endParaRPr lang="fr-F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94583"/>
              </p:ext>
            </p:extLst>
          </p:nvPr>
        </p:nvGraphicFramePr>
        <p:xfrm>
          <a:off x="2050335" y="4295874"/>
          <a:ext cx="2032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50, n = 1, d = 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0.4963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= 50,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n =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1, d = 3</a:t>
                      </a:r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 = 0.4905</a:t>
                      </a:r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50, 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n = 1, d = 2</a:t>
                      </a:r>
                      <a:endParaRPr lang="fr-FR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 = 0.4791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33" y="4364180"/>
            <a:ext cx="1506731" cy="141316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22989"/>
              </p:ext>
            </p:extLst>
          </p:nvPr>
        </p:nvGraphicFramePr>
        <p:xfrm>
          <a:off x="6035961" y="4295874"/>
          <a:ext cx="2032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50, n = 5, d = 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0.4969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= 50,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n =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5, d = 3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H = 0.4665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50,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n = 5, d = 2</a:t>
                      </a:r>
                      <a:endParaRPr lang="fr-F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 = 0.3786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448" y="4503713"/>
            <a:ext cx="1333633" cy="132524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31877"/>
              </p:ext>
            </p:extLst>
          </p:nvPr>
        </p:nvGraphicFramePr>
        <p:xfrm>
          <a:off x="9798627" y="4295874"/>
          <a:ext cx="219432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50,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n = 10, d = 5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H =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0.3725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= 50, n =</a:t>
                      </a:r>
                      <a:r>
                        <a:rPr lang="en-US" baseline="0" dirty="0" smtClean="0"/>
                        <a:t> 10, d = 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0.2502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50, n = 10, d = 2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 = 0.1561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3234" y="4582163"/>
            <a:ext cx="1420120" cy="13828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0463" y="6515264"/>
            <a:ext cx="966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same n/d, H is similar independent of grid size….. </a:t>
            </a:r>
            <a:r>
              <a:rPr lang="en-US" i="1" dirty="0" smtClean="0"/>
              <a:t>If n &lt;= 0.1 * m</a:t>
            </a:r>
            <a:r>
              <a:rPr lang="en-US" dirty="0" smtClean="0"/>
              <a:t> </a:t>
            </a:r>
            <a:r>
              <a:rPr lang="en-US" i="1" dirty="0" smtClean="0"/>
              <a:t>for both grids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130463" y="206934"/>
            <a:ext cx="110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make the window size less than / equal to / greater than the feature size, what happens?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674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29835"/>
              </p:ext>
            </p:extLst>
          </p:nvPr>
        </p:nvGraphicFramePr>
        <p:xfrm>
          <a:off x="3151771" y="370014"/>
          <a:ext cx="24801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100, n = 1, d = 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0.4963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= 100,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n =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1, d = 3</a:t>
                      </a:r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 = 0.4903</a:t>
                      </a:r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100, 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n = 1, d = 2</a:t>
                      </a:r>
                      <a:endParaRPr lang="fr-FR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 = 0.4791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50984"/>
              </p:ext>
            </p:extLst>
          </p:nvPr>
        </p:nvGraphicFramePr>
        <p:xfrm>
          <a:off x="9465980" y="212246"/>
          <a:ext cx="24801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100,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n = 10, d = 5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H = 0.427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= 100, n =</a:t>
                      </a:r>
                      <a:r>
                        <a:rPr lang="en-US" baseline="0" dirty="0" smtClean="0"/>
                        <a:t> 10, d = 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0.3035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100, n = 10, d = 2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0.2018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94326"/>
              </p:ext>
            </p:extLst>
          </p:nvPr>
        </p:nvGraphicFramePr>
        <p:xfrm>
          <a:off x="5929608" y="3928727"/>
          <a:ext cx="24801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100, n = 20, d = 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0.2135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= 100, n =</a:t>
                      </a:r>
                      <a:r>
                        <a:rPr lang="en-US" baseline="0" dirty="0" smtClean="0"/>
                        <a:t> 20, d = 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0.1234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100, n = 20, d = 2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 = 0.0543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0" y="212246"/>
            <a:ext cx="2602490" cy="2617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29" y="212246"/>
            <a:ext cx="2380371" cy="2375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544256"/>
            <a:ext cx="2628699" cy="26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99111"/>
              </p:ext>
            </p:extLst>
          </p:nvPr>
        </p:nvGraphicFramePr>
        <p:xfrm>
          <a:off x="307450" y="977783"/>
          <a:ext cx="2032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2996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10, n = 1, d = 5</a:t>
                      </a:r>
                      <a:endParaRPr lang="fr-FR" sz="1400" dirty="0"/>
                    </a:p>
                  </a:txBody>
                  <a:tcPr/>
                </a:tc>
              </a:tr>
              <a:tr h="2996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0.4968</a:t>
                      </a:r>
                      <a:endParaRPr lang="fr-FR" sz="1400" dirty="0"/>
                    </a:p>
                  </a:txBody>
                  <a:tcPr/>
                </a:tc>
              </a:tr>
              <a:tr h="2996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= 10, n =</a:t>
                      </a:r>
                      <a:r>
                        <a:rPr lang="en-US" sz="1400" baseline="0" dirty="0" smtClean="0"/>
                        <a:t> 1, d = 3</a:t>
                      </a:r>
                      <a:endParaRPr lang="fr-FR" sz="1400" dirty="0"/>
                    </a:p>
                  </a:txBody>
                  <a:tcPr/>
                </a:tc>
              </a:tr>
              <a:tr h="2996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0.4916</a:t>
                      </a:r>
                      <a:endParaRPr lang="fr-FR" sz="1400" dirty="0"/>
                    </a:p>
                  </a:txBody>
                  <a:tcPr/>
                </a:tc>
              </a:tr>
              <a:tr h="299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10, n = 1, d = 2</a:t>
                      </a:r>
                      <a:endParaRPr lang="fr-FR" sz="1400" dirty="0" smtClean="0"/>
                    </a:p>
                  </a:txBody>
                  <a:tcPr/>
                </a:tc>
              </a:tr>
              <a:tr h="2996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0.4791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21117"/>
              </p:ext>
            </p:extLst>
          </p:nvPr>
        </p:nvGraphicFramePr>
        <p:xfrm>
          <a:off x="2589645" y="977783"/>
          <a:ext cx="2032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10, n = 2, d = 5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0.4966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= 10, n =</a:t>
                      </a:r>
                      <a:r>
                        <a:rPr lang="en-US" sz="1400" baseline="0" dirty="0" smtClean="0"/>
                        <a:t> 2, d = 3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0.4934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10, n = 2, d = 2</a:t>
                      </a:r>
                      <a:endParaRPr lang="fr-FR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0.4878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79175"/>
              </p:ext>
            </p:extLst>
          </p:nvPr>
        </p:nvGraphicFramePr>
        <p:xfrm>
          <a:off x="4871840" y="977783"/>
          <a:ext cx="2032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10, n = 5, d = 5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</a:t>
                      </a:r>
                      <a:r>
                        <a:rPr lang="en-US" sz="1400" baseline="0" dirty="0" smtClean="0"/>
                        <a:t> 0.4981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= 10, n =</a:t>
                      </a:r>
                      <a:r>
                        <a:rPr lang="en-US" sz="1400" baseline="0" dirty="0" smtClean="0"/>
                        <a:t> 5, d = 3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0.4665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10, n = 5, d = 2</a:t>
                      </a:r>
                      <a:endParaRPr lang="fr-FR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0.3786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29653"/>
              </p:ext>
            </p:extLst>
          </p:nvPr>
        </p:nvGraphicFramePr>
        <p:xfrm>
          <a:off x="307450" y="2898885"/>
          <a:ext cx="2032000" cy="1879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3132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50, n = 1, d = 5</a:t>
                      </a:r>
                      <a:endParaRPr lang="fr-FR" sz="1400" dirty="0"/>
                    </a:p>
                  </a:txBody>
                  <a:tcPr/>
                </a:tc>
              </a:tr>
              <a:tr h="3132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0.4963</a:t>
                      </a:r>
                      <a:endParaRPr lang="fr-FR" sz="1400" dirty="0"/>
                    </a:p>
                  </a:txBody>
                  <a:tcPr/>
                </a:tc>
              </a:tr>
              <a:tr h="3132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= 50, n =</a:t>
                      </a:r>
                      <a:r>
                        <a:rPr lang="en-US" sz="1400" baseline="0" dirty="0" smtClean="0"/>
                        <a:t> 1, d = 3</a:t>
                      </a:r>
                      <a:endParaRPr lang="fr-FR" sz="1400" dirty="0"/>
                    </a:p>
                  </a:txBody>
                  <a:tcPr/>
                </a:tc>
              </a:tr>
              <a:tr h="3132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0.4905</a:t>
                      </a:r>
                      <a:endParaRPr lang="fr-FR" sz="1400" dirty="0"/>
                    </a:p>
                  </a:txBody>
                  <a:tcPr/>
                </a:tc>
              </a:tr>
              <a:tr h="313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50, n = 1, d = 2</a:t>
                      </a:r>
                      <a:endParaRPr lang="fr-FR" sz="1400" dirty="0" smtClean="0"/>
                    </a:p>
                  </a:txBody>
                  <a:tcPr/>
                </a:tc>
              </a:tr>
              <a:tr h="3132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0.4791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6841"/>
              </p:ext>
            </p:extLst>
          </p:nvPr>
        </p:nvGraphicFramePr>
        <p:xfrm>
          <a:off x="2589645" y="2949561"/>
          <a:ext cx="2032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273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50, n = 5, d = 5</a:t>
                      </a:r>
                      <a:endParaRPr lang="fr-FR" sz="1400" dirty="0"/>
                    </a:p>
                  </a:txBody>
                  <a:tcPr/>
                </a:tc>
              </a:tr>
              <a:tr h="273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0.4969</a:t>
                      </a:r>
                      <a:endParaRPr lang="fr-FR" sz="1400" dirty="0"/>
                    </a:p>
                  </a:txBody>
                  <a:tcPr/>
                </a:tc>
              </a:tr>
              <a:tr h="273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= 50, n =</a:t>
                      </a:r>
                      <a:r>
                        <a:rPr lang="en-US" sz="1400" baseline="0" dirty="0" smtClean="0"/>
                        <a:t> 5, d = 3</a:t>
                      </a:r>
                      <a:endParaRPr lang="fr-FR" sz="1400" dirty="0"/>
                    </a:p>
                  </a:txBody>
                  <a:tcPr/>
                </a:tc>
              </a:tr>
              <a:tr h="273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0.4665</a:t>
                      </a:r>
                      <a:endParaRPr lang="fr-FR" sz="1400" dirty="0"/>
                    </a:p>
                  </a:txBody>
                  <a:tcPr/>
                </a:tc>
              </a:tr>
              <a:tr h="273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50, n = 5, d = 2</a:t>
                      </a:r>
                      <a:endParaRPr lang="fr-FR" sz="1400" dirty="0" smtClean="0"/>
                    </a:p>
                  </a:txBody>
                  <a:tcPr/>
                </a:tc>
              </a:tr>
              <a:tr h="273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0.3786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69465"/>
              </p:ext>
            </p:extLst>
          </p:nvPr>
        </p:nvGraphicFramePr>
        <p:xfrm>
          <a:off x="4871839" y="2949561"/>
          <a:ext cx="203200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1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50, n = 10, d = 5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</a:t>
                      </a:r>
                      <a:r>
                        <a:rPr lang="en-US" sz="1400" baseline="0" dirty="0" smtClean="0"/>
                        <a:t> 0.3725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= 50, n =</a:t>
                      </a:r>
                      <a:r>
                        <a:rPr lang="en-US" sz="1400" baseline="0" dirty="0" smtClean="0"/>
                        <a:t> 10, d = 3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0.2502</a:t>
                      </a:r>
                      <a:endParaRPr lang="fr-FR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50, n = 10, d = 2</a:t>
                      </a:r>
                      <a:endParaRPr lang="fr-FR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 = 0.1561</a:t>
                      </a:r>
                      <a:endParaRPr lang="fr-F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90957"/>
              </p:ext>
            </p:extLst>
          </p:nvPr>
        </p:nvGraphicFramePr>
        <p:xfrm>
          <a:off x="307451" y="4870663"/>
          <a:ext cx="2032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</a:tblGrid>
              <a:tr h="299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100, n = 1, d = 5</a:t>
                      </a:r>
                      <a:endParaRPr lang="fr-FR" sz="1400" dirty="0"/>
                    </a:p>
                  </a:txBody>
                  <a:tcPr/>
                </a:tc>
              </a:tr>
              <a:tr h="299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0.4963</a:t>
                      </a:r>
                      <a:endParaRPr lang="fr-FR" sz="1400" dirty="0"/>
                    </a:p>
                  </a:txBody>
                  <a:tcPr/>
                </a:tc>
              </a:tr>
              <a:tr h="299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= 100, n =</a:t>
                      </a:r>
                      <a:r>
                        <a:rPr lang="en-US" sz="1400" baseline="0" dirty="0" smtClean="0"/>
                        <a:t> 1, d = 3</a:t>
                      </a:r>
                      <a:endParaRPr lang="fr-FR" sz="1400" dirty="0"/>
                    </a:p>
                  </a:txBody>
                  <a:tcPr/>
                </a:tc>
              </a:tr>
              <a:tr h="299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0.4903</a:t>
                      </a:r>
                      <a:endParaRPr lang="fr-FR" sz="1400" dirty="0"/>
                    </a:p>
                  </a:txBody>
                  <a:tcPr/>
                </a:tc>
              </a:tr>
              <a:tr h="299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100, n = 1, d = 2</a:t>
                      </a:r>
                      <a:endParaRPr lang="fr-FR" sz="1400" dirty="0" smtClean="0"/>
                    </a:p>
                  </a:txBody>
                  <a:tcPr/>
                </a:tc>
              </a:tr>
              <a:tr h="299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0.4791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17810"/>
              </p:ext>
            </p:extLst>
          </p:nvPr>
        </p:nvGraphicFramePr>
        <p:xfrm>
          <a:off x="4871839" y="4941075"/>
          <a:ext cx="19881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127"/>
              </a:tblGrid>
              <a:tr h="253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100, n = 20, d = 5</a:t>
                      </a:r>
                      <a:endParaRPr lang="fr-FR" sz="1400" dirty="0"/>
                    </a:p>
                  </a:txBody>
                  <a:tcPr/>
                </a:tc>
              </a:tr>
              <a:tr h="253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0.2135</a:t>
                      </a:r>
                      <a:endParaRPr lang="fr-FR" sz="1400" dirty="0"/>
                    </a:p>
                  </a:txBody>
                  <a:tcPr/>
                </a:tc>
              </a:tr>
              <a:tr h="253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= 100, n =</a:t>
                      </a:r>
                      <a:r>
                        <a:rPr lang="en-US" sz="1400" baseline="0" dirty="0" smtClean="0"/>
                        <a:t> 20, d = 3</a:t>
                      </a:r>
                      <a:endParaRPr lang="fr-FR" sz="1400" dirty="0"/>
                    </a:p>
                  </a:txBody>
                  <a:tcPr/>
                </a:tc>
              </a:tr>
              <a:tr h="253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0.1234</a:t>
                      </a:r>
                      <a:endParaRPr lang="fr-FR" sz="1400" dirty="0"/>
                    </a:p>
                  </a:txBody>
                  <a:tcPr/>
                </a:tc>
              </a:tr>
              <a:tr h="253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100, n = 20, d = 2</a:t>
                      </a:r>
                      <a:endParaRPr lang="fr-FR" sz="1400" dirty="0" smtClean="0"/>
                    </a:p>
                  </a:txBody>
                  <a:tcPr/>
                </a:tc>
              </a:tr>
              <a:tr h="253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0.0543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15274"/>
              </p:ext>
            </p:extLst>
          </p:nvPr>
        </p:nvGraphicFramePr>
        <p:xfrm>
          <a:off x="2624790" y="4897651"/>
          <a:ext cx="2005584" cy="187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584"/>
              </a:tblGrid>
              <a:tr h="3126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 100, n = 10, d = 5</a:t>
                      </a:r>
                      <a:endParaRPr lang="fr-FR" sz="1400" dirty="0"/>
                    </a:p>
                  </a:txBody>
                  <a:tcPr/>
                </a:tc>
              </a:tr>
              <a:tr h="3126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0.427</a:t>
                      </a:r>
                      <a:endParaRPr lang="fr-FR" sz="1400" dirty="0"/>
                    </a:p>
                  </a:txBody>
                  <a:tcPr/>
                </a:tc>
              </a:tr>
              <a:tr h="3126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= 100, n =</a:t>
                      </a:r>
                      <a:r>
                        <a:rPr lang="en-US" sz="1400" baseline="0" dirty="0" smtClean="0"/>
                        <a:t> 10, d = 3</a:t>
                      </a:r>
                      <a:endParaRPr lang="fr-FR" sz="1400" dirty="0"/>
                    </a:p>
                  </a:txBody>
                  <a:tcPr/>
                </a:tc>
              </a:tr>
              <a:tr h="3126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0.3035</a:t>
                      </a:r>
                      <a:endParaRPr lang="fr-FR" sz="1400" dirty="0"/>
                    </a:p>
                  </a:txBody>
                  <a:tcPr/>
                </a:tc>
              </a:tr>
              <a:tr h="312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=100, n = 10, d = 2</a:t>
                      </a:r>
                      <a:endParaRPr lang="fr-FR" sz="1400" dirty="0" smtClean="0"/>
                    </a:p>
                  </a:txBody>
                  <a:tcPr/>
                </a:tc>
              </a:tr>
              <a:tr h="3126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= 0.2018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54034" y="4584734"/>
            <a:ext cx="4857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a “feature-to-window ratio” of 1, the entropy is essentially random (= 0.5); the window is too big to pick up the feature as a coherent structure. Above the ratio of 1, the entropy drops with increasing feature-to-window ratio (log-linearly); as the window gets smaller relative to the feature, it picks up the feature being a more and more </a:t>
            </a:r>
            <a:r>
              <a:rPr lang="en-US" smtClean="0"/>
              <a:t>coherent structure.</a:t>
            </a:r>
            <a:endParaRPr lang="fr-F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431" y="877114"/>
            <a:ext cx="4726547" cy="35354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2132" y="122165"/>
            <a:ext cx="110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make the window size less than / equal to / greater than the feature size, what happens?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35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232" y="174352"/>
            <a:ext cx="110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normalize entropy values so that they are comparable for various feature sizes and neighborhood extents?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48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232" y="174352"/>
            <a:ext cx="1105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include the distance between clusters as well somehow? </a:t>
            </a:r>
          </a:p>
          <a:p>
            <a:r>
              <a:rPr lang="en-US" dirty="0" smtClean="0"/>
              <a:t>Is it necessary to calculate an accurate entropy for a given field?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58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524000"/>
            <a:ext cx="6567113" cy="49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33" y="1943100"/>
            <a:ext cx="37623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30" y="779929"/>
            <a:ext cx="6954878" cy="5668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095" y="228600"/>
            <a:ext cx="836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does the information entropy change with the grid size and neighborhood extent?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94633" y="1092903"/>
            <a:ext cx="32829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a larger grid size, changing the neighborhood extent has a bigger impact.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a larger neighborhood extent, there is more information entropy.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a larger grid, there is more information entropy (roughly a linear relation – 10x bigger grid, 10x more information)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For a larger grid or a larger neighborhood extent, there is less spread in the information entropy values.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551899" y="1598420"/>
            <a:ext cx="13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x 10 grid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377591" y="4975412"/>
            <a:ext cx="1594781" cy="37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x 100 grid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551899" y="3197268"/>
            <a:ext cx="14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x 50 grid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88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520" y="164901"/>
            <a:ext cx="1147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consider an m x m grid with </a:t>
            </a:r>
            <a:r>
              <a:rPr lang="en-US" dirty="0"/>
              <a:t>c</a:t>
            </a:r>
            <a:r>
              <a:rPr lang="en-US" dirty="0" smtClean="0"/>
              <a:t>lustered 0’s and 1’s. Clustering is done by creating a small matrix of 1’s [=] o1 x o1 and placing it within the larger grid o2 times. The order metric is then the product of o1 and o2.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931699" y="978120"/>
            <a:ext cx="13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 x 10 grid</a:t>
            </a:r>
            <a:endParaRPr lang="fr-F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4143" y="3268950"/>
            <a:ext cx="14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 x 50 grid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56446" y="2802772"/>
            <a:ext cx="202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4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2775442"/>
            <a:ext cx="18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8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7126941" y="2802772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10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9587753" y="2772557"/>
            <a:ext cx="205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18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318664" y="6026930"/>
            <a:ext cx="24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16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4235824" y="6054069"/>
            <a:ext cx="201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30 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7288306" y="5988136"/>
            <a:ext cx="199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42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952" y="5988136"/>
            <a:ext cx="211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80</a:t>
            </a:r>
            <a:endParaRPr lang="fr-FR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54" y="1343527"/>
            <a:ext cx="1395670" cy="13623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37" y="978120"/>
            <a:ext cx="1835127" cy="19028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576" y="1208447"/>
            <a:ext cx="1658303" cy="15641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492" y="1130816"/>
            <a:ext cx="1654731" cy="15974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54" y="3638282"/>
            <a:ext cx="2547966" cy="23886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144" y="3638282"/>
            <a:ext cx="2464962" cy="24411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438" y="3719420"/>
            <a:ext cx="2291721" cy="222637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7753" y="3657478"/>
            <a:ext cx="2245740" cy="22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864" y="478510"/>
            <a:ext cx="1594781" cy="37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 x 100 grid</a:t>
            </a:r>
            <a:endParaRPr lang="fr-F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9282" y="121024"/>
            <a:ext cx="28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in the largest grid.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77478" y="6361061"/>
            <a:ext cx="745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calculate the information entropy in these clustered matrices.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37" y="828373"/>
            <a:ext cx="6427694" cy="5471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864" y="1594947"/>
            <a:ext cx="152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20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9438627" y="1410281"/>
            <a:ext cx="208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56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09282" y="5062659"/>
            <a:ext cx="222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80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9366123" y="5062659"/>
            <a:ext cx="236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rder = 130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58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5" y="228600"/>
            <a:ext cx="952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does the information entropy change in these clustered grids with order metric and grid size?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" y="941294"/>
            <a:ext cx="11394928" cy="3926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126" y="5211197"/>
            <a:ext cx="11528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As expected, the higher the order metric / clustering, the lower the information entropy. But given the random nature of the ordering, there is also more spread in entropy for the higher order metric.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Again ordering shift the distribution the most for the largest grid.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Information entropy magnitudes are all lower than the randomly distributed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These are all for a neighborhood extent of 3.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3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5" y="228600"/>
            <a:ext cx="878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how does the information entropy change in these clustered grids neighborhood extent?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4" y="726141"/>
            <a:ext cx="9587752" cy="3346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095" y="4155896"/>
            <a:ext cx="1152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Trends of lower entropy with higher order remain and </a:t>
            </a:r>
            <a:r>
              <a:rPr lang="en-US" b="1" i="1" dirty="0" smtClean="0"/>
              <a:t>trends of greater spread with lower entropy are intensified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These are for neighborhood extents of 5.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0" y="4847349"/>
            <a:ext cx="5553635" cy="1879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7560" y="5787194"/>
            <a:ext cx="64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Minimal differences for neighborhood extents of 2 versus 3.</a:t>
            </a:r>
          </a:p>
        </p:txBody>
      </p:sp>
    </p:spTree>
    <p:extLst>
      <p:ext uri="{BB962C8B-B14F-4D97-AF65-F5344CB8AC3E}">
        <p14:creationId xmlns:p14="http://schemas.microsoft.com/office/powerpoint/2010/main" val="324899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107576"/>
            <a:ext cx="1147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gaps in the matrix affect the distribution? Replace 5, 10, and 20% of the values in the clustered matrices with </a:t>
            </a:r>
            <a:r>
              <a:rPr lang="en-US" dirty="0" err="1" smtClean="0"/>
              <a:t>NaNs</a:t>
            </a:r>
            <a:r>
              <a:rPr lang="en-US" dirty="0" smtClean="0"/>
              <a:t> (shown in red below).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55" y="927464"/>
            <a:ext cx="2339787" cy="2339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654" y="3337066"/>
            <a:ext cx="17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0.05, o = 20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476611" y="3337066"/>
            <a:ext cx="177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0.10, o = 20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7707809" y="3435818"/>
            <a:ext cx="173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0.20, o = 20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14" y="927464"/>
            <a:ext cx="2335422" cy="2339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308" y="927464"/>
            <a:ext cx="2339787" cy="2339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1768" y="6333057"/>
            <a:ext cx="172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0.05, o = 80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4516078" y="6320349"/>
            <a:ext cx="177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0.10, o = 80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7629653" y="6333057"/>
            <a:ext cx="173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0.20, o = 80</a:t>
            </a:r>
            <a:endParaRPr lang="fr-F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308" y="3943272"/>
            <a:ext cx="2342254" cy="23466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414" y="3744022"/>
            <a:ext cx="2545882" cy="2545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55" y="3706398"/>
            <a:ext cx="2571548" cy="25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5" y="228600"/>
            <a:ext cx="769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how does the information entropy change in these clustered grids with gaps?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63071" y="4826675"/>
            <a:ext cx="1146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Missing data reduces the information entropy. But perhaps this is a flaw in the algorithm because “knowing less” should increase entropy..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 the order decreases, gaps alter the information entropy more.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There is not a linear relation between the percentage of missing data and the alteration in information entropy (i.e. </a:t>
            </a:r>
            <a:r>
              <a:rPr lang="el-GR" dirty="0" smtClean="0"/>
              <a:t>Δ</a:t>
            </a:r>
            <a:r>
              <a:rPr lang="en-US" dirty="0" smtClean="0"/>
              <a:t>H (p=5% to p = 10%) ≠ </a:t>
            </a:r>
            <a:r>
              <a:rPr lang="el-GR" dirty="0" smtClean="0"/>
              <a:t>Δ</a:t>
            </a:r>
            <a:r>
              <a:rPr lang="en-US" dirty="0"/>
              <a:t>H (</a:t>
            </a:r>
            <a:r>
              <a:rPr lang="en-US" dirty="0" smtClean="0"/>
              <a:t>p=10% </a:t>
            </a:r>
            <a:r>
              <a:rPr lang="en-US" dirty="0"/>
              <a:t>to p = </a:t>
            </a:r>
            <a:r>
              <a:rPr lang="en-US" dirty="0" smtClean="0"/>
              <a:t>20</a:t>
            </a:r>
            <a:r>
              <a:rPr lang="en-US" dirty="0"/>
              <a:t>%) </a:t>
            </a:r>
            <a:r>
              <a:rPr lang="en-US" dirty="0" smtClean="0"/>
              <a:t>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There is a bit </a:t>
            </a:r>
            <a:r>
              <a:rPr lang="en-US" b="1" i="1" dirty="0" smtClean="0"/>
              <a:t>less spread</a:t>
            </a:r>
            <a:r>
              <a:rPr lang="en-US" b="1" dirty="0" smtClean="0"/>
              <a:t> </a:t>
            </a:r>
            <a:r>
              <a:rPr lang="en-US" dirty="0" smtClean="0"/>
              <a:t>in the entropy values for more missing values.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4" y="780969"/>
            <a:ext cx="10931350" cy="38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7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5" y="228600"/>
            <a:ext cx="1105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translate to the continuous case</a:t>
            </a:r>
            <a:r>
              <a:rPr lang="en-US" dirty="0"/>
              <a:t>. Consider an m x m grid with randomly distributed </a:t>
            </a:r>
            <a:r>
              <a:rPr lang="en-US" dirty="0" smtClean="0"/>
              <a:t>values between 0 and 1 and the same notion of </a:t>
            </a:r>
            <a:r>
              <a:rPr lang="en-US" dirty="0"/>
              <a:t>“neighborhood extent</a:t>
            </a:r>
            <a:r>
              <a:rPr lang="en-US" dirty="0" smtClean="0"/>
              <a:t>”.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90327" y="1936889"/>
            <a:ext cx="13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x 10 grid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8384946" y="1279703"/>
            <a:ext cx="1594781" cy="37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x 100 grid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913428" y="1565305"/>
            <a:ext cx="14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x 50 grid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407" y="1637464"/>
            <a:ext cx="5128879" cy="43873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12" y="1934637"/>
            <a:ext cx="2949568" cy="2983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27" y="2417240"/>
            <a:ext cx="1553190" cy="15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7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1732</Words>
  <Application>Microsoft Office PowerPoint</Application>
  <PresentationFormat>Widescreen</PresentationFormat>
  <Paragraphs>185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Sylvia Sullivan</dc:creator>
  <cp:lastModifiedBy>Sylvia Sullivan</cp:lastModifiedBy>
  <cp:revision>57</cp:revision>
  <dcterms:created xsi:type="dcterms:W3CDTF">2018-06-12T12:38:03Z</dcterms:created>
  <dcterms:modified xsi:type="dcterms:W3CDTF">2018-07-17T19:08:31Z</dcterms:modified>
</cp:coreProperties>
</file>