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88" r:id="rId2"/>
    <p:sldId id="464" r:id="rId3"/>
    <p:sldId id="466" r:id="rId4"/>
    <p:sldId id="467" r:id="rId5"/>
    <p:sldId id="469" r:id="rId6"/>
    <p:sldId id="470" r:id="rId7"/>
    <p:sldId id="471" r:id="rId8"/>
    <p:sldId id="472" r:id="rId9"/>
    <p:sldId id="473" r:id="rId10"/>
    <p:sldId id="474" r:id="rId11"/>
    <p:sldId id="561" r:id="rId12"/>
    <p:sldId id="624" r:id="rId13"/>
    <p:sldId id="506" r:id="rId14"/>
    <p:sldId id="507" r:id="rId15"/>
    <p:sldId id="562" r:id="rId16"/>
    <p:sldId id="563" r:id="rId17"/>
    <p:sldId id="582" r:id="rId18"/>
    <p:sldId id="583" r:id="rId19"/>
    <p:sldId id="584" r:id="rId20"/>
    <p:sldId id="585" r:id="rId21"/>
    <p:sldId id="586" r:id="rId22"/>
    <p:sldId id="564" r:id="rId23"/>
    <p:sldId id="578" r:id="rId24"/>
    <p:sldId id="579" r:id="rId25"/>
    <p:sldId id="580" r:id="rId26"/>
    <p:sldId id="581" r:id="rId27"/>
    <p:sldId id="594" r:id="rId28"/>
    <p:sldId id="565" r:id="rId29"/>
    <p:sldId id="589" r:id="rId30"/>
    <p:sldId id="566" r:id="rId31"/>
    <p:sldId id="590" r:id="rId32"/>
    <p:sldId id="625" r:id="rId33"/>
    <p:sldId id="591" r:id="rId34"/>
    <p:sldId id="569" r:id="rId35"/>
    <p:sldId id="570" r:id="rId36"/>
    <p:sldId id="592" r:id="rId37"/>
    <p:sldId id="614" r:id="rId38"/>
    <p:sldId id="595" r:id="rId39"/>
    <p:sldId id="596" r:id="rId40"/>
    <p:sldId id="597" r:id="rId41"/>
    <p:sldId id="615" r:id="rId42"/>
    <p:sldId id="599" r:id="rId43"/>
    <p:sldId id="606" r:id="rId44"/>
    <p:sldId id="607" r:id="rId45"/>
    <p:sldId id="608" r:id="rId46"/>
    <p:sldId id="609" r:id="rId47"/>
    <p:sldId id="610" r:id="rId48"/>
    <p:sldId id="618" r:id="rId49"/>
    <p:sldId id="619" r:id="rId50"/>
    <p:sldId id="626" r:id="rId51"/>
    <p:sldId id="620" r:id="rId52"/>
    <p:sldId id="616" r:id="rId53"/>
    <p:sldId id="622" r:id="rId54"/>
    <p:sldId id="623" r:id="rId55"/>
    <p:sldId id="571" r:id="rId56"/>
    <p:sldId id="572" r:id="rId57"/>
    <p:sldId id="573" r:id="rId58"/>
    <p:sldId id="574" r:id="rId59"/>
    <p:sldId id="575" r:id="rId60"/>
    <p:sldId id="576" r:id="rId61"/>
    <p:sldId id="577" r:id="rId62"/>
    <p:sldId id="617" r:id="rId63"/>
    <p:sldId id="621" r:id="rId64"/>
    <p:sldId id="493" r:id="rId65"/>
    <p:sldId id="494" r:id="rId66"/>
    <p:sldId id="627" r:id="rId67"/>
    <p:sldId id="628" r:id="rId68"/>
    <p:sldId id="630" r:id="rId69"/>
    <p:sldId id="495" r:id="rId70"/>
    <p:sldId id="497" r:id="rId71"/>
    <p:sldId id="503" r:id="rId72"/>
    <p:sldId id="50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4686" autoAdjust="0"/>
  </p:normalViewPr>
  <p:slideViewPr>
    <p:cSldViewPr>
      <p:cViewPr>
        <p:scale>
          <a:sx n="66" d="100"/>
          <a:sy n="66" d="100"/>
        </p:scale>
        <p:origin x="-1771" y="-509"/>
      </p:cViewPr>
      <p:guideLst>
        <p:guide orient="horz" pos="2160"/>
        <p:guide pos="2880"/>
      </p:guideLst>
    </p:cSldViewPr>
  </p:slideViewPr>
  <p:outlineViewPr>
    <p:cViewPr>
      <p:scale>
        <a:sx n="33" d="100"/>
        <a:sy n="33" d="100"/>
      </p:scale>
      <p:origin x="0" y="15606"/>
    </p:cViewPr>
    <p:sldLst>
      <p:sld r:id="rId1" collapse="1"/>
      <p:sld r:id="rId2" collapse="1"/>
    </p:sldLst>
  </p:outlineViewPr>
  <p:notesTextViewPr>
    <p:cViewPr>
      <p:scale>
        <a:sx n="100" d="100"/>
        <a:sy n="100" d="100"/>
      </p:scale>
      <p:origin x="0" y="0"/>
    </p:cViewPr>
  </p:notesTextViewPr>
  <p:sorterViewPr>
    <p:cViewPr>
      <p:scale>
        <a:sx n="100" d="100"/>
        <a:sy n="100" d="100"/>
      </p:scale>
      <p:origin x="0" y="897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9/19/2016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a:t>Dropping a Table</a:t>
            </a:r>
          </a:p>
          <a:p>
            <a:pPr lvl="1"/>
            <a:r>
              <a:rPr lang="en-US" altLang="en-US">
                <a:solidFill>
                  <a:schemeClr val="tx1"/>
                </a:solidFill>
              </a:rPr>
              <a:t>The </a:t>
            </a:r>
            <a:r>
              <a:rPr lang="en-US" altLang="en-US">
                <a:solidFill>
                  <a:schemeClr val="tx1"/>
                </a:solidFill>
                <a:latin typeface="Courier New" pitchFamily="49" charset="0"/>
              </a:rPr>
              <a:t>DROP</a:t>
            </a:r>
            <a:r>
              <a:rPr lang="en-US" altLang="en-US">
                <a:solidFill>
                  <a:schemeClr val="tx1"/>
                </a:solidFill>
              </a:rPr>
              <a:t> </a:t>
            </a:r>
            <a:r>
              <a:rPr lang="en-US" altLang="en-US">
                <a:solidFill>
                  <a:schemeClr val="tx1"/>
                </a:solidFill>
                <a:latin typeface="Courier New"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pPr lvl="1"/>
            <a:r>
              <a:rPr lang="en-US" altLang="en-US">
                <a:latin typeface="Courier New" pitchFamily="49" charset="0"/>
              </a:rPr>
              <a:t>DROP TABLE </a:t>
            </a:r>
            <a:r>
              <a:rPr lang="en-US" altLang="en-US" i="1">
                <a:latin typeface="Courier New" pitchFamily="49" charset="0"/>
              </a:rPr>
              <a:t>table</a:t>
            </a:r>
            <a:endParaRPr lang="en-US" altLang="en-US"/>
          </a:p>
          <a:p>
            <a:pPr lvl="1"/>
            <a:r>
              <a:rPr lang="en-US" altLang="en-US"/>
              <a:t>In the syntax, </a:t>
            </a:r>
            <a:r>
              <a:rPr lang="en-US" altLang="en-US" i="1">
                <a:latin typeface="Courier New" pitchFamily="49" charset="0"/>
              </a:rPr>
              <a:t>table</a:t>
            </a:r>
            <a:r>
              <a:rPr lang="en-US" altLang="en-US" i="1"/>
              <a:t> </a:t>
            </a:r>
            <a:r>
              <a:rPr lang="en-US" altLang="en-US"/>
              <a:t>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itchFamily="49" charset="0"/>
              </a:rPr>
              <a:t>DROP</a:t>
            </a:r>
            <a:r>
              <a:rPr lang="en-US" altLang="en-US"/>
              <a:t> </a:t>
            </a:r>
            <a:r>
              <a:rPr lang="en-US" altLang="en-US">
                <a:latin typeface="Courier New" pitchFamily="49" charset="0"/>
              </a:rPr>
              <a:t>ANY</a:t>
            </a:r>
            <a:r>
              <a:rPr lang="en-US" altLang="en-US"/>
              <a:t> </a:t>
            </a:r>
            <a:r>
              <a:rPr lang="en-US" altLang="en-US">
                <a:latin typeface="Courier New" pitchFamily="49" charset="0"/>
              </a:rPr>
              <a:t>TABLE</a:t>
            </a:r>
            <a:r>
              <a:rPr lang="en-US" altLang="en-US"/>
              <a:t> privilege can remove a table.</a:t>
            </a:r>
          </a:p>
          <a:p>
            <a:pPr lvl="1"/>
            <a:r>
              <a:rPr lang="en-US" altLang="en-US" b="1"/>
              <a:t>Note:</a:t>
            </a:r>
            <a:r>
              <a:rPr lang="en-US" altLang="en-US"/>
              <a:t> The </a:t>
            </a:r>
            <a:r>
              <a:rPr lang="en-US" altLang="en-US">
                <a:latin typeface="Courier New" pitchFamily="49" charset="0"/>
              </a:rPr>
              <a:t>DROP</a:t>
            </a:r>
            <a:r>
              <a:rPr lang="en-US" altLang="en-US"/>
              <a:t> </a:t>
            </a:r>
            <a:r>
              <a:rPr lang="en-US" altLang="en-US">
                <a:latin typeface="Courier New" pitchFamily="49" charset="0"/>
              </a:rPr>
              <a:t>TABLE</a:t>
            </a:r>
            <a:r>
              <a:rPr lang="en-US" altLang="en-US"/>
              <a:t> statement, once executed, is irreversible. The Oracle server does not question the action when you issue the </a:t>
            </a:r>
            <a:r>
              <a:rPr lang="en-US" altLang="en-US">
                <a:latin typeface="Courier New" pitchFamily="49" charset="0"/>
              </a:rPr>
              <a:t>DROP TABLE</a:t>
            </a:r>
            <a:r>
              <a:rPr lang="en-US" altLang="en-US"/>
              <a:t> statement. If you own that table or have a high-level privilege, then the table is immediately removed. As with all DDL statements, </a:t>
            </a:r>
            <a:r>
              <a:rPr lang="en-US" altLang="en-US">
                <a:latin typeface="Courier New" pitchFamily="49" charset="0"/>
              </a:rPr>
              <a:t>DROP</a:t>
            </a:r>
            <a:r>
              <a:rPr lang="en-US" altLang="en-US"/>
              <a:t> </a:t>
            </a:r>
            <a:r>
              <a:rPr lang="en-US" altLang="en-US">
                <a:latin typeface="Courier New" pitchFamily="49" charset="0"/>
              </a:rPr>
              <a:t>TABLE</a:t>
            </a:r>
            <a:r>
              <a:rPr lang="en-US" altLang="en-US"/>
              <a:t> is committed automatically.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016873C-2C68-4EC3-B941-78603205BBE6}" type="slidenum">
              <a:rPr lang="en-IE" smtClean="0"/>
              <a:pPr/>
              <a:t>23</a:t>
            </a:fld>
            <a:endParaRPr lang="en-IE"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a:t>Data Types</a:t>
            </a:r>
          </a:p>
          <a:p>
            <a:pPr lvl="1"/>
            <a:r>
              <a:rPr lang="en-US" altLang="en-US"/>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52476" y="5814502"/>
          <a:ext cx="5626238" cy="3218463"/>
        </p:xfrm>
        <a:graphic>
          <a:graphicData uri="http://schemas.openxmlformats.org/presentationml/2006/ole">
            <mc:AlternateContent xmlns:mc="http://schemas.openxmlformats.org/markup-compatibility/2006">
              <mc:Choice xmlns:v="urn:schemas-microsoft-com:vml" Requires="v">
                <p:oleObj spid="_x0000_s9268"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76" y="5814502"/>
                        <a:ext cx="5626238" cy="321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5" name="Rectangle 5"/>
          <p:cNvSpPr>
            <a:spLocks noGrp="1" noRot="1" noChangeAspect="1" noChangeArrowheads="1" noTextEdit="1"/>
          </p:cNvSpPr>
          <p:nvPr>
            <p:ph type="sldImg"/>
          </p:nvPr>
        </p:nvSpPr>
        <p:spPr>
          <a:ln/>
        </p:spPr>
      </p:sp>
      <p:sp>
        <p:nvSpPr>
          <p:cNvPr id="573446" name="Rectangle 6"/>
          <p:cNvSpPr>
            <a:spLocks noGrp="1" noChangeArrowheads="1"/>
          </p:cNvSpPr>
          <p:nvPr>
            <p:ph type="body" idx="1"/>
          </p:nvPr>
        </p:nvSpPr>
        <p:spPr/>
        <p:txBody>
          <a:bodyPr/>
          <a:lstStyle/>
          <a:p>
            <a:r>
              <a:rPr lang="en-US" altLang="en-US" dirty="0"/>
              <a:t>Defining Constraints (continued)</a:t>
            </a:r>
          </a:p>
          <a:p>
            <a:pPr lvl="1"/>
            <a:r>
              <a:rPr lang="en-US" altLang="en-US" dirty="0"/>
              <a:t>Constraints are usually created at the same time as the table. Constraints can be added to a table after its creation and also temporarily disabled. </a:t>
            </a:r>
          </a:p>
          <a:p>
            <a:pPr lvl="1"/>
            <a:r>
              <a:rPr lang="en-US" altLang="en-US" dirty="0"/>
              <a:t>Both slide examples create a primary key constraint on the </a:t>
            </a:r>
            <a:r>
              <a:rPr lang="en-US" altLang="en-US" dirty="0">
                <a:latin typeface="Courier New" pitchFamily="49" charset="0"/>
              </a:rPr>
              <a:t>EMPLOYEE_ID</a:t>
            </a:r>
            <a:r>
              <a:rPr lang="en-US" altLang="en-US" dirty="0"/>
              <a:t> column of the </a:t>
            </a:r>
            <a:r>
              <a:rPr lang="en-US" altLang="en-US" dirty="0">
                <a:latin typeface="Courier New" pitchFamily="49" charset="0"/>
              </a:rPr>
              <a:t>EMPLOYEES</a:t>
            </a:r>
            <a:r>
              <a:rPr lang="en-US" altLang="en-US" dirty="0"/>
              <a:t> table. </a:t>
            </a:r>
          </a:p>
          <a:p>
            <a:pPr lvl="2">
              <a:buFontTx/>
              <a:buNone/>
            </a:pPr>
            <a:r>
              <a:rPr lang="en-US" altLang="en-US" dirty="0"/>
              <a:t>1.	The first example uses the column-level syntax to define the constraint. </a:t>
            </a:r>
          </a:p>
          <a:p>
            <a:pPr lvl="2">
              <a:buFontTx/>
              <a:buNone/>
            </a:pPr>
            <a:r>
              <a:rPr lang="en-US" altLang="en-US" dirty="0"/>
              <a:t>2.	The second example uses the table-level syntax to define the constraint. </a:t>
            </a:r>
          </a:p>
          <a:p>
            <a:pPr lvl="1"/>
            <a:r>
              <a:rPr lang="en-US" altLang="en-US" dirty="0"/>
              <a:t>More details about the primary key constraint are provided later in this lesson.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A88075A1-C659-4CE2-B79D-373143AFB585}" type="slidenum">
              <a:rPr lang="en-IE" smtClean="0"/>
              <a:pPr/>
              <a:t>38</a:t>
            </a:fld>
            <a:endParaRPr lang="en-I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C8A82DA-C278-48FC-BFB6-E6A4CBDBF990}" type="slidenum">
              <a:rPr lang="en-IE" smtClean="0"/>
              <a:pPr/>
              <a:t>39</a:t>
            </a:fld>
            <a:endParaRPr lang="en-IE"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07C1C38-55E0-4AE0-8121-34F02EBD9106}" type="slidenum">
              <a:rPr lang="en-IE" smtClean="0"/>
              <a:pPr/>
              <a:t>40</a:t>
            </a:fld>
            <a:endParaRPr lang="en-IE"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07C1C38-55E0-4AE0-8121-34F02EBD9106}" type="slidenum">
              <a:rPr lang="en-IE" smtClean="0"/>
              <a:pPr/>
              <a:t>41</a:t>
            </a:fld>
            <a:endParaRPr lang="en-IE"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00BE9FE-5ED4-4FC7-96AB-33F3CE5BC6E5}" type="slidenum">
              <a:rPr lang="en-IE" smtClean="0"/>
              <a:pPr/>
              <a:t>42</a:t>
            </a:fld>
            <a:endParaRPr lang="en-IE"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1269760-7CCF-4DC6-91C0-2675F1B3421B}" type="datetime1">
              <a:rPr lang="en-US" smtClean="0"/>
              <a:t>9/19/2016</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C1844D-C3C4-4029-A3DB-0D7F58EAA761}" type="datetime1">
              <a:rPr lang="en-US" smtClean="0"/>
              <a:t>9/19/2016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BDD3A-E6FF-4943-A286-B7DEC3B42EEE}" type="datetime1">
              <a:rPr lang="en-US" smtClean="0"/>
              <a:t>9/19/2016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CCEFDB-B7D8-4CF9-B006-D777E3BBF9C7}" type="datetime1">
              <a:rPr lang="en-US" smtClean="0"/>
              <a:t>9/19/2016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DEC5A0F-B4F7-4A32-AA55-A6490927D068}" type="datetime1">
              <a:rPr lang="en-US" smtClean="0"/>
              <a:t>9/19/2016</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D557FA-D401-41E3-AF97-8C203DAF5146}" type="datetime1">
              <a:rPr lang="en-US" smtClean="0"/>
              <a:t>9/19/2016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CC71B3-BD18-44FE-8E53-326A56FBA394}" type="datetime1">
              <a:rPr lang="en-US" smtClean="0"/>
              <a:t>9/19/2016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A44C31-5800-4B5C-8B1E-1FBD5CFD438B}" type="datetime1">
              <a:rPr lang="en-US" smtClean="0"/>
              <a:t>9/19/2016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17602-6A77-4390-B863-28DE6B93C384}" type="datetime1">
              <a:rPr lang="en-US" smtClean="0"/>
              <a:t>9/19/2016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9D403-F127-4133-B879-3A42EA3529D5}" type="datetime1">
              <a:rPr lang="en-US" smtClean="0"/>
              <a:t>9/19/2016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4BCADF-62DC-4A23-8E98-4C51695BB29A}" type="datetime1">
              <a:rPr lang="en-US" smtClean="0"/>
              <a:t>9/19/2016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36346D-082C-424D-863B-5F58F6DC92E2}" type="datetime1">
              <a:rPr lang="en-US" smtClean="0"/>
              <a:t>9/19/2016</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hyperlink" Target="http://docs.oracle.com/javadb/10.8.3.0/ref/rreftablesubquery.html"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qlzoo.net/wiki/Main_Page" TargetMode="External"/><Relationship Id="rId2" Type="http://schemas.openxmlformats.org/officeDocument/2006/relationships/hyperlink" Target="http://www.oracle.com/technetwork/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Creating and Amending Data Structures</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Definition Language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DIT Oracle Architecture</a:t>
            </a:r>
            <a:endParaRPr lang="en-IE" dirty="0"/>
          </a:p>
        </p:txBody>
      </p:sp>
      <p:sp>
        <p:nvSpPr>
          <p:cNvPr id="3" name="Content Placeholder 2"/>
          <p:cNvSpPr>
            <a:spLocks noGrp="1"/>
          </p:cNvSpPr>
          <p:nvPr>
            <p:ph sz="quarter" idx="1"/>
          </p:nvPr>
        </p:nvSpPr>
        <p:spPr/>
        <p:txBody>
          <a:bodyPr>
            <a:normAutofit/>
          </a:bodyPr>
          <a:lstStyle/>
          <a:p>
            <a:r>
              <a:rPr lang="en-IE" dirty="0" smtClean="0"/>
              <a:t>Each of you has an Oracle account which allows you to </a:t>
            </a:r>
            <a:r>
              <a:rPr lang="en-IE" dirty="0"/>
              <a:t>create objects </a:t>
            </a:r>
            <a:r>
              <a:rPr lang="en-IE" dirty="0" smtClean="0"/>
              <a:t>(tables</a:t>
            </a:r>
            <a:r>
              <a:rPr lang="en-IE" dirty="0"/>
              <a:t>, queries, views, </a:t>
            </a:r>
            <a:r>
              <a:rPr lang="en-IE" dirty="0" smtClean="0"/>
              <a:t>reports) within the DIT Oracle database</a:t>
            </a:r>
            <a:endParaRPr lang="en-IE" b="1" dirty="0" smtClean="0"/>
          </a:p>
          <a:p>
            <a:r>
              <a:rPr lang="en-US" dirty="0" err="1" smtClean="0"/>
              <a:t>Tablespace</a:t>
            </a:r>
            <a:r>
              <a:rPr lang="en-US" dirty="0" smtClean="0"/>
              <a:t> </a:t>
            </a:r>
            <a:r>
              <a:rPr lang="en-US" dirty="0"/>
              <a:t>– logical space used for storage</a:t>
            </a:r>
          </a:p>
          <a:p>
            <a:pPr lvl="2"/>
            <a:r>
              <a:rPr lang="en-US" dirty="0"/>
              <a:t>Users are allocated to particular </a:t>
            </a:r>
            <a:r>
              <a:rPr lang="en-US" dirty="0" err="1"/>
              <a:t>tablespaces</a:t>
            </a:r>
            <a:endParaRPr lang="en-US" dirty="0"/>
          </a:p>
          <a:p>
            <a:pPr lvl="2"/>
            <a:r>
              <a:rPr lang="en-US" dirty="0"/>
              <a:t>E.g.  In DIT there is a separate </a:t>
            </a:r>
            <a:r>
              <a:rPr lang="en-US" dirty="0" err="1"/>
              <a:t>tablespace</a:t>
            </a:r>
            <a:r>
              <a:rPr lang="en-US" dirty="0"/>
              <a:t> for DT2282,  DT2283, DT2284 </a:t>
            </a:r>
            <a:r>
              <a:rPr lang="en-US" dirty="0" err="1"/>
              <a:t>etc</a:t>
            </a:r>
            <a:endParaRPr lang="en-US" dirty="0"/>
          </a:p>
          <a:p>
            <a:pPr lvl="1"/>
            <a:endParaRPr lang="en-IE" b="1" dirty="0"/>
          </a:p>
        </p:txBody>
      </p:sp>
    </p:spTree>
    <p:extLst>
      <p:ext uri="{BB962C8B-B14F-4D97-AF65-F5344CB8AC3E}">
        <p14:creationId xmlns:p14="http://schemas.microsoft.com/office/powerpoint/2010/main" val="359900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Creating Tables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373328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data structures in a databases</a:t>
            </a:r>
            <a:endParaRPr lang="en-IE" dirty="0"/>
          </a:p>
        </p:txBody>
      </p:sp>
      <p:sp>
        <p:nvSpPr>
          <p:cNvPr id="3" name="Content Placeholder 2"/>
          <p:cNvSpPr>
            <a:spLocks noGrp="1"/>
          </p:cNvSpPr>
          <p:nvPr>
            <p:ph sz="quarter" idx="1"/>
          </p:nvPr>
        </p:nvSpPr>
        <p:spPr/>
        <p:txBody>
          <a:bodyPr/>
          <a:lstStyle/>
          <a:p>
            <a:r>
              <a:rPr lang="en-IE" dirty="0" smtClean="0"/>
              <a:t>You need to know:</a:t>
            </a:r>
          </a:p>
          <a:p>
            <a:pPr lvl="1"/>
            <a:r>
              <a:rPr lang="en-IE" dirty="0"/>
              <a:t>How to get access </a:t>
            </a:r>
            <a:r>
              <a:rPr lang="en-IE" dirty="0" smtClean="0"/>
              <a:t>to the database</a:t>
            </a:r>
            <a:endParaRPr lang="en-IE" dirty="0"/>
          </a:p>
          <a:p>
            <a:pPr lvl="1"/>
            <a:r>
              <a:rPr lang="en-IE" dirty="0" smtClean="0"/>
              <a:t>What things you want to store data about</a:t>
            </a:r>
          </a:p>
          <a:p>
            <a:pPr lvl="1"/>
            <a:r>
              <a:rPr lang="en-IE" dirty="0" smtClean="0"/>
              <a:t>What pieces of data you want to store about these things</a:t>
            </a:r>
          </a:p>
          <a:p>
            <a:pPr lvl="1"/>
            <a:r>
              <a:rPr lang="en-IE" dirty="0" smtClean="0"/>
              <a:t>What type of data you want to store </a:t>
            </a:r>
          </a:p>
          <a:p>
            <a:pPr lvl="1"/>
            <a:endParaRPr lang="en-IE" dirty="0"/>
          </a:p>
        </p:txBody>
      </p:sp>
    </p:spTree>
    <p:extLst>
      <p:ext uri="{BB962C8B-B14F-4D97-AF65-F5344CB8AC3E}">
        <p14:creationId xmlns:p14="http://schemas.microsoft.com/office/powerpoint/2010/main" val="2981929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smtClean="0"/>
              <a:t>SQL: Data Definition Language (DDL) Commands</a:t>
            </a:r>
            <a:endParaRPr lang="en-IE" dirty="0"/>
          </a:p>
        </p:txBody>
      </p:sp>
      <p:sp>
        <p:nvSpPr>
          <p:cNvPr id="3" name="Content Placeholder 2"/>
          <p:cNvSpPr>
            <a:spLocks noGrp="1"/>
          </p:cNvSpPr>
          <p:nvPr>
            <p:ph sz="quarter" idx="1"/>
          </p:nvPr>
        </p:nvSpPr>
        <p:spPr/>
        <p:txBody>
          <a:bodyPr/>
          <a:lstStyle/>
          <a:p>
            <a:r>
              <a:rPr lang="en-IE" dirty="0" smtClean="0"/>
              <a:t>CREATE TABLE: used to create a table.</a:t>
            </a:r>
          </a:p>
          <a:p>
            <a:endParaRPr lang="en-IE" dirty="0" smtClean="0"/>
          </a:p>
          <a:p>
            <a:r>
              <a:rPr lang="en-IE" dirty="0" smtClean="0"/>
              <a:t> ALTER TABLE: modifies a table after it was created.</a:t>
            </a:r>
          </a:p>
          <a:p>
            <a:endParaRPr lang="en-IE" dirty="0" smtClean="0"/>
          </a:p>
          <a:p>
            <a:r>
              <a:rPr lang="en-IE" dirty="0" smtClean="0"/>
              <a:t> DROP TABLE: removes a table from a database.</a:t>
            </a:r>
          </a:p>
          <a:p>
            <a:endParaRPr lang="en-IE" dirty="0"/>
          </a:p>
        </p:txBody>
      </p:sp>
    </p:spTree>
    <p:extLst>
      <p:ext uri="{BB962C8B-B14F-4D97-AF65-F5344CB8AC3E}">
        <p14:creationId xmlns:p14="http://schemas.microsoft.com/office/powerpoint/2010/main" val="286240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smtClean="0"/>
              <a:t>Creating a Table</a:t>
            </a:r>
            <a:endParaRPr lang="en-US" altLang="en-US" dirty="0"/>
          </a:p>
        </p:txBody>
      </p:sp>
      <p:sp>
        <p:nvSpPr>
          <p:cNvPr id="41987" name="Rectangle 3"/>
          <p:cNvSpPr>
            <a:spLocks noGrp="1" noChangeArrowheads="1"/>
          </p:cNvSpPr>
          <p:nvPr>
            <p:ph type="body" idx="1"/>
          </p:nvPr>
        </p:nvSpPr>
        <p:spPr/>
        <p:txBody>
          <a:bodyPr/>
          <a:lstStyle/>
          <a:p>
            <a:r>
              <a:rPr lang="en-US" altLang="en-US" dirty="0" smtClean="0"/>
              <a:t>A table is an object that can store data in an Oracle database.</a:t>
            </a:r>
          </a:p>
          <a:p>
            <a:r>
              <a:rPr lang="en-US" altLang="en-US" dirty="0" smtClean="0"/>
              <a:t>When you create a table, you must specify:</a:t>
            </a:r>
          </a:p>
          <a:p>
            <a:pPr lvl="1"/>
            <a:r>
              <a:rPr lang="en-US" altLang="en-US" dirty="0" smtClean="0"/>
              <a:t>the table name, </a:t>
            </a:r>
          </a:p>
          <a:p>
            <a:pPr lvl="1"/>
            <a:r>
              <a:rPr lang="en-US" altLang="en-US" dirty="0" smtClean="0"/>
              <a:t>the name of each column, </a:t>
            </a:r>
          </a:p>
          <a:p>
            <a:pPr lvl="1"/>
            <a:r>
              <a:rPr lang="en-US" altLang="en-US" dirty="0" smtClean="0"/>
              <a:t>the data type of each column, </a:t>
            </a:r>
          </a:p>
          <a:p>
            <a:pPr lvl="1"/>
            <a:r>
              <a:rPr lang="en-US" altLang="en-US" dirty="0" smtClean="0"/>
              <a:t>and the size of each column</a:t>
            </a:r>
          </a:p>
          <a:p>
            <a:pPr lvl="1"/>
            <a:r>
              <a:rPr lang="en-US" altLang="en-US" dirty="0" smtClean="0"/>
              <a:t>any constraints on the data that each column can contain.</a:t>
            </a:r>
            <a:endParaRPr lang="en-US" altLang="en-US" dirty="0"/>
          </a:p>
        </p:txBody>
      </p:sp>
    </p:spTree>
    <p:extLst>
      <p:ext uri="{BB962C8B-B14F-4D97-AF65-F5344CB8AC3E}">
        <p14:creationId xmlns:p14="http://schemas.microsoft.com/office/powerpoint/2010/main" val="4091099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Suppose we are a small lending library</a:t>
            </a:r>
          </a:p>
          <a:p>
            <a:r>
              <a:rPr lang="en-IE" dirty="0" smtClean="0"/>
              <a:t>What things do we need to store information about?</a:t>
            </a:r>
          </a:p>
          <a:p>
            <a:r>
              <a:rPr lang="en-IE" dirty="0" smtClean="0"/>
              <a:t>What information do we need to store about them?</a:t>
            </a:r>
            <a:endParaRPr lang="en-IE" dirty="0"/>
          </a:p>
        </p:txBody>
      </p:sp>
      <p:grpSp>
        <p:nvGrpSpPr>
          <p:cNvPr id="7" name="Group 6"/>
          <p:cNvGrpSpPr/>
          <p:nvPr/>
        </p:nvGrpSpPr>
        <p:grpSpPr>
          <a:xfrm>
            <a:off x="609600" y="3505200"/>
            <a:ext cx="7315200" cy="1752600"/>
            <a:chOff x="609600" y="3505200"/>
            <a:chExt cx="7315200" cy="1752600"/>
          </a:xfrm>
        </p:grpSpPr>
        <p:sp>
          <p:nvSpPr>
            <p:cNvPr id="4" name="Rectangle 3"/>
            <p:cNvSpPr/>
            <p:nvPr/>
          </p:nvSpPr>
          <p:spPr>
            <a:xfrm>
              <a:off x="609600" y="3581400"/>
              <a:ext cx="1600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BOOKS</a:t>
              </a:r>
              <a:endParaRPr lang="en-IE" dirty="0"/>
            </a:p>
          </p:txBody>
        </p:sp>
        <p:sp>
          <p:nvSpPr>
            <p:cNvPr id="5" name="Rectangle 4"/>
            <p:cNvSpPr/>
            <p:nvPr/>
          </p:nvSpPr>
          <p:spPr>
            <a:xfrm>
              <a:off x="2971800" y="3505200"/>
              <a:ext cx="1752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BORROWERS/</a:t>
              </a:r>
            </a:p>
            <a:p>
              <a:pPr algn="ctr"/>
              <a:r>
                <a:rPr lang="en-IE" dirty="0" smtClean="0"/>
                <a:t>PATRONS</a:t>
              </a:r>
              <a:endParaRPr lang="en-IE" dirty="0"/>
            </a:p>
          </p:txBody>
        </p:sp>
        <p:sp>
          <p:nvSpPr>
            <p:cNvPr id="6" name="Rectangle 5"/>
            <p:cNvSpPr/>
            <p:nvPr/>
          </p:nvSpPr>
          <p:spPr>
            <a:xfrm>
              <a:off x="5410200" y="3505200"/>
              <a:ext cx="2514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TRANSACTIONS</a:t>
              </a:r>
            </a:p>
            <a:p>
              <a:pPr algn="ctr"/>
              <a:r>
                <a:rPr lang="en-IE" dirty="0" smtClean="0"/>
                <a:t>(LOANS, FINES, REQUESTS </a:t>
              </a:r>
              <a:r>
                <a:rPr lang="en-IE" dirty="0" err="1" smtClean="0"/>
                <a:t>ETC</a:t>
              </a:r>
              <a:r>
                <a:rPr lang="en-IE" dirty="0" smtClean="0"/>
                <a:t>)</a:t>
              </a:r>
              <a:endParaRPr lang="en-IE" dirty="0"/>
            </a:p>
          </p:txBody>
        </p:sp>
      </p:grpSp>
    </p:spTree>
    <p:extLst>
      <p:ext uri="{BB962C8B-B14F-4D97-AF65-F5344CB8AC3E}">
        <p14:creationId xmlns:p14="http://schemas.microsoft.com/office/powerpoint/2010/main" val="239222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What information do we need to store about them?</a:t>
            </a:r>
            <a:endParaRPr lang="en-IE" dirty="0"/>
          </a:p>
        </p:txBody>
      </p:sp>
      <p:sp>
        <p:nvSpPr>
          <p:cNvPr id="4" name="Rectangle 3"/>
          <p:cNvSpPr/>
          <p:nvPr/>
        </p:nvSpPr>
        <p:spPr>
          <a:xfrm>
            <a:off x="457200" y="1911752"/>
            <a:ext cx="1600200" cy="60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BOOKS</a:t>
            </a:r>
            <a:endParaRPr lang="en-IE" dirty="0"/>
          </a:p>
        </p:txBody>
      </p:sp>
      <p:sp>
        <p:nvSpPr>
          <p:cNvPr id="5" name="Rectangle 4"/>
          <p:cNvSpPr/>
          <p:nvPr/>
        </p:nvSpPr>
        <p:spPr>
          <a:xfrm>
            <a:off x="457200" y="2819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BORROWERS/</a:t>
            </a:r>
          </a:p>
          <a:p>
            <a:pPr algn="ctr"/>
            <a:r>
              <a:rPr lang="en-IE" dirty="0" smtClean="0"/>
              <a:t>PATRONS</a:t>
            </a:r>
            <a:endParaRPr lang="en-IE" dirty="0"/>
          </a:p>
        </p:txBody>
      </p:sp>
      <p:sp>
        <p:nvSpPr>
          <p:cNvPr id="6" name="Rectangle 5"/>
          <p:cNvSpPr/>
          <p:nvPr/>
        </p:nvSpPr>
        <p:spPr>
          <a:xfrm>
            <a:off x="435015" y="4356422"/>
            <a:ext cx="25146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TRANSACTIONS</a:t>
            </a:r>
          </a:p>
          <a:p>
            <a:pPr algn="ctr"/>
            <a:r>
              <a:rPr lang="en-IE" dirty="0" smtClean="0"/>
              <a:t>(LOANS, FINES, REQUESTS </a:t>
            </a:r>
            <a:r>
              <a:rPr lang="en-IE" dirty="0" err="1" smtClean="0"/>
              <a:t>ETC</a:t>
            </a:r>
            <a:r>
              <a:rPr lang="en-IE" dirty="0" smtClean="0"/>
              <a:t>)</a:t>
            </a:r>
            <a:endParaRPr lang="en-IE" dirty="0"/>
          </a:p>
        </p:txBody>
      </p:sp>
      <p:sp>
        <p:nvSpPr>
          <p:cNvPr id="8" name="TextBox 7"/>
          <p:cNvSpPr txBox="1"/>
          <p:nvPr/>
        </p:nvSpPr>
        <p:spPr>
          <a:xfrm>
            <a:off x="2590800" y="1911752"/>
            <a:ext cx="6019800" cy="369332"/>
          </a:xfrm>
          <a:prstGeom prst="rect">
            <a:avLst/>
          </a:prstGeom>
          <a:noFill/>
        </p:spPr>
        <p:txBody>
          <a:bodyPr wrap="square" rtlCol="0">
            <a:spAutoFit/>
          </a:bodyPr>
          <a:lstStyle/>
          <a:p>
            <a:r>
              <a:rPr lang="en-IE" dirty="0" smtClean="0"/>
              <a:t>Title, Author, ?</a:t>
            </a:r>
            <a:endParaRPr lang="en-IE" dirty="0"/>
          </a:p>
        </p:txBody>
      </p:sp>
      <p:sp>
        <p:nvSpPr>
          <p:cNvPr id="9" name="TextBox 8"/>
          <p:cNvSpPr txBox="1"/>
          <p:nvPr/>
        </p:nvSpPr>
        <p:spPr>
          <a:xfrm>
            <a:off x="2743200" y="2819400"/>
            <a:ext cx="5029200" cy="381000"/>
          </a:xfrm>
          <a:prstGeom prst="rect">
            <a:avLst/>
          </a:prstGeom>
          <a:noFill/>
        </p:spPr>
        <p:txBody>
          <a:bodyPr wrap="square" rtlCol="0">
            <a:spAutoFit/>
          </a:bodyPr>
          <a:lstStyle/>
          <a:p>
            <a:r>
              <a:rPr lang="en-IE" dirty="0" smtClean="0"/>
              <a:t>Name, Address,?</a:t>
            </a:r>
            <a:endParaRPr lang="en-IE" dirty="0"/>
          </a:p>
        </p:txBody>
      </p:sp>
      <p:sp>
        <p:nvSpPr>
          <p:cNvPr id="11" name="TextBox 10"/>
          <p:cNvSpPr txBox="1"/>
          <p:nvPr/>
        </p:nvSpPr>
        <p:spPr>
          <a:xfrm>
            <a:off x="3429000" y="4495800"/>
            <a:ext cx="5029200" cy="369332"/>
          </a:xfrm>
          <a:prstGeom prst="rect">
            <a:avLst/>
          </a:prstGeom>
          <a:noFill/>
        </p:spPr>
        <p:txBody>
          <a:bodyPr wrap="square" rtlCol="0">
            <a:spAutoFit/>
          </a:bodyPr>
          <a:lstStyle/>
          <a:p>
            <a:r>
              <a:rPr lang="en-IE" dirty="0" smtClean="0"/>
              <a:t>Type, Date, Book, Patron,</a:t>
            </a:r>
            <a:endParaRPr lang="en-IE" dirty="0"/>
          </a:p>
        </p:txBody>
      </p:sp>
    </p:spTree>
    <p:extLst>
      <p:ext uri="{BB962C8B-B14F-4D97-AF65-F5344CB8AC3E}">
        <p14:creationId xmlns:p14="http://schemas.microsoft.com/office/powerpoint/2010/main" val="10333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How will we identify each book, patron, transaction?</a:t>
            </a:r>
            <a:endParaRPr lang="en-IE" dirty="0"/>
          </a:p>
        </p:txBody>
      </p:sp>
      <p:sp>
        <p:nvSpPr>
          <p:cNvPr id="4" name="Rectangle 3"/>
          <p:cNvSpPr/>
          <p:nvPr/>
        </p:nvSpPr>
        <p:spPr>
          <a:xfrm>
            <a:off x="457200" y="1911752"/>
            <a:ext cx="1600200" cy="60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BOOKS</a:t>
            </a:r>
            <a:endParaRPr lang="en-IE" dirty="0"/>
          </a:p>
        </p:txBody>
      </p:sp>
      <p:sp>
        <p:nvSpPr>
          <p:cNvPr id="5" name="Rectangle 4"/>
          <p:cNvSpPr/>
          <p:nvPr/>
        </p:nvSpPr>
        <p:spPr>
          <a:xfrm>
            <a:off x="457200" y="2819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BORROWERS/</a:t>
            </a:r>
          </a:p>
          <a:p>
            <a:pPr algn="ctr"/>
            <a:r>
              <a:rPr lang="en-IE" dirty="0" smtClean="0"/>
              <a:t>PATRONS</a:t>
            </a:r>
            <a:endParaRPr lang="en-IE" dirty="0"/>
          </a:p>
        </p:txBody>
      </p:sp>
      <p:sp>
        <p:nvSpPr>
          <p:cNvPr id="6" name="Rectangle 5"/>
          <p:cNvSpPr/>
          <p:nvPr/>
        </p:nvSpPr>
        <p:spPr>
          <a:xfrm>
            <a:off x="435015" y="4356422"/>
            <a:ext cx="25146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TRANSACTIONS</a:t>
            </a:r>
          </a:p>
          <a:p>
            <a:pPr algn="ctr"/>
            <a:r>
              <a:rPr lang="en-IE" dirty="0" smtClean="0"/>
              <a:t>(LOANS, FINES, REQUESTS </a:t>
            </a:r>
            <a:r>
              <a:rPr lang="en-IE" dirty="0" err="1" smtClean="0"/>
              <a:t>ETC</a:t>
            </a:r>
            <a:r>
              <a:rPr lang="en-IE" dirty="0" smtClean="0"/>
              <a:t>)</a:t>
            </a:r>
            <a:endParaRPr lang="en-IE" dirty="0"/>
          </a:p>
        </p:txBody>
      </p:sp>
      <p:sp>
        <p:nvSpPr>
          <p:cNvPr id="8" name="TextBox 7"/>
          <p:cNvSpPr txBox="1"/>
          <p:nvPr/>
        </p:nvSpPr>
        <p:spPr>
          <a:xfrm>
            <a:off x="2590800" y="1911752"/>
            <a:ext cx="6019800" cy="369332"/>
          </a:xfrm>
          <a:prstGeom prst="rect">
            <a:avLst/>
          </a:prstGeom>
          <a:noFill/>
        </p:spPr>
        <p:txBody>
          <a:bodyPr wrap="square" rtlCol="0">
            <a:spAutoFit/>
          </a:bodyPr>
          <a:lstStyle/>
          <a:p>
            <a:r>
              <a:rPr lang="en-IE" dirty="0" err="1" smtClean="0"/>
              <a:t>BookID,Title</a:t>
            </a:r>
            <a:r>
              <a:rPr lang="en-IE" dirty="0" smtClean="0"/>
              <a:t>, Author, ?</a:t>
            </a:r>
            <a:endParaRPr lang="en-IE" dirty="0"/>
          </a:p>
        </p:txBody>
      </p:sp>
      <p:sp>
        <p:nvSpPr>
          <p:cNvPr id="9" name="TextBox 8"/>
          <p:cNvSpPr txBox="1"/>
          <p:nvPr/>
        </p:nvSpPr>
        <p:spPr>
          <a:xfrm>
            <a:off x="2743200" y="2819400"/>
            <a:ext cx="5029200" cy="381000"/>
          </a:xfrm>
          <a:prstGeom prst="rect">
            <a:avLst/>
          </a:prstGeom>
          <a:noFill/>
        </p:spPr>
        <p:txBody>
          <a:bodyPr wrap="square" rtlCol="0">
            <a:spAutoFit/>
          </a:bodyPr>
          <a:lstStyle/>
          <a:p>
            <a:r>
              <a:rPr lang="en-IE" dirty="0" err="1" smtClean="0"/>
              <a:t>PatronID,Name</a:t>
            </a:r>
            <a:r>
              <a:rPr lang="en-IE" dirty="0" smtClean="0"/>
              <a:t>, Address,?</a:t>
            </a:r>
            <a:endParaRPr lang="en-IE" dirty="0"/>
          </a:p>
        </p:txBody>
      </p:sp>
      <p:sp>
        <p:nvSpPr>
          <p:cNvPr id="11" name="TextBox 10"/>
          <p:cNvSpPr txBox="1"/>
          <p:nvPr/>
        </p:nvSpPr>
        <p:spPr>
          <a:xfrm>
            <a:off x="3429000" y="4495800"/>
            <a:ext cx="5029200" cy="369332"/>
          </a:xfrm>
          <a:prstGeom prst="rect">
            <a:avLst/>
          </a:prstGeom>
          <a:noFill/>
        </p:spPr>
        <p:txBody>
          <a:bodyPr wrap="square" rtlCol="0">
            <a:spAutoFit/>
          </a:bodyPr>
          <a:lstStyle/>
          <a:p>
            <a:r>
              <a:rPr lang="en-IE" dirty="0" err="1" smtClean="0"/>
              <a:t>TransID,Type</a:t>
            </a:r>
            <a:r>
              <a:rPr lang="en-IE" dirty="0" smtClean="0"/>
              <a:t>, Date, Book, Patron,</a:t>
            </a:r>
            <a:endParaRPr lang="en-IE" dirty="0"/>
          </a:p>
        </p:txBody>
      </p:sp>
    </p:spTree>
    <p:extLst>
      <p:ext uri="{BB962C8B-B14F-4D97-AF65-F5344CB8AC3E}">
        <p14:creationId xmlns:p14="http://schemas.microsoft.com/office/powerpoint/2010/main" val="310369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lstStyle/>
          <a:p>
            <a:r>
              <a:rPr lang="en-US" dirty="0" smtClean="0"/>
              <a:t>Is an attribute or a set of attributes that uniquely identify a specific instance of an entity. </a:t>
            </a:r>
          </a:p>
          <a:p>
            <a:r>
              <a:rPr lang="en-US" dirty="0" smtClean="0"/>
              <a:t>Every entity in the data model must have a primary key whose values uniquely identify instances of the entity.</a:t>
            </a:r>
          </a:p>
          <a:p>
            <a:r>
              <a:rPr lang="en-US" dirty="0"/>
              <a:t>Enforce </a:t>
            </a:r>
            <a:r>
              <a:rPr lang="en-US" b="1" i="1" dirty="0"/>
              <a:t>entity integrity </a:t>
            </a:r>
            <a:r>
              <a:rPr lang="en-US" dirty="0"/>
              <a:t>by uniquely identifying entity instances</a:t>
            </a:r>
            <a:r>
              <a:rPr lang="en-IE" dirty="0"/>
              <a:t>.</a:t>
            </a:r>
          </a:p>
          <a:p>
            <a:endParaRPr lang="en-US" dirty="0" smtClean="0"/>
          </a:p>
        </p:txBody>
      </p:sp>
    </p:spTree>
    <p:extLst>
      <p:ext uri="{BB962C8B-B14F-4D97-AF65-F5344CB8AC3E}">
        <p14:creationId xmlns:p14="http://schemas.microsoft.com/office/powerpoint/2010/main" val="1180812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normAutofit/>
          </a:bodyPr>
          <a:lstStyle/>
          <a:p>
            <a:r>
              <a:rPr lang="en-US" dirty="0" smtClean="0"/>
              <a:t>To qualify as a primary key for an entity, an attribute must have the following properties: </a:t>
            </a:r>
          </a:p>
          <a:p>
            <a:pPr lvl="1"/>
            <a:r>
              <a:rPr lang="en-US" dirty="0" smtClean="0"/>
              <a:t>it must have a </a:t>
            </a:r>
            <a:r>
              <a:rPr lang="en-US" i="1" dirty="0" smtClean="0"/>
              <a:t>non-null</a:t>
            </a:r>
            <a:r>
              <a:rPr lang="en-US" dirty="0" smtClean="0"/>
              <a:t> value for each instance of the entity </a:t>
            </a:r>
          </a:p>
          <a:p>
            <a:pPr lvl="1"/>
            <a:r>
              <a:rPr lang="en-US" dirty="0" smtClean="0"/>
              <a:t>the value must be unique for each instance of an entity </a:t>
            </a:r>
          </a:p>
          <a:p>
            <a:pPr lvl="1"/>
            <a:r>
              <a:rPr lang="en-US" dirty="0" smtClean="0"/>
              <a:t>the values must not change or become null during the life of each entity instance.</a:t>
            </a:r>
          </a:p>
        </p:txBody>
      </p:sp>
    </p:spTree>
    <p:extLst>
      <p:ext uri="{BB962C8B-B14F-4D97-AF65-F5344CB8AC3E}">
        <p14:creationId xmlns:p14="http://schemas.microsoft.com/office/powerpoint/2010/main" val="12686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IE" dirty="0"/>
          </a:p>
        </p:txBody>
      </p:sp>
      <p:sp>
        <p:nvSpPr>
          <p:cNvPr id="3" name="Content Placeholder 2"/>
          <p:cNvSpPr>
            <a:spLocks noGrp="1"/>
          </p:cNvSpPr>
          <p:nvPr>
            <p:ph sz="quarter" idx="1"/>
          </p:nvPr>
        </p:nvSpPr>
        <p:spPr/>
        <p:txBody>
          <a:bodyPr/>
          <a:lstStyle/>
          <a:p>
            <a:r>
              <a:rPr lang="en-GB" altLang="en-US" dirty="0"/>
              <a:t>By the end of this </a:t>
            </a:r>
            <a:r>
              <a:rPr lang="en-GB" altLang="en-US" dirty="0" smtClean="0"/>
              <a:t>lesson </a:t>
            </a:r>
            <a:r>
              <a:rPr lang="en-GB" altLang="en-US" dirty="0"/>
              <a:t>you will:</a:t>
            </a:r>
            <a:endParaRPr lang="en-IE" altLang="en-US" dirty="0"/>
          </a:p>
          <a:p>
            <a:pPr lvl="1"/>
            <a:r>
              <a:rPr lang="en-GB" altLang="en-US" dirty="0" smtClean="0"/>
              <a:t>Have a deeper understanding  of database structures</a:t>
            </a:r>
            <a:endParaRPr lang="en-GB" altLang="en-US" dirty="0"/>
          </a:p>
          <a:p>
            <a:pPr lvl="1"/>
            <a:r>
              <a:rPr lang="en-GB" altLang="en-US" dirty="0" smtClean="0"/>
              <a:t>Understand how to connect to the Oracle database in </a:t>
            </a:r>
            <a:r>
              <a:rPr lang="en-GB" altLang="en-US" dirty="0" err="1" smtClean="0"/>
              <a:t>DIT</a:t>
            </a:r>
            <a:endParaRPr lang="en-GB" altLang="en-US" dirty="0" smtClean="0"/>
          </a:p>
          <a:p>
            <a:pPr lvl="1"/>
            <a:r>
              <a:rPr lang="en-GB" altLang="en-US" dirty="0" smtClean="0"/>
              <a:t>Understand how to use send instructions to the database using SQL Developer</a:t>
            </a:r>
          </a:p>
          <a:p>
            <a:pPr lvl="1"/>
            <a:r>
              <a:rPr lang="en-GB" altLang="en-US" dirty="0" smtClean="0"/>
              <a:t>Understand how to create tables in an Oracle database (using SQL Developer interface)</a:t>
            </a:r>
          </a:p>
          <a:p>
            <a:pPr lvl="1"/>
            <a:r>
              <a:rPr lang="en-GB" altLang="en-US" dirty="0" smtClean="0"/>
              <a:t>Understand how to insert and retrieve data from these tables using SQL statements</a:t>
            </a:r>
          </a:p>
        </p:txBody>
      </p:sp>
    </p:spTree>
    <p:extLst>
      <p:ext uri="{BB962C8B-B14F-4D97-AF65-F5344CB8AC3E}">
        <p14:creationId xmlns:p14="http://schemas.microsoft.com/office/powerpoint/2010/main" val="1541152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a:t>
            </a:r>
            <a:endParaRPr lang="en-IE" dirty="0"/>
          </a:p>
        </p:txBody>
      </p:sp>
      <p:sp>
        <p:nvSpPr>
          <p:cNvPr id="3" name="Content Placeholder 2"/>
          <p:cNvSpPr>
            <a:spLocks noGrp="1"/>
          </p:cNvSpPr>
          <p:nvPr>
            <p:ph sz="quarter" idx="1"/>
          </p:nvPr>
        </p:nvSpPr>
        <p:spPr/>
        <p:txBody>
          <a:bodyPr/>
          <a:lstStyle/>
          <a:p>
            <a:r>
              <a:rPr lang="en-US" dirty="0" smtClean="0"/>
              <a:t>Sometimes an entity will have more than one attribute that can serve as a primary key. </a:t>
            </a:r>
          </a:p>
          <a:p>
            <a:r>
              <a:rPr lang="en-US" dirty="0" smtClean="0"/>
              <a:t>Any key or minimum set of keys that could be a primary key is called a </a:t>
            </a:r>
            <a:r>
              <a:rPr lang="en-US" b="1" dirty="0" smtClean="0"/>
              <a:t>candidate key. </a:t>
            </a:r>
          </a:p>
          <a:p>
            <a:r>
              <a:rPr lang="en-US" dirty="0" smtClean="0"/>
              <a:t>Once candidate keys are identified, choose one, and only one, primary key for each entity. </a:t>
            </a:r>
          </a:p>
          <a:p>
            <a:pPr lvl="1"/>
            <a:r>
              <a:rPr lang="en-US" dirty="0" smtClean="0"/>
              <a:t>Choose the identifier most commonly used by the user as long as it conforms to the properties required of a primary key. </a:t>
            </a:r>
          </a:p>
          <a:p>
            <a:r>
              <a:rPr lang="en-US" dirty="0" smtClean="0"/>
              <a:t>Candidate keys which are not chosen as the primary key are known as alternate keys. </a:t>
            </a:r>
          </a:p>
          <a:p>
            <a:pPr lvl="1"/>
            <a:endParaRPr lang="en-US" dirty="0" smtClean="0"/>
          </a:p>
          <a:p>
            <a:endParaRPr lang="en-IE" dirty="0"/>
          </a:p>
        </p:txBody>
      </p:sp>
    </p:spTree>
    <p:extLst>
      <p:ext uri="{BB962C8B-B14F-4D97-AF65-F5344CB8AC3E}">
        <p14:creationId xmlns:p14="http://schemas.microsoft.com/office/powerpoint/2010/main" val="36646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Key Constraints – Primary Key</a:t>
            </a:r>
            <a:endParaRPr lang="en-US" dirty="0"/>
          </a:p>
        </p:txBody>
      </p:sp>
      <p:sp>
        <p:nvSpPr>
          <p:cNvPr id="6147" name="Rectangle 3"/>
          <p:cNvSpPr>
            <a:spLocks noGrp="1" noChangeArrowheads="1"/>
          </p:cNvSpPr>
          <p:nvPr>
            <p:ph type="body" idx="1"/>
          </p:nvPr>
        </p:nvSpPr>
        <p:spPr/>
        <p:txBody>
          <a:bodyPr>
            <a:normAutofit fontScale="92500"/>
          </a:bodyPr>
          <a:lstStyle/>
          <a:p>
            <a:r>
              <a:rPr lang="en-US" dirty="0" smtClean="0"/>
              <a:t>Let's assume that for each employee in an organization there are three candidate keys: </a:t>
            </a:r>
          </a:p>
          <a:p>
            <a:pPr lvl="1"/>
            <a:r>
              <a:rPr lang="en-US" dirty="0" smtClean="0"/>
              <a:t>Employee ID, PRSI Number, and Name. </a:t>
            </a:r>
          </a:p>
          <a:p>
            <a:r>
              <a:rPr lang="en-US" dirty="0" smtClean="0"/>
              <a:t>Name is the least desirable candidate. </a:t>
            </a:r>
          </a:p>
          <a:p>
            <a:pPr lvl="1"/>
            <a:r>
              <a:rPr lang="en-US" dirty="0" smtClean="0"/>
              <a:t>Even for a small company it would not be unusual for two people to have exactly the same name, more unusual for a large company. </a:t>
            </a:r>
          </a:p>
          <a:p>
            <a:pPr lvl="1"/>
            <a:r>
              <a:rPr lang="en-US" dirty="0" smtClean="0"/>
              <a:t>There is the possibility that an employee's name could change because of marriage. </a:t>
            </a:r>
          </a:p>
          <a:p>
            <a:r>
              <a:rPr lang="en-US" dirty="0" smtClean="0"/>
              <a:t>Employee ID would be a good candidate as long as each employee were assigned a unique identifier at the time of hire. </a:t>
            </a:r>
          </a:p>
          <a:p>
            <a:r>
              <a:rPr lang="en-US" dirty="0" smtClean="0"/>
              <a:t>PRSI number could also work since every employee is required to have one before being hired.</a:t>
            </a:r>
          </a:p>
          <a:p>
            <a:endParaRPr lang="en-US" dirty="0"/>
          </a:p>
        </p:txBody>
      </p:sp>
    </p:spTree>
    <p:extLst>
      <p:ext uri="{BB962C8B-B14F-4D97-AF65-F5344CB8AC3E}">
        <p14:creationId xmlns:p14="http://schemas.microsoft.com/office/powerpoint/2010/main" val="330607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t>
            </a:r>
            <a:endParaRPr lang="en-IE" dirty="0"/>
          </a:p>
        </p:txBody>
      </p:sp>
      <p:sp>
        <p:nvSpPr>
          <p:cNvPr id="3" name="Content Placeholder 2"/>
          <p:cNvSpPr>
            <a:spLocks noGrp="1"/>
          </p:cNvSpPr>
          <p:nvPr>
            <p:ph sz="quarter" idx="1"/>
          </p:nvPr>
        </p:nvSpPr>
        <p:spPr/>
        <p:txBody>
          <a:bodyPr/>
          <a:lstStyle/>
          <a:p>
            <a:r>
              <a:rPr lang="en-IE" dirty="0" smtClean="0"/>
              <a:t>Suppose we decide to create three tables</a:t>
            </a:r>
          </a:p>
          <a:p>
            <a:pPr lvl="1"/>
            <a:r>
              <a:rPr lang="en-IE" dirty="0" smtClean="0"/>
              <a:t>Books where we will store the name of the book, first and last name of the author and a rating</a:t>
            </a:r>
          </a:p>
          <a:p>
            <a:pPr lvl="1"/>
            <a:r>
              <a:rPr lang="en-IE" dirty="0" smtClean="0"/>
              <a:t>Patrons where we will store the </a:t>
            </a:r>
            <a:r>
              <a:rPr lang="en-IE" dirty="0" err="1" smtClean="0"/>
              <a:t>firstname</a:t>
            </a:r>
            <a:r>
              <a:rPr lang="en-IE" dirty="0" smtClean="0"/>
              <a:t>, </a:t>
            </a:r>
            <a:r>
              <a:rPr lang="en-IE" dirty="0" err="1" smtClean="0"/>
              <a:t>lastname</a:t>
            </a:r>
            <a:r>
              <a:rPr lang="en-IE" dirty="0"/>
              <a:t> </a:t>
            </a:r>
            <a:r>
              <a:rPr lang="en-IE" dirty="0" smtClean="0"/>
              <a:t>and address of each  patron</a:t>
            </a:r>
          </a:p>
          <a:p>
            <a:pPr lvl="1"/>
            <a:r>
              <a:rPr lang="en-IE" dirty="0" smtClean="0"/>
              <a:t>Transactions where will store details of all transactions with customers related to books borrowed by each patron including details of the book, the patron, what type of transaction and the date of the transaction</a:t>
            </a:r>
          </a:p>
          <a:p>
            <a:pPr marL="0" indent="0">
              <a:buNone/>
            </a:pPr>
            <a:endParaRPr lang="en-IE" dirty="0"/>
          </a:p>
        </p:txBody>
      </p:sp>
    </p:spTree>
    <p:extLst>
      <p:ext uri="{BB962C8B-B14F-4D97-AF65-F5344CB8AC3E}">
        <p14:creationId xmlns:p14="http://schemas.microsoft.com/office/powerpoint/2010/main" val="3693472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smtClean="0"/>
              <a:t>CREATE</a:t>
            </a:r>
          </a:p>
        </p:txBody>
      </p:sp>
      <p:sp>
        <p:nvSpPr>
          <p:cNvPr id="7171" name="Rectangle 3"/>
          <p:cNvSpPr>
            <a:spLocks noGrp="1" noChangeArrowheads="1"/>
          </p:cNvSpPr>
          <p:nvPr>
            <p:ph sz="quarter" idx="1"/>
          </p:nvPr>
        </p:nvSpPr>
        <p:spPr/>
        <p:txBody>
          <a:bodyPr/>
          <a:lstStyle/>
          <a:p>
            <a:pPr eaLnBrk="1" hangingPunct="1"/>
            <a:r>
              <a:rPr lang="en-IE" sz="2800" dirty="0" smtClean="0"/>
              <a:t>The table name</a:t>
            </a:r>
          </a:p>
          <a:p>
            <a:pPr lvl="1" eaLnBrk="1" hangingPunct="1"/>
            <a:r>
              <a:rPr lang="en-IE" dirty="0" smtClean="0"/>
              <a:t>Call your table a name that is short and sensible.</a:t>
            </a:r>
          </a:p>
          <a:p>
            <a:pPr lvl="1" eaLnBrk="1" hangingPunct="1"/>
            <a:r>
              <a:rPr lang="en-IE" dirty="0" smtClean="0"/>
              <a:t>Reflect the names in your entity-relationship design.</a:t>
            </a:r>
          </a:p>
          <a:p>
            <a:pPr eaLnBrk="1" hangingPunct="1"/>
            <a:r>
              <a:rPr lang="en-IE" sz="2800" dirty="0" smtClean="0"/>
              <a:t>The columns</a:t>
            </a:r>
          </a:p>
          <a:p>
            <a:pPr lvl="1" eaLnBrk="1" hangingPunct="1"/>
            <a:r>
              <a:rPr lang="en-IE" dirty="0" smtClean="0"/>
              <a:t>The name, must be alpha-numeric, with no spaces or hyphens.  It can contain underscores.</a:t>
            </a:r>
          </a:p>
          <a:p>
            <a:pPr lvl="2" eaLnBrk="1" hangingPunct="1"/>
            <a:r>
              <a:rPr lang="en-IE" sz="2000" dirty="0" smtClean="0"/>
              <a:t>Date-published </a:t>
            </a:r>
            <a:r>
              <a:rPr lang="en-IE" dirty="0" smtClean="0">
                <a:sym typeface="Wingdings" pitchFamily="2" charset="2"/>
              </a:rPr>
              <a:t></a:t>
            </a:r>
          </a:p>
          <a:p>
            <a:pPr lvl="2" eaLnBrk="1" hangingPunct="1"/>
            <a:r>
              <a:rPr lang="en-IE" sz="2000" dirty="0" smtClean="0">
                <a:sym typeface="Wingdings" pitchFamily="2" charset="2"/>
              </a:rPr>
              <a:t>Date published </a:t>
            </a:r>
            <a:r>
              <a:rPr lang="en-IE" dirty="0" smtClean="0">
                <a:sym typeface="Wingdings" pitchFamily="2" charset="2"/>
              </a:rPr>
              <a:t></a:t>
            </a:r>
          </a:p>
          <a:p>
            <a:pPr lvl="2" eaLnBrk="1" hangingPunct="1"/>
            <a:r>
              <a:rPr lang="en-IE" sz="2000" dirty="0" err="1" smtClean="0"/>
              <a:t>Datepublished</a:t>
            </a:r>
            <a:r>
              <a:rPr lang="en-IE" sz="2000" dirty="0" smtClean="0"/>
              <a:t> </a:t>
            </a:r>
            <a:r>
              <a:rPr lang="en-IE" dirty="0" smtClean="0">
                <a:sym typeface="Wingdings 2" pitchFamily="18" charset="2"/>
              </a:rPr>
              <a:t></a:t>
            </a:r>
          </a:p>
          <a:p>
            <a:pPr lvl="2" eaLnBrk="1" hangingPunct="1"/>
            <a:r>
              <a:rPr lang="en-IE" sz="2000" dirty="0" err="1" smtClean="0">
                <a:sym typeface="Wingdings 2" pitchFamily="18" charset="2"/>
              </a:rPr>
              <a:t>Date_published</a:t>
            </a:r>
            <a:r>
              <a:rPr lang="en-IE" sz="2000" dirty="0" smtClean="0">
                <a:sym typeface="Wingdings 2" pitchFamily="18" charset="2"/>
              </a:rPr>
              <a:t> </a:t>
            </a:r>
            <a:r>
              <a:rPr lang="en-IE" dirty="0" smtClean="0">
                <a:sym typeface="Wingdings 2" pitchFamily="18" charset="2"/>
              </a:rPr>
              <a:t></a:t>
            </a:r>
          </a:p>
        </p:txBody>
      </p:sp>
    </p:spTree>
    <p:extLst>
      <p:ext uri="{BB962C8B-B14F-4D97-AF65-F5344CB8AC3E}">
        <p14:creationId xmlns:p14="http://schemas.microsoft.com/office/powerpoint/2010/main" val="298951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Naming Tables</a:t>
            </a:r>
            <a:endParaRPr lang="en-IE" dirty="0"/>
          </a:p>
        </p:txBody>
      </p:sp>
      <p:sp>
        <p:nvSpPr>
          <p:cNvPr id="3" name="Content Placeholder 2"/>
          <p:cNvSpPr>
            <a:spLocks noGrp="1"/>
          </p:cNvSpPr>
          <p:nvPr>
            <p:ph sz="quarter" idx="1"/>
          </p:nvPr>
        </p:nvSpPr>
        <p:spPr/>
        <p:txBody>
          <a:bodyPr/>
          <a:lstStyle/>
          <a:p>
            <a:r>
              <a:rPr lang="en-US" altLang="en-US" dirty="0"/>
              <a:t>Table names and column names:</a:t>
            </a:r>
          </a:p>
          <a:p>
            <a:pPr lvl="1"/>
            <a:r>
              <a:rPr lang="en-US" altLang="en-US" dirty="0"/>
              <a:t>Must begin with a letter</a:t>
            </a:r>
          </a:p>
          <a:p>
            <a:pPr lvl="1"/>
            <a:r>
              <a:rPr lang="en-US" altLang="en-US" dirty="0"/>
              <a:t>Must be 1–30 characters long</a:t>
            </a:r>
          </a:p>
          <a:p>
            <a:pPr lvl="1"/>
            <a:r>
              <a:rPr lang="en-US" altLang="en-US" dirty="0"/>
              <a:t>Must contain only A–Z, a–z, 0–9, _, $, and #</a:t>
            </a:r>
          </a:p>
          <a:p>
            <a:pPr lvl="1"/>
            <a:r>
              <a:rPr lang="en-US" altLang="en-US" dirty="0"/>
              <a:t>Must not duplicate the name of another object owned by the same user</a:t>
            </a:r>
          </a:p>
          <a:p>
            <a:pPr lvl="1"/>
            <a:r>
              <a:rPr lang="en-US" altLang="en-US" dirty="0"/>
              <a:t>Must not be an Oracle server reserved </a:t>
            </a:r>
            <a:r>
              <a:rPr lang="en-US" altLang="en-US" dirty="0" smtClean="0"/>
              <a:t>word</a:t>
            </a:r>
            <a:endParaRPr lang="en-US" altLang="en-US" dirty="0"/>
          </a:p>
          <a:p>
            <a:pPr marL="0" indent="0">
              <a:buNone/>
            </a:pPr>
            <a:endParaRPr lang="en-IE" dirty="0"/>
          </a:p>
        </p:txBody>
      </p:sp>
    </p:spTree>
    <p:extLst>
      <p:ext uri="{BB962C8B-B14F-4D97-AF65-F5344CB8AC3E}">
        <p14:creationId xmlns:p14="http://schemas.microsoft.com/office/powerpoint/2010/main" val="641853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Table Statement</a:t>
            </a:r>
            <a:endParaRPr lang="en-IE" dirty="0"/>
          </a:p>
        </p:txBody>
      </p:sp>
      <p:sp>
        <p:nvSpPr>
          <p:cNvPr id="3" name="Content Placeholder 2"/>
          <p:cNvSpPr>
            <a:spLocks noGrp="1"/>
          </p:cNvSpPr>
          <p:nvPr>
            <p:ph sz="quarter" idx="1"/>
          </p:nvPr>
        </p:nvSpPr>
        <p:spPr/>
        <p:txBody>
          <a:bodyPr/>
          <a:lstStyle/>
          <a:p>
            <a:pPr lvl="1"/>
            <a:r>
              <a:rPr lang="en-US" altLang="en-US" dirty="0"/>
              <a:t>You must have:</a:t>
            </a:r>
          </a:p>
          <a:p>
            <a:pPr lvl="2"/>
            <a:r>
              <a:rPr lang="en-US" altLang="en-US" dirty="0" smtClean="0">
                <a:latin typeface="Courier New" pitchFamily="49" charset="0"/>
              </a:rPr>
              <a:t>CREATE </a:t>
            </a:r>
            <a:r>
              <a:rPr lang="en-US" altLang="en-US" dirty="0">
                <a:latin typeface="Courier New" pitchFamily="49" charset="0"/>
              </a:rPr>
              <a:t>TABLE</a:t>
            </a:r>
            <a:r>
              <a:rPr lang="en-US" altLang="en-US" dirty="0"/>
              <a:t> privilege</a:t>
            </a:r>
          </a:p>
          <a:p>
            <a:pPr lvl="2"/>
            <a:r>
              <a:rPr lang="en-US" altLang="en-US" dirty="0" smtClean="0"/>
              <a:t>Access to a </a:t>
            </a:r>
            <a:r>
              <a:rPr lang="en-US" altLang="en-US" dirty="0"/>
              <a:t>storage area</a:t>
            </a:r>
          </a:p>
          <a:p>
            <a:pPr lvl="2">
              <a:buFont typeface="Arial" charset="0"/>
              <a:buNone/>
            </a:pPr>
            <a:endParaRPr lang="en-US" altLang="en-US" dirty="0"/>
          </a:p>
          <a:p>
            <a:pPr lvl="1">
              <a:buFont typeface="Arial" charset="0"/>
              <a:buNone/>
            </a:pPr>
            <a:endParaRPr lang="en-US" altLang="en-US" dirty="0"/>
          </a:p>
          <a:p>
            <a:pPr lvl="1"/>
            <a:r>
              <a:rPr lang="en-US" altLang="en-US" dirty="0"/>
              <a:t>You specify:</a:t>
            </a:r>
          </a:p>
          <a:p>
            <a:pPr lvl="2"/>
            <a:r>
              <a:rPr lang="en-US" altLang="en-US" dirty="0"/>
              <a:t>Table name</a:t>
            </a:r>
          </a:p>
          <a:p>
            <a:pPr lvl="2"/>
            <a:r>
              <a:rPr lang="en-US" altLang="en-US" dirty="0"/>
              <a:t>Column name, column data type, and column </a:t>
            </a:r>
            <a:r>
              <a:rPr lang="en-US" altLang="en-US" dirty="0" smtClean="0"/>
              <a:t>size, any constraints</a:t>
            </a:r>
            <a:endParaRPr lang="en-US" altLang="en-US" dirty="0"/>
          </a:p>
          <a:p>
            <a:endParaRPr lang="en-IE" dirty="0"/>
          </a:p>
        </p:txBody>
      </p:sp>
      <p:sp>
        <p:nvSpPr>
          <p:cNvPr id="4" name="Rectangle 8"/>
          <p:cNvSpPr>
            <a:spLocks noChangeArrowheads="1"/>
          </p:cNvSpPr>
          <p:nvPr/>
        </p:nvSpPr>
        <p:spPr bwMode="blackGray">
          <a:xfrm>
            <a:off x="845013" y="2492896"/>
            <a:ext cx="7270750" cy="64135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i="1" dirty="0">
                <a:solidFill>
                  <a:srgbClr val="000000"/>
                </a:solidFill>
                <a:latin typeface="Courier New" pitchFamily="49" charset="0"/>
              </a:rPr>
              <a:t>schema</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table</a:t>
            </a:r>
          </a:p>
          <a:p>
            <a:pPr eaLnBrk="0" hangingPunct="0">
              <a:buClrTx/>
              <a:buFontTx/>
              <a:buNone/>
            </a:pPr>
            <a:r>
              <a:rPr lang="en-US" altLang="en-US" sz="1800" dirty="0">
                <a:solidFill>
                  <a:srgbClr val="000000"/>
                </a:solidFill>
                <a:latin typeface="Courier New" pitchFamily="49" charset="0"/>
              </a:rPr>
              <a: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datatype</a:t>
            </a:r>
            <a:r>
              <a:rPr lang="en-US" altLang="en-US" sz="1800" dirty="0">
                <a:solidFill>
                  <a:srgbClr val="000000"/>
                </a:solidFill>
                <a:latin typeface="Courier New" pitchFamily="49" charset="0"/>
              </a:rPr>
              <a:t> [DEFAULT </a:t>
            </a:r>
            <a:r>
              <a:rPr lang="en-US" altLang="en-US" sz="1800" i="1" dirty="0" err="1">
                <a:solidFill>
                  <a:srgbClr val="000000"/>
                </a:solidFill>
                <a:latin typeface="Courier New" pitchFamily="49" charset="0"/>
              </a:rPr>
              <a:t>expr</a:t>
            </a:r>
            <a:r>
              <a:rPr lang="en-US" altLang="en-US" sz="1800" dirty="0">
                <a:solidFill>
                  <a:srgbClr val="000000"/>
                </a:solidFill>
                <a:latin typeface="Courier New" pitchFamily="49" charset="0"/>
              </a:rPr>
              <a:t>][, ...]);</a:t>
            </a:r>
          </a:p>
        </p:txBody>
      </p:sp>
    </p:spTree>
    <p:extLst>
      <p:ext uri="{BB962C8B-B14F-4D97-AF65-F5344CB8AC3E}">
        <p14:creationId xmlns:p14="http://schemas.microsoft.com/office/powerpoint/2010/main" val="1411303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a:t>Data Types</a:t>
            </a:r>
          </a:p>
        </p:txBody>
      </p:sp>
      <p:graphicFrame>
        <p:nvGraphicFramePr>
          <p:cNvPr id="495710" name="Group 94"/>
          <p:cNvGraphicFramePr>
            <a:graphicFrameLocks noGrp="1"/>
          </p:cNvGraphicFramePr>
          <p:nvPr/>
        </p:nvGraphicFramePr>
        <p:xfrm>
          <a:off x="923925" y="1524000"/>
          <a:ext cx="7239000" cy="4543111"/>
        </p:xfrm>
        <a:graphic>
          <a:graphicData uri="http://schemas.openxmlformats.org/drawingml/2006/table">
            <a:tbl>
              <a:tblPr/>
              <a:tblGrid>
                <a:gridCol w="1908175"/>
                <a:gridCol w="53308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VARCHAR2(</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CHAR(</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NUMBER(</a:t>
                      </a:r>
                      <a:r>
                        <a:rPr kumimoji="0" lang="en-US" altLang="en-US" sz="1600" b="1" i="1" u="none" strike="noStrike" cap="none" normalizeH="0" baseline="0" smtClean="0">
                          <a:ln>
                            <a:noFill/>
                          </a:ln>
                          <a:solidFill>
                            <a:schemeClr val="tx1"/>
                          </a:solidFill>
                          <a:effectLst/>
                          <a:latin typeface="Courier New" pitchFamily="49" charset="0"/>
                        </a:rPr>
                        <a:t>p</a:t>
                      </a:r>
                      <a:r>
                        <a:rPr kumimoji="0" lang="en-US" altLang="en-US" sz="1600" b="1" i="0" u="none" strike="noStrike" cap="none" normalizeH="0" baseline="0" smtClean="0">
                          <a:ln>
                            <a:noFill/>
                          </a:ln>
                          <a:solidFill>
                            <a:schemeClr val="tx1"/>
                          </a:solidFill>
                          <a:effectLst/>
                          <a:latin typeface="Courier New" pitchFamily="49" charset="0"/>
                        </a:rPr>
                        <a:t>,</a:t>
                      </a:r>
                      <a:r>
                        <a:rPr kumimoji="0" lang="en-US" altLang="en-US" sz="1600" b="1" i="1" u="none" strike="noStrike" cap="none" normalizeH="0" baseline="0" smtClean="0">
                          <a:ln>
                            <a:noFill/>
                          </a:ln>
                          <a:solidFill>
                            <a:schemeClr val="tx1"/>
                          </a:solidFill>
                          <a:effectLst/>
                          <a:latin typeface="Courier New" pitchFamily="49" charset="0"/>
                        </a:rPr>
                        <a:t>s)</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RAW and LONG RAW</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12517483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Oracle Doesn’t do Booleans</a:t>
            </a:r>
            <a:endParaRPr lang="en-IE" dirty="0"/>
          </a:p>
        </p:txBody>
      </p:sp>
      <p:sp>
        <p:nvSpPr>
          <p:cNvPr id="3" name="Content Placeholder 2"/>
          <p:cNvSpPr>
            <a:spLocks noGrp="1"/>
          </p:cNvSpPr>
          <p:nvPr>
            <p:ph sz="quarter" idx="1"/>
          </p:nvPr>
        </p:nvSpPr>
        <p:spPr/>
        <p:txBody>
          <a:bodyPr/>
          <a:lstStyle/>
          <a:p>
            <a:r>
              <a:rPr lang="en-GB" dirty="0" smtClean="0"/>
              <a:t>You have to use a workaround.</a:t>
            </a:r>
          </a:p>
          <a:p>
            <a:r>
              <a:rPr lang="en-GB" dirty="0" smtClean="0"/>
              <a:t>You can mimic Booleans by denoting a single character or number and restrict the values that can be stored by using a constraint</a:t>
            </a:r>
          </a:p>
          <a:p>
            <a:endParaRPr lang="en-IE" dirty="0"/>
          </a:p>
        </p:txBody>
      </p:sp>
    </p:spTree>
    <p:extLst>
      <p:ext uri="{BB962C8B-B14F-4D97-AF65-F5344CB8AC3E}">
        <p14:creationId xmlns:p14="http://schemas.microsoft.com/office/powerpoint/2010/main" val="3320120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Suppose we realise it by creating </a:t>
            </a:r>
            <a:r>
              <a:rPr lang="en-IE" dirty="0"/>
              <a:t> </a:t>
            </a:r>
            <a:r>
              <a:rPr lang="en-IE" dirty="0" smtClean="0"/>
              <a:t>the tables</a:t>
            </a:r>
          </a:p>
          <a:p>
            <a:r>
              <a:rPr lang="en-IE" dirty="0" smtClean="0"/>
              <a:t>BOOKS</a:t>
            </a:r>
          </a:p>
          <a:p>
            <a:pPr lvl="1"/>
            <a:r>
              <a:rPr lang="en-IE" dirty="0" err="1" smtClean="0"/>
              <a:t>BookID</a:t>
            </a:r>
            <a:r>
              <a:rPr lang="en-IE" dirty="0" smtClean="0"/>
              <a:t> </a:t>
            </a:r>
            <a:r>
              <a:rPr lang="en-IE" dirty="0" err="1" smtClean="0"/>
              <a:t>Datatype</a:t>
            </a:r>
            <a:r>
              <a:rPr lang="en-IE" dirty="0" smtClean="0"/>
              <a:t>?</a:t>
            </a:r>
          </a:p>
          <a:p>
            <a:pPr lvl="1"/>
            <a:r>
              <a:rPr lang="en-IE" dirty="0"/>
              <a:t>title </a:t>
            </a:r>
            <a:r>
              <a:rPr lang="en-IE" dirty="0" smtClean="0"/>
              <a:t>?</a:t>
            </a:r>
          </a:p>
          <a:p>
            <a:pPr lvl="1"/>
            <a:r>
              <a:rPr lang="en-IE" dirty="0" err="1" smtClean="0"/>
              <a:t>author_last_name</a:t>
            </a:r>
            <a:r>
              <a:rPr lang="en-IE" dirty="0" smtClean="0"/>
              <a:t>  ?</a:t>
            </a:r>
            <a:endParaRPr lang="en-IE" dirty="0"/>
          </a:p>
          <a:p>
            <a:pPr lvl="1"/>
            <a:r>
              <a:rPr lang="en-IE" dirty="0" err="1" smtClean="0"/>
              <a:t>author_first_name</a:t>
            </a:r>
            <a:r>
              <a:rPr lang="en-IE" dirty="0" smtClean="0"/>
              <a:t> ?</a:t>
            </a:r>
          </a:p>
          <a:p>
            <a:pPr lvl="1"/>
            <a:r>
              <a:rPr lang="en-IE" dirty="0" smtClean="0"/>
              <a:t>rating ? (an indicator of its popularity)</a:t>
            </a:r>
            <a:endParaRPr lang="en-IE" dirty="0"/>
          </a:p>
        </p:txBody>
      </p:sp>
    </p:spTree>
    <p:extLst>
      <p:ext uri="{BB962C8B-B14F-4D97-AF65-F5344CB8AC3E}">
        <p14:creationId xmlns:p14="http://schemas.microsoft.com/office/powerpoint/2010/main" val="2974533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Books</a:t>
            </a:r>
            <a:endParaRPr lang="en-IE" dirty="0"/>
          </a:p>
        </p:txBody>
      </p:sp>
      <p:sp>
        <p:nvSpPr>
          <p:cNvPr id="3" name="Content Placeholder 2"/>
          <p:cNvSpPr>
            <a:spLocks noGrp="1"/>
          </p:cNvSpPr>
          <p:nvPr>
            <p:ph sz="quarter" idx="1"/>
          </p:nvPr>
        </p:nvSpPr>
        <p:spPr/>
        <p:txBody>
          <a:bodyPr/>
          <a:lstStyle/>
          <a:p>
            <a:pPr marL="0" indent="0">
              <a:buNone/>
            </a:pPr>
            <a:r>
              <a:rPr lang="en-IE" dirty="0"/>
              <a:t>CREATE TABLE books (</a:t>
            </a:r>
          </a:p>
          <a:p>
            <a:pPr marL="0" indent="0">
              <a:buNone/>
            </a:pPr>
            <a:r>
              <a:rPr lang="en-IE" dirty="0"/>
              <a:t>   </a:t>
            </a:r>
            <a:r>
              <a:rPr lang="en-IE" dirty="0" err="1" smtClean="0"/>
              <a:t>bookid</a:t>
            </a:r>
            <a:r>
              <a:rPr lang="en-IE" dirty="0" smtClean="0"/>
              <a:t> </a:t>
            </a:r>
            <a:r>
              <a:rPr lang="en-IE" dirty="0" smtClean="0"/>
              <a:t>NUMBER PRIMARY </a:t>
            </a:r>
            <a:r>
              <a:rPr lang="en-IE" dirty="0"/>
              <a:t>KEY,</a:t>
            </a:r>
          </a:p>
          <a:p>
            <a:pPr marL="0" indent="0">
              <a:buNone/>
            </a:pPr>
            <a:r>
              <a:rPr lang="en-IE" dirty="0"/>
              <a:t>   title VARCHAR2(50),</a:t>
            </a:r>
          </a:p>
          <a:p>
            <a:pPr marL="0" indent="0">
              <a:buNone/>
            </a:pPr>
            <a:r>
              <a:rPr lang="en-IE" dirty="0"/>
              <a:t>   </a:t>
            </a:r>
            <a:r>
              <a:rPr lang="en-IE" dirty="0" err="1"/>
              <a:t>author_last_name</a:t>
            </a:r>
            <a:r>
              <a:rPr lang="en-IE" dirty="0"/>
              <a:t> VARCHAR2(30),</a:t>
            </a:r>
          </a:p>
          <a:p>
            <a:pPr marL="0" indent="0">
              <a:buNone/>
            </a:pPr>
            <a:r>
              <a:rPr lang="en-IE" dirty="0"/>
              <a:t>   </a:t>
            </a:r>
            <a:r>
              <a:rPr lang="en-IE" dirty="0" err="1"/>
              <a:t>author_first_name</a:t>
            </a:r>
            <a:r>
              <a:rPr lang="en-IE" dirty="0"/>
              <a:t> VARCHAR2(30),</a:t>
            </a:r>
          </a:p>
          <a:p>
            <a:pPr marL="0" indent="0">
              <a:buNone/>
            </a:pPr>
            <a:r>
              <a:rPr lang="en-IE" dirty="0"/>
              <a:t>   rating NUMBER</a:t>
            </a:r>
          </a:p>
          <a:p>
            <a:pPr marL="0" indent="0">
              <a:buNone/>
            </a:pPr>
            <a:r>
              <a:rPr lang="en-IE" dirty="0"/>
              <a:t>   );</a:t>
            </a:r>
          </a:p>
        </p:txBody>
      </p:sp>
    </p:spTree>
    <p:extLst>
      <p:ext uri="{BB962C8B-B14F-4D97-AF65-F5344CB8AC3E}">
        <p14:creationId xmlns:p14="http://schemas.microsoft.com/office/powerpoint/2010/main" val="183451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Access a database</a:t>
            </a:r>
            <a:endParaRPr lang="en-IE" dirty="0"/>
          </a:p>
        </p:txBody>
      </p:sp>
      <p:sp>
        <p:nvSpPr>
          <p:cNvPr id="3" name="Content Placeholder 2"/>
          <p:cNvSpPr>
            <a:spLocks noGrp="1"/>
          </p:cNvSpPr>
          <p:nvPr>
            <p:ph sz="quarter" idx="1"/>
          </p:nvPr>
        </p:nvSpPr>
        <p:spPr/>
        <p:txBody>
          <a:bodyPr>
            <a:normAutofit/>
          </a:bodyPr>
          <a:lstStyle/>
          <a:p>
            <a:r>
              <a:rPr lang="en-IE" dirty="0" smtClean="0"/>
              <a:t>How to get access to the database?</a:t>
            </a:r>
          </a:p>
          <a:p>
            <a:pPr lvl="1"/>
            <a:r>
              <a:rPr lang="en-US" altLang="zh-CN" dirty="0" smtClean="0"/>
              <a:t>You need to know the name of the database or schema</a:t>
            </a:r>
          </a:p>
          <a:p>
            <a:pPr lvl="1"/>
            <a:r>
              <a:rPr lang="en-US" altLang="zh-CN" dirty="0" smtClean="0"/>
              <a:t>You need to have privilege view or create data within it</a:t>
            </a:r>
          </a:p>
          <a:p>
            <a:pPr lvl="1"/>
            <a:r>
              <a:rPr lang="en-IE" dirty="0" smtClean="0"/>
              <a:t>You need to create a connection to the database</a:t>
            </a:r>
          </a:p>
          <a:p>
            <a:pPr lvl="1"/>
            <a:endParaRPr lang="en-IE" dirty="0"/>
          </a:p>
        </p:txBody>
      </p:sp>
    </p:spTree>
    <p:extLst>
      <p:ext uri="{BB962C8B-B14F-4D97-AF65-F5344CB8AC3E}">
        <p14:creationId xmlns:p14="http://schemas.microsoft.com/office/powerpoint/2010/main" val="2583111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Patrons</a:t>
            </a:r>
            <a:endParaRPr lang="en-IE" dirty="0"/>
          </a:p>
        </p:txBody>
      </p:sp>
      <p:sp>
        <p:nvSpPr>
          <p:cNvPr id="3" name="Content Placeholder 2"/>
          <p:cNvSpPr>
            <a:spLocks noGrp="1"/>
          </p:cNvSpPr>
          <p:nvPr>
            <p:ph sz="quarter" idx="1"/>
          </p:nvPr>
        </p:nvSpPr>
        <p:spPr/>
        <p:txBody>
          <a:bodyPr/>
          <a:lstStyle/>
          <a:p>
            <a:pPr marL="0" indent="0">
              <a:buNone/>
            </a:pPr>
            <a:r>
              <a:rPr lang="en-IE" dirty="0"/>
              <a:t>CREATE TABLE patrons (</a:t>
            </a:r>
          </a:p>
          <a:p>
            <a:pPr marL="0" indent="0">
              <a:buNone/>
            </a:pPr>
            <a:r>
              <a:rPr lang="en-IE" dirty="0"/>
              <a:t>   </a:t>
            </a:r>
            <a:r>
              <a:rPr lang="en-IE" dirty="0" err="1" smtClean="0"/>
              <a:t>patronid</a:t>
            </a:r>
            <a:r>
              <a:rPr lang="en-IE" dirty="0" smtClean="0"/>
              <a:t> </a:t>
            </a:r>
            <a:r>
              <a:rPr lang="en-IE" dirty="0"/>
              <a:t>NUMBER PRIMARY KEY,</a:t>
            </a:r>
          </a:p>
          <a:p>
            <a:pPr marL="0" indent="0">
              <a:buNone/>
            </a:pPr>
            <a:r>
              <a:rPr lang="en-IE" dirty="0"/>
              <a:t>   </a:t>
            </a:r>
            <a:r>
              <a:rPr lang="en-IE" dirty="0" err="1"/>
              <a:t>last_name</a:t>
            </a:r>
            <a:r>
              <a:rPr lang="en-IE" dirty="0"/>
              <a:t> VARCHAR2(30),</a:t>
            </a:r>
          </a:p>
          <a:p>
            <a:pPr marL="0" indent="0">
              <a:buNone/>
            </a:pPr>
            <a:r>
              <a:rPr lang="en-IE" dirty="0"/>
              <a:t>   </a:t>
            </a:r>
            <a:r>
              <a:rPr lang="en-IE" dirty="0" err="1"/>
              <a:t>first_name</a:t>
            </a:r>
            <a:r>
              <a:rPr lang="en-IE" dirty="0"/>
              <a:t> VARCHAR2(30),</a:t>
            </a:r>
          </a:p>
          <a:p>
            <a:pPr marL="0" indent="0">
              <a:buNone/>
            </a:pPr>
            <a:r>
              <a:rPr lang="en-IE" dirty="0"/>
              <a:t>   </a:t>
            </a:r>
            <a:r>
              <a:rPr lang="en-IE" dirty="0" err="1"/>
              <a:t>street_address</a:t>
            </a:r>
            <a:r>
              <a:rPr lang="en-IE" dirty="0"/>
              <a:t> VARCHAR2(50),</a:t>
            </a:r>
          </a:p>
          <a:p>
            <a:pPr marL="0" indent="0">
              <a:buNone/>
            </a:pPr>
            <a:r>
              <a:rPr lang="en-IE" dirty="0"/>
              <a:t>   </a:t>
            </a:r>
            <a:r>
              <a:rPr lang="en-IE" dirty="0" err="1"/>
              <a:t>city_state_zip</a:t>
            </a:r>
            <a:r>
              <a:rPr lang="en-IE" dirty="0"/>
              <a:t> VARCHAR2(50</a:t>
            </a:r>
            <a:r>
              <a:rPr lang="en-IE" dirty="0" smtClean="0"/>
              <a:t>)</a:t>
            </a:r>
          </a:p>
          <a:p>
            <a:pPr marL="0" indent="0">
              <a:buNone/>
            </a:pPr>
            <a:r>
              <a:rPr lang="en-IE" dirty="0" smtClean="0"/>
              <a:t>);</a:t>
            </a:r>
            <a:endParaRPr lang="en-IE" dirty="0"/>
          </a:p>
        </p:txBody>
      </p:sp>
    </p:spTree>
    <p:extLst>
      <p:ext uri="{BB962C8B-B14F-4D97-AF65-F5344CB8AC3E}">
        <p14:creationId xmlns:p14="http://schemas.microsoft.com/office/powerpoint/2010/main" val="4031654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Transactions</a:t>
            </a:r>
            <a:endParaRPr lang="en-IE" dirty="0"/>
          </a:p>
        </p:txBody>
      </p:sp>
      <p:sp>
        <p:nvSpPr>
          <p:cNvPr id="3" name="Content Placeholder 2"/>
          <p:cNvSpPr>
            <a:spLocks noGrp="1"/>
          </p:cNvSpPr>
          <p:nvPr>
            <p:ph sz="quarter" idx="1"/>
          </p:nvPr>
        </p:nvSpPr>
        <p:spPr/>
        <p:txBody>
          <a:bodyPr/>
          <a:lstStyle/>
          <a:p>
            <a:pPr marL="0" indent="0">
              <a:buNone/>
            </a:pPr>
            <a:r>
              <a:rPr lang="en-IE" dirty="0"/>
              <a:t>CREATE TABLE transactions (</a:t>
            </a:r>
          </a:p>
          <a:p>
            <a:pPr marL="0" indent="0">
              <a:buNone/>
            </a:pPr>
            <a:r>
              <a:rPr lang="en-IE" dirty="0"/>
              <a:t>   </a:t>
            </a:r>
            <a:r>
              <a:rPr lang="en-IE" dirty="0" err="1" smtClean="0"/>
              <a:t>transactionid</a:t>
            </a:r>
            <a:r>
              <a:rPr lang="en-IE" dirty="0" smtClean="0"/>
              <a:t> </a:t>
            </a:r>
            <a:r>
              <a:rPr lang="en-IE" dirty="0"/>
              <a:t>NUMBER PRIMARY KEY,</a:t>
            </a:r>
          </a:p>
          <a:p>
            <a:pPr marL="0" indent="0">
              <a:buNone/>
            </a:pPr>
            <a:r>
              <a:rPr lang="en-IE" dirty="0"/>
              <a:t>   </a:t>
            </a:r>
            <a:r>
              <a:rPr lang="en-IE" dirty="0" err="1" smtClean="0"/>
              <a:t>patronid</a:t>
            </a:r>
            <a:r>
              <a:rPr lang="en-IE" dirty="0" smtClean="0"/>
              <a:t> </a:t>
            </a:r>
            <a:r>
              <a:rPr lang="en-IE" dirty="0"/>
              <a:t>NUMBER,</a:t>
            </a:r>
          </a:p>
          <a:p>
            <a:pPr marL="0" indent="0">
              <a:buNone/>
            </a:pPr>
            <a:r>
              <a:rPr lang="en-IE" dirty="0"/>
              <a:t>   </a:t>
            </a:r>
            <a:r>
              <a:rPr lang="en-IE" dirty="0" err="1" smtClean="0"/>
              <a:t>bookid</a:t>
            </a:r>
            <a:r>
              <a:rPr lang="en-IE" dirty="0" smtClean="0"/>
              <a:t> </a:t>
            </a:r>
            <a:r>
              <a:rPr lang="en-IE" dirty="0"/>
              <a:t>NUMBER,</a:t>
            </a:r>
          </a:p>
          <a:p>
            <a:pPr marL="0" indent="0">
              <a:buNone/>
            </a:pPr>
            <a:r>
              <a:rPr lang="en-IE" dirty="0"/>
              <a:t>   </a:t>
            </a:r>
            <a:r>
              <a:rPr lang="en-IE" dirty="0" err="1"/>
              <a:t>transaction_date</a:t>
            </a:r>
            <a:r>
              <a:rPr lang="en-IE" dirty="0"/>
              <a:t> DATE,</a:t>
            </a:r>
          </a:p>
          <a:p>
            <a:pPr marL="0" indent="0">
              <a:buNone/>
            </a:pPr>
            <a:r>
              <a:rPr lang="en-IE" dirty="0"/>
              <a:t>   </a:t>
            </a:r>
            <a:r>
              <a:rPr lang="en-IE" dirty="0" err="1"/>
              <a:t>transaction_type</a:t>
            </a:r>
            <a:r>
              <a:rPr lang="en-IE" dirty="0"/>
              <a:t> VARCHAR2(20</a:t>
            </a:r>
            <a:r>
              <a:rPr lang="en-IE" dirty="0" smtClean="0"/>
              <a:t>)</a:t>
            </a:r>
          </a:p>
          <a:p>
            <a:pPr marL="0" indent="0">
              <a:buNone/>
            </a:pPr>
            <a:r>
              <a:rPr lang="en-IE" dirty="0" smtClean="0"/>
              <a:t>);</a:t>
            </a:r>
            <a:endParaRPr lang="en-IE" dirty="0"/>
          </a:p>
        </p:txBody>
      </p:sp>
    </p:spTree>
    <p:extLst>
      <p:ext uri="{BB962C8B-B14F-4D97-AF65-F5344CB8AC3E}">
        <p14:creationId xmlns:p14="http://schemas.microsoft.com/office/powerpoint/2010/main" val="2194621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1026"/>
          <p:cNvSpPr>
            <a:spLocks noGrp="1" noChangeArrowheads="1"/>
          </p:cNvSpPr>
          <p:nvPr>
            <p:ph type="title"/>
          </p:nvPr>
        </p:nvSpPr>
        <p:spPr/>
        <p:txBody>
          <a:bodyPr/>
          <a:lstStyle/>
          <a:p>
            <a:r>
              <a:rPr lang="en-US" altLang="en-US" dirty="0" smtClean="0"/>
              <a:t>Defining Primary Key</a:t>
            </a:r>
            <a:endParaRPr lang="en-US" altLang="en-US" dirty="0"/>
          </a:p>
        </p:txBody>
      </p:sp>
      <p:sp>
        <p:nvSpPr>
          <p:cNvPr id="572419" name="Rectangle 1027"/>
          <p:cNvSpPr>
            <a:spLocks noGrp="1" noChangeArrowheads="1"/>
          </p:cNvSpPr>
          <p:nvPr>
            <p:ph type="body" idx="1"/>
          </p:nvPr>
        </p:nvSpPr>
        <p:spPr/>
        <p:txBody>
          <a:bodyPr/>
          <a:lstStyle/>
          <a:p>
            <a:pPr lvl="1"/>
            <a:r>
              <a:rPr lang="en-US" altLang="en-US" dirty="0" smtClean="0"/>
              <a:t>Defining primary key at Column-level: </a:t>
            </a:r>
            <a:br>
              <a:rPr lang="en-US" altLang="en-US" dirty="0" smtClean="0"/>
            </a:br>
            <a:endParaRPr lang="en-US" altLang="en-US" dirty="0" smtClean="0"/>
          </a:p>
          <a:p>
            <a:pPr lvl="1"/>
            <a:endParaRPr lang="en-US" altLang="en-US" dirty="0" smtClean="0"/>
          </a:p>
          <a:p>
            <a:pPr lvl="1"/>
            <a:endParaRPr lang="en-US" altLang="en-US" dirty="0" smtClean="0"/>
          </a:p>
          <a:p>
            <a:pPr lvl="1"/>
            <a:endParaRPr lang="en-US" altLang="en-US" dirty="0" smtClean="0"/>
          </a:p>
          <a:p>
            <a:pPr lvl="1"/>
            <a:r>
              <a:rPr lang="en-US" altLang="en-US" dirty="0" smtClean="0"/>
              <a:t>Defining primary key at Table-level:</a:t>
            </a:r>
            <a:endParaRPr lang="en-US" altLang="en-US" dirty="0"/>
          </a:p>
        </p:txBody>
      </p:sp>
      <p:sp>
        <p:nvSpPr>
          <p:cNvPr id="572422" name="Rectangle 1030"/>
          <p:cNvSpPr>
            <a:spLocks noChangeArrowheads="1"/>
          </p:cNvSpPr>
          <p:nvPr/>
        </p:nvSpPr>
        <p:spPr bwMode="blackGray">
          <a:xfrm>
            <a:off x="873125" y="1690832"/>
            <a:ext cx="7256463" cy="1439863"/>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employees(</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employee_id</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NUMBER(6) </a:t>
            </a:r>
            <a:r>
              <a:rPr lang="en-US" altLang="en-US" sz="1800" b="1" dirty="0" smtClean="0">
                <a:solidFill>
                  <a:srgbClr val="FF0000"/>
                </a:solidFill>
                <a:latin typeface="Courier New" pitchFamily="49" charset="0"/>
              </a:rPr>
              <a:t>PRIMARY </a:t>
            </a:r>
            <a:r>
              <a:rPr lang="en-US" altLang="en-US" sz="1800" b="1" dirty="0">
                <a:solidFill>
                  <a:srgbClr val="FF0000"/>
                </a:solidFill>
                <a:latin typeface="Courier New" pitchFamily="49" charset="0"/>
              </a:rPr>
              <a:t>KEY,</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first_name</a:t>
            </a:r>
            <a:r>
              <a:rPr lang="en-US" altLang="en-US" sz="1800" dirty="0">
                <a:solidFill>
                  <a:srgbClr val="000000"/>
                </a:solidFill>
                <a:latin typeface="Courier New" pitchFamily="49" charset="0"/>
              </a:rPr>
              <a:t>   VARCHAR2(20</a:t>
            </a:r>
            <a:r>
              <a:rPr lang="en-US" altLang="en-US" sz="1800" dirty="0" smtClean="0">
                <a:solidFill>
                  <a:srgbClr val="000000"/>
                </a:solidFill>
                <a:latin typeface="Courier New" pitchFamily="49" charset="0"/>
              </a:rPr>
              <a:t>),</a:t>
            </a:r>
          </a:p>
          <a:p>
            <a:pPr eaLnBrk="0" hangingPunct="0"/>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job_id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VARCHAR2(10) NOT NULL</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72423" name="Rectangle 1031"/>
          <p:cNvSpPr>
            <a:spLocks noChangeArrowheads="1"/>
          </p:cNvSpPr>
          <p:nvPr/>
        </p:nvSpPr>
        <p:spPr bwMode="blackGray">
          <a:xfrm>
            <a:off x="858838" y="3666902"/>
            <a:ext cx="7270750" cy="2138362"/>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employees(</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employee_id</a:t>
            </a:r>
            <a:r>
              <a:rPr lang="en-US" altLang="en-US" sz="1800" dirty="0">
                <a:solidFill>
                  <a:srgbClr val="000000"/>
                </a:solidFill>
                <a:latin typeface="Courier New" pitchFamily="49" charset="0"/>
              </a:rPr>
              <a:t>  NUMBER(6),</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first_name</a:t>
            </a:r>
            <a:r>
              <a:rPr lang="en-US" altLang="en-US" sz="1800" dirty="0">
                <a:solidFill>
                  <a:srgbClr val="000000"/>
                </a:solidFill>
                <a:latin typeface="Courier New" pitchFamily="49" charset="0"/>
              </a:rPr>
              <a:t>   VARCHAR2(20),</a:t>
            </a:r>
          </a:p>
          <a:p>
            <a:pPr eaLnBrk="0" hangingPunct="0">
              <a:buClrTx/>
              <a:buFontTx/>
              <a:buNone/>
            </a:pPr>
            <a:r>
              <a:rPr lang="en-US" altLang="en-US" sz="1800" dirty="0">
                <a:solidFill>
                  <a:srgbClr val="000000"/>
                </a:solidFill>
                <a:latin typeface="Courier New" pitchFamily="49" charset="0"/>
              </a:rPr>
              <a:t>  </a:t>
            </a:r>
            <a:r>
              <a:rPr lang="en-US" altLang="en-US" sz="1800" dirty="0" err="1" smtClean="0">
                <a:solidFill>
                  <a:srgbClr val="000000"/>
                </a:solidFill>
                <a:latin typeface="Courier New" pitchFamily="49" charset="0"/>
              </a:rPr>
              <a:t>job_id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VARCHAR2(10) NOT NULL,</a:t>
            </a:r>
          </a:p>
          <a:p>
            <a:pPr eaLnBrk="0" hangingPunct="0">
              <a:buClrTx/>
              <a:buFontTx/>
              <a:buNone/>
            </a:pPr>
            <a:r>
              <a:rPr lang="en-US" altLang="en-US" sz="1800" b="1" dirty="0" smtClean="0">
                <a:solidFill>
                  <a:srgbClr val="FF0000"/>
                </a:solidFill>
                <a:latin typeface="Courier New" pitchFamily="49" charset="0"/>
              </a:rPr>
              <a:t>PRIMARY </a:t>
            </a:r>
            <a:r>
              <a:rPr lang="en-US" altLang="en-US" sz="1800" b="1" dirty="0">
                <a:solidFill>
                  <a:srgbClr val="FF0000"/>
                </a:solidFill>
                <a:latin typeface="Courier New" pitchFamily="49" charset="0"/>
              </a:rPr>
              <a:t>KEY (EMPLOYEE_ID));</a:t>
            </a:r>
          </a:p>
        </p:txBody>
      </p:sp>
      <p:sp>
        <p:nvSpPr>
          <p:cNvPr id="572424" name="Oval 1032"/>
          <p:cNvSpPr>
            <a:spLocks noChangeArrowheads="1"/>
          </p:cNvSpPr>
          <p:nvPr/>
        </p:nvSpPr>
        <p:spPr bwMode="blackWhite">
          <a:xfrm>
            <a:off x="7435850" y="2410763"/>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dirty="0">
                <a:solidFill>
                  <a:schemeClr val="bg2"/>
                </a:solidFill>
                <a:latin typeface="Arial" charset="0"/>
              </a:rPr>
              <a:t>1</a:t>
            </a:r>
          </a:p>
        </p:txBody>
      </p:sp>
      <p:sp>
        <p:nvSpPr>
          <p:cNvPr id="572425" name="Oval 1033"/>
          <p:cNvSpPr>
            <a:spLocks noChangeArrowheads="1"/>
          </p:cNvSpPr>
          <p:nvPr/>
        </p:nvSpPr>
        <p:spPr bwMode="blackWhite">
          <a:xfrm>
            <a:off x="7424737" y="4642197"/>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dirty="0">
                <a:solidFill>
                  <a:schemeClr val="bg2"/>
                </a:solidFill>
                <a:latin typeface="Arial" charset="0"/>
              </a:rPr>
              <a:t>2</a:t>
            </a:r>
          </a:p>
        </p:txBody>
      </p:sp>
    </p:spTree>
    <p:extLst>
      <p:ext uri="{BB962C8B-B14F-4D97-AF65-F5344CB8AC3E}">
        <p14:creationId xmlns:p14="http://schemas.microsoft.com/office/powerpoint/2010/main" val="223821720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Example</a:t>
            </a:r>
            <a:endParaRPr lang="en-IE" dirty="0"/>
          </a:p>
        </p:txBody>
      </p:sp>
      <p:sp>
        <p:nvSpPr>
          <p:cNvPr id="3" name="Content Placeholder 2"/>
          <p:cNvSpPr>
            <a:spLocks noGrp="1"/>
          </p:cNvSpPr>
          <p:nvPr>
            <p:ph sz="quarter" idx="1"/>
          </p:nvPr>
        </p:nvSpPr>
        <p:spPr/>
        <p:txBody>
          <a:bodyPr/>
          <a:lstStyle/>
          <a:p>
            <a:r>
              <a:rPr lang="en-IE" dirty="0" smtClean="0"/>
              <a:t>We have now created three containers for data - three tables</a:t>
            </a:r>
          </a:p>
          <a:p>
            <a:r>
              <a:rPr lang="en-IE" dirty="0" smtClean="0"/>
              <a:t>Each table represents on thing we want to store data about</a:t>
            </a:r>
          </a:p>
          <a:p>
            <a:pPr lvl="1"/>
            <a:r>
              <a:rPr lang="en-IE" dirty="0" smtClean="0"/>
              <a:t>Books, Patrons, Transactions</a:t>
            </a:r>
          </a:p>
          <a:p>
            <a:r>
              <a:rPr lang="en-IE" dirty="0" smtClean="0"/>
              <a:t>Each table has a set of columns which defines the type of data we want to store about the thing the table represents</a:t>
            </a:r>
          </a:p>
          <a:p>
            <a:r>
              <a:rPr lang="en-IE" dirty="0" smtClean="0"/>
              <a:t>Currently however we have no data – we simply have defined a structure</a:t>
            </a:r>
            <a:endParaRPr lang="en-IE" dirty="0"/>
          </a:p>
        </p:txBody>
      </p:sp>
    </p:spTree>
    <p:extLst>
      <p:ext uri="{BB962C8B-B14F-4D97-AF65-F5344CB8AC3E}">
        <p14:creationId xmlns:p14="http://schemas.microsoft.com/office/powerpoint/2010/main" val="894981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Lets first look at the structure of the data</a:t>
            </a:r>
            <a:endParaRPr lang="en-IE" dirty="0"/>
          </a:p>
        </p:txBody>
      </p:sp>
      <p:sp>
        <p:nvSpPr>
          <p:cNvPr id="3" name="Content Placeholder 2"/>
          <p:cNvSpPr>
            <a:spLocks noGrp="1"/>
          </p:cNvSpPr>
          <p:nvPr>
            <p:ph sz="quarter" idx="1"/>
          </p:nvPr>
        </p:nvSpPr>
        <p:spPr/>
        <p:txBody>
          <a:bodyPr/>
          <a:lstStyle/>
          <a:p>
            <a:r>
              <a:rPr lang="en-IE" dirty="0" smtClean="0"/>
              <a:t>We can ask the database to self-describe using the Describe Command</a:t>
            </a:r>
          </a:p>
          <a:p>
            <a:pPr marL="0" indent="0">
              <a:buNone/>
            </a:pPr>
            <a:r>
              <a:rPr lang="en-IE" b="1" dirty="0" smtClean="0">
                <a:solidFill>
                  <a:srgbClr val="FF0000"/>
                </a:solidFill>
                <a:latin typeface="Courier New" panose="02070309020205020404" pitchFamily="49" charset="0"/>
                <a:cs typeface="Courier New" panose="02070309020205020404" pitchFamily="49" charset="0"/>
              </a:rPr>
              <a:t>Describe</a:t>
            </a:r>
            <a:r>
              <a:rPr lang="en-IE" b="1" dirty="0" smtClean="0">
                <a:latin typeface="Courier New" panose="02070309020205020404" pitchFamily="49" charset="0"/>
                <a:cs typeface="Courier New" panose="02070309020205020404" pitchFamily="49" charset="0"/>
              </a:rPr>
              <a:t> books;</a:t>
            </a:r>
          </a:p>
          <a:p>
            <a:endParaRPr lang="en-IE" dirty="0"/>
          </a:p>
        </p:txBody>
      </p:sp>
      <p:sp>
        <p:nvSpPr>
          <p:cNvPr id="4" name="TextBox 3"/>
          <p:cNvSpPr txBox="1"/>
          <p:nvPr/>
        </p:nvSpPr>
        <p:spPr>
          <a:xfrm>
            <a:off x="457200" y="2743200"/>
            <a:ext cx="2590800" cy="646331"/>
          </a:xfrm>
          <a:prstGeom prst="rect">
            <a:avLst/>
          </a:prstGeom>
          <a:noFill/>
        </p:spPr>
        <p:txBody>
          <a:bodyPr wrap="square" rtlCol="0">
            <a:spAutoFit/>
          </a:bodyPr>
          <a:lstStyle/>
          <a:p>
            <a:r>
              <a:rPr lang="en-IE" dirty="0" smtClean="0"/>
              <a:t>What can we deduce from this ?</a:t>
            </a:r>
            <a:endParaRPr lang="en-IE" dirty="0"/>
          </a:p>
        </p:txBody>
      </p:sp>
      <p:sp>
        <p:nvSpPr>
          <p:cNvPr id="5" name="TextBox 4"/>
          <p:cNvSpPr txBox="1"/>
          <p:nvPr/>
        </p:nvSpPr>
        <p:spPr>
          <a:xfrm>
            <a:off x="3131840" y="2743200"/>
            <a:ext cx="5616624" cy="2031325"/>
          </a:xfrm>
          <a:prstGeom prst="rect">
            <a:avLst/>
          </a:prstGeom>
          <a:noFill/>
        </p:spPr>
        <p:txBody>
          <a:bodyPr wrap="square" rtlCol="0">
            <a:spAutoFit/>
          </a:bodyPr>
          <a:lstStyle/>
          <a:p>
            <a:r>
              <a:rPr lang="en-IE" dirty="0"/>
              <a:t>Name              </a:t>
            </a:r>
            <a:r>
              <a:rPr lang="en-IE" dirty="0" smtClean="0"/>
              <a:t>	Null     		Type         </a:t>
            </a:r>
            <a:endParaRPr lang="en-IE" dirty="0"/>
          </a:p>
          <a:p>
            <a:r>
              <a:rPr lang="en-IE" dirty="0"/>
              <a:t>----------------- </a:t>
            </a:r>
            <a:r>
              <a:rPr lang="en-IE" dirty="0" smtClean="0"/>
              <a:t>	-------- 		------------ </a:t>
            </a:r>
            <a:endParaRPr lang="en-IE" dirty="0"/>
          </a:p>
          <a:p>
            <a:r>
              <a:rPr lang="en-IE" dirty="0" smtClean="0"/>
              <a:t>BOOKID           </a:t>
            </a:r>
            <a:r>
              <a:rPr lang="en-IE" dirty="0"/>
              <a:t>NOT NULL </a:t>
            </a:r>
            <a:r>
              <a:rPr lang="en-IE" dirty="0" smtClean="0"/>
              <a:t>	NUMBER       </a:t>
            </a:r>
            <a:endParaRPr lang="en-IE" dirty="0"/>
          </a:p>
          <a:p>
            <a:r>
              <a:rPr lang="en-IE" dirty="0"/>
              <a:t>TITLE                      </a:t>
            </a:r>
            <a:r>
              <a:rPr lang="en-IE" dirty="0" smtClean="0"/>
              <a:t>		VARCHAR2(50</a:t>
            </a:r>
            <a:r>
              <a:rPr lang="en-IE" dirty="0"/>
              <a:t>) </a:t>
            </a:r>
          </a:p>
          <a:p>
            <a:r>
              <a:rPr lang="en-IE" dirty="0"/>
              <a:t>AUTHOR_LAST_NAME           </a:t>
            </a:r>
            <a:r>
              <a:rPr lang="en-IE" dirty="0" smtClean="0"/>
              <a:t>	VARCHAR2(30</a:t>
            </a:r>
            <a:r>
              <a:rPr lang="en-IE" dirty="0"/>
              <a:t>) </a:t>
            </a:r>
          </a:p>
          <a:p>
            <a:r>
              <a:rPr lang="en-IE" dirty="0"/>
              <a:t>AUTHOR_FIRST_NAME          </a:t>
            </a:r>
            <a:r>
              <a:rPr lang="en-IE" dirty="0" smtClean="0"/>
              <a:t>	VARCHAR2(30</a:t>
            </a:r>
            <a:r>
              <a:rPr lang="en-IE" dirty="0"/>
              <a:t>) </a:t>
            </a:r>
          </a:p>
          <a:p>
            <a:r>
              <a:rPr lang="en-IE" dirty="0"/>
              <a:t>RATING                     </a:t>
            </a:r>
            <a:r>
              <a:rPr lang="en-IE" dirty="0" smtClean="0"/>
              <a:t>		NUMBER </a:t>
            </a:r>
            <a:endParaRPr lang="en-IE" dirty="0"/>
          </a:p>
        </p:txBody>
      </p:sp>
    </p:spTree>
    <p:extLst>
      <p:ext uri="{BB962C8B-B14F-4D97-AF65-F5344CB8AC3E}">
        <p14:creationId xmlns:p14="http://schemas.microsoft.com/office/powerpoint/2010/main" val="2266936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Lets first look at the structure of the data</a:t>
            </a:r>
            <a:endParaRPr lang="en-IE" dirty="0"/>
          </a:p>
        </p:txBody>
      </p:sp>
      <p:sp>
        <p:nvSpPr>
          <p:cNvPr id="3" name="Content Placeholder 2"/>
          <p:cNvSpPr>
            <a:spLocks noGrp="1"/>
          </p:cNvSpPr>
          <p:nvPr>
            <p:ph sz="quarter" idx="1"/>
          </p:nvPr>
        </p:nvSpPr>
        <p:spPr/>
        <p:txBody>
          <a:bodyPr/>
          <a:lstStyle/>
          <a:p>
            <a:r>
              <a:rPr lang="en-IE" dirty="0" smtClean="0"/>
              <a:t>We can ask the database to self-describe</a:t>
            </a:r>
          </a:p>
          <a:p>
            <a:pPr marL="0" indent="0">
              <a:buNone/>
            </a:pPr>
            <a:r>
              <a:rPr lang="en-IE" b="1" dirty="0" smtClean="0">
                <a:solidFill>
                  <a:srgbClr val="FF0000"/>
                </a:solidFill>
                <a:latin typeface="Courier New" panose="02070309020205020404" pitchFamily="49" charset="0"/>
                <a:cs typeface="Courier New" panose="02070309020205020404" pitchFamily="49" charset="0"/>
              </a:rPr>
              <a:t>Describe</a:t>
            </a:r>
            <a:r>
              <a:rPr lang="en-IE" b="1" dirty="0" smtClean="0">
                <a:latin typeface="Courier New" panose="02070309020205020404" pitchFamily="49" charset="0"/>
                <a:cs typeface="Courier New" panose="02070309020205020404" pitchFamily="49" charset="0"/>
              </a:rPr>
              <a:t> books;</a:t>
            </a:r>
          </a:p>
          <a:p>
            <a:endParaRPr lang="en-IE" dirty="0"/>
          </a:p>
        </p:txBody>
      </p:sp>
      <p:sp>
        <p:nvSpPr>
          <p:cNvPr id="4" name="TextBox 3"/>
          <p:cNvSpPr txBox="1"/>
          <p:nvPr/>
        </p:nvSpPr>
        <p:spPr>
          <a:xfrm>
            <a:off x="0" y="2204864"/>
            <a:ext cx="3131840" cy="4247317"/>
          </a:xfrm>
          <a:prstGeom prst="rect">
            <a:avLst/>
          </a:prstGeom>
          <a:noFill/>
        </p:spPr>
        <p:txBody>
          <a:bodyPr wrap="square" rtlCol="0">
            <a:spAutoFit/>
          </a:bodyPr>
          <a:lstStyle/>
          <a:p>
            <a:r>
              <a:rPr lang="en-IE" dirty="0" err="1" smtClean="0"/>
              <a:t>BookID</a:t>
            </a:r>
            <a:r>
              <a:rPr lang="en-IE" dirty="0" smtClean="0"/>
              <a:t> – cannot have no value, allowed numbers only</a:t>
            </a:r>
          </a:p>
          <a:p>
            <a:r>
              <a:rPr lang="en-IE" dirty="0" smtClean="0"/>
              <a:t>Title –allowed characters to max length 50</a:t>
            </a:r>
          </a:p>
          <a:p>
            <a:r>
              <a:rPr lang="en-IE" dirty="0" err="1" smtClean="0"/>
              <a:t>Author_last_name</a:t>
            </a:r>
            <a:r>
              <a:rPr lang="en-IE" dirty="0" smtClean="0"/>
              <a:t>  - allowed characters to max length 30</a:t>
            </a:r>
          </a:p>
          <a:p>
            <a:r>
              <a:rPr lang="en-IE" dirty="0" err="1" smtClean="0"/>
              <a:t>Author_first_name</a:t>
            </a:r>
            <a:r>
              <a:rPr lang="en-IE" dirty="0"/>
              <a:t> </a:t>
            </a:r>
            <a:r>
              <a:rPr lang="en-IE" dirty="0" smtClean="0"/>
              <a:t>- allowed characters to max length 30</a:t>
            </a:r>
          </a:p>
          <a:p>
            <a:r>
              <a:rPr lang="en-IE" dirty="0" smtClean="0"/>
              <a:t>Rating, can be blank, allowed numbers only</a:t>
            </a:r>
          </a:p>
          <a:p>
            <a:endParaRPr lang="en-IE" dirty="0"/>
          </a:p>
          <a:p>
            <a:endParaRPr lang="en-IE" dirty="0" smtClean="0"/>
          </a:p>
          <a:p>
            <a:r>
              <a:rPr lang="en-IE" dirty="0" smtClean="0"/>
              <a:t>Title, </a:t>
            </a:r>
            <a:r>
              <a:rPr lang="en-IE" dirty="0" err="1" smtClean="0"/>
              <a:t>Author_last_name</a:t>
            </a:r>
            <a:r>
              <a:rPr lang="en-IE" dirty="0" smtClean="0"/>
              <a:t>, </a:t>
            </a:r>
            <a:r>
              <a:rPr lang="en-IE" dirty="0" err="1" smtClean="0"/>
              <a:t>Author_first_name</a:t>
            </a:r>
            <a:r>
              <a:rPr lang="en-IE" dirty="0" smtClean="0"/>
              <a:t>, Rating can have no value</a:t>
            </a:r>
            <a:endParaRPr lang="en-IE" dirty="0"/>
          </a:p>
        </p:txBody>
      </p:sp>
      <p:sp>
        <p:nvSpPr>
          <p:cNvPr id="6" name="TextBox 5"/>
          <p:cNvSpPr txBox="1"/>
          <p:nvPr/>
        </p:nvSpPr>
        <p:spPr>
          <a:xfrm>
            <a:off x="3131840" y="2743200"/>
            <a:ext cx="5616624" cy="2031325"/>
          </a:xfrm>
          <a:prstGeom prst="rect">
            <a:avLst/>
          </a:prstGeom>
          <a:noFill/>
        </p:spPr>
        <p:txBody>
          <a:bodyPr wrap="square" rtlCol="0">
            <a:spAutoFit/>
          </a:bodyPr>
          <a:lstStyle/>
          <a:p>
            <a:r>
              <a:rPr lang="en-IE" dirty="0"/>
              <a:t>Name              </a:t>
            </a:r>
            <a:r>
              <a:rPr lang="en-IE" dirty="0" smtClean="0"/>
              <a:t>	Null     		Type         </a:t>
            </a:r>
            <a:endParaRPr lang="en-IE" dirty="0"/>
          </a:p>
          <a:p>
            <a:r>
              <a:rPr lang="en-IE" dirty="0"/>
              <a:t>----------------- </a:t>
            </a:r>
            <a:r>
              <a:rPr lang="en-IE" dirty="0" smtClean="0"/>
              <a:t>	-------- 		------------ </a:t>
            </a:r>
            <a:endParaRPr lang="en-IE" dirty="0"/>
          </a:p>
          <a:p>
            <a:r>
              <a:rPr lang="en-IE" dirty="0" smtClean="0"/>
              <a:t>BOOKID           </a:t>
            </a:r>
            <a:r>
              <a:rPr lang="en-IE" dirty="0"/>
              <a:t>NOT NULL </a:t>
            </a:r>
            <a:r>
              <a:rPr lang="en-IE" dirty="0" smtClean="0"/>
              <a:t>	NUMBER       </a:t>
            </a:r>
            <a:endParaRPr lang="en-IE" dirty="0"/>
          </a:p>
          <a:p>
            <a:r>
              <a:rPr lang="en-IE" dirty="0"/>
              <a:t>TITLE                      </a:t>
            </a:r>
            <a:r>
              <a:rPr lang="en-IE" dirty="0" smtClean="0"/>
              <a:t>		VARCHAR2(50</a:t>
            </a:r>
            <a:r>
              <a:rPr lang="en-IE" dirty="0"/>
              <a:t>) </a:t>
            </a:r>
          </a:p>
          <a:p>
            <a:r>
              <a:rPr lang="en-IE" dirty="0"/>
              <a:t>AUTHOR_LAST_NAME           </a:t>
            </a:r>
            <a:r>
              <a:rPr lang="en-IE" dirty="0" smtClean="0"/>
              <a:t>	VARCHAR2(30</a:t>
            </a:r>
            <a:r>
              <a:rPr lang="en-IE" dirty="0"/>
              <a:t>) </a:t>
            </a:r>
          </a:p>
          <a:p>
            <a:r>
              <a:rPr lang="en-IE" dirty="0"/>
              <a:t>AUTHOR_FIRST_NAME          </a:t>
            </a:r>
            <a:r>
              <a:rPr lang="en-IE" dirty="0" smtClean="0"/>
              <a:t>	VARCHAR2(30</a:t>
            </a:r>
            <a:r>
              <a:rPr lang="en-IE" dirty="0"/>
              <a:t>) </a:t>
            </a:r>
          </a:p>
          <a:p>
            <a:r>
              <a:rPr lang="en-IE" dirty="0"/>
              <a:t>RATING                     </a:t>
            </a:r>
            <a:r>
              <a:rPr lang="en-IE" dirty="0" smtClean="0"/>
              <a:t>		NUMBER </a:t>
            </a:r>
            <a:endParaRPr lang="en-IE" dirty="0"/>
          </a:p>
        </p:txBody>
      </p:sp>
    </p:spTree>
    <p:extLst>
      <p:ext uri="{BB962C8B-B14F-4D97-AF65-F5344CB8AC3E}">
        <p14:creationId xmlns:p14="http://schemas.microsoft.com/office/powerpoint/2010/main" val="4120599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Lets first look at the structure of the data</a:t>
            </a:r>
            <a:endParaRPr lang="en-IE" dirty="0"/>
          </a:p>
        </p:txBody>
      </p:sp>
      <p:sp>
        <p:nvSpPr>
          <p:cNvPr id="3" name="Content Placeholder 2"/>
          <p:cNvSpPr>
            <a:spLocks noGrp="1"/>
          </p:cNvSpPr>
          <p:nvPr>
            <p:ph sz="quarter" idx="1"/>
          </p:nvPr>
        </p:nvSpPr>
        <p:spPr/>
        <p:txBody>
          <a:bodyPr/>
          <a:lstStyle/>
          <a:p>
            <a:r>
              <a:rPr lang="en-IE" dirty="0" smtClean="0"/>
              <a:t>We can use SQL Developer</a:t>
            </a:r>
            <a:endParaRPr lang="en-IE" b="1" dirty="0" smtClean="0">
              <a:latin typeface="Courier New" panose="02070309020205020404" pitchFamily="49" charset="0"/>
              <a:cs typeface="Courier New" panose="02070309020205020404" pitchFamily="49" charset="0"/>
            </a:endParaRPr>
          </a:p>
          <a:p>
            <a:endParaRPr lang="en-IE" dirty="0"/>
          </a:p>
        </p:txBody>
      </p:sp>
      <p:pic>
        <p:nvPicPr>
          <p:cNvPr id="1024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42785" b="67354"/>
          <a:stretch/>
        </p:blipFill>
        <p:spPr bwMode="auto">
          <a:xfrm>
            <a:off x="107504" y="2276872"/>
            <a:ext cx="868719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017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Inserting Data</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009930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E" smtClean="0"/>
              <a:t>What you need to know</a:t>
            </a:r>
            <a:endParaRPr lang="en-IE" dirty="0" smtClean="0"/>
          </a:p>
        </p:txBody>
      </p:sp>
      <p:sp>
        <p:nvSpPr>
          <p:cNvPr id="29699" name="Content Placeholder 2"/>
          <p:cNvSpPr>
            <a:spLocks noGrp="1"/>
          </p:cNvSpPr>
          <p:nvPr>
            <p:ph sz="quarter" idx="1"/>
          </p:nvPr>
        </p:nvSpPr>
        <p:spPr/>
        <p:txBody>
          <a:bodyPr/>
          <a:lstStyle/>
          <a:p>
            <a:r>
              <a:rPr lang="en-IE" dirty="0" smtClean="0"/>
              <a:t>The format of the table</a:t>
            </a:r>
          </a:p>
          <a:p>
            <a:pPr lvl="1"/>
            <a:r>
              <a:rPr lang="en-IE" dirty="0" smtClean="0"/>
              <a:t>i.e. the columns and their constraints.</a:t>
            </a:r>
          </a:p>
          <a:p>
            <a:r>
              <a:rPr lang="en-IE" dirty="0" smtClean="0"/>
              <a:t>You can do either:</a:t>
            </a:r>
          </a:p>
          <a:p>
            <a:pPr lvl="1"/>
            <a:r>
              <a:rPr lang="en-IE" dirty="0" smtClean="0"/>
              <a:t>A full INSERT</a:t>
            </a:r>
          </a:p>
          <a:p>
            <a:pPr lvl="2"/>
            <a:r>
              <a:rPr lang="en-IE" dirty="0" smtClean="0"/>
              <a:t>This inserts a value for every column in the table.</a:t>
            </a:r>
          </a:p>
          <a:p>
            <a:pPr lvl="1"/>
            <a:r>
              <a:rPr lang="en-IE" dirty="0" smtClean="0"/>
              <a:t>A partial INSERT</a:t>
            </a:r>
          </a:p>
          <a:p>
            <a:pPr lvl="2"/>
            <a:r>
              <a:rPr lang="en-IE" dirty="0" smtClean="0"/>
              <a:t>This inserts some values, but accepts the default values for other columns.</a:t>
            </a:r>
          </a:p>
          <a:p>
            <a:r>
              <a:rPr lang="en-IE" dirty="0" smtClean="0"/>
              <a:t>Note:</a:t>
            </a:r>
          </a:p>
          <a:p>
            <a:pPr lvl="1"/>
            <a:r>
              <a:rPr lang="en-IE" dirty="0"/>
              <a:t>All CHAR, VARCHAR2 and DATE fields must have their values surrounded by single quotes.</a:t>
            </a:r>
          </a:p>
          <a:p>
            <a:endParaRPr lang="en-IE" dirty="0" smtClean="0"/>
          </a:p>
        </p:txBody>
      </p:sp>
    </p:spTree>
    <p:extLst>
      <p:ext uri="{BB962C8B-B14F-4D97-AF65-F5344CB8AC3E}">
        <p14:creationId xmlns:p14="http://schemas.microsoft.com/office/powerpoint/2010/main" val="3696248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IE" dirty="0" smtClean="0"/>
              <a:t>Book Table</a:t>
            </a:r>
          </a:p>
        </p:txBody>
      </p:sp>
      <p:sp>
        <p:nvSpPr>
          <p:cNvPr id="26627" name="Rectangle 3"/>
          <p:cNvSpPr>
            <a:spLocks noGrp="1" noChangeArrowheads="1"/>
          </p:cNvSpPr>
          <p:nvPr>
            <p:ph sz="quarter" idx="1"/>
          </p:nvPr>
        </p:nvSpPr>
        <p:spPr/>
        <p:txBody>
          <a:bodyPr/>
          <a:lstStyle/>
          <a:p>
            <a:pPr lvl="1">
              <a:lnSpc>
                <a:spcPct val="90000"/>
              </a:lnSpc>
              <a:buNone/>
            </a:pPr>
            <a:r>
              <a:rPr lang="en-IE" sz="2000" b="1" dirty="0">
                <a:latin typeface="CourierPS" pitchFamily="49" charset="0"/>
              </a:rPr>
              <a:t>CREATE TABLE books (</a:t>
            </a:r>
          </a:p>
          <a:p>
            <a:pPr lvl="1">
              <a:lnSpc>
                <a:spcPct val="90000"/>
              </a:lnSpc>
              <a:buNone/>
            </a:pPr>
            <a:r>
              <a:rPr lang="en-IE" sz="2000" b="1" dirty="0">
                <a:latin typeface="CourierPS" pitchFamily="49" charset="0"/>
              </a:rPr>
              <a:t>   </a:t>
            </a:r>
            <a:r>
              <a:rPr lang="en-IE" sz="2000" b="1" dirty="0" err="1" smtClean="0">
                <a:latin typeface="CourierPS" pitchFamily="49" charset="0"/>
              </a:rPr>
              <a:t>bookid</a:t>
            </a:r>
            <a:r>
              <a:rPr lang="en-IE" sz="2000" b="1" dirty="0" smtClean="0">
                <a:latin typeface="CourierPS" pitchFamily="49" charset="0"/>
              </a:rPr>
              <a:t> </a:t>
            </a:r>
            <a:r>
              <a:rPr lang="en-IE" sz="2000" b="1" dirty="0">
                <a:latin typeface="CourierPS" pitchFamily="49" charset="0"/>
              </a:rPr>
              <a:t>NUMBER PRIMARY KEY,</a:t>
            </a:r>
          </a:p>
          <a:p>
            <a:pPr lvl="1">
              <a:lnSpc>
                <a:spcPct val="90000"/>
              </a:lnSpc>
              <a:buNone/>
            </a:pPr>
            <a:r>
              <a:rPr lang="en-IE" sz="2000" b="1" dirty="0">
                <a:latin typeface="CourierPS" pitchFamily="49" charset="0"/>
              </a:rPr>
              <a:t>   title VARCHAR2(50),</a:t>
            </a:r>
          </a:p>
          <a:p>
            <a:pPr lvl="1">
              <a:lnSpc>
                <a:spcPct val="90000"/>
              </a:lnSpc>
              <a:buNone/>
            </a:pPr>
            <a:r>
              <a:rPr lang="en-IE" sz="2000" b="1" dirty="0">
                <a:latin typeface="CourierPS" pitchFamily="49" charset="0"/>
              </a:rPr>
              <a:t>   </a:t>
            </a:r>
            <a:r>
              <a:rPr lang="en-IE" sz="2000" b="1" dirty="0" err="1">
                <a:latin typeface="CourierPS" pitchFamily="49" charset="0"/>
              </a:rPr>
              <a:t>author_last_name</a:t>
            </a:r>
            <a:r>
              <a:rPr lang="en-IE" sz="2000" b="1" dirty="0">
                <a:latin typeface="CourierPS" pitchFamily="49" charset="0"/>
              </a:rPr>
              <a:t> VARCHAR2(30),</a:t>
            </a:r>
          </a:p>
          <a:p>
            <a:pPr lvl="1">
              <a:lnSpc>
                <a:spcPct val="90000"/>
              </a:lnSpc>
              <a:buNone/>
            </a:pPr>
            <a:r>
              <a:rPr lang="en-IE" sz="2000" b="1" dirty="0">
                <a:latin typeface="CourierPS" pitchFamily="49" charset="0"/>
              </a:rPr>
              <a:t>   </a:t>
            </a:r>
            <a:r>
              <a:rPr lang="en-IE" sz="2000" b="1" dirty="0" err="1">
                <a:latin typeface="CourierPS" pitchFamily="49" charset="0"/>
              </a:rPr>
              <a:t>author_first_name</a:t>
            </a:r>
            <a:r>
              <a:rPr lang="en-IE" sz="2000" b="1" dirty="0">
                <a:latin typeface="CourierPS" pitchFamily="49" charset="0"/>
              </a:rPr>
              <a:t> VARCHAR2(30),</a:t>
            </a:r>
          </a:p>
          <a:p>
            <a:pPr lvl="1">
              <a:lnSpc>
                <a:spcPct val="90000"/>
              </a:lnSpc>
              <a:buNone/>
            </a:pPr>
            <a:r>
              <a:rPr lang="en-IE" sz="2000" b="1" dirty="0">
                <a:latin typeface="CourierPS" pitchFamily="49" charset="0"/>
              </a:rPr>
              <a:t>   rating NUMBER</a:t>
            </a:r>
          </a:p>
          <a:p>
            <a:pPr lvl="1">
              <a:lnSpc>
                <a:spcPct val="90000"/>
              </a:lnSpc>
              <a:buNone/>
            </a:pPr>
            <a:r>
              <a:rPr lang="en-IE" sz="2000" b="1" dirty="0">
                <a:latin typeface="CourierPS" pitchFamily="49" charset="0"/>
              </a:rPr>
              <a:t>   );</a:t>
            </a:r>
            <a:endParaRPr lang="en-IE" sz="2000" b="1" dirty="0" smtClean="0">
              <a:latin typeface="CourierPS" pitchFamily="49" charset="0"/>
            </a:endParaRPr>
          </a:p>
        </p:txBody>
      </p:sp>
    </p:spTree>
    <p:extLst>
      <p:ext uri="{BB962C8B-B14F-4D97-AF65-F5344CB8AC3E}">
        <p14:creationId xmlns:p14="http://schemas.microsoft.com/office/powerpoint/2010/main" val="3716724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Oracle Architecture</a:t>
            </a:r>
            <a:endParaRPr lang="en-IE" dirty="0"/>
          </a:p>
        </p:txBody>
      </p:sp>
      <p:sp>
        <p:nvSpPr>
          <p:cNvPr id="3" name="Content Placeholder 2"/>
          <p:cNvSpPr>
            <a:spLocks noGrp="1"/>
          </p:cNvSpPr>
          <p:nvPr>
            <p:ph idx="1"/>
          </p:nvPr>
        </p:nvSpPr>
        <p:spPr/>
        <p:txBody>
          <a:bodyPr>
            <a:normAutofit/>
          </a:bodyPr>
          <a:lstStyle/>
          <a:p>
            <a:r>
              <a:rPr lang="en-GB" dirty="0" smtClean="0"/>
              <a:t>An Oracle database consists of:</a:t>
            </a:r>
          </a:p>
          <a:p>
            <a:pPr lvl="1"/>
            <a:r>
              <a:rPr lang="en-GB" dirty="0" smtClean="0"/>
              <a:t>A large amount of stored data on disk (in physical files)</a:t>
            </a:r>
          </a:p>
          <a:p>
            <a:pPr lvl="1"/>
            <a:r>
              <a:rPr lang="en-GB" dirty="0" smtClean="0"/>
              <a:t>An Oracle instance - </a:t>
            </a:r>
            <a:r>
              <a:rPr lang="en-IE" dirty="0" smtClean="0"/>
              <a:t>set </a:t>
            </a:r>
            <a:r>
              <a:rPr lang="en-IE" dirty="0"/>
              <a:t>of memory structures that manage database </a:t>
            </a:r>
            <a:r>
              <a:rPr lang="en-IE" dirty="0" smtClean="0"/>
              <a:t>files</a:t>
            </a:r>
          </a:p>
          <a:p>
            <a:pPr lvl="2"/>
            <a:r>
              <a:rPr lang="en-IE" dirty="0" smtClean="0"/>
              <a:t>Allows users to request services and manipulate the physical database</a:t>
            </a:r>
            <a:endParaRPr lang="en-GB" dirty="0" smtClean="0"/>
          </a:p>
          <a:p>
            <a:pPr lvl="2"/>
            <a:r>
              <a:rPr lang="en-GB" dirty="0" smtClean="0"/>
              <a:t>Without the instance, the Oracle database is not usable</a:t>
            </a:r>
          </a:p>
          <a:p>
            <a:pPr lvl="3"/>
            <a:r>
              <a:rPr lang="en-GB" dirty="0" smtClean="0"/>
              <a:t>It is like having a book and not being able to read.</a:t>
            </a:r>
          </a:p>
          <a:p>
            <a:endParaRPr lang="en-IE" dirty="0"/>
          </a:p>
        </p:txBody>
      </p:sp>
    </p:spTree>
    <p:extLst>
      <p:ext uri="{BB962C8B-B14F-4D97-AF65-F5344CB8AC3E}">
        <p14:creationId xmlns:p14="http://schemas.microsoft.com/office/powerpoint/2010/main" val="3370915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IE" dirty="0" smtClean="0"/>
              <a:t>To add a row we need to :</a:t>
            </a:r>
          </a:p>
        </p:txBody>
      </p:sp>
      <p:sp>
        <p:nvSpPr>
          <p:cNvPr id="32772" name="Rectangle 3"/>
          <p:cNvSpPr>
            <a:spLocks noGrp="1" noChangeArrowheads="1"/>
          </p:cNvSpPr>
          <p:nvPr>
            <p:ph sz="quarter" idx="1"/>
          </p:nvPr>
        </p:nvSpPr>
        <p:spPr/>
        <p:txBody>
          <a:bodyPr>
            <a:normAutofit/>
          </a:bodyPr>
          <a:lstStyle/>
          <a:p>
            <a:pPr marL="640080" lvl="1" indent="-246888">
              <a:buNone/>
              <a:defRPr/>
            </a:pPr>
            <a:endParaRPr lang="en-US" b="1" dirty="0">
              <a:latin typeface="CourierPS" pitchFamily="49" charset="0"/>
            </a:endParaRPr>
          </a:p>
          <a:p>
            <a:pPr marL="640080" lvl="1" indent="-246888">
              <a:buNone/>
              <a:defRPr/>
            </a:pPr>
            <a:endParaRPr lang="en-US" b="1" dirty="0" smtClean="0">
              <a:latin typeface="CourierPS" pitchFamily="49" charset="0"/>
            </a:endParaRPr>
          </a:p>
          <a:p>
            <a:pPr marL="640080" lvl="1" indent="-246888">
              <a:buNone/>
              <a:defRPr/>
            </a:pPr>
            <a:r>
              <a:rPr lang="en-US" b="1" dirty="0" smtClean="0">
                <a:latin typeface="CourierPS" pitchFamily="49" charset="0"/>
              </a:rPr>
              <a:t>INSERT </a:t>
            </a:r>
            <a:r>
              <a:rPr lang="en-US" b="1" dirty="0">
                <a:latin typeface="CourierPS" pitchFamily="49" charset="0"/>
              </a:rPr>
              <a:t>INTO books VALUES </a:t>
            </a:r>
            <a:r>
              <a:rPr lang="en-US" b="1" dirty="0" smtClean="0">
                <a:latin typeface="CourierPS" pitchFamily="49" charset="0"/>
              </a:rPr>
              <a:t>(</a:t>
            </a:r>
          </a:p>
          <a:p>
            <a:pPr marL="640080" lvl="1" indent="-246888">
              <a:buNone/>
              <a:defRPr/>
            </a:pPr>
            <a:r>
              <a:rPr lang="en-US" b="1" dirty="0" smtClean="0">
                <a:latin typeface="CourierPS" pitchFamily="49" charset="0"/>
              </a:rPr>
              <a:t>100 , 			-- </a:t>
            </a:r>
            <a:r>
              <a:rPr lang="en-US" b="1" dirty="0" err="1" smtClean="0">
                <a:latin typeface="CourierPS" pitchFamily="49" charset="0"/>
              </a:rPr>
              <a:t>BookID</a:t>
            </a:r>
            <a:endParaRPr lang="en-US" b="1" dirty="0" smtClean="0">
              <a:latin typeface="CourierPS" pitchFamily="49" charset="0"/>
            </a:endParaRPr>
          </a:p>
          <a:p>
            <a:pPr marL="640080" lvl="1" indent="-246888">
              <a:buNone/>
              <a:defRPr/>
            </a:pPr>
            <a:r>
              <a:rPr lang="en-US" b="1" dirty="0" smtClean="0">
                <a:latin typeface="CourierPS" pitchFamily="49" charset="0"/>
              </a:rPr>
              <a:t>'Moby </a:t>
            </a:r>
            <a:r>
              <a:rPr lang="en-US" b="1" dirty="0">
                <a:latin typeface="CourierPS" pitchFamily="49" charset="0"/>
              </a:rPr>
              <a:t>Dick', </a:t>
            </a:r>
            <a:r>
              <a:rPr lang="en-US" b="1" dirty="0" smtClean="0">
                <a:latin typeface="CourierPS" pitchFamily="49" charset="0"/>
              </a:rPr>
              <a:t>		-- title</a:t>
            </a:r>
          </a:p>
          <a:p>
            <a:pPr marL="640080" lvl="1" indent="-246888">
              <a:buNone/>
              <a:defRPr/>
            </a:pPr>
            <a:r>
              <a:rPr lang="en-US" b="1" dirty="0" smtClean="0">
                <a:latin typeface="CourierPS" pitchFamily="49" charset="0"/>
              </a:rPr>
              <a:t>'Melville</a:t>
            </a:r>
            <a:r>
              <a:rPr lang="en-US" b="1" dirty="0">
                <a:latin typeface="CourierPS" pitchFamily="49" charset="0"/>
              </a:rPr>
              <a:t>', </a:t>
            </a:r>
            <a:r>
              <a:rPr lang="en-US" b="1" dirty="0" smtClean="0">
                <a:latin typeface="CourierPS" pitchFamily="49" charset="0"/>
              </a:rPr>
              <a:t>		-- </a:t>
            </a:r>
            <a:r>
              <a:rPr lang="en-US" b="1" dirty="0" err="1" smtClean="0">
                <a:latin typeface="CourierPS" pitchFamily="49" charset="0"/>
              </a:rPr>
              <a:t>author_last_name</a:t>
            </a:r>
            <a:endParaRPr lang="en-US" b="1" dirty="0" smtClean="0">
              <a:latin typeface="CourierPS" pitchFamily="49" charset="0"/>
            </a:endParaRPr>
          </a:p>
          <a:p>
            <a:pPr marL="640080" lvl="1" indent="-246888">
              <a:buNone/>
              <a:defRPr/>
            </a:pPr>
            <a:r>
              <a:rPr lang="en-US" b="1" dirty="0" smtClean="0">
                <a:latin typeface="CourierPS" pitchFamily="49" charset="0"/>
              </a:rPr>
              <a:t>'Herman</a:t>
            </a:r>
            <a:r>
              <a:rPr lang="en-US" b="1" dirty="0">
                <a:latin typeface="CourierPS" pitchFamily="49" charset="0"/>
              </a:rPr>
              <a:t>', </a:t>
            </a:r>
            <a:r>
              <a:rPr lang="en-US" b="1" dirty="0" smtClean="0">
                <a:latin typeface="CourierPS" pitchFamily="49" charset="0"/>
              </a:rPr>
              <a:t>		-- </a:t>
            </a:r>
            <a:r>
              <a:rPr lang="en-US" b="1" dirty="0" err="1" smtClean="0">
                <a:latin typeface="CourierPS" pitchFamily="49" charset="0"/>
              </a:rPr>
              <a:t>author_first_name</a:t>
            </a:r>
            <a:endParaRPr lang="en-US" b="1" dirty="0" smtClean="0">
              <a:latin typeface="CourierPS" pitchFamily="49" charset="0"/>
            </a:endParaRPr>
          </a:p>
          <a:p>
            <a:pPr marL="640080" lvl="1" indent="-246888">
              <a:buNone/>
              <a:defRPr/>
            </a:pPr>
            <a:r>
              <a:rPr lang="en-US" b="1" dirty="0" smtClean="0">
                <a:latin typeface="CourierPS" pitchFamily="49" charset="0"/>
              </a:rPr>
              <a:t>10				-- rating</a:t>
            </a:r>
          </a:p>
          <a:p>
            <a:pPr marL="640080" lvl="1" indent="-246888">
              <a:buNone/>
              <a:defRPr/>
            </a:pPr>
            <a:r>
              <a:rPr lang="en-US" b="1" dirty="0" smtClean="0">
                <a:latin typeface="CourierPS" pitchFamily="49" charset="0"/>
              </a:rPr>
              <a:t>);</a:t>
            </a:r>
            <a:endParaRPr lang="en-US" b="1" dirty="0">
              <a:latin typeface="CourierPS" pitchFamily="49" charset="0"/>
            </a:endParaRPr>
          </a:p>
        </p:txBody>
      </p:sp>
      <p:sp>
        <p:nvSpPr>
          <p:cNvPr id="2" name="TextBox 1"/>
          <p:cNvSpPr txBox="1"/>
          <p:nvPr/>
        </p:nvSpPr>
        <p:spPr>
          <a:xfrm>
            <a:off x="683568" y="1196752"/>
            <a:ext cx="7056784" cy="646331"/>
          </a:xfrm>
          <a:prstGeom prst="rect">
            <a:avLst/>
          </a:prstGeom>
          <a:solidFill>
            <a:srgbClr val="FFFF00"/>
          </a:solidFill>
          <a:ln>
            <a:solidFill>
              <a:schemeClr val="tx1"/>
            </a:solidFill>
          </a:ln>
        </p:spPr>
        <p:txBody>
          <a:bodyPr wrap="square" rtlCol="0">
            <a:spAutoFit/>
          </a:bodyPr>
          <a:lstStyle/>
          <a:p>
            <a:r>
              <a:rPr lang="en-IE" dirty="0"/>
              <a:t>INSERT INTO table (column1, column2, ... </a:t>
            </a:r>
            <a:r>
              <a:rPr lang="en-IE" dirty="0" err="1"/>
              <a:t>column_n</a:t>
            </a:r>
            <a:r>
              <a:rPr lang="en-IE" dirty="0"/>
              <a:t> ) VALUES (expression1, expression2, ... </a:t>
            </a:r>
            <a:r>
              <a:rPr lang="en-IE" dirty="0" err="1"/>
              <a:t>expression_n</a:t>
            </a:r>
            <a:r>
              <a:rPr lang="en-IE" dirty="0"/>
              <a:t> );</a:t>
            </a:r>
          </a:p>
        </p:txBody>
      </p:sp>
      <p:sp>
        <p:nvSpPr>
          <p:cNvPr id="3" name="TextBox 2"/>
          <p:cNvSpPr txBox="1"/>
          <p:nvPr/>
        </p:nvSpPr>
        <p:spPr>
          <a:xfrm>
            <a:off x="179512" y="5301208"/>
            <a:ext cx="8784976" cy="646331"/>
          </a:xfrm>
          <a:prstGeom prst="rect">
            <a:avLst/>
          </a:prstGeom>
          <a:noFill/>
        </p:spPr>
        <p:txBody>
          <a:bodyPr wrap="square" rtlCol="0">
            <a:spAutoFit/>
          </a:bodyPr>
          <a:lstStyle/>
          <a:p>
            <a:r>
              <a:rPr lang="en-IE" b="1" dirty="0" smtClean="0"/>
              <a:t>NOTE: If we do not include a column list then ORACLE assumes you are inserting data in the column order it expects. </a:t>
            </a:r>
            <a:endParaRPr lang="en-IE" b="1" dirty="0"/>
          </a:p>
        </p:txBody>
      </p:sp>
    </p:spTree>
    <p:extLst>
      <p:ext uri="{BB962C8B-B14F-4D97-AF65-F5344CB8AC3E}">
        <p14:creationId xmlns:p14="http://schemas.microsoft.com/office/powerpoint/2010/main" val="3533203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IE" dirty="0" smtClean="0"/>
              <a:t>To add a row we need to :</a:t>
            </a:r>
          </a:p>
        </p:txBody>
      </p:sp>
      <p:sp>
        <p:nvSpPr>
          <p:cNvPr id="32772" name="Rectangle 3"/>
          <p:cNvSpPr>
            <a:spLocks noGrp="1" noChangeArrowheads="1"/>
          </p:cNvSpPr>
          <p:nvPr>
            <p:ph sz="quarter" idx="1"/>
          </p:nvPr>
        </p:nvSpPr>
        <p:spPr/>
        <p:txBody>
          <a:bodyPr>
            <a:normAutofit/>
          </a:bodyPr>
          <a:lstStyle/>
          <a:p>
            <a:pPr marL="640080" lvl="1" indent="-246888">
              <a:buNone/>
              <a:defRPr/>
            </a:pPr>
            <a:endParaRPr lang="en-US" b="1" dirty="0">
              <a:latin typeface="CourierPS" pitchFamily="49" charset="0"/>
            </a:endParaRPr>
          </a:p>
          <a:p>
            <a:pPr marL="640080" lvl="1" indent="-246888">
              <a:buNone/>
              <a:defRPr/>
            </a:pPr>
            <a:endParaRPr lang="en-US" b="1" dirty="0" smtClean="0">
              <a:latin typeface="CourierPS" pitchFamily="49" charset="0"/>
            </a:endParaRPr>
          </a:p>
          <a:p>
            <a:pPr marL="640080" lvl="1" indent="-246888">
              <a:buNone/>
              <a:defRPr/>
            </a:pPr>
            <a:r>
              <a:rPr lang="en-US" b="1" dirty="0" smtClean="0">
                <a:latin typeface="CourierPS" pitchFamily="49" charset="0"/>
              </a:rPr>
              <a:t>INSERT </a:t>
            </a:r>
            <a:r>
              <a:rPr lang="en-US" b="1" dirty="0">
                <a:latin typeface="CourierPS" pitchFamily="49" charset="0"/>
              </a:rPr>
              <a:t>INTO books </a:t>
            </a:r>
            <a:r>
              <a:rPr lang="en-US" b="1" dirty="0" smtClean="0">
                <a:latin typeface="CourierPS" pitchFamily="49" charset="0"/>
              </a:rPr>
              <a:t>(title, </a:t>
            </a:r>
            <a:r>
              <a:rPr lang="en-US" b="1" dirty="0" err="1" smtClean="0">
                <a:latin typeface="CourierPS" pitchFamily="49" charset="0"/>
              </a:rPr>
              <a:t>author_last_name</a:t>
            </a:r>
            <a:r>
              <a:rPr lang="en-US" b="1" dirty="0" smtClean="0">
                <a:latin typeface="CourierPS" pitchFamily="49" charset="0"/>
              </a:rPr>
              <a:t>, </a:t>
            </a:r>
            <a:r>
              <a:rPr lang="en-US" b="1" dirty="0" err="1" smtClean="0">
                <a:latin typeface="CourierPS" pitchFamily="49" charset="0"/>
              </a:rPr>
              <a:t>author_first_name</a:t>
            </a:r>
            <a:r>
              <a:rPr lang="en-US" b="1" dirty="0" smtClean="0">
                <a:latin typeface="CourierPS" pitchFamily="49" charset="0"/>
              </a:rPr>
              <a:t>, </a:t>
            </a:r>
            <a:r>
              <a:rPr lang="en-US" b="1" dirty="0" err="1" smtClean="0">
                <a:latin typeface="CourierPS" pitchFamily="49" charset="0"/>
              </a:rPr>
              <a:t>BookID</a:t>
            </a:r>
            <a:r>
              <a:rPr lang="en-US" b="1" dirty="0" smtClean="0">
                <a:latin typeface="CourierPS" pitchFamily="49" charset="0"/>
              </a:rPr>
              <a:t>)</a:t>
            </a:r>
          </a:p>
          <a:p>
            <a:pPr marL="640080" lvl="1" indent="-246888">
              <a:buNone/>
              <a:defRPr/>
            </a:pPr>
            <a:r>
              <a:rPr lang="en-US" b="1" dirty="0" smtClean="0">
                <a:latin typeface="CourierPS" pitchFamily="49" charset="0"/>
              </a:rPr>
              <a:t>VALUES (</a:t>
            </a:r>
          </a:p>
          <a:p>
            <a:pPr marL="640080" lvl="1" indent="-246888">
              <a:buNone/>
              <a:defRPr/>
            </a:pPr>
            <a:r>
              <a:rPr lang="en-US" b="1" dirty="0" smtClean="0">
                <a:latin typeface="CourierPS" pitchFamily="49" charset="0"/>
              </a:rPr>
              <a:t>'Moby </a:t>
            </a:r>
            <a:r>
              <a:rPr lang="en-US" b="1" dirty="0">
                <a:latin typeface="CourierPS" pitchFamily="49" charset="0"/>
              </a:rPr>
              <a:t>Dick', </a:t>
            </a:r>
            <a:r>
              <a:rPr lang="en-US" b="1" dirty="0" smtClean="0">
                <a:latin typeface="CourierPS" pitchFamily="49" charset="0"/>
              </a:rPr>
              <a:t>		-- title</a:t>
            </a:r>
          </a:p>
          <a:p>
            <a:pPr marL="640080" lvl="1" indent="-246888">
              <a:buNone/>
              <a:defRPr/>
            </a:pPr>
            <a:r>
              <a:rPr lang="en-US" b="1" dirty="0" smtClean="0">
                <a:latin typeface="CourierPS" pitchFamily="49" charset="0"/>
              </a:rPr>
              <a:t>'Melville</a:t>
            </a:r>
            <a:r>
              <a:rPr lang="en-US" b="1" dirty="0">
                <a:latin typeface="CourierPS" pitchFamily="49" charset="0"/>
              </a:rPr>
              <a:t>', </a:t>
            </a:r>
            <a:r>
              <a:rPr lang="en-US" b="1" dirty="0" smtClean="0">
                <a:latin typeface="CourierPS" pitchFamily="49" charset="0"/>
              </a:rPr>
              <a:t>		-- </a:t>
            </a:r>
            <a:r>
              <a:rPr lang="en-US" b="1" dirty="0" err="1" smtClean="0">
                <a:latin typeface="CourierPS" pitchFamily="49" charset="0"/>
              </a:rPr>
              <a:t>author_last_name</a:t>
            </a:r>
            <a:endParaRPr lang="en-US" b="1" dirty="0" smtClean="0">
              <a:latin typeface="CourierPS" pitchFamily="49" charset="0"/>
            </a:endParaRPr>
          </a:p>
          <a:p>
            <a:pPr marL="640080" lvl="1" indent="-246888">
              <a:buNone/>
              <a:defRPr/>
            </a:pPr>
            <a:r>
              <a:rPr lang="en-US" b="1" dirty="0" smtClean="0">
                <a:latin typeface="CourierPS" pitchFamily="49" charset="0"/>
              </a:rPr>
              <a:t>'Herman</a:t>
            </a:r>
            <a:r>
              <a:rPr lang="en-US" b="1" dirty="0">
                <a:latin typeface="CourierPS" pitchFamily="49" charset="0"/>
              </a:rPr>
              <a:t>', </a:t>
            </a:r>
            <a:r>
              <a:rPr lang="en-US" b="1" dirty="0" smtClean="0">
                <a:latin typeface="CourierPS" pitchFamily="49" charset="0"/>
              </a:rPr>
              <a:t>		-- </a:t>
            </a:r>
            <a:r>
              <a:rPr lang="en-US" b="1" dirty="0" err="1" smtClean="0">
                <a:latin typeface="CourierPS" pitchFamily="49" charset="0"/>
              </a:rPr>
              <a:t>author_first_name</a:t>
            </a:r>
            <a:endParaRPr lang="en-US" b="1" dirty="0" smtClean="0">
              <a:latin typeface="CourierPS" pitchFamily="49" charset="0"/>
            </a:endParaRPr>
          </a:p>
          <a:p>
            <a:pPr marL="640080" lvl="1" indent="-246888">
              <a:buNone/>
              <a:defRPr/>
            </a:pPr>
            <a:r>
              <a:rPr lang="en-US" b="1" dirty="0" smtClean="0">
                <a:latin typeface="CourierPS" pitchFamily="49" charset="0"/>
              </a:rPr>
              <a:t>10,			-- rating</a:t>
            </a:r>
          </a:p>
          <a:p>
            <a:pPr marL="640080" lvl="1" indent="-246888">
              <a:buNone/>
              <a:defRPr/>
            </a:pPr>
            <a:r>
              <a:rPr lang="en-US" b="1" dirty="0" smtClean="0">
                <a:latin typeface="CourierPS" pitchFamily="49" charset="0"/>
              </a:rPr>
              <a:t>100 </a:t>
            </a:r>
            <a:r>
              <a:rPr lang="en-US" b="1" dirty="0">
                <a:latin typeface="CourierPS" pitchFamily="49" charset="0"/>
              </a:rPr>
              <a:t>			-- </a:t>
            </a:r>
            <a:r>
              <a:rPr lang="en-US" b="1" dirty="0" err="1" smtClean="0">
                <a:latin typeface="CourierPS" pitchFamily="49" charset="0"/>
              </a:rPr>
              <a:t>BookID</a:t>
            </a:r>
            <a:endParaRPr lang="en-US" b="1" dirty="0" smtClean="0">
              <a:latin typeface="CourierPS" pitchFamily="49" charset="0"/>
            </a:endParaRPr>
          </a:p>
          <a:p>
            <a:pPr marL="640080" lvl="1" indent="-246888">
              <a:buNone/>
              <a:defRPr/>
            </a:pPr>
            <a:r>
              <a:rPr lang="en-US" b="1" dirty="0" smtClean="0">
                <a:latin typeface="CourierPS" pitchFamily="49" charset="0"/>
              </a:rPr>
              <a:t>);</a:t>
            </a:r>
            <a:endParaRPr lang="en-US" b="1" dirty="0">
              <a:latin typeface="CourierPS" pitchFamily="49" charset="0"/>
            </a:endParaRPr>
          </a:p>
        </p:txBody>
      </p:sp>
      <p:sp>
        <p:nvSpPr>
          <p:cNvPr id="2" name="TextBox 1"/>
          <p:cNvSpPr txBox="1"/>
          <p:nvPr/>
        </p:nvSpPr>
        <p:spPr>
          <a:xfrm>
            <a:off x="683568" y="1196752"/>
            <a:ext cx="7056784" cy="646331"/>
          </a:xfrm>
          <a:prstGeom prst="rect">
            <a:avLst/>
          </a:prstGeom>
          <a:solidFill>
            <a:srgbClr val="FFFF00"/>
          </a:solidFill>
          <a:ln>
            <a:solidFill>
              <a:schemeClr val="tx1"/>
            </a:solidFill>
          </a:ln>
        </p:spPr>
        <p:txBody>
          <a:bodyPr wrap="square" rtlCol="0">
            <a:spAutoFit/>
          </a:bodyPr>
          <a:lstStyle/>
          <a:p>
            <a:r>
              <a:rPr lang="en-IE" dirty="0"/>
              <a:t>INSERT INTO table (column1, column2, ... </a:t>
            </a:r>
            <a:r>
              <a:rPr lang="en-IE" dirty="0" err="1"/>
              <a:t>column_n</a:t>
            </a:r>
            <a:r>
              <a:rPr lang="en-IE" dirty="0"/>
              <a:t> ) VALUES (expression1, expression2, ... </a:t>
            </a:r>
            <a:r>
              <a:rPr lang="en-IE" dirty="0" err="1"/>
              <a:t>expression_n</a:t>
            </a:r>
            <a:r>
              <a:rPr lang="en-IE" dirty="0"/>
              <a:t> );</a:t>
            </a:r>
          </a:p>
        </p:txBody>
      </p:sp>
      <p:sp>
        <p:nvSpPr>
          <p:cNvPr id="5" name="TextBox 4"/>
          <p:cNvSpPr txBox="1"/>
          <p:nvPr/>
        </p:nvSpPr>
        <p:spPr>
          <a:xfrm>
            <a:off x="203213" y="5805264"/>
            <a:ext cx="8784976" cy="369332"/>
          </a:xfrm>
          <a:prstGeom prst="rect">
            <a:avLst/>
          </a:prstGeom>
          <a:noFill/>
        </p:spPr>
        <p:txBody>
          <a:bodyPr wrap="square" rtlCol="0">
            <a:spAutoFit/>
          </a:bodyPr>
          <a:lstStyle/>
          <a:p>
            <a:r>
              <a:rPr lang="en-IE" b="1" dirty="0" smtClean="0"/>
              <a:t>NOTE: If we use a column list we can insert the data in the order we want</a:t>
            </a:r>
            <a:endParaRPr lang="en-IE" b="1" dirty="0"/>
          </a:p>
        </p:txBody>
      </p:sp>
    </p:spTree>
    <p:extLst>
      <p:ext uri="{BB962C8B-B14F-4D97-AF65-F5344CB8AC3E}">
        <p14:creationId xmlns:p14="http://schemas.microsoft.com/office/powerpoint/2010/main" val="6648890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324600" y="304800"/>
            <a:ext cx="2819400" cy="838200"/>
          </a:xfrm>
        </p:spPr>
        <p:txBody>
          <a:bodyPr/>
          <a:lstStyle/>
          <a:p>
            <a:pPr eaLnBrk="1" hangingPunct="1"/>
            <a:r>
              <a:rPr lang="en-IE" sz="1800" dirty="0" smtClean="0"/>
              <a:t>Duplicate Primary Key</a:t>
            </a:r>
          </a:p>
        </p:txBody>
      </p:sp>
      <p:sp>
        <p:nvSpPr>
          <p:cNvPr id="2" name="Content Placeholder 1"/>
          <p:cNvSpPr>
            <a:spLocks noGrp="1"/>
          </p:cNvSpPr>
          <p:nvPr>
            <p:ph type="body" idx="2"/>
          </p:nvPr>
        </p:nvSpPr>
        <p:spPr/>
        <p:txBody>
          <a:bodyPr>
            <a:normAutofit/>
          </a:bodyPr>
          <a:lstStyle/>
          <a:p>
            <a:r>
              <a:rPr lang="en-IE" sz="2000" b="1" dirty="0">
                <a:latin typeface="CourierPS" pitchFamily="49" charset="0"/>
              </a:rPr>
              <a:t>INSERT INTO books VALUES (100, 'Moby Dick', 'Melville', 'Herman', 10);</a:t>
            </a:r>
            <a:endParaRPr lang="en-US" sz="2000" b="1" dirty="0">
              <a:latin typeface="CourierPS" pitchFamily="49" charset="0"/>
            </a:endParaRPr>
          </a:p>
          <a:p>
            <a:r>
              <a:rPr lang="en-US" sz="2000" b="1" dirty="0" smtClean="0">
                <a:latin typeface="CourierPS" pitchFamily="49" charset="0"/>
              </a:rPr>
              <a:t>If a book with a </a:t>
            </a:r>
            <a:r>
              <a:rPr lang="en-US" sz="2000" b="1" dirty="0" err="1" smtClean="0">
                <a:latin typeface="CourierPS" pitchFamily="49" charset="0"/>
              </a:rPr>
              <a:t>bookID</a:t>
            </a:r>
            <a:r>
              <a:rPr lang="en-US" sz="2000" b="1" dirty="0" smtClean="0">
                <a:latin typeface="CourierPS" pitchFamily="49" charset="0"/>
              </a:rPr>
              <a:t> of 100 already exists in the table….</a:t>
            </a:r>
            <a:endParaRPr lang="en-US" sz="2000" b="1" dirty="0">
              <a:latin typeface="CourierPS" pitchFamily="49" charset="0"/>
            </a:endParaRPr>
          </a:p>
          <a:p>
            <a:endParaRPr lang="en-IE" dirty="0"/>
          </a:p>
        </p:txBody>
      </p:sp>
      <p:sp>
        <p:nvSpPr>
          <p:cNvPr id="34819" name="Rectangle 3"/>
          <p:cNvSpPr>
            <a:spLocks noGrp="1" noChangeArrowheads="1"/>
          </p:cNvSpPr>
          <p:nvPr>
            <p:ph sz="quarter" idx="1"/>
          </p:nvPr>
        </p:nvSpPr>
        <p:spPr/>
        <p:txBody>
          <a:bodyPr>
            <a:normAutofit fontScale="92500" lnSpcReduction="10000"/>
          </a:bodyPr>
          <a:lstStyle/>
          <a:p>
            <a:pPr marL="0" indent="0">
              <a:lnSpc>
                <a:spcPct val="80000"/>
              </a:lnSpc>
              <a:buNone/>
            </a:pPr>
            <a:r>
              <a:rPr lang="en-IE" sz="2000" b="1" dirty="0">
                <a:latin typeface="CourierPS" pitchFamily="49" charset="0"/>
              </a:rPr>
              <a:t>Error starting at line : 38 in command -</a:t>
            </a:r>
          </a:p>
          <a:p>
            <a:pPr marL="0" indent="0">
              <a:lnSpc>
                <a:spcPct val="80000"/>
              </a:lnSpc>
              <a:buNone/>
            </a:pPr>
            <a:r>
              <a:rPr lang="en-IE" sz="2000" b="1" dirty="0">
                <a:latin typeface="CourierPS" pitchFamily="49" charset="0"/>
              </a:rPr>
              <a:t>INSERT INTO books VALUES (100, 'Moby Dick', 'Melville', 'Herman', 10)</a:t>
            </a:r>
          </a:p>
          <a:p>
            <a:pPr marL="0" indent="0">
              <a:lnSpc>
                <a:spcPct val="80000"/>
              </a:lnSpc>
              <a:buNone/>
            </a:pPr>
            <a:r>
              <a:rPr lang="en-IE" sz="2000" b="1" dirty="0">
                <a:latin typeface="CourierPS" pitchFamily="49" charset="0"/>
              </a:rPr>
              <a:t>Error report -</a:t>
            </a:r>
          </a:p>
          <a:p>
            <a:pPr marL="0" indent="0">
              <a:lnSpc>
                <a:spcPct val="80000"/>
              </a:lnSpc>
              <a:buNone/>
            </a:pPr>
            <a:r>
              <a:rPr lang="en-IE" sz="2000" b="1" dirty="0">
                <a:latin typeface="CourierPS" pitchFamily="49" charset="0"/>
              </a:rPr>
              <a:t>SQL Error: ORA-00001: unique constraint (DLAWLESS.SYS_C0020265) violated</a:t>
            </a:r>
          </a:p>
          <a:p>
            <a:pPr marL="0" indent="0">
              <a:lnSpc>
                <a:spcPct val="80000"/>
              </a:lnSpc>
              <a:buNone/>
            </a:pPr>
            <a:r>
              <a:rPr lang="en-IE" sz="2000" b="1" dirty="0">
                <a:latin typeface="CourierPS" pitchFamily="49" charset="0"/>
              </a:rPr>
              <a:t>00001. 00000 -  "unique constraint (%</a:t>
            </a:r>
            <a:r>
              <a:rPr lang="en-IE" sz="2000" b="1" dirty="0" err="1">
                <a:latin typeface="CourierPS" pitchFamily="49" charset="0"/>
              </a:rPr>
              <a:t>s.%s</a:t>
            </a:r>
            <a:r>
              <a:rPr lang="en-IE" sz="2000" b="1" dirty="0">
                <a:latin typeface="CourierPS" pitchFamily="49" charset="0"/>
              </a:rPr>
              <a:t>) violated"</a:t>
            </a:r>
          </a:p>
          <a:p>
            <a:pPr marL="0" indent="0">
              <a:lnSpc>
                <a:spcPct val="80000"/>
              </a:lnSpc>
              <a:buNone/>
            </a:pPr>
            <a:r>
              <a:rPr lang="en-IE" sz="2000" b="1" dirty="0">
                <a:latin typeface="CourierPS" pitchFamily="49" charset="0"/>
              </a:rPr>
              <a:t>*Cause:    An UPDATE or INSERT statement attempted to insert a duplicate key.</a:t>
            </a:r>
          </a:p>
          <a:p>
            <a:pPr marL="0" indent="0">
              <a:lnSpc>
                <a:spcPct val="80000"/>
              </a:lnSpc>
              <a:buNone/>
            </a:pPr>
            <a:r>
              <a:rPr lang="en-IE" sz="2000" b="1" dirty="0">
                <a:latin typeface="CourierPS" pitchFamily="49" charset="0"/>
              </a:rPr>
              <a:t>           For Trusted Oracle configured in DBMS MAC mode, you may see</a:t>
            </a:r>
          </a:p>
          <a:p>
            <a:pPr marL="0" indent="0">
              <a:lnSpc>
                <a:spcPct val="80000"/>
              </a:lnSpc>
              <a:buNone/>
            </a:pPr>
            <a:r>
              <a:rPr lang="en-IE" sz="2000" b="1" dirty="0">
                <a:latin typeface="CourierPS" pitchFamily="49" charset="0"/>
              </a:rPr>
              <a:t>           this message if a duplicate entry exists at a different level.</a:t>
            </a:r>
          </a:p>
          <a:p>
            <a:pPr marL="0" indent="0">
              <a:lnSpc>
                <a:spcPct val="80000"/>
              </a:lnSpc>
              <a:buNone/>
            </a:pPr>
            <a:r>
              <a:rPr lang="en-IE" sz="2000" b="1" dirty="0">
                <a:latin typeface="CourierPS" pitchFamily="49" charset="0"/>
              </a:rPr>
              <a:t>*Action:   Either remove the unique restriction or do not insert the key.</a:t>
            </a:r>
            <a:r>
              <a:rPr lang="en-US" sz="2000" b="1" dirty="0" smtClean="0">
                <a:latin typeface="CourierPS" pitchFamily="49" charset="0"/>
              </a:rPr>
              <a:t/>
            </a:r>
            <a:br>
              <a:rPr lang="en-US" sz="2000" b="1" dirty="0" smtClean="0">
                <a:latin typeface="CourierPS" pitchFamily="49" charset="0"/>
              </a:rPr>
            </a:br>
            <a:r>
              <a:rPr lang="en-US" sz="2000" b="1" dirty="0" smtClean="0">
                <a:latin typeface="CourierPS" pitchFamily="49" charset="0"/>
              </a:rPr>
              <a:t/>
            </a:r>
            <a:br>
              <a:rPr lang="en-US" sz="2000" b="1" dirty="0" smtClean="0">
                <a:latin typeface="CourierPS" pitchFamily="49" charset="0"/>
              </a:rPr>
            </a:br>
            <a:endParaRPr lang="en-US" sz="2000" b="1" dirty="0" smtClean="0">
              <a:latin typeface="CourierPS" pitchFamily="49" charset="0"/>
            </a:endParaRPr>
          </a:p>
        </p:txBody>
      </p:sp>
    </p:spTree>
    <p:extLst>
      <p:ext uri="{BB962C8B-B14F-4D97-AF65-F5344CB8AC3E}">
        <p14:creationId xmlns:p14="http://schemas.microsoft.com/office/powerpoint/2010/main" val="4263738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Transactions and SQL</a:t>
            </a:r>
            <a:endParaRPr lang="en-IE" dirty="0"/>
          </a:p>
        </p:txBody>
      </p:sp>
      <p:sp>
        <p:nvSpPr>
          <p:cNvPr id="4" name="Content Placeholder 3"/>
          <p:cNvSpPr>
            <a:spLocks noGrp="1"/>
          </p:cNvSpPr>
          <p:nvPr>
            <p:ph sz="quarter" idx="1"/>
          </p:nvPr>
        </p:nvSpPr>
        <p:spPr/>
        <p:txBody>
          <a:bodyPr/>
          <a:lstStyle/>
          <a:p>
            <a:r>
              <a:rPr lang="en-US" altLang="zh-CN" dirty="0" smtClean="0"/>
              <a:t>The SELECT statement reads data from the database </a:t>
            </a:r>
          </a:p>
          <a:p>
            <a:pPr lvl="1"/>
            <a:r>
              <a:rPr lang="en-US" altLang="zh-CN" dirty="0" smtClean="0"/>
              <a:t>BUT  doesn’t change anything.</a:t>
            </a:r>
          </a:p>
          <a:p>
            <a:r>
              <a:rPr lang="en-US" altLang="zh-CN" dirty="0" smtClean="0"/>
              <a:t>The other three  DML (data manipulation language) statements we will use DO change the data.</a:t>
            </a:r>
          </a:p>
          <a:p>
            <a:r>
              <a:rPr lang="en-US" altLang="zh-CN" dirty="0" smtClean="0"/>
              <a:t>Because they change the data, the DBMS (Database Management System) goes into defensive mode.</a:t>
            </a:r>
          </a:p>
          <a:p>
            <a:r>
              <a:rPr lang="en-US" altLang="zh-CN" dirty="0" smtClean="0"/>
              <a:t>It will not allow other users of the database make changes to this data until the statements are complete.</a:t>
            </a:r>
          </a:p>
          <a:p>
            <a:endParaRPr lang="en-US" altLang="zh-CN" dirty="0" smtClean="0"/>
          </a:p>
          <a:p>
            <a:endParaRPr lang="en-IE" dirty="0"/>
          </a:p>
        </p:txBody>
      </p:sp>
    </p:spTree>
    <p:extLst>
      <p:ext uri="{BB962C8B-B14F-4D97-AF65-F5344CB8AC3E}">
        <p14:creationId xmlns:p14="http://schemas.microsoft.com/office/powerpoint/2010/main" val="6028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Transactions in SQL</a:t>
            </a:r>
            <a:endParaRPr lang="en-IE" dirty="0"/>
          </a:p>
        </p:txBody>
      </p:sp>
      <p:sp>
        <p:nvSpPr>
          <p:cNvPr id="4" name="Content Placeholder 3"/>
          <p:cNvSpPr>
            <a:spLocks noGrp="1"/>
          </p:cNvSpPr>
          <p:nvPr>
            <p:ph sz="quarter" idx="1"/>
          </p:nvPr>
        </p:nvSpPr>
        <p:spPr/>
        <p:txBody>
          <a:bodyPr>
            <a:normAutofit lnSpcReduction="10000"/>
          </a:bodyPr>
          <a:lstStyle/>
          <a:p>
            <a:r>
              <a:rPr lang="en-IE" dirty="0" smtClean="0"/>
              <a:t>As soon as Oracle sees an INSERT, UPDATE or DELETE, it starts a TRANSACTION</a:t>
            </a:r>
          </a:p>
          <a:p>
            <a:pPr lvl="1"/>
            <a:r>
              <a:rPr lang="en-US" altLang="zh-CN" dirty="0"/>
              <a:t>It LOCKS all rows that are subjected to</a:t>
            </a:r>
          </a:p>
          <a:p>
            <a:pPr lvl="2"/>
            <a:r>
              <a:rPr lang="en-US" altLang="zh-CN" dirty="0"/>
              <a:t>INSERT</a:t>
            </a:r>
          </a:p>
          <a:p>
            <a:pPr lvl="2"/>
            <a:r>
              <a:rPr lang="en-US" altLang="zh-CN" dirty="0"/>
              <a:t>UPDATE or DELETE</a:t>
            </a:r>
          </a:p>
          <a:p>
            <a:r>
              <a:rPr lang="en-IE" dirty="0" smtClean="0"/>
              <a:t>The transaction continues until the operations are either </a:t>
            </a:r>
            <a:r>
              <a:rPr lang="en-IE" dirty="0" err="1" smtClean="0">
                <a:solidFill>
                  <a:srgbClr val="FF0000"/>
                </a:solidFill>
              </a:rPr>
              <a:t>COMMITed</a:t>
            </a:r>
            <a:r>
              <a:rPr lang="en-IE" dirty="0" smtClean="0"/>
              <a:t> or </a:t>
            </a:r>
            <a:r>
              <a:rPr lang="en-IE" dirty="0" err="1" smtClean="0">
                <a:solidFill>
                  <a:srgbClr val="FF0000"/>
                </a:solidFill>
              </a:rPr>
              <a:t>ROLLed</a:t>
            </a:r>
            <a:r>
              <a:rPr lang="en-IE" dirty="0" smtClean="0">
                <a:solidFill>
                  <a:srgbClr val="FF0000"/>
                </a:solidFill>
              </a:rPr>
              <a:t> BACK</a:t>
            </a:r>
          </a:p>
          <a:p>
            <a:r>
              <a:rPr lang="en-IE" dirty="0" smtClean="0"/>
              <a:t>COMMIT</a:t>
            </a:r>
          </a:p>
          <a:p>
            <a:pPr lvl="1"/>
            <a:r>
              <a:rPr lang="en-IE" dirty="0" smtClean="0"/>
              <a:t>This makes all of the operations permanent</a:t>
            </a:r>
          </a:p>
          <a:p>
            <a:r>
              <a:rPr lang="en-IE" dirty="0" smtClean="0"/>
              <a:t>ROLLBACK</a:t>
            </a:r>
          </a:p>
          <a:p>
            <a:pPr lvl="1"/>
            <a:r>
              <a:rPr lang="en-IE" dirty="0" smtClean="0"/>
              <a:t>This is like ‘undo’.  It rolls back all operations carried out by the current session since the last COMMIT</a:t>
            </a:r>
            <a:endParaRPr lang="en-IE" dirty="0"/>
          </a:p>
        </p:txBody>
      </p:sp>
    </p:spTree>
    <p:extLst>
      <p:ext uri="{BB962C8B-B14F-4D97-AF65-F5344CB8AC3E}">
        <p14:creationId xmlns:p14="http://schemas.microsoft.com/office/powerpoint/2010/main" val="42566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t>COMMITs</a:t>
            </a:r>
            <a:endParaRPr lang="en-IE" dirty="0"/>
          </a:p>
        </p:txBody>
      </p:sp>
      <p:sp>
        <p:nvSpPr>
          <p:cNvPr id="11" name="Content Placeholder 10"/>
          <p:cNvSpPr>
            <a:spLocks noGrp="1"/>
          </p:cNvSpPr>
          <p:nvPr>
            <p:ph sz="quarter" idx="1"/>
          </p:nvPr>
        </p:nvSpPr>
        <p:spPr/>
        <p:txBody>
          <a:bodyPr/>
          <a:lstStyle/>
          <a:p>
            <a:r>
              <a:rPr lang="en-IE" dirty="0" smtClean="0"/>
              <a:t>Uncommitted data cannot be seen by other sessions</a:t>
            </a:r>
          </a:p>
          <a:p>
            <a:r>
              <a:rPr lang="en-IE" dirty="0" smtClean="0"/>
              <a:t>If I open two tables in two separate SQL worksheet windows and add rows in one, I won’t be able to see them in the other, until they are </a:t>
            </a:r>
            <a:r>
              <a:rPr lang="en-IE" dirty="0" err="1" smtClean="0"/>
              <a:t>COMMITed</a:t>
            </a:r>
            <a:r>
              <a:rPr lang="en-IE" dirty="0" smtClean="0"/>
              <a:t>.</a:t>
            </a:r>
          </a:p>
          <a:p>
            <a:r>
              <a:rPr lang="en-IE" dirty="0" smtClean="0"/>
              <a:t> If I delete rows in the other one, the first one will still see them until the </a:t>
            </a:r>
            <a:r>
              <a:rPr lang="en-IE" dirty="0" err="1" smtClean="0"/>
              <a:t>DELETEs</a:t>
            </a:r>
            <a:r>
              <a:rPr lang="en-IE" dirty="0" smtClean="0"/>
              <a:t> are committed</a:t>
            </a:r>
            <a:endParaRPr lang="en-IE" dirty="0"/>
          </a:p>
        </p:txBody>
      </p:sp>
    </p:spTree>
    <p:extLst>
      <p:ext uri="{BB962C8B-B14F-4D97-AF65-F5344CB8AC3E}">
        <p14:creationId xmlns:p14="http://schemas.microsoft.com/office/powerpoint/2010/main" val="3208157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82701"/>
            <a:ext cx="89768" cy="584775"/>
          </a:xfrm>
          <a:prstGeom prst="rect">
            <a:avLst/>
          </a:prstGeom>
          <a:noFill/>
        </p:spPr>
        <p:txBody>
          <a:bodyPr wrap="none" lIns="0" tIns="0" rIns="0" rtlCol="0">
            <a:spAutoFit/>
          </a:bodyPr>
          <a:lstStyle/>
          <a:p>
            <a:pPr>
              <a:lnSpc>
                <a:spcPts val="1000"/>
              </a:lnSpc>
            </a:pPr>
            <a:endParaRPr lang="en-US" altLang="zh-CN" dirty="0" smtClean="0"/>
          </a:p>
          <a:p>
            <a:pPr>
              <a:lnSpc>
                <a:spcPts val="3200"/>
              </a:lnSpc>
              <a:tabLst>
                <a:tab pos="88900" algn="l"/>
                <a:tab pos="482600" algn="l"/>
                <a:tab pos="723900" algn="l"/>
              </a:tabLst>
            </a:pPr>
            <a:r>
              <a:rPr lang="en-US" altLang="zh-CN" dirty="0" smtClean="0"/>
              <a:t>	</a:t>
            </a:r>
            <a:endParaRPr lang="en-US" altLang="zh-CN" sz="2400" dirty="0" smtClean="0">
              <a:solidFill>
                <a:srgbClr val="000000"/>
              </a:solidFill>
              <a:latin typeface="Constantia" pitchFamily="18" charset="0"/>
              <a:cs typeface="Constantia" pitchFamily="18" charset="0"/>
            </a:endParaRPr>
          </a:p>
        </p:txBody>
      </p:sp>
      <p:sp>
        <p:nvSpPr>
          <p:cNvPr id="6" name="TextBox 1"/>
          <p:cNvSpPr txBox="1"/>
          <p:nvPr/>
        </p:nvSpPr>
        <p:spPr>
          <a:xfrm>
            <a:off x="1460501" y="3733801"/>
            <a:ext cx="68930" cy="315471"/>
          </a:xfrm>
          <a:prstGeom prst="rect">
            <a:avLst/>
          </a:prstGeom>
          <a:noFill/>
        </p:spPr>
        <p:txBody>
          <a:bodyPr wrap="none" lIns="0" tIns="0" rIns="0" rtlCol="0">
            <a:spAutoFit/>
          </a:bodyPr>
          <a:lstStyle/>
          <a:p>
            <a:pPr>
              <a:lnSpc>
                <a:spcPts val="2100"/>
              </a:lnSpc>
              <a:tabLst/>
            </a:pPr>
            <a:r>
              <a:rPr lang="en-US" altLang="zh-CN" sz="2100" dirty="0" smtClean="0">
                <a:solidFill>
                  <a:srgbClr val="000000"/>
                </a:solidFill>
                <a:latin typeface="Constantia" pitchFamily="18" charset="0"/>
                <a:cs typeface="Constantia" pitchFamily="18" charset="0"/>
              </a:rPr>
              <a:t>.</a:t>
            </a:r>
          </a:p>
        </p:txBody>
      </p:sp>
      <p:sp>
        <p:nvSpPr>
          <p:cNvPr id="3" name="Title 2"/>
          <p:cNvSpPr>
            <a:spLocks noGrp="1"/>
          </p:cNvSpPr>
          <p:nvPr>
            <p:ph type="title"/>
          </p:nvPr>
        </p:nvSpPr>
        <p:spPr/>
        <p:txBody>
          <a:bodyPr/>
          <a:lstStyle/>
          <a:p>
            <a:r>
              <a:rPr lang="en-US" altLang="zh-CN" dirty="0" smtClean="0"/>
              <a:t>Transactions and locking</a:t>
            </a:r>
            <a:endParaRPr lang="en-IE" dirty="0"/>
          </a:p>
        </p:txBody>
      </p:sp>
      <p:sp>
        <p:nvSpPr>
          <p:cNvPr id="11" name="Content Placeholder 10"/>
          <p:cNvSpPr>
            <a:spLocks noGrp="1"/>
          </p:cNvSpPr>
          <p:nvPr>
            <p:ph sz="quarter" idx="1"/>
          </p:nvPr>
        </p:nvSpPr>
        <p:spPr/>
        <p:txBody>
          <a:bodyPr>
            <a:normAutofit fontScale="92500"/>
          </a:bodyPr>
          <a:lstStyle/>
          <a:p>
            <a:r>
              <a:rPr lang="en-US" altLang="zh-CN" dirty="0" smtClean="0"/>
              <a:t>When an INSERT, UPDATE or DELETE  takes place:</a:t>
            </a:r>
          </a:p>
          <a:p>
            <a:pPr lvl="1"/>
            <a:r>
              <a:rPr lang="en-US" altLang="zh-CN" dirty="0" smtClean="0"/>
              <a:t>It starts a TRANSACTION - (or logical </a:t>
            </a:r>
            <a:r>
              <a:rPr lang="en-US" altLang="zh-CN" dirty="0" err="1" smtClean="0"/>
              <a:t>unitof</a:t>
            </a:r>
            <a:r>
              <a:rPr lang="en-US" altLang="zh-CN" dirty="0" smtClean="0"/>
              <a:t> work)  a sequence of SQL statements that ORACLE treats as a single unit.</a:t>
            </a:r>
          </a:p>
          <a:p>
            <a:pPr lvl="1"/>
            <a:r>
              <a:rPr lang="en-US" altLang="zh-CN" dirty="0" smtClean="0"/>
              <a:t>It locks the row that is being </a:t>
            </a:r>
            <a:r>
              <a:rPr lang="en-US" altLang="zh-CN" dirty="0" err="1" smtClean="0"/>
              <a:t>INSERTed</a:t>
            </a:r>
            <a:r>
              <a:rPr lang="en-US" altLang="zh-CN" dirty="0" smtClean="0"/>
              <a:t> / </a:t>
            </a:r>
            <a:r>
              <a:rPr lang="en-US" altLang="zh-CN" dirty="0" err="1" smtClean="0"/>
              <a:t>UPDATEd</a:t>
            </a:r>
            <a:r>
              <a:rPr lang="en-US" altLang="zh-CN" dirty="0" smtClean="0"/>
              <a:t> /</a:t>
            </a:r>
            <a:r>
              <a:rPr lang="en-US" altLang="zh-CN" dirty="0" err="1" smtClean="0"/>
              <a:t>DELETEd</a:t>
            </a:r>
            <a:endParaRPr lang="en-US" altLang="zh-CN" dirty="0" smtClean="0"/>
          </a:p>
          <a:p>
            <a:r>
              <a:rPr lang="en-US" altLang="zh-CN" dirty="0" smtClean="0"/>
              <a:t>Other sessions cannot see the changes that are being made</a:t>
            </a:r>
          </a:p>
          <a:p>
            <a:r>
              <a:rPr lang="en-US" altLang="zh-CN" dirty="0" smtClean="0"/>
              <a:t>The lock holds until the transaction session issues</a:t>
            </a:r>
          </a:p>
          <a:p>
            <a:pPr lvl="1"/>
            <a:r>
              <a:rPr lang="en-US" altLang="zh-CN" dirty="0" smtClean="0"/>
              <a:t>COMMIT or</a:t>
            </a:r>
          </a:p>
          <a:p>
            <a:pPr lvl="1"/>
            <a:r>
              <a:rPr lang="en-US" altLang="zh-CN" dirty="0" smtClean="0"/>
              <a:t>ROLLBACK</a:t>
            </a:r>
          </a:p>
          <a:p>
            <a:r>
              <a:rPr lang="en-US" altLang="zh-CN" dirty="0" smtClean="0"/>
              <a:t>A transaction ends with a:</a:t>
            </a:r>
          </a:p>
          <a:p>
            <a:pPr lvl="1"/>
            <a:r>
              <a:rPr lang="en-US" altLang="zh-CN" dirty="0" smtClean="0"/>
              <a:t>commit,</a:t>
            </a:r>
          </a:p>
          <a:p>
            <a:pPr lvl="1"/>
            <a:r>
              <a:rPr lang="en-US" altLang="zh-CN" dirty="0" smtClean="0"/>
              <a:t>rollback ,</a:t>
            </a:r>
          </a:p>
          <a:p>
            <a:pPr lvl="1"/>
            <a:r>
              <a:rPr lang="en-US" altLang="zh-CN" dirty="0" smtClean="0"/>
              <a:t>exit, or any </a:t>
            </a:r>
            <a:r>
              <a:rPr lang="en-US" altLang="zh-CN" dirty="0" err="1" smtClean="0"/>
              <a:t>DDL</a:t>
            </a:r>
            <a:r>
              <a:rPr lang="en-US" altLang="zh-CN" dirty="0" smtClean="0"/>
              <a:t> statement which issues an implicit commit.</a:t>
            </a:r>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918508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The Transaction </a:t>
            </a:r>
            <a:r>
              <a:rPr lang="en-US" altLang="zh-CN" dirty="0"/>
              <a:t>C</a:t>
            </a:r>
            <a:r>
              <a:rPr lang="en-US" altLang="zh-CN" dirty="0" smtClean="0"/>
              <a:t>ontrol Commands</a:t>
            </a:r>
            <a:endParaRPr lang="en-IE" dirty="0"/>
          </a:p>
        </p:txBody>
      </p:sp>
      <p:sp>
        <p:nvSpPr>
          <p:cNvPr id="4" name="Content Placeholder 3"/>
          <p:cNvSpPr>
            <a:spLocks noGrp="1"/>
          </p:cNvSpPr>
          <p:nvPr>
            <p:ph sz="quarter" idx="1"/>
          </p:nvPr>
        </p:nvSpPr>
        <p:spPr/>
        <p:txBody>
          <a:bodyPr/>
          <a:lstStyle/>
          <a:p>
            <a:r>
              <a:rPr lang="en-US" altLang="zh-CN" dirty="0"/>
              <a:t>C</a:t>
            </a:r>
            <a:r>
              <a:rPr lang="en-US" altLang="zh-CN" dirty="0" smtClean="0"/>
              <a:t>ommit makes all changes since the beginning of a transaction permanent</a:t>
            </a:r>
          </a:p>
          <a:p>
            <a:r>
              <a:rPr lang="en-US" altLang="zh-CN" dirty="0"/>
              <a:t>R</a:t>
            </a:r>
            <a:r>
              <a:rPr lang="en-US" altLang="zh-CN" dirty="0" smtClean="0"/>
              <a:t>ollback rolls back (undoes) all changes since the beginning of a transaction</a:t>
            </a:r>
          </a:p>
          <a:p>
            <a:r>
              <a:rPr lang="en-US" altLang="zh-CN" dirty="0" smtClean="0"/>
              <a:t>Other users cannot see the results of the transaction</a:t>
            </a:r>
          </a:p>
          <a:p>
            <a:r>
              <a:rPr lang="en-US" altLang="zh-CN" dirty="0" smtClean="0"/>
              <a:t>until it has been committed.</a:t>
            </a:r>
          </a:p>
          <a:p>
            <a:endParaRPr lang="en-US" altLang="zh-CN" dirty="0" smtClean="0"/>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3018415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Dropping a Table</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589384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smtClean="0"/>
              <a:t>Dropping a Table</a:t>
            </a:r>
            <a:endParaRPr lang="en-US" altLang="en-US"/>
          </a:p>
        </p:txBody>
      </p:sp>
      <p:sp>
        <p:nvSpPr>
          <p:cNvPr id="532487" name="Rectangle 7"/>
          <p:cNvSpPr>
            <a:spLocks noGrp="1" noChangeArrowheads="1"/>
          </p:cNvSpPr>
          <p:nvPr>
            <p:ph type="body" idx="1"/>
          </p:nvPr>
        </p:nvSpPr>
        <p:spPr/>
        <p:txBody>
          <a:bodyPr/>
          <a:lstStyle/>
          <a:p>
            <a:pPr lvl="1"/>
            <a:r>
              <a:rPr lang="en-US" altLang="en-US" smtClean="0"/>
              <a:t>All data and structure in the table are deleted.</a:t>
            </a:r>
          </a:p>
          <a:p>
            <a:pPr lvl="1"/>
            <a:r>
              <a:rPr lang="en-US" altLang="en-US" smtClean="0"/>
              <a:t>Any pending transactions are committed.</a:t>
            </a:r>
          </a:p>
          <a:p>
            <a:pPr lvl="1"/>
            <a:r>
              <a:rPr lang="en-US" altLang="en-US" smtClean="0"/>
              <a:t>All indexes are dropped.</a:t>
            </a:r>
          </a:p>
          <a:p>
            <a:pPr lvl="1"/>
            <a:r>
              <a:rPr lang="en-US" altLang="en-US" smtClean="0"/>
              <a:t>All constraints are dropped.</a:t>
            </a:r>
          </a:p>
          <a:p>
            <a:pPr lvl="1"/>
            <a:r>
              <a:rPr lang="en-US" altLang="en-US" smtClean="0"/>
              <a:t>You cannot roll back the DROP TABLE statement.</a:t>
            </a:r>
            <a:endParaRPr lang="en-US" altLang="en-US"/>
          </a:p>
        </p:txBody>
      </p:sp>
      <p:sp>
        <p:nvSpPr>
          <p:cNvPr id="532488" name="Rectangle 8"/>
          <p:cNvSpPr>
            <a:spLocks noChangeArrowheads="1"/>
          </p:cNvSpPr>
          <p:nvPr/>
        </p:nvSpPr>
        <p:spPr bwMode="blackGray">
          <a:xfrm>
            <a:off x="873125" y="3913188"/>
            <a:ext cx="7256463" cy="655637"/>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DROP TABLE dept80;</a:t>
            </a:r>
          </a:p>
          <a:p>
            <a:pPr eaLnBrk="0" hangingPunct="0">
              <a:buClrTx/>
              <a:buFontTx/>
              <a:buNone/>
            </a:pPr>
            <a:r>
              <a:rPr lang="en-US" altLang="en-US" sz="1800">
                <a:solidFill>
                  <a:srgbClr val="FF3300"/>
                </a:solidFill>
                <a:latin typeface="Courier New" pitchFamily="49" charset="0"/>
              </a:rPr>
              <a:t>Table dropped.</a:t>
            </a:r>
          </a:p>
        </p:txBody>
      </p:sp>
    </p:spTree>
    <p:extLst>
      <p:ext uri="{BB962C8B-B14F-4D97-AF65-F5344CB8AC3E}">
        <p14:creationId xmlns:p14="http://schemas.microsoft.com/office/powerpoint/2010/main" val="174573907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 server architecture</a:t>
            </a:r>
            <a:endParaRPr lang="en-IE" dirty="0"/>
          </a:p>
        </p:txBody>
      </p:sp>
      <p:sp>
        <p:nvSpPr>
          <p:cNvPr id="3" name="Content Placeholder 2"/>
          <p:cNvSpPr>
            <a:spLocks noGrp="1"/>
          </p:cNvSpPr>
          <p:nvPr>
            <p:ph idx="1"/>
          </p:nvPr>
        </p:nvSpPr>
        <p:spPr/>
        <p:txBody>
          <a:bodyPr/>
          <a:lstStyle/>
          <a:p>
            <a:r>
              <a:rPr lang="en-IE" dirty="0" smtClean="0"/>
              <a:t>The database application and the database are separated into two parts: </a:t>
            </a:r>
          </a:p>
          <a:p>
            <a:pPr lvl="1"/>
            <a:r>
              <a:rPr lang="en-IE" dirty="0" smtClean="0"/>
              <a:t>a front-end or </a:t>
            </a:r>
            <a:r>
              <a:rPr lang="en-IE" b="1" dirty="0" smtClean="0"/>
              <a:t>client</a:t>
            </a:r>
            <a:r>
              <a:rPr lang="en-IE" dirty="0" smtClean="0"/>
              <a:t> portion, and </a:t>
            </a:r>
          </a:p>
          <a:p>
            <a:pPr lvl="1"/>
            <a:r>
              <a:rPr lang="en-IE" dirty="0" smtClean="0"/>
              <a:t>a back-end or </a:t>
            </a:r>
            <a:r>
              <a:rPr lang="en-IE" b="1" dirty="0" smtClean="0"/>
              <a:t>server</a:t>
            </a:r>
            <a:r>
              <a:rPr lang="en-IE" dirty="0" smtClean="0"/>
              <a:t> portion</a:t>
            </a:r>
          </a:p>
        </p:txBody>
      </p:sp>
    </p:spTree>
    <p:extLst>
      <p:ext uri="{BB962C8B-B14F-4D97-AF65-F5344CB8AC3E}">
        <p14:creationId xmlns:p14="http://schemas.microsoft.com/office/powerpoint/2010/main" val="20090997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Dropping Tables</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When we create a set of SQL in a script to create and insert data we include statements to drop the tables at the start of that script</a:t>
            </a:r>
          </a:p>
          <a:p>
            <a:pPr lvl="1"/>
            <a:r>
              <a:rPr lang="en-IE" dirty="0" smtClean="0"/>
              <a:t>This will make sure out script clears out any old versions of our tables </a:t>
            </a:r>
          </a:p>
          <a:p>
            <a:pPr lvl="1"/>
            <a:r>
              <a:rPr lang="en-IE" dirty="0" smtClean="0"/>
              <a:t>If no tables exists then we will get the message</a:t>
            </a:r>
          </a:p>
          <a:p>
            <a:pPr marL="274320" lvl="1" indent="0">
              <a:buNone/>
            </a:pPr>
            <a:r>
              <a:rPr lang="en-IE" dirty="0"/>
              <a:t>SQL Error: ORA-00942: table or view does not exist</a:t>
            </a:r>
          </a:p>
          <a:p>
            <a:pPr marL="274320" lvl="1" indent="0">
              <a:buNone/>
            </a:pPr>
            <a:r>
              <a:rPr lang="en-IE" dirty="0"/>
              <a:t>00942. 00000 -  "table or view does not exist"</a:t>
            </a:r>
          </a:p>
          <a:p>
            <a:pPr marL="274320" lvl="1" indent="0">
              <a:buNone/>
            </a:pPr>
            <a:r>
              <a:rPr lang="en-IE" dirty="0"/>
              <a:t>*Cause:    </a:t>
            </a:r>
          </a:p>
          <a:p>
            <a:pPr marL="274320" lvl="1" indent="0">
              <a:buNone/>
            </a:pPr>
            <a:r>
              <a:rPr lang="en-IE" dirty="0"/>
              <a:t>*Action</a:t>
            </a:r>
            <a:r>
              <a:rPr lang="en-IE" dirty="0" smtClean="0"/>
              <a:t>:</a:t>
            </a:r>
          </a:p>
          <a:p>
            <a:pPr marL="274320" lvl="1" indent="0">
              <a:buNone/>
            </a:pPr>
            <a:endParaRPr lang="en-IE" dirty="0"/>
          </a:p>
          <a:p>
            <a:pPr marL="274320" lvl="1" indent="0">
              <a:buNone/>
            </a:pPr>
            <a:r>
              <a:rPr lang="en-IE" dirty="0" smtClean="0"/>
              <a:t>This is not a problem unless we are dropping something we expect to exist</a:t>
            </a:r>
          </a:p>
        </p:txBody>
      </p:sp>
    </p:spTree>
    <p:extLst>
      <p:ext uri="{BB962C8B-B14F-4D97-AF65-F5344CB8AC3E}">
        <p14:creationId xmlns:p14="http://schemas.microsoft.com/office/powerpoint/2010/main" val="2472298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Definition Language</a:t>
            </a:r>
            <a:endParaRPr lang="en-IE" dirty="0"/>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a:t>
            </a:r>
            <a:r>
              <a:rPr lang="en-IE" dirty="0" smtClean="0"/>
              <a:t>CREATE, ALTER </a:t>
            </a:r>
            <a:r>
              <a:rPr lang="en-IE" dirty="0"/>
              <a:t>or DROP</a:t>
            </a:r>
          </a:p>
          <a:p>
            <a:endParaRPr lang="en-IE" dirty="0"/>
          </a:p>
        </p:txBody>
      </p:sp>
    </p:spTree>
    <p:extLst>
      <p:ext uri="{BB962C8B-B14F-4D97-AF65-F5344CB8AC3E}">
        <p14:creationId xmlns:p14="http://schemas.microsoft.com/office/powerpoint/2010/main" val="4002251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Accessing Data</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83151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Accessing the data in a databases</a:t>
            </a:r>
            <a:endParaRPr lang="en-IE" dirty="0"/>
          </a:p>
        </p:txBody>
      </p:sp>
      <p:sp>
        <p:nvSpPr>
          <p:cNvPr id="3" name="Content Placeholder 2"/>
          <p:cNvSpPr>
            <a:spLocks noGrp="1"/>
          </p:cNvSpPr>
          <p:nvPr>
            <p:ph sz="quarter" idx="1"/>
          </p:nvPr>
        </p:nvSpPr>
        <p:spPr/>
        <p:txBody>
          <a:bodyPr>
            <a:normAutofit/>
          </a:bodyPr>
          <a:lstStyle/>
          <a:p>
            <a:r>
              <a:rPr lang="en-IE" dirty="0" smtClean="0"/>
              <a:t>Where the data is in the database?</a:t>
            </a:r>
          </a:p>
          <a:p>
            <a:pPr lvl="1"/>
            <a:r>
              <a:rPr lang="en-US" altLang="zh-CN" dirty="0" smtClean="0"/>
              <a:t>You need to know the table structure</a:t>
            </a:r>
          </a:p>
          <a:p>
            <a:pPr lvl="1"/>
            <a:r>
              <a:rPr lang="en-US" altLang="zh-CN" dirty="0" smtClean="0"/>
              <a:t>What the data means?</a:t>
            </a:r>
          </a:p>
          <a:p>
            <a:pPr lvl="1"/>
            <a:r>
              <a:rPr lang="en-US" dirty="0" smtClean="0"/>
              <a:t>How each row is identified uniquely?</a:t>
            </a:r>
            <a:endParaRPr lang="en-IE" dirty="0" smtClean="0"/>
          </a:p>
          <a:p>
            <a:r>
              <a:rPr lang="en-IE" dirty="0" smtClean="0"/>
              <a:t>What items of data you need?</a:t>
            </a:r>
          </a:p>
          <a:p>
            <a:pPr lvl="1"/>
            <a:r>
              <a:rPr lang="en-US" altLang="zh-CN" dirty="0" smtClean="0"/>
              <a:t>What parts of each row in the table is needed</a:t>
            </a:r>
          </a:p>
          <a:p>
            <a:pPr lvl="1"/>
            <a:r>
              <a:rPr lang="en-US" altLang="zh-CN" dirty="0" smtClean="0"/>
              <a:t>You need to know the constraints. </a:t>
            </a:r>
            <a:r>
              <a:rPr lang="en-US" altLang="zh-CN" dirty="0" err="1" smtClean="0"/>
              <a:t>E.g</a:t>
            </a:r>
            <a:endParaRPr lang="en-US" altLang="zh-CN" dirty="0" smtClean="0"/>
          </a:p>
          <a:p>
            <a:pPr lvl="2"/>
            <a:r>
              <a:rPr lang="en-US" altLang="zh-CN" dirty="0" smtClean="0"/>
              <a:t>“I only want the items purchased in the last month”</a:t>
            </a:r>
          </a:p>
          <a:p>
            <a:pPr lvl="2"/>
            <a:r>
              <a:rPr lang="en-US" altLang="zh-CN" dirty="0" smtClean="0"/>
              <a:t>“I only want to bill for items not paid for”</a:t>
            </a:r>
          </a:p>
          <a:p>
            <a:pPr lvl="1"/>
            <a:endParaRPr lang="en-IE" dirty="0" smtClean="0"/>
          </a:p>
          <a:p>
            <a:pPr lvl="1"/>
            <a:endParaRPr lang="en-IE" dirty="0"/>
          </a:p>
        </p:txBody>
      </p:sp>
    </p:spTree>
    <p:extLst>
      <p:ext uri="{BB962C8B-B14F-4D97-AF65-F5344CB8AC3E}">
        <p14:creationId xmlns:p14="http://schemas.microsoft.com/office/powerpoint/2010/main" val="1189529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Accessing the data in a database</a:t>
            </a:r>
            <a:endParaRPr lang="en-IE" dirty="0"/>
          </a:p>
        </p:txBody>
      </p:sp>
      <p:sp>
        <p:nvSpPr>
          <p:cNvPr id="3" name="Content Placeholder 2"/>
          <p:cNvSpPr>
            <a:spLocks noGrp="1"/>
          </p:cNvSpPr>
          <p:nvPr>
            <p:ph sz="quarter" idx="1"/>
          </p:nvPr>
        </p:nvSpPr>
        <p:spPr/>
        <p:txBody>
          <a:bodyPr/>
          <a:lstStyle/>
          <a:p>
            <a:r>
              <a:rPr lang="en-IE" dirty="0" smtClean="0"/>
              <a:t>What format it is in?</a:t>
            </a:r>
          </a:p>
          <a:p>
            <a:pPr lvl="1"/>
            <a:r>
              <a:rPr lang="en-IE" dirty="0" smtClean="0"/>
              <a:t>What </a:t>
            </a:r>
            <a:r>
              <a:rPr lang="en-IE" dirty="0" err="1" smtClean="0"/>
              <a:t>datatypes</a:t>
            </a:r>
            <a:r>
              <a:rPr lang="en-IE" dirty="0" smtClean="0"/>
              <a:t> are used?</a:t>
            </a:r>
          </a:p>
          <a:p>
            <a:r>
              <a:rPr lang="en-IE" dirty="0" smtClean="0"/>
              <a:t>What you want to know or calculate from the data?</a:t>
            </a:r>
          </a:p>
          <a:p>
            <a:pPr lvl="1"/>
            <a:r>
              <a:rPr lang="en-IE" dirty="0" smtClean="0"/>
              <a:t>Are you looking at unit prices and an amount used ? Do you need to calculate a total?</a:t>
            </a:r>
          </a:p>
          <a:p>
            <a:r>
              <a:rPr lang="en-IE" dirty="0" smtClean="0"/>
              <a:t>How it should be presented?</a:t>
            </a:r>
          </a:p>
          <a:p>
            <a:pPr lvl="1"/>
            <a:r>
              <a:rPr lang="en-IE" dirty="0" smtClean="0"/>
              <a:t>Do you want to give the data a different name? </a:t>
            </a:r>
          </a:p>
          <a:p>
            <a:pPr lvl="1"/>
            <a:r>
              <a:rPr lang="en-IE" dirty="0" smtClean="0"/>
              <a:t>Do you want to present it in a different format? E.g. rounding up to the nearest euro?</a:t>
            </a:r>
          </a:p>
          <a:p>
            <a:endParaRPr lang="en-IE" dirty="0"/>
          </a:p>
        </p:txBody>
      </p:sp>
    </p:spTree>
    <p:extLst>
      <p:ext uri="{BB962C8B-B14F-4D97-AF65-F5344CB8AC3E}">
        <p14:creationId xmlns:p14="http://schemas.microsoft.com/office/powerpoint/2010/main" val="8603702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Accessing the data in a databases</a:t>
            </a:r>
            <a:endParaRPr lang="en-IE" dirty="0"/>
          </a:p>
        </p:txBody>
      </p:sp>
      <p:sp>
        <p:nvSpPr>
          <p:cNvPr id="3" name="Content Placeholder 2"/>
          <p:cNvSpPr>
            <a:spLocks noGrp="1"/>
          </p:cNvSpPr>
          <p:nvPr>
            <p:ph sz="quarter" idx="1"/>
          </p:nvPr>
        </p:nvSpPr>
        <p:spPr/>
        <p:txBody>
          <a:bodyPr/>
          <a:lstStyle/>
          <a:p>
            <a:r>
              <a:rPr lang="en-IE" dirty="0" smtClean="0"/>
              <a:t>What can we find out from the Books table?</a:t>
            </a:r>
          </a:p>
          <a:p>
            <a:r>
              <a:rPr lang="en-IE" dirty="0" smtClean="0"/>
              <a:t>How can we instruct the DBMS?</a:t>
            </a:r>
          </a:p>
        </p:txBody>
      </p:sp>
    </p:spTree>
    <p:extLst>
      <p:ext uri="{BB962C8B-B14F-4D97-AF65-F5344CB8AC3E}">
        <p14:creationId xmlns:p14="http://schemas.microsoft.com/office/powerpoint/2010/main" val="571208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The SELECT Statement</a:t>
            </a:r>
            <a:endParaRPr lang="en-IE" dirty="0"/>
          </a:p>
        </p:txBody>
      </p:sp>
      <p:sp>
        <p:nvSpPr>
          <p:cNvPr id="3" name="Content Placeholder 2"/>
          <p:cNvSpPr>
            <a:spLocks noGrp="1"/>
          </p:cNvSpPr>
          <p:nvPr>
            <p:ph sz="quarter" idx="1"/>
          </p:nvPr>
        </p:nvSpPr>
        <p:spPr/>
        <p:txBody>
          <a:bodyPr/>
          <a:lstStyle/>
          <a:p>
            <a:r>
              <a:rPr lang="en-US" altLang="zh-CN" dirty="0" smtClean="0"/>
              <a:t>This is the most powerful and complex of the SQL statements.</a:t>
            </a:r>
          </a:p>
          <a:p>
            <a:r>
              <a:rPr lang="en-US" altLang="zh-CN" dirty="0" smtClean="0"/>
              <a:t>Its structure is reasonably simple:</a:t>
            </a:r>
          </a:p>
          <a:p>
            <a:pPr marL="0" indent="0">
              <a:buNone/>
            </a:pPr>
            <a:endParaRPr lang="en-US" altLang="zh-CN" dirty="0" smtClean="0"/>
          </a:p>
          <a:p>
            <a:pPr marL="274320" lvl="1" indent="0">
              <a:buNone/>
            </a:pPr>
            <a:r>
              <a:rPr lang="en-US" altLang="zh-CN" b="1" dirty="0" smtClean="0">
                <a:latin typeface="Courier New" panose="02070309020205020404" pitchFamily="49" charset="0"/>
                <a:cs typeface="Courier New" panose="02070309020205020404" pitchFamily="49" charset="0"/>
              </a:rPr>
              <a:t>SELECT </a:t>
            </a:r>
            <a:r>
              <a:rPr lang="en-US" altLang="zh-CN" b="1" dirty="0" smtClean="0">
                <a:solidFill>
                  <a:srgbClr val="FF0000"/>
                </a:solidFill>
                <a:latin typeface="Courier New" panose="02070309020205020404" pitchFamily="49" charset="0"/>
                <a:cs typeface="Courier New" panose="02070309020205020404" pitchFamily="49" charset="0"/>
              </a:rPr>
              <a:t>columns</a:t>
            </a:r>
            <a:r>
              <a:rPr lang="en-US" altLang="zh-CN" b="1" dirty="0" smtClean="0">
                <a:latin typeface="Courier New" panose="02070309020205020404" pitchFamily="49" charset="0"/>
                <a:cs typeface="Courier New" panose="02070309020205020404" pitchFamily="49" charset="0"/>
              </a:rPr>
              <a:t> FROM </a:t>
            </a:r>
            <a:r>
              <a:rPr lang="en-US" altLang="zh-CN" b="1" dirty="0" smtClean="0">
                <a:solidFill>
                  <a:srgbClr val="FF0000"/>
                </a:solidFill>
                <a:latin typeface="Courier New" panose="02070309020205020404" pitchFamily="49" charset="0"/>
                <a:cs typeface="Courier New" panose="02070309020205020404" pitchFamily="49" charset="0"/>
              </a:rPr>
              <a:t>tables</a:t>
            </a:r>
            <a:r>
              <a:rPr lang="en-US" altLang="zh-CN" b="1" dirty="0" smtClean="0">
                <a:latin typeface="Courier New" panose="02070309020205020404" pitchFamily="49" charset="0"/>
                <a:cs typeface="Courier New" panose="02070309020205020404" pitchFamily="49" charset="0"/>
              </a:rPr>
              <a:t> WHERE </a:t>
            </a:r>
            <a:r>
              <a:rPr lang="en-US" altLang="zh-CN" b="1" dirty="0" smtClean="0">
                <a:solidFill>
                  <a:srgbClr val="FF0000"/>
                </a:solidFill>
                <a:latin typeface="Courier New" panose="02070309020205020404" pitchFamily="49" charset="0"/>
                <a:cs typeface="Courier New" panose="02070309020205020404" pitchFamily="49" charset="0"/>
              </a:rPr>
              <a:t>condition</a:t>
            </a:r>
            <a:r>
              <a:rPr lang="en-US" altLang="zh-CN" b="1" dirty="0" smtClean="0">
                <a:latin typeface="Courier New" panose="02070309020205020404" pitchFamily="49" charset="0"/>
                <a:cs typeface="Courier New" panose="02070309020205020404" pitchFamily="49" charset="0"/>
              </a:rPr>
              <a:t>;</a:t>
            </a:r>
          </a:p>
          <a:p>
            <a:pPr marL="0" indent="0">
              <a:buNone/>
            </a:pPr>
            <a:endParaRPr lang="en-US" altLang="zh-CN" dirty="0" smtClean="0"/>
          </a:p>
          <a:p>
            <a:pPr marL="0" indent="0">
              <a:buNone/>
            </a:pPr>
            <a:r>
              <a:rPr lang="en-US" altLang="zh-CN" dirty="0" smtClean="0"/>
              <a:t>There are other rules that can be added later.</a:t>
            </a:r>
          </a:p>
        </p:txBody>
      </p:sp>
    </p:spTree>
    <p:extLst>
      <p:ext uri="{BB962C8B-B14F-4D97-AF65-F5344CB8AC3E}">
        <p14:creationId xmlns:p14="http://schemas.microsoft.com/office/powerpoint/2010/main" val="654558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Find me everything</a:t>
            </a:r>
            <a:endParaRPr lang="en-IE" dirty="0"/>
          </a:p>
        </p:txBody>
      </p:sp>
      <p:sp>
        <p:nvSpPr>
          <p:cNvPr id="3" name="Content Placeholder 2"/>
          <p:cNvSpPr>
            <a:spLocks noGrp="1"/>
          </p:cNvSpPr>
          <p:nvPr>
            <p:ph sz="quarter" idx="1"/>
          </p:nvPr>
        </p:nvSpPr>
        <p:spPr/>
        <p:txBody>
          <a:bodyPr/>
          <a:lstStyle/>
          <a:p>
            <a:r>
              <a:rPr lang="en-US" altLang="zh-CN" dirty="0" smtClean="0"/>
              <a:t>Select statement format:</a:t>
            </a:r>
          </a:p>
          <a:p>
            <a:pPr marL="274320" lvl="1" indent="0">
              <a:buNone/>
            </a:pPr>
            <a:r>
              <a:rPr lang="en-US" altLang="zh-CN" b="1" dirty="0" smtClean="0">
                <a:latin typeface="Courier New" panose="02070309020205020404" pitchFamily="49" charset="0"/>
                <a:cs typeface="Courier New" panose="02070309020205020404" pitchFamily="49" charset="0"/>
              </a:rPr>
              <a:t>SELECT </a:t>
            </a:r>
            <a:r>
              <a:rPr lang="en-US" altLang="zh-CN" b="1" dirty="0" smtClean="0">
                <a:solidFill>
                  <a:srgbClr val="FF0000"/>
                </a:solidFill>
                <a:latin typeface="Courier New" panose="02070309020205020404" pitchFamily="49" charset="0"/>
                <a:cs typeface="Courier New" panose="02070309020205020404" pitchFamily="49" charset="0"/>
              </a:rPr>
              <a:t>columns</a:t>
            </a:r>
            <a:r>
              <a:rPr lang="en-US" altLang="zh-CN" b="1" dirty="0" smtClean="0">
                <a:latin typeface="Courier New" panose="02070309020205020404" pitchFamily="49" charset="0"/>
                <a:cs typeface="Courier New" panose="02070309020205020404" pitchFamily="49" charset="0"/>
              </a:rPr>
              <a:t> FROM </a:t>
            </a:r>
            <a:r>
              <a:rPr lang="en-US" altLang="zh-CN" b="1" dirty="0" smtClean="0">
                <a:solidFill>
                  <a:srgbClr val="FF0000"/>
                </a:solidFill>
                <a:latin typeface="Courier New" panose="02070309020205020404" pitchFamily="49" charset="0"/>
                <a:cs typeface="Courier New" panose="02070309020205020404" pitchFamily="49" charset="0"/>
              </a:rPr>
              <a:t>tables</a:t>
            </a:r>
            <a:r>
              <a:rPr lang="en-US" altLang="zh-CN" b="1" dirty="0" smtClean="0">
                <a:latin typeface="Courier New" panose="02070309020205020404" pitchFamily="49" charset="0"/>
                <a:cs typeface="Courier New" panose="02070309020205020404" pitchFamily="49" charset="0"/>
              </a:rPr>
              <a:t> WHERE </a:t>
            </a:r>
            <a:r>
              <a:rPr lang="en-US" altLang="zh-CN" b="1" dirty="0" smtClean="0">
                <a:solidFill>
                  <a:srgbClr val="FF0000"/>
                </a:solidFill>
                <a:latin typeface="Courier New" panose="02070309020205020404" pitchFamily="49" charset="0"/>
                <a:cs typeface="Courier New" panose="02070309020205020404" pitchFamily="49" charset="0"/>
              </a:rPr>
              <a:t>conditions</a:t>
            </a:r>
            <a:r>
              <a:rPr lang="en-US" altLang="zh-CN" b="1" dirty="0" smtClean="0">
                <a:latin typeface="Courier New" panose="02070309020205020404" pitchFamily="49" charset="0"/>
                <a:cs typeface="Courier New" panose="02070309020205020404" pitchFamily="49" charset="0"/>
              </a:rPr>
              <a:t>;</a:t>
            </a:r>
          </a:p>
          <a:p>
            <a:r>
              <a:rPr lang="en-US" altLang="zh-CN" dirty="0" smtClean="0"/>
              <a:t>To select all rows and columns from a table called  Books</a:t>
            </a:r>
          </a:p>
          <a:p>
            <a:endParaRPr lang="en-US" altLang="zh-CN" dirty="0" smtClean="0"/>
          </a:p>
          <a:p>
            <a:pPr marL="0" indent="0">
              <a:buNone/>
            </a:pPr>
            <a:r>
              <a:rPr lang="en-US" altLang="zh-CN" b="1" dirty="0" smtClean="0">
                <a:latin typeface="Courier New" panose="02070309020205020404" pitchFamily="49" charset="0"/>
                <a:cs typeface="Courier New" panose="02070309020205020404" pitchFamily="49" charset="0"/>
              </a:rPr>
              <a:t>SELECT  *  FROM  Books;</a:t>
            </a:r>
          </a:p>
          <a:p>
            <a:pPr marL="0" indent="0">
              <a:buNone/>
            </a:pPr>
            <a:endParaRPr lang="en-US" altLang="zh-CN" b="1" dirty="0" smtClean="0"/>
          </a:p>
          <a:p>
            <a:pPr marL="0" indent="0">
              <a:buNone/>
            </a:pPr>
            <a:r>
              <a:rPr lang="en-US" altLang="zh-CN" dirty="0" smtClean="0"/>
              <a:t>* denotes all available columns</a:t>
            </a:r>
          </a:p>
          <a:p>
            <a:endParaRPr lang="en-IE"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81128"/>
            <a:ext cx="57880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7518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Find me only specific pieces of information </a:t>
            </a:r>
            <a:endParaRPr lang="en-IE" dirty="0"/>
          </a:p>
        </p:txBody>
      </p:sp>
      <p:sp>
        <p:nvSpPr>
          <p:cNvPr id="3" name="Content Placeholder 2"/>
          <p:cNvSpPr>
            <a:spLocks noGrp="1"/>
          </p:cNvSpPr>
          <p:nvPr>
            <p:ph sz="quarter" idx="1"/>
          </p:nvPr>
        </p:nvSpPr>
        <p:spPr/>
        <p:txBody>
          <a:bodyPr/>
          <a:lstStyle/>
          <a:p>
            <a:r>
              <a:rPr lang="en-US" altLang="zh-CN" dirty="0" smtClean="0"/>
              <a:t>Select statement format:</a:t>
            </a:r>
          </a:p>
          <a:p>
            <a:pPr marL="274320" lvl="1" indent="0">
              <a:buNone/>
            </a:pPr>
            <a:r>
              <a:rPr lang="en-US" altLang="zh-CN" b="1" dirty="0" smtClean="0">
                <a:latin typeface="Courier New" panose="02070309020205020404" pitchFamily="49" charset="0"/>
                <a:cs typeface="Courier New" panose="02070309020205020404" pitchFamily="49" charset="0"/>
              </a:rPr>
              <a:t>SELECT </a:t>
            </a:r>
            <a:r>
              <a:rPr lang="en-US" altLang="zh-CN" b="1" dirty="0" smtClean="0">
                <a:solidFill>
                  <a:srgbClr val="FF0000"/>
                </a:solidFill>
                <a:latin typeface="Courier New" panose="02070309020205020404" pitchFamily="49" charset="0"/>
                <a:cs typeface="Courier New" panose="02070309020205020404" pitchFamily="49" charset="0"/>
              </a:rPr>
              <a:t>columns</a:t>
            </a:r>
            <a:r>
              <a:rPr lang="en-US" altLang="zh-CN" b="1" dirty="0" smtClean="0">
                <a:latin typeface="Courier New" panose="02070309020205020404" pitchFamily="49" charset="0"/>
                <a:cs typeface="Courier New" panose="02070309020205020404" pitchFamily="49" charset="0"/>
              </a:rPr>
              <a:t> FROM </a:t>
            </a:r>
            <a:r>
              <a:rPr lang="en-US" altLang="zh-CN" b="1" dirty="0" smtClean="0">
                <a:solidFill>
                  <a:srgbClr val="FF0000"/>
                </a:solidFill>
                <a:latin typeface="Courier New" panose="02070309020205020404" pitchFamily="49" charset="0"/>
                <a:cs typeface="Courier New" panose="02070309020205020404" pitchFamily="49" charset="0"/>
              </a:rPr>
              <a:t>tables</a:t>
            </a:r>
            <a:r>
              <a:rPr lang="en-US" altLang="zh-CN" b="1" dirty="0" smtClean="0">
                <a:latin typeface="Courier New" panose="02070309020205020404" pitchFamily="49" charset="0"/>
                <a:cs typeface="Courier New" panose="02070309020205020404" pitchFamily="49" charset="0"/>
              </a:rPr>
              <a:t> WHERE </a:t>
            </a:r>
            <a:r>
              <a:rPr lang="en-US" altLang="zh-CN" b="1" dirty="0" smtClean="0">
                <a:solidFill>
                  <a:srgbClr val="FF0000"/>
                </a:solidFill>
                <a:latin typeface="Courier New" panose="02070309020205020404" pitchFamily="49" charset="0"/>
                <a:cs typeface="Courier New" panose="02070309020205020404" pitchFamily="49" charset="0"/>
              </a:rPr>
              <a:t>conditions</a:t>
            </a:r>
            <a:r>
              <a:rPr lang="en-US" altLang="zh-CN" b="1" dirty="0" smtClean="0">
                <a:latin typeface="Courier New" panose="02070309020205020404" pitchFamily="49" charset="0"/>
                <a:cs typeface="Courier New" panose="02070309020205020404" pitchFamily="49" charset="0"/>
              </a:rPr>
              <a:t>;</a:t>
            </a:r>
          </a:p>
          <a:p>
            <a:r>
              <a:rPr lang="en-US" altLang="zh-CN" dirty="0" smtClean="0"/>
              <a:t>To select the title from Books</a:t>
            </a:r>
          </a:p>
          <a:p>
            <a:endParaRPr lang="en-US" altLang="zh-CN" dirty="0" smtClean="0"/>
          </a:p>
          <a:p>
            <a:pPr marL="0" indent="0">
              <a:buNone/>
            </a:pPr>
            <a:r>
              <a:rPr lang="en-US" altLang="zh-CN" b="1" dirty="0" smtClean="0">
                <a:latin typeface="Courier New" panose="02070309020205020404" pitchFamily="49" charset="0"/>
                <a:cs typeface="Courier New" panose="02070309020205020404" pitchFamily="49" charset="0"/>
              </a:rPr>
              <a:t>SELECT  title  FROM  Books;</a:t>
            </a:r>
          </a:p>
          <a:p>
            <a:pPr marL="0" indent="0">
              <a:buNone/>
            </a:pPr>
            <a:endParaRPr lang="en-US" altLang="zh-CN" b="1" dirty="0" smtClean="0"/>
          </a:p>
          <a:p>
            <a:endParaRPr lang="en-IE" dirty="0"/>
          </a:p>
        </p:txBody>
      </p:sp>
      <p:sp>
        <p:nvSpPr>
          <p:cNvPr id="4" name="Rectangle 3"/>
          <p:cNvSpPr/>
          <p:nvPr/>
        </p:nvSpPr>
        <p:spPr>
          <a:xfrm>
            <a:off x="2514600" y="4260125"/>
            <a:ext cx="6477000" cy="707886"/>
          </a:xfrm>
          <a:prstGeom prst="rect">
            <a:avLst/>
          </a:prstGeom>
        </p:spPr>
        <p:txBody>
          <a:bodyPr wrap="square">
            <a:spAutoFit/>
          </a:bodyPr>
          <a:lstStyle/>
          <a:p>
            <a:r>
              <a:rPr lang="en-IE" sz="2000" dirty="0">
                <a:cs typeface="Courier New" panose="02070309020205020404" pitchFamily="49" charset="0"/>
              </a:rPr>
              <a:t>By picking one single column we have taken </a:t>
            </a:r>
            <a:r>
              <a:rPr lang="en-IE" sz="2000" b="1" dirty="0" smtClean="0">
                <a:cs typeface="Courier New" panose="02070309020205020404" pitchFamily="49" charset="0"/>
              </a:rPr>
              <a:t>a </a:t>
            </a:r>
            <a:r>
              <a:rPr lang="en-IE" sz="2000" b="1" dirty="0">
                <a:cs typeface="Courier New" panose="02070309020205020404" pitchFamily="49" charset="0"/>
              </a:rPr>
              <a:t>PROJECTION </a:t>
            </a:r>
            <a:r>
              <a:rPr lang="en-IE" sz="2000" dirty="0">
                <a:cs typeface="Courier New" panose="02070309020205020404" pitchFamily="49" charset="0"/>
              </a:rPr>
              <a:t>from the table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846030"/>
            <a:ext cx="1957387"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177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Accessing the data in a databases</a:t>
            </a:r>
            <a:endParaRPr lang="en-IE" dirty="0"/>
          </a:p>
        </p:txBody>
      </p:sp>
      <p:sp>
        <p:nvSpPr>
          <p:cNvPr id="3" name="Content Placeholder 2"/>
          <p:cNvSpPr>
            <a:spLocks noGrp="1"/>
          </p:cNvSpPr>
          <p:nvPr>
            <p:ph sz="quarter" idx="1"/>
          </p:nvPr>
        </p:nvSpPr>
        <p:spPr/>
        <p:txBody>
          <a:bodyPr/>
          <a:lstStyle/>
          <a:p>
            <a:r>
              <a:rPr lang="en-IE" dirty="0" smtClean="0"/>
              <a:t>What can we find out from the Books table?</a:t>
            </a:r>
          </a:p>
          <a:p>
            <a:pPr lvl="1"/>
            <a:r>
              <a:rPr lang="en-IE" dirty="0" smtClean="0"/>
              <a:t>Suppose we want to find out which books, showing their titles to the user rather than the id, have a rating less than 10 </a:t>
            </a:r>
          </a:p>
          <a:p>
            <a:pPr lvl="2"/>
            <a:r>
              <a:rPr lang="en-IE" dirty="0" smtClean="0"/>
              <a:t>We are setting a criteria based on the values in the RATING column</a:t>
            </a:r>
          </a:p>
          <a:p>
            <a:pPr lvl="2"/>
            <a:r>
              <a:rPr lang="en-IE" dirty="0" smtClean="0"/>
              <a:t>We want to ask the database only to report to use those rows that meet this criteria</a:t>
            </a:r>
          </a:p>
          <a:p>
            <a:pPr lvl="2"/>
            <a:r>
              <a:rPr lang="en-IE" dirty="0" smtClean="0"/>
              <a:t>So we need to instruct it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738" t="7112" r="52699" b="74888"/>
          <a:stretch/>
        </p:blipFill>
        <p:spPr bwMode="auto">
          <a:xfrm>
            <a:off x="971600" y="3962400"/>
            <a:ext cx="668667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655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 server architecture</a:t>
            </a:r>
            <a:endParaRPr lang="en-IE" dirty="0"/>
          </a:p>
        </p:txBody>
      </p:sp>
      <p:sp>
        <p:nvSpPr>
          <p:cNvPr id="3" name="Content Placeholder 2"/>
          <p:cNvSpPr>
            <a:spLocks noGrp="1"/>
          </p:cNvSpPr>
          <p:nvPr>
            <p:ph idx="1"/>
          </p:nvPr>
        </p:nvSpPr>
        <p:spPr/>
        <p:txBody>
          <a:bodyPr>
            <a:normAutofit/>
          </a:bodyPr>
          <a:lstStyle/>
          <a:p>
            <a:r>
              <a:rPr lang="en-IE" dirty="0" smtClean="0"/>
              <a:t>The </a:t>
            </a:r>
            <a:r>
              <a:rPr lang="en-IE" b="1" dirty="0" smtClean="0"/>
              <a:t>client</a:t>
            </a:r>
            <a:r>
              <a:rPr lang="en-IE" dirty="0" smtClean="0"/>
              <a:t> interacts with a user through the keyboard, screen, and pointing device, such as a mouse. It relays information to and from the server.</a:t>
            </a:r>
          </a:p>
          <a:p>
            <a:r>
              <a:rPr lang="en-IE" dirty="0" smtClean="0"/>
              <a:t>The </a:t>
            </a:r>
            <a:r>
              <a:rPr lang="en-IE" b="1" dirty="0" smtClean="0"/>
              <a:t>server</a:t>
            </a:r>
            <a:r>
              <a:rPr lang="en-IE" dirty="0" smtClean="0"/>
              <a:t> runs the Oracle software that accesses and manipulates the data on an Oracle database, for  concurrent, shared data access.</a:t>
            </a:r>
          </a:p>
          <a:p>
            <a:r>
              <a:rPr lang="en-GB" dirty="0" smtClean="0"/>
              <a:t>The client and server may be on the same machine, but normally on a network, they are not.</a:t>
            </a:r>
            <a:endParaRPr lang="en-IE" dirty="0" smtClean="0"/>
          </a:p>
        </p:txBody>
      </p:sp>
    </p:spTree>
    <p:extLst>
      <p:ext uri="{BB962C8B-B14F-4D97-AF65-F5344CB8AC3E}">
        <p14:creationId xmlns:p14="http://schemas.microsoft.com/office/powerpoint/2010/main" val="1101263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we answer the question?</a:t>
            </a:r>
            <a:endParaRPr lang="en-IE" dirty="0"/>
          </a:p>
        </p:txBody>
      </p:sp>
      <p:sp>
        <p:nvSpPr>
          <p:cNvPr id="3" name="Content Placeholder 2"/>
          <p:cNvSpPr>
            <a:spLocks noGrp="1"/>
          </p:cNvSpPr>
          <p:nvPr>
            <p:ph sz="quarter" idx="1"/>
          </p:nvPr>
        </p:nvSpPr>
        <p:spPr/>
        <p:txBody>
          <a:bodyPr>
            <a:normAutofit/>
          </a:bodyPr>
          <a:lstStyle/>
          <a:p>
            <a:r>
              <a:rPr lang="en-IE" dirty="0" smtClean="0"/>
              <a:t>This </a:t>
            </a:r>
            <a:r>
              <a:rPr lang="en-IE" dirty="0"/>
              <a:t>requires that we filter the </a:t>
            </a:r>
            <a:r>
              <a:rPr lang="en-IE" dirty="0" smtClean="0"/>
              <a:t>data using the WHERE CLAUSE</a:t>
            </a:r>
            <a:endParaRPr lang="en-IE" dirty="0"/>
          </a:p>
          <a:p>
            <a:r>
              <a:rPr lang="en-IE" dirty="0"/>
              <a:t>We need therefore to add a </a:t>
            </a:r>
            <a:r>
              <a:rPr lang="en-IE" dirty="0">
                <a:solidFill>
                  <a:srgbClr val="FF0000"/>
                </a:solidFill>
              </a:rPr>
              <a:t>condition</a:t>
            </a:r>
          </a:p>
          <a:p>
            <a:pPr marL="274320" lvl="1" indent="0">
              <a:buNone/>
            </a:pPr>
            <a:r>
              <a:rPr lang="en-IE" sz="2000" b="1" dirty="0">
                <a:latin typeface="Courier New" panose="02070309020205020404" pitchFamily="49" charset="0"/>
                <a:cs typeface="Courier New" panose="02070309020205020404" pitchFamily="49" charset="0"/>
              </a:rPr>
              <a:t>Select </a:t>
            </a:r>
            <a:r>
              <a:rPr lang="en-IE" sz="2000" b="1" dirty="0" smtClean="0">
                <a:latin typeface="Courier New" panose="02070309020205020404" pitchFamily="49" charset="0"/>
                <a:cs typeface="Courier New" panose="02070309020205020404" pitchFamily="49" charset="0"/>
              </a:rPr>
              <a:t>title </a:t>
            </a:r>
            <a:r>
              <a:rPr lang="en-IE" sz="2000" b="1" dirty="0">
                <a:latin typeface="Courier New" panose="02070309020205020404" pitchFamily="49" charset="0"/>
                <a:cs typeface="Courier New" panose="02070309020205020404" pitchFamily="49" charset="0"/>
              </a:rPr>
              <a:t>from </a:t>
            </a:r>
            <a:r>
              <a:rPr lang="en-IE" sz="2000" b="1" dirty="0" smtClean="0">
                <a:latin typeface="Courier New" panose="02070309020205020404" pitchFamily="49" charset="0"/>
                <a:cs typeface="Courier New" panose="02070309020205020404" pitchFamily="49" charset="0"/>
              </a:rPr>
              <a:t>books </a:t>
            </a:r>
            <a:r>
              <a:rPr lang="en-IE" sz="2000" b="1" dirty="0">
                <a:solidFill>
                  <a:srgbClr val="FF0000"/>
                </a:solidFill>
                <a:latin typeface="Courier New" panose="02070309020205020404" pitchFamily="49" charset="0"/>
                <a:cs typeface="Courier New" panose="02070309020205020404" pitchFamily="49" charset="0"/>
              </a:rPr>
              <a:t>where </a:t>
            </a:r>
            <a:r>
              <a:rPr lang="en-IE" sz="2000" b="1" dirty="0" smtClean="0">
                <a:solidFill>
                  <a:srgbClr val="FF0000"/>
                </a:solidFill>
                <a:latin typeface="Courier New" panose="02070309020205020404" pitchFamily="49" charset="0"/>
                <a:cs typeface="Courier New" panose="02070309020205020404" pitchFamily="49" charset="0"/>
              </a:rPr>
              <a:t>rating&lt;10</a:t>
            </a:r>
            <a:r>
              <a:rPr lang="en-IE" sz="2000" b="1" dirty="0">
                <a:latin typeface="Courier New" panose="02070309020205020404" pitchFamily="49" charset="0"/>
                <a:cs typeface="Courier New" panose="02070309020205020404" pitchFamily="49" charset="0"/>
              </a:rPr>
              <a:t>;</a:t>
            </a:r>
          </a:p>
          <a:p>
            <a:r>
              <a:rPr lang="en-IE" dirty="0"/>
              <a:t>This returns a reduced list:</a:t>
            </a:r>
          </a:p>
          <a:p>
            <a:pPr marL="0" indent="0">
              <a:buNone/>
            </a:pPr>
            <a:endParaRPr lang="en-IE" b="1"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		</a:t>
            </a:r>
            <a:endParaRPr lang="en-IE" b="1" dirty="0">
              <a:cs typeface="Courier New" panose="02070309020205020404" pitchFamily="49"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330"/>
          <a:stretch/>
        </p:blipFill>
        <p:spPr bwMode="auto">
          <a:xfrm>
            <a:off x="609600" y="3806371"/>
            <a:ext cx="4862569" cy="163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5589240"/>
            <a:ext cx="6477000" cy="707886"/>
          </a:xfrm>
          <a:prstGeom prst="rect">
            <a:avLst/>
          </a:prstGeom>
        </p:spPr>
        <p:txBody>
          <a:bodyPr wrap="square">
            <a:spAutoFit/>
          </a:bodyPr>
          <a:lstStyle/>
          <a:p>
            <a:r>
              <a:rPr lang="en-IE" sz="2000" dirty="0">
                <a:cs typeface="Courier New" panose="02070309020205020404" pitchFamily="49" charset="0"/>
              </a:rPr>
              <a:t>By </a:t>
            </a:r>
            <a:r>
              <a:rPr lang="en-IE" sz="2000" dirty="0" smtClean="0">
                <a:cs typeface="Courier New" panose="02070309020205020404" pitchFamily="49" charset="0"/>
              </a:rPr>
              <a:t>using a WHERE Clause we have implemented a </a:t>
            </a:r>
            <a:r>
              <a:rPr lang="en-IE" sz="2000" b="1" dirty="0" smtClean="0">
                <a:cs typeface="Courier New" panose="02070309020205020404" pitchFamily="49" charset="0"/>
              </a:rPr>
              <a:t>RESTRICTION </a:t>
            </a:r>
            <a:r>
              <a:rPr lang="en-IE" sz="2000" dirty="0" smtClean="0">
                <a:cs typeface="Courier New" panose="02070309020205020404" pitchFamily="49" charset="0"/>
              </a:rPr>
              <a:t>on </a:t>
            </a:r>
            <a:r>
              <a:rPr lang="en-IE" sz="2000" dirty="0">
                <a:cs typeface="Courier New" panose="02070309020205020404" pitchFamily="49" charset="0"/>
              </a:rPr>
              <a:t>the table</a:t>
            </a:r>
          </a:p>
        </p:txBody>
      </p:sp>
    </p:spTree>
    <p:extLst>
      <p:ext uri="{BB962C8B-B14F-4D97-AF65-F5344CB8AC3E}">
        <p14:creationId xmlns:p14="http://schemas.microsoft.com/office/powerpoint/2010/main" val="34142743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Did we get the correct answe</a:t>
            </a:r>
            <a:r>
              <a:rPr lang="en-IE" dirty="0"/>
              <a:t>r</a:t>
            </a:r>
          </a:p>
        </p:txBody>
      </p:sp>
      <p:sp>
        <p:nvSpPr>
          <p:cNvPr id="3" name="Content Placeholder 2"/>
          <p:cNvSpPr>
            <a:spLocks noGrp="1"/>
          </p:cNvSpPr>
          <p:nvPr>
            <p:ph sz="quarter" idx="1"/>
          </p:nvPr>
        </p:nvSpPr>
        <p:spPr/>
        <p:txBody>
          <a:bodyPr/>
          <a:lstStyle/>
          <a:p>
            <a:r>
              <a:rPr lang="en-IE" dirty="0" smtClean="0"/>
              <a:t>This was our original data:</a:t>
            </a:r>
          </a:p>
          <a:p>
            <a:endParaRPr lang="en-IE" dirty="0"/>
          </a:p>
          <a:p>
            <a:endParaRPr lang="en-IE" dirty="0" smtClean="0"/>
          </a:p>
          <a:p>
            <a:endParaRPr lang="en-IE" dirty="0"/>
          </a:p>
          <a:p>
            <a:endParaRPr lang="en-IE" dirty="0" smtClean="0"/>
          </a:p>
          <a:p>
            <a:endParaRPr lang="en-IE" dirty="0"/>
          </a:p>
          <a:p>
            <a:endParaRPr lang="en-IE" dirty="0" smtClean="0"/>
          </a:p>
          <a:p>
            <a:r>
              <a:rPr lang="en-IE" dirty="0" smtClean="0"/>
              <a:t>This is our result:</a:t>
            </a:r>
          </a:p>
          <a:p>
            <a:endParaRPr lang="en-IE" dirty="0"/>
          </a:p>
          <a:p>
            <a:r>
              <a:rPr lang="en-IE" dirty="0" smtClean="0"/>
              <a:t>Is this what you expected?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03" y="1676400"/>
            <a:ext cx="8038289"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330"/>
          <a:stretch/>
        </p:blipFill>
        <p:spPr bwMode="auto">
          <a:xfrm>
            <a:off x="4267200" y="4653023"/>
            <a:ext cx="2348247" cy="78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755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Oracle NULL values</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a:t>NULL values represent missing or unknown data. </a:t>
            </a:r>
            <a:endParaRPr lang="en-IE" dirty="0" smtClean="0"/>
          </a:p>
          <a:p>
            <a:pPr lvl="1"/>
            <a:r>
              <a:rPr lang="en-IE" dirty="0" smtClean="0"/>
              <a:t>NULL </a:t>
            </a:r>
            <a:r>
              <a:rPr lang="en-IE" dirty="0"/>
              <a:t>values are used as placeholders or as the default entry in columns to indicate that no actual data is present. </a:t>
            </a:r>
            <a:endParaRPr lang="en-IE" dirty="0" smtClean="0"/>
          </a:p>
          <a:p>
            <a:r>
              <a:rPr lang="en-IE" dirty="0" smtClean="0"/>
              <a:t>The </a:t>
            </a:r>
            <a:r>
              <a:rPr lang="en-IE" dirty="0"/>
              <a:t>NULL is </a:t>
            </a:r>
            <a:r>
              <a:rPr lang="en-IE" i="1" dirty="0" err="1"/>
              <a:t>untyped</a:t>
            </a:r>
            <a:r>
              <a:rPr lang="en-IE" dirty="0"/>
              <a:t> in SQL, meaning that it is </a:t>
            </a:r>
            <a:r>
              <a:rPr lang="en-IE" b="1" dirty="0"/>
              <a:t>not</a:t>
            </a:r>
            <a:r>
              <a:rPr lang="en-IE" dirty="0"/>
              <a:t> an integer, a character, or any other specific data type</a:t>
            </a:r>
            <a:r>
              <a:rPr lang="en-IE" dirty="0" smtClean="0"/>
              <a:t>.</a:t>
            </a:r>
          </a:p>
          <a:p>
            <a:pPr lvl="1"/>
            <a:r>
              <a:rPr lang="en-IE" dirty="0" smtClean="0"/>
              <a:t>It is</a:t>
            </a:r>
            <a:r>
              <a:rPr lang="en-IE" dirty="0"/>
              <a:t> </a:t>
            </a:r>
            <a:r>
              <a:rPr lang="en-IE" b="1" dirty="0"/>
              <a:t>not</a:t>
            </a:r>
            <a:r>
              <a:rPr lang="en-IE" dirty="0"/>
              <a:t> the same as an empty data string or the numerical value '0'. </a:t>
            </a:r>
            <a:endParaRPr lang="en-IE" dirty="0" smtClean="0"/>
          </a:p>
          <a:p>
            <a:pPr lvl="1"/>
            <a:r>
              <a:rPr lang="en-IE" dirty="0" smtClean="0"/>
              <a:t>While </a:t>
            </a:r>
            <a:r>
              <a:rPr lang="en-IE" dirty="0"/>
              <a:t>NULL indicates the </a:t>
            </a:r>
            <a:r>
              <a:rPr lang="en-IE" i="1" dirty="0"/>
              <a:t>absence</a:t>
            </a:r>
            <a:r>
              <a:rPr lang="en-IE" dirty="0"/>
              <a:t> of a value, the empty string and numerical zero both represent actual </a:t>
            </a:r>
            <a:r>
              <a:rPr lang="en-IE" dirty="0" smtClean="0"/>
              <a:t>values.</a:t>
            </a:r>
          </a:p>
          <a:p>
            <a:r>
              <a:rPr lang="en-IE" dirty="0" smtClean="0"/>
              <a:t>Because </a:t>
            </a:r>
            <a:r>
              <a:rPr lang="en-IE" dirty="0"/>
              <a:t>NULL does not represent or equate to a data type, you cannot test for NULL values with any comparison operators, such as </a:t>
            </a:r>
            <a:r>
              <a:rPr lang="en-IE" b="1" dirty="0"/>
              <a:t>=, &lt;, or </a:t>
            </a:r>
            <a:r>
              <a:rPr lang="en-IE" b="1" dirty="0" smtClean="0"/>
              <a:t>&lt;&gt;</a:t>
            </a:r>
            <a:r>
              <a:rPr lang="en-IE" dirty="0" smtClean="0"/>
              <a:t>.</a:t>
            </a:r>
          </a:p>
          <a:p>
            <a:r>
              <a:rPr lang="en-IE" dirty="0" smtClean="0"/>
              <a:t>The</a:t>
            </a:r>
            <a:r>
              <a:rPr lang="en-IE" dirty="0"/>
              <a:t> </a:t>
            </a:r>
            <a:r>
              <a:rPr lang="en-IE" b="1" dirty="0"/>
              <a:t>IS NULL</a:t>
            </a:r>
            <a:r>
              <a:rPr lang="en-IE" dirty="0"/>
              <a:t> and </a:t>
            </a:r>
            <a:r>
              <a:rPr lang="en-IE" b="1" dirty="0"/>
              <a:t>IS NOT NULL</a:t>
            </a:r>
            <a:r>
              <a:rPr lang="en-IE" dirty="0"/>
              <a:t> operators are used to test for NULL values.</a:t>
            </a:r>
          </a:p>
        </p:txBody>
      </p:sp>
    </p:spTree>
    <p:extLst>
      <p:ext uri="{BB962C8B-B14F-4D97-AF65-F5344CB8AC3E}">
        <p14:creationId xmlns:p14="http://schemas.microsoft.com/office/powerpoint/2010/main" val="19679943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we answer the question?</a:t>
            </a:r>
            <a:endParaRPr lang="en-IE" dirty="0"/>
          </a:p>
        </p:txBody>
      </p:sp>
      <p:sp>
        <p:nvSpPr>
          <p:cNvPr id="3" name="Content Placeholder 2"/>
          <p:cNvSpPr>
            <a:spLocks noGrp="1"/>
          </p:cNvSpPr>
          <p:nvPr>
            <p:ph sz="quarter" idx="1"/>
          </p:nvPr>
        </p:nvSpPr>
        <p:spPr/>
        <p:txBody>
          <a:bodyPr>
            <a:normAutofit/>
          </a:bodyPr>
          <a:lstStyle/>
          <a:p>
            <a:r>
              <a:rPr lang="en-IE" dirty="0" smtClean="0"/>
              <a:t>We need to add something to the Where Clause</a:t>
            </a:r>
            <a:endParaRPr lang="en-IE" dirty="0"/>
          </a:p>
          <a:p>
            <a:r>
              <a:rPr lang="en-IE" dirty="0"/>
              <a:t>We need therefore to add a </a:t>
            </a:r>
            <a:r>
              <a:rPr lang="en-IE" dirty="0">
                <a:solidFill>
                  <a:srgbClr val="FF0000"/>
                </a:solidFill>
              </a:rPr>
              <a:t>condition</a:t>
            </a:r>
          </a:p>
          <a:p>
            <a:pPr marL="274320" lvl="1" indent="0">
              <a:buNone/>
            </a:pPr>
            <a:r>
              <a:rPr lang="en-IE" sz="2000" b="1" dirty="0">
                <a:latin typeface="Courier New" panose="02070309020205020404" pitchFamily="49" charset="0"/>
                <a:cs typeface="Courier New" panose="02070309020205020404" pitchFamily="49" charset="0"/>
              </a:rPr>
              <a:t>Select </a:t>
            </a:r>
            <a:r>
              <a:rPr lang="en-IE" sz="2000" b="1" dirty="0" smtClean="0">
                <a:latin typeface="Courier New" panose="02070309020205020404" pitchFamily="49" charset="0"/>
                <a:cs typeface="Courier New" panose="02070309020205020404" pitchFamily="49" charset="0"/>
              </a:rPr>
              <a:t>title </a:t>
            </a:r>
            <a:r>
              <a:rPr lang="en-IE" sz="2000" b="1" dirty="0">
                <a:latin typeface="Courier New" panose="02070309020205020404" pitchFamily="49" charset="0"/>
                <a:cs typeface="Courier New" panose="02070309020205020404" pitchFamily="49" charset="0"/>
              </a:rPr>
              <a:t>from </a:t>
            </a:r>
            <a:r>
              <a:rPr lang="en-IE" sz="2000" b="1" dirty="0" smtClean="0">
                <a:latin typeface="Courier New" panose="02070309020205020404" pitchFamily="49" charset="0"/>
                <a:cs typeface="Courier New" panose="02070309020205020404" pitchFamily="49" charset="0"/>
              </a:rPr>
              <a:t>books </a:t>
            </a:r>
            <a:r>
              <a:rPr lang="en-IE" sz="2000" b="1" dirty="0">
                <a:solidFill>
                  <a:srgbClr val="FF0000"/>
                </a:solidFill>
                <a:latin typeface="Courier New" panose="02070309020205020404" pitchFamily="49" charset="0"/>
                <a:cs typeface="Courier New" panose="02070309020205020404" pitchFamily="49" charset="0"/>
              </a:rPr>
              <a:t>where </a:t>
            </a:r>
            <a:r>
              <a:rPr lang="en-IE" sz="2000" b="1" dirty="0" smtClean="0">
                <a:solidFill>
                  <a:srgbClr val="FF0000"/>
                </a:solidFill>
                <a:latin typeface="Courier New" panose="02070309020205020404" pitchFamily="49" charset="0"/>
                <a:cs typeface="Courier New" panose="02070309020205020404" pitchFamily="49" charset="0"/>
              </a:rPr>
              <a:t>rating&lt;10 or rating is null </a:t>
            </a:r>
            <a:r>
              <a:rPr lang="en-IE" sz="2000" b="1" dirty="0" smtClean="0">
                <a:latin typeface="Courier New" panose="02070309020205020404" pitchFamily="49" charset="0"/>
                <a:cs typeface="Courier New" panose="02070309020205020404" pitchFamily="49" charset="0"/>
              </a:rPr>
              <a:t>;</a:t>
            </a:r>
            <a:endParaRPr lang="en-IE" sz="2000" b="1" dirty="0">
              <a:latin typeface="Courier New" panose="02070309020205020404" pitchFamily="49" charset="0"/>
              <a:cs typeface="Courier New" panose="02070309020205020404" pitchFamily="49" charset="0"/>
            </a:endParaRPr>
          </a:p>
          <a:p>
            <a:r>
              <a:rPr lang="en-IE" dirty="0"/>
              <a:t>This returns </a:t>
            </a:r>
            <a:r>
              <a:rPr lang="en-IE" dirty="0" smtClean="0"/>
              <a:t>the list:</a:t>
            </a:r>
            <a:endParaRPr lang="en-IE" dirty="0"/>
          </a:p>
          <a:p>
            <a:pPr marL="0" indent="0">
              <a:buNone/>
            </a:pPr>
            <a:endParaRPr lang="en-IE" b="1"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		</a:t>
            </a:r>
            <a:endParaRPr lang="en-IE" b="1" dirty="0">
              <a:cs typeface="Courier New" panose="02070309020205020404" pitchFamily="49"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502" y="3356992"/>
            <a:ext cx="493302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9512" y="5445224"/>
            <a:ext cx="7776864" cy="646331"/>
          </a:xfrm>
          <a:prstGeom prst="rect">
            <a:avLst/>
          </a:prstGeom>
          <a:noFill/>
        </p:spPr>
        <p:txBody>
          <a:bodyPr wrap="square" rtlCol="0">
            <a:spAutoFit/>
          </a:bodyPr>
          <a:lstStyle/>
          <a:p>
            <a:r>
              <a:rPr lang="en-IE" dirty="0" smtClean="0"/>
              <a:t>We can use the Boolean Operators AND, OR and NOT within a where clause to create Boolean expressions to fully define the restriction we want to apply</a:t>
            </a:r>
            <a:endParaRPr lang="en-IE" dirty="0"/>
          </a:p>
        </p:txBody>
      </p:sp>
    </p:spTree>
    <p:extLst>
      <p:ext uri="{BB962C8B-B14F-4D97-AF65-F5344CB8AC3E}">
        <p14:creationId xmlns:p14="http://schemas.microsoft.com/office/powerpoint/2010/main" val="8935750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Oracle NULL values</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a:t>NULL values represent missing or unknown data. </a:t>
            </a:r>
            <a:endParaRPr lang="en-IE" dirty="0" smtClean="0"/>
          </a:p>
          <a:p>
            <a:pPr lvl="1"/>
            <a:r>
              <a:rPr lang="en-IE" dirty="0" smtClean="0"/>
              <a:t>NULL </a:t>
            </a:r>
            <a:r>
              <a:rPr lang="en-IE" dirty="0"/>
              <a:t>values are used as placeholders or as the default entry in columns to indicate that no actual data is present. </a:t>
            </a:r>
            <a:endParaRPr lang="en-IE" dirty="0" smtClean="0"/>
          </a:p>
          <a:p>
            <a:r>
              <a:rPr lang="en-IE" dirty="0" smtClean="0"/>
              <a:t>The </a:t>
            </a:r>
            <a:r>
              <a:rPr lang="en-IE" dirty="0"/>
              <a:t>NULL is </a:t>
            </a:r>
            <a:r>
              <a:rPr lang="en-IE" i="1" dirty="0" err="1"/>
              <a:t>untyped</a:t>
            </a:r>
            <a:r>
              <a:rPr lang="en-IE" dirty="0"/>
              <a:t> in SQL, meaning that it is </a:t>
            </a:r>
            <a:r>
              <a:rPr lang="en-IE" b="1" dirty="0"/>
              <a:t>not</a:t>
            </a:r>
            <a:r>
              <a:rPr lang="en-IE" dirty="0"/>
              <a:t> an integer, a character, or any other specific data type</a:t>
            </a:r>
            <a:r>
              <a:rPr lang="en-IE" dirty="0" smtClean="0"/>
              <a:t>.</a:t>
            </a:r>
          </a:p>
          <a:p>
            <a:pPr lvl="1"/>
            <a:r>
              <a:rPr lang="en-IE" dirty="0" smtClean="0"/>
              <a:t>It is</a:t>
            </a:r>
            <a:r>
              <a:rPr lang="en-IE" dirty="0"/>
              <a:t> </a:t>
            </a:r>
            <a:r>
              <a:rPr lang="en-IE" b="1" dirty="0"/>
              <a:t>not</a:t>
            </a:r>
            <a:r>
              <a:rPr lang="en-IE" dirty="0"/>
              <a:t> the same as an empty data string or the numerical value '0'. </a:t>
            </a:r>
            <a:endParaRPr lang="en-IE" dirty="0" smtClean="0"/>
          </a:p>
          <a:p>
            <a:pPr lvl="1"/>
            <a:r>
              <a:rPr lang="en-IE" dirty="0" smtClean="0"/>
              <a:t>While </a:t>
            </a:r>
            <a:r>
              <a:rPr lang="en-IE" dirty="0"/>
              <a:t>NULL indicates the </a:t>
            </a:r>
            <a:r>
              <a:rPr lang="en-IE" i="1" dirty="0"/>
              <a:t>absence</a:t>
            </a:r>
            <a:r>
              <a:rPr lang="en-IE" dirty="0"/>
              <a:t> of a value, the empty string and numerical zero both represent actual </a:t>
            </a:r>
            <a:r>
              <a:rPr lang="en-IE" dirty="0" smtClean="0"/>
              <a:t>values.</a:t>
            </a:r>
          </a:p>
          <a:p>
            <a:r>
              <a:rPr lang="en-IE" dirty="0" smtClean="0"/>
              <a:t>Because </a:t>
            </a:r>
            <a:r>
              <a:rPr lang="en-IE" dirty="0"/>
              <a:t>NULL does not represent or equate to a data type, you cannot test for NULL values with any comparison operators, such as </a:t>
            </a:r>
            <a:r>
              <a:rPr lang="en-IE" b="1" dirty="0"/>
              <a:t>=, &lt;, or </a:t>
            </a:r>
            <a:r>
              <a:rPr lang="en-IE" b="1" dirty="0" smtClean="0"/>
              <a:t>&lt;&gt;</a:t>
            </a:r>
            <a:r>
              <a:rPr lang="en-IE" dirty="0" smtClean="0"/>
              <a:t>.</a:t>
            </a:r>
          </a:p>
          <a:p>
            <a:r>
              <a:rPr lang="en-IE" dirty="0" smtClean="0"/>
              <a:t>The</a:t>
            </a:r>
            <a:r>
              <a:rPr lang="en-IE" dirty="0"/>
              <a:t> </a:t>
            </a:r>
            <a:r>
              <a:rPr lang="en-IE" b="1" dirty="0"/>
              <a:t>IS NULL</a:t>
            </a:r>
            <a:r>
              <a:rPr lang="en-IE" dirty="0"/>
              <a:t> and </a:t>
            </a:r>
            <a:r>
              <a:rPr lang="en-IE" b="1" dirty="0"/>
              <a:t>IS NOT NULL</a:t>
            </a:r>
            <a:r>
              <a:rPr lang="en-IE" dirty="0"/>
              <a:t> operators are used to test for NULL values.</a:t>
            </a:r>
          </a:p>
        </p:txBody>
      </p:sp>
    </p:spTree>
    <p:extLst>
      <p:ext uri="{BB962C8B-B14F-4D97-AF65-F5344CB8AC3E}">
        <p14:creationId xmlns:p14="http://schemas.microsoft.com/office/powerpoint/2010/main" val="32855001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to truly answer the question</a:t>
            </a:r>
            <a:endParaRPr lang="en-IE" dirty="0"/>
          </a:p>
        </p:txBody>
      </p:sp>
      <p:sp>
        <p:nvSpPr>
          <p:cNvPr id="3" name="Content Placeholder 2"/>
          <p:cNvSpPr>
            <a:spLocks noGrp="1"/>
          </p:cNvSpPr>
          <p:nvPr>
            <p:ph sz="quarter" idx="1"/>
          </p:nvPr>
        </p:nvSpPr>
        <p:spPr/>
        <p:txBody>
          <a:bodyPr>
            <a:normAutofit/>
          </a:bodyPr>
          <a:lstStyle/>
          <a:p>
            <a:r>
              <a:rPr lang="en-IE" dirty="0" smtClean="0"/>
              <a:t>Which books have a rating less than 10</a:t>
            </a:r>
          </a:p>
          <a:p>
            <a:r>
              <a:rPr lang="en-IE" dirty="0" smtClean="0"/>
              <a:t>We need to add another condition</a:t>
            </a:r>
            <a:endParaRPr lang="en-IE" dirty="0"/>
          </a:p>
          <a:p>
            <a:pPr marL="274320" lvl="1" indent="0">
              <a:buNone/>
            </a:pPr>
            <a:r>
              <a:rPr lang="en-IE" sz="2000" b="1" dirty="0" smtClean="0">
                <a:latin typeface="Courier New" panose="02070309020205020404" pitchFamily="49" charset="0"/>
                <a:cs typeface="Courier New" panose="02070309020205020404" pitchFamily="49" charset="0"/>
              </a:rPr>
              <a:t>Select title </a:t>
            </a:r>
            <a:r>
              <a:rPr lang="en-IE" sz="2000" b="1" dirty="0">
                <a:latin typeface="Courier New" panose="02070309020205020404" pitchFamily="49" charset="0"/>
                <a:cs typeface="Courier New" panose="02070309020205020404" pitchFamily="49" charset="0"/>
              </a:rPr>
              <a:t>from </a:t>
            </a:r>
            <a:r>
              <a:rPr lang="en-IE" sz="2000" b="1" dirty="0" smtClean="0">
                <a:latin typeface="Courier New" panose="02070309020205020404" pitchFamily="49" charset="0"/>
                <a:cs typeface="Courier New" panose="02070309020205020404" pitchFamily="49" charset="0"/>
              </a:rPr>
              <a:t>books </a:t>
            </a:r>
            <a:r>
              <a:rPr lang="en-IE" sz="2000" b="1" dirty="0">
                <a:solidFill>
                  <a:schemeClr val="tx1"/>
                </a:solidFill>
                <a:latin typeface="Courier New" panose="02070309020205020404" pitchFamily="49" charset="0"/>
                <a:cs typeface="Courier New" panose="02070309020205020404" pitchFamily="49" charset="0"/>
              </a:rPr>
              <a:t>where </a:t>
            </a:r>
            <a:r>
              <a:rPr lang="en-IE" sz="2000" b="1" dirty="0" smtClean="0">
                <a:solidFill>
                  <a:schemeClr val="tx1"/>
                </a:solidFill>
                <a:latin typeface="Courier New" panose="02070309020205020404" pitchFamily="49" charset="0"/>
                <a:cs typeface="Courier New" panose="02070309020205020404" pitchFamily="49" charset="0"/>
              </a:rPr>
              <a:t>rating&lt;10 </a:t>
            </a:r>
            <a:r>
              <a:rPr lang="en-IE" sz="2000" b="1" dirty="0" smtClean="0">
                <a:solidFill>
                  <a:srgbClr val="FF0000"/>
                </a:solidFill>
                <a:latin typeface="Courier New" panose="02070309020205020404" pitchFamily="49" charset="0"/>
                <a:cs typeface="Courier New" panose="02070309020205020404" pitchFamily="49" charset="0"/>
              </a:rPr>
              <a:t>or rating IS NULL;</a:t>
            </a:r>
            <a:endParaRPr lang="en-IE" sz="2000" b="1" dirty="0">
              <a:latin typeface="Courier New" panose="02070309020205020404" pitchFamily="49" charset="0"/>
              <a:cs typeface="Courier New" panose="02070309020205020404" pitchFamily="49" charset="0"/>
            </a:endParaRPr>
          </a:p>
          <a:p>
            <a:r>
              <a:rPr lang="en-IE" dirty="0"/>
              <a:t>This returns </a:t>
            </a:r>
            <a:r>
              <a:rPr lang="en-IE" dirty="0" smtClean="0"/>
              <a:t>the list</a:t>
            </a:r>
            <a:r>
              <a:rPr lang="en-IE" dirty="0"/>
              <a:t>:</a:t>
            </a:r>
          </a:p>
          <a:p>
            <a:pPr marL="0" indent="0">
              <a:buNone/>
            </a:pPr>
            <a:endParaRPr lang="en-IE" b="1"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		</a:t>
            </a:r>
            <a:endParaRPr lang="en-IE" b="1" dirty="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78540"/>
            <a:ext cx="2743200" cy="184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925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Boolean Expressions</a:t>
            </a:r>
            <a:endParaRPr lang="en-IE" dirty="0"/>
          </a:p>
        </p:txBody>
      </p:sp>
      <p:graphicFrame>
        <p:nvGraphicFramePr>
          <p:cNvPr id="5" name="Table 4"/>
          <p:cNvGraphicFramePr>
            <a:graphicFrameLocks noGrp="1"/>
          </p:cNvGraphicFramePr>
          <p:nvPr>
            <p:extLst>
              <p:ext uri="{D42A27DB-BD31-4B8C-83A1-F6EECF244321}">
                <p14:modId xmlns:p14="http://schemas.microsoft.com/office/powerpoint/2010/main" val="1982579635"/>
              </p:ext>
            </p:extLst>
          </p:nvPr>
        </p:nvGraphicFramePr>
        <p:xfrm>
          <a:off x="395536" y="1268760"/>
          <a:ext cx="8568954" cy="4900920"/>
        </p:xfrm>
        <a:graphic>
          <a:graphicData uri="http://schemas.openxmlformats.org/drawingml/2006/table">
            <a:tbl>
              <a:tblPr firstRow="1" bandRow="1">
                <a:tableStyleId>{5C22544A-7EE6-4342-B048-85BDC9FD1C3A}</a:tableStyleId>
              </a:tblPr>
              <a:tblGrid>
                <a:gridCol w="2088233"/>
                <a:gridCol w="3624403"/>
                <a:gridCol w="2856318"/>
              </a:tblGrid>
              <a:tr h="434711">
                <a:tc>
                  <a:txBody>
                    <a:bodyPr/>
                    <a:lstStyle/>
                    <a:p>
                      <a:r>
                        <a:rPr lang="en-IE" dirty="0"/>
                        <a:t>Operator</a:t>
                      </a:r>
                    </a:p>
                  </a:txBody>
                  <a:tcPr marL="30480" marR="30480" marT="30480" marB="30480" anchor="b"/>
                </a:tc>
                <a:tc>
                  <a:txBody>
                    <a:bodyPr/>
                    <a:lstStyle/>
                    <a:p>
                      <a:r>
                        <a:rPr lang="en-IE"/>
                        <a:t>Explanation and Example</a:t>
                      </a:r>
                    </a:p>
                  </a:txBody>
                  <a:tcPr marL="30480" marR="30480" marT="30480" marB="30480" anchor="b"/>
                </a:tc>
                <a:tc>
                  <a:txBody>
                    <a:bodyPr/>
                    <a:lstStyle/>
                    <a:p>
                      <a:r>
                        <a:rPr lang="en-IE"/>
                        <a:t>Syntax</a:t>
                      </a:r>
                    </a:p>
                  </a:txBody>
                  <a:tcPr marL="30480" marR="30480" marT="30480" marB="30480" anchor="b"/>
                </a:tc>
              </a:tr>
              <a:tr h="1357728">
                <a:tc>
                  <a:txBody>
                    <a:bodyPr/>
                    <a:lstStyle/>
                    <a:p>
                      <a:r>
                        <a:rPr lang="en-IE" dirty="0"/>
                        <a:t>AND, OR, NOT</a:t>
                      </a:r>
                    </a:p>
                  </a:txBody>
                  <a:tcPr marL="30480" marR="30480" marT="30480" marB="30480"/>
                </a:tc>
                <a:tc>
                  <a:txBody>
                    <a:bodyPr/>
                    <a:lstStyle/>
                    <a:p>
                      <a:r>
                        <a:rPr lang="en-IE" dirty="0"/>
                        <a:t>Evaluate any operand(s) that are </a:t>
                      </a:r>
                      <a:r>
                        <a:rPr lang="en-IE" dirty="0" err="1"/>
                        <a:t>boolean</a:t>
                      </a:r>
                      <a:r>
                        <a:rPr lang="en-IE" dirty="0"/>
                        <a:t> </a:t>
                      </a:r>
                      <a:r>
                        <a:rPr lang="en-IE" dirty="0" smtClean="0"/>
                        <a:t>expressions</a:t>
                      </a:r>
                    </a:p>
                    <a:p>
                      <a:r>
                        <a:rPr lang="en-IE" sz="1600" b="1" dirty="0" smtClean="0"/>
                        <a:t>(</a:t>
                      </a:r>
                      <a:r>
                        <a:rPr lang="en-IE" sz="1600" b="1" dirty="0" err="1"/>
                        <a:t>orig_airport</a:t>
                      </a:r>
                      <a:r>
                        <a:rPr lang="en-IE" sz="1600" b="1" dirty="0"/>
                        <a:t> = 'SFO') OR (</a:t>
                      </a:r>
                      <a:r>
                        <a:rPr lang="en-IE" sz="1600" b="1" dirty="0" err="1"/>
                        <a:t>dest_airport</a:t>
                      </a:r>
                      <a:r>
                        <a:rPr lang="en-IE" sz="1600" b="1" dirty="0"/>
                        <a:t> = 'GRU') -- returns true</a:t>
                      </a:r>
                      <a:endParaRPr lang="en-IE" sz="1600" dirty="0"/>
                    </a:p>
                  </a:txBody>
                  <a:tcPr marL="30480" marR="30480" marT="30480" marB="30480"/>
                </a:tc>
                <a:tc>
                  <a:txBody>
                    <a:bodyPr/>
                    <a:lstStyle/>
                    <a:p>
                      <a:r>
                        <a:rPr lang="en-IE" sz="1600" b="1" dirty="0"/>
                        <a:t>{ </a:t>
                      </a:r>
                      <a:r>
                        <a:rPr lang="en-IE" sz="1600" b="1" i="1" dirty="0"/>
                        <a:t>Expression</a:t>
                      </a:r>
                      <a:r>
                        <a:rPr lang="en-IE" sz="1600" b="1" dirty="0"/>
                        <a:t> AND </a:t>
                      </a:r>
                      <a:r>
                        <a:rPr lang="en-IE" sz="1600" b="1" i="1" dirty="0"/>
                        <a:t>Expression </a:t>
                      </a:r>
                      <a:r>
                        <a:rPr lang="en-IE" sz="1600" b="1" dirty="0" smtClean="0"/>
                        <a:t>|</a:t>
                      </a:r>
                    </a:p>
                    <a:p>
                      <a:r>
                        <a:rPr lang="en-IE" sz="1600" b="1" dirty="0" smtClean="0"/>
                        <a:t> </a:t>
                      </a:r>
                      <a:r>
                        <a:rPr lang="en-IE" sz="1600" b="1" i="1" dirty="0"/>
                        <a:t>Expression</a:t>
                      </a:r>
                      <a:r>
                        <a:rPr lang="en-IE" sz="1600" b="1" dirty="0"/>
                        <a:t> OR </a:t>
                      </a:r>
                      <a:r>
                        <a:rPr lang="en-IE" sz="1600" b="1" i="1" dirty="0"/>
                        <a:t>Expression</a:t>
                      </a:r>
                      <a:r>
                        <a:rPr lang="en-IE" sz="1600" b="1" dirty="0"/>
                        <a:t> | </a:t>
                      </a:r>
                      <a:endParaRPr lang="en-IE" sz="1600" b="1" dirty="0" smtClean="0"/>
                    </a:p>
                    <a:p>
                      <a:r>
                        <a:rPr lang="en-IE" sz="1600" b="1" dirty="0" smtClean="0"/>
                        <a:t>NOT </a:t>
                      </a:r>
                      <a:r>
                        <a:rPr lang="en-IE" sz="1600" b="1" i="1" dirty="0"/>
                        <a:t>Expression</a:t>
                      </a:r>
                      <a:r>
                        <a:rPr lang="en-IE" sz="1600" b="1" dirty="0"/>
                        <a:t> }</a:t>
                      </a:r>
                      <a:endParaRPr lang="en-IE" sz="1600" dirty="0"/>
                    </a:p>
                  </a:txBody>
                  <a:tcPr marL="30480" marR="30480" marT="30480" marB="30480"/>
                </a:tc>
              </a:tr>
              <a:tr h="2072321">
                <a:tc>
                  <a:txBody>
                    <a:bodyPr/>
                    <a:lstStyle/>
                    <a:p>
                      <a:r>
                        <a:rPr lang="en-IE"/>
                        <a:t>Comparisons</a:t>
                      </a:r>
                    </a:p>
                  </a:txBody>
                  <a:tcPr marL="30480" marR="30480" marT="30480" marB="30480"/>
                </a:tc>
                <a:tc>
                  <a:txBody>
                    <a:bodyPr/>
                    <a:lstStyle/>
                    <a:p>
                      <a:r>
                        <a:rPr lang="en-IE" dirty="0"/>
                        <a:t>&lt;, =, &gt;, &lt;=, &gt;=, &lt;&gt; are applicable to all of the built-in types</a:t>
                      </a:r>
                      <a:r>
                        <a:rPr lang="en-IE" dirty="0" smtClean="0"/>
                        <a:t>.</a:t>
                      </a:r>
                      <a:endParaRPr lang="en-IE" b="1" dirty="0" smtClean="0"/>
                    </a:p>
                  </a:txBody>
                  <a:tcPr marL="30480" marR="30480" marT="30480" marB="30480"/>
                </a:tc>
                <a:tc>
                  <a:txBody>
                    <a:bodyPr/>
                    <a:lstStyle/>
                    <a:p>
                      <a:r>
                        <a:rPr lang="en-IE" sz="1600" b="1" i="1" dirty="0"/>
                        <a:t>Expression</a:t>
                      </a:r>
                      <a:r>
                        <a:rPr lang="en-IE" sz="1600" b="1" dirty="0"/>
                        <a:t> { </a:t>
                      </a:r>
                      <a:endParaRPr lang="en-IE" sz="1600" b="1" dirty="0" smtClean="0"/>
                    </a:p>
                    <a:p>
                      <a:r>
                        <a:rPr lang="en-IE" sz="1600" b="1" dirty="0" smtClean="0"/>
                        <a:t>&lt; |</a:t>
                      </a:r>
                    </a:p>
                    <a:p>
                      <a:r>
                        <a:rPr lang="en-IE" sz="1600" b="1" dirty="0" smtClean="0"/>
                        <a:t> </a:t>
                      </a:r>
                      <a:r>
                        <a:rPr lang="en-IE" sz="1600" b="1" dirty="0"/>
                        <a:t>= | </a:t>
                      </a:r>
                      <a:endParaRPr lang="en-IE" sz="1600" b="1" dirty="0" smtClean="0"/>
                    </a:p>
                    <a:p>
                      <a:pPr marL="0" indent="0">
                        <a:buFont typeface="Wingdings"/>
                        <a:buNone/>
                      </a:pPr>
                      <a:r>
                        <a:rPr lang="en-IE" sz="1600" b="1" dirty="0" smtClean="0"/>
                        <a:t>| </a:t>
                      </a:r>
                    </a:p>
                    <a:p>
                      <a:pPr marL="0" indent="0">
                        <a:buFont typeface="Wingdings"/>
                        <a:buNone/>
                      </a:pPr>
                      <a:r>
                        <a:rPr lang="en-IE" sz="1600" b="1" dirty="0" smtClean="0"/>
                        <a:t>&lt;= </a:t>
                      </a:r>
                      <a:r>
                        <a:rPr lang="en-IE" sz="1600" b="1" dirty="0"/>
                        <a:t>| </a:t>
                      </a:r>
                      <a:endParaRPr lang="en-IE" sz="1600" b="1" dirty="0" smtClean="0"/>
                    </a:p>
                    <a:p>
                      <a:pPr marL="0" indent="0">
                        <a:buFont typeface="Wingdings"/>
                        <a:buNone/>
                      </a:pPr>
                      <a:r>
                        <a:rPr lang="en-IE" sz="1600" b="1" dirty="0" smtClean="0"/>
                        <a:t>&gt;= </a:t>
                      </a:r>
                      <a:r>
                        <a:rPr lang="en-IE" sz="1600" b="1" dirty="0"/>
                        <a:t>| </a:t>
                      </a:r>
                      <a:endParaRPr lang="en-IE" sz="1600" b="1" dirty="0" smtClean="0"/>
                    </a:p>
                    <a:p>
                      <a:pPr marL="0" indent="0">
                        <a:buFont typeface="Wingdings"/>
                        <a:buNone/>
                      </a:pPr>
                      <a:r>
                        <a:rPr lang="en-IE" sz="1600" b="1" dirty="0" smtClean="0"/>
                        <a:t>&lt;&gt; </a:t>
                      </a:r>
                      <a:r>
                        <a:rPr lang="en-IE" sz="1600" b="1" dirty="0"/>
                        <a:t>} </a:t>
                      </a:r>
                      <a:r>
                        <a:rPr lang="en-IE" sz="1600" b="1" i="1" dirty="0"/>
                        <a:t>Expression</a:t>
                      </a:r>
                      <a:endParaRPr lang="en-IE" sz="1600" dirty="0"/>
                    </a:p>
                  </a:txBody>
                  <a:tcPr marL="30480" marR="30480" marT="30480" marB="30480"/>
                </a:tc>
              </a:tr>
              <a:tr h="1036160">
                <a:tc>
                  <a:txBody>
                    <a:bodyPr/>
                    <a:lstStyle/>
                    <a:p>
                      <a:r>
                        <a:rPr lang="en-IE"/>
                        <a:t>IS NULL, IS NOT NULL</a:t>
                      </a:r>
                    </a:p>
                  </a:txBody>
                  <a:tcPr marL="30480" marR="30480" marT="30480" marB="30480"/>
                </a:tc>
                <a:tc>
                  <a:txBody>
                    <a:bodyPr/>
                    <a:lstStyle/>
                    <a:p>
                      <a:r>
                        <a:rPr lang="en-IE" dirty="0"/>
                        <a:t>Test whether the result of an expression is null or not</a:t>
                      </a:r>
                      <a:r>
                        <a:rPr lang="en-IE" dirty="0" smtClean="0"/>
                        <a:t>.</a:t>
                      </a:r>
                    </a:p>
                  </a:txBody>
                  <a:tcPr marL="30480" marR="30480" marT="30480" marB="30480"/>
                </a:tc>
                <a:tc>
                  <a:txBody>
                    <a:bodyPr/>
                    <a:lstStyle/>
                    <a:p>
                      <a:r>
                        <a:rPr lang="en-IE" sz="1600" b="1" i="1" dirty="0"/>
                        <a:t>Expression</a:t>
                      </a:r>
                      <a:r>
                        <a:rPr lang="en-IE" sz="1600" b="1" dirty="0"/>
                        <a:t> IS [ NOT ] NULL</a:t>
                      </a:r>
                      <a:endParaRPr lang="en-IE" sz="1600" dirty="0"/>
                    </a:p>
                  </a:txBody>
                  <a:tcPr marL="30480" marR="30480" marT="30480" marB="30480"/>
                </a:tc>
              </a:tr>
            </a:tbl>
          </a:graphicData>
        </a:graphic>
      </p:graphicFrame>
    </p:spTree>
    <p:extLst>
      <p:ext uri="{BB962C8B-B14F-4D97-AF65-F5344CB8AC3E}">
        <p14:creationId xmlns:p14="http://schemas.microsoft.com/office/powerpoint/2010/main" val="1066075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Boolean Expressions</a:t>
            </a:r>
            <a:endParaRPr lang="en-IE" dirty="0"/>
          </a:p>
        </p:txBody>
      </p:sp>
      <p:graphicFrame>
        <p:nvGraphicFramePr>
          <p:cNvPr id="5" name="Table 4"/>
          <p:cNvGraphicFramePr>
            <a:graphicFrameLocks noGrp="1"/>
          </p:cNvGraphicFramePr>
          <p:nvPr>
            <p:extLst>
              <p:ext uri="{D42A27DB-BD31-4B8C-83A1-F6EECF244321}">
                <p14:modId xmlns:p14="http://schemas.microsoft.com/office/powerpoint/2010/main" val="1429074164"/>
              </p:ext>
            </p:extLst>
          </p:nvPr>
        </p:nvGraphicFramePr>
        <p:xfrm>
          <a:off x="395535" y="1397000"/>
          <a:ext cx="8568954" cy="5369560"/>
        </p:xfrm>
        <a:graphic>
          <a:graphicData uri="http://schemas.openxmlformats.org/drawingml/2006/table">
            <a:tbl>
              <a:tblPr firstRow="1" bandRow="1">
                <a:tableStyleId>{5C22544A-7EE6-4342-B048-85BDC9FD1C3A}</a:tableStyleId>
              </a:tblPr>
              <a:tblGrid>
                <a:gridCol w="1728193"/>
                <a:gridCol w="3984443"/>
                <a:gridCol w="2856318"/>
              </a:tblGrid>
              <a:tr h="370840">
                <a:tc>
                  <a:txBody>
                    <a:bodyPr/>
                    <a:lstStyle/>
                    <a:p>
                      <a:r>
                        <a:rPr lang="en-IE" dirty="0"/>
                        <a:t>Operator</a:t>
                      </a:r>
                    </a:p>
                  </a:txBody>
                  <a:tcPr marL="30480" marR="30480" marT="30480" marB="30480" anchor="b"/>
                </a:tc>
                <a:tc>
                  <a:txBody>
                    <a:bodyPr/>
                    <a:lstStyle/>
                    <a:p>
                      <a:r>
                        <a:rPr lang="en-IE"/>
                        <a:t>Explanation and Example</a:t>
                      </a:r>
                    </a:p>
                  </a:txBody>
                  <a:tcPr marL="30480" marR="30480" marT="30480" marB="30480" anchor="b"/>
                </a:tc>
                <a:tc>
                  <a:txBody>
                    <a:bodyPr/>
                    <a:lstStyle/>
                    <a:p>
                      <a:r>
                        <a:rPr lang="en-IE"/>
                        <a:t>Syntax</a:t>
                      </a:r>
                    </a:p>
                  </a:txBody>
                  <a:tcPr marL="30480" marR="30480" marT="30480" marB="30480" anchor="b"/>
                </a:tc>
              </a:tr>
              <a:tr h="370840">
                <a:tc>
                  <a:txBody>
                    <a:bodyPr/>
                    <a:lstStyle/>
                    <a:p>
                      <a:r>
                        <a:rPr lang="en-IE"/>
                        <a:t>LIKE</a:t>
                      </a:r>
                    </a:p>
                  </a:txBody>
                  <a:tcPr marL="30480" marR="30480" marT="30480" marB="30480"/>
                </a:tc>
                <a:tc>
                  <a:txBody>
                    <a:bodyPr/>
                    <a:lstStyle/>
                    <a:p>
                      <a:r>
                        <a:rPr lang="en-IE" dirty="0"/>
                        <a:t>Attempts to match a character expression to a character pattern, which is a character string that includes one or more wildcards</a:t>
                      </a:r>
                      <a:r>
                        <a:rPr lang="en-IE" dirty="0" smtClean="0"/>
                        <a:t>.</a:t>
                      </a:r>
                    </a:p>
                    <a:p>
                      <a:r>
                        <a:rPr lang="en-IE" dirty="0" smtClean="0"/>
                        <a:t>% </a:t>
                      </a:r>
                      <a:r>
                        <a:rPr lang="en-IE" dirty="0"/>
                        <a:t>matches any number (zero or more) of characters in the corresponding position in first character expression</a:t>
                      </a:r>
                      <a:r>
                        <a:rPr lang="en-IE" dirty="0" smtClean="0"/>
                        <a:t>.</a:t>
                      </a:r>
                    </a:p>
                    <a:p>
                      <a:r>
                        <a:rPr lang="en-IE" b="1" dirty="0" smtClean="0"/>
                        <a:t>city</a:t>
                      </a:r>
                      <a:r>
                        <a:rPr lang="en-IE" b="1" baseline="0" dirty="0" smtClean="0"/>
                        <a:t> LIKE ‘S%’ – all cities starting with S</a:t>
                      </a:r>
                      <a:endParaRPr lang="en-IE" b="1" dirty="0"/>
                    </a:p>
                    <a:p>
                      <a:endParaRPr lang="en-IE" dirty="0" smtClean="0"/>
                    </a:p>
                    <a:p>
                      <a:r>
                        <a:rPr lang="en-IE" dirty="0" smtClean="0"/>
                        <a:t>_ </a:t>
                      </a:r>
                      <a:r>
                        <a:rPr lang="en-IE" dirty="0"/>
                        <a:t>matches one character in the corresponding position in the character expression</a:t>
                      </a:r>
                      <a:r>
                        <a:rPr lang="en-IE" dirty="0" smtClean="0"/>
                        <a:t>.</a:t>
                      </a:r>
                      <a:endParaRPr lang="en-IE" dirty="0"/>
                    </a:p>
                    <a:p>
                      <a:r>
                        <a:rPr lang="en-IE" dirty="0">
                          <a:effectLst/>
                        </a:rPr>
                        <a:t>Any other character matches only that character in the corresponding position in the character expression</a:t>
                      </a:r>
                      <a:r>
                        <a:rPr lang="en-IE" dirty="0" smtClean="0">
                          <a:effectLst/>
                        </a:rPr>
                        <a:t>.</a:t>
                      </a:r>
                    </a:p>
                    <a:p>
                      <a:r>
                        <a:rPr lang="en-IE" b="1" dirty="0" smtClean="0">
                          <a:effectLst/>
                        </a:rPr>
                        <a:t>city </a:t>
                      </a:r>
                      <a:r>
                        <a:rPr lang="en-IE" b="1" dirty="0">
                          <a:effectLst/>
                        </a:rPr>
                        <a:t>LIKE </a:t>
                      </a:r>
                      <a:r>
                        <a:rPr lang="en-IE" b="1" dirty="0" smtClean="0">
                          <a:effectLst/>
                        </a:rPr>
                        <a:t>‘_</a:t>
                      </a:r>
                      <a:r>
                        <a:rPr lang="en-IE" b="1" dirty="0" err="1" smtClean="0">
                          <a:effectLst/>
                        </a:rPr>
                        <a:t>sant</a:t>
                      </a:r>
                      <a:r>
                        <a:rPr lang="en-IE" b="1" dirty="0" smtClean="0">
                          <a:effectLst/>
                        </a:rPr>
                        <a:t>‘ –</a:t>
                      </a:r>
                      <a:r>
                        <a:rPr lang="en-IE" b="1" baseline="0" dirty="0" smtClean="0">
                          <a:effectLst/>
                        </a:rPr>
                        <a:t> all cities starting with any character followed by </a:t>
                      </a:r>
                      <a:r>
                        <a:rPr lang="en-IE" b="1" baseline="0" dirty="0" err="1" smtClean="0">
                          <a:effectLst/>
                        </a:rPr>
                        <a:t>sant</a:t>
                      </a:r>
                      <a:endParaRPr lang="en-IE" dirty="0">
                        <a:effectLst/>
                      </a:endParaRPr>
                    </a:p>
                  </a:txBody>
                  <a:tcPr marL="30480" marR="30480" marT="30480" marB="30480"/>
                </a:tc>
                <a:tc>
                  <a:txBody>
                    <a:bodyPr/>
                    <a:lstStyle/>
                    <a:p>
                      <a:r>
                        <a:rPr lang="en-IE" b="1" i="1" dirty="0" err="1"/>
                        <a:t>CharacterExpression</a:t>
                      </a:r>
                      <a:r>
                        <a:rPr lang="en-IE" b="1" dirty="0"/>
                        <a:t> [ NOT ] LIKE </a:t>
                      </a:r>
                      <a:r>
                        <a:rPr lang="en-IE" b="1" i="1" dirty="0" err="1"/>
                        <a:t>CharacterExpression</a:t>
                      </a:r>
                      <a:r>
                        <a:rPr lang="en-IE" b="1" i="1" dirty="0"/>
                        <a:t> </a:t>
                      </a:r>
                      <a:r>
                        <a:rPr lang="en-IE" b="1" i="1" dirty="0" err="1"/>
                        <a:t>WithWildCard</a:t>
                      </a:r>
                      <a:r>
                        <a:rPr lang="en-IE" b="1" dirty="0"/>
                        <a:t> [ ESCAPE '</a:t>
                      </a:r>
                      <a:r>
                        <a:rPr lang="en-IE" b="1" i="1" dirty="0" err="1"/>
                        <a:t>escapeCharacter</a:t>
                      </a:r>
                      <a:r>
                        <a:rPr lang="en-IE" b="1" dirty="0"/>
                        <a:t>']</a:t>
                      </a:r>
                      <a:endParaRPr lang="en-IE" dirty="0"/>
                    </a:p>
                  </a:txBody>
                  <a:tcPr marL="30480" marR="30480" marT="30480" marB="30480"/>
                </a:tc>
              </a:tr>
            </a:tbl>
          </a:graphicData>
        </a:graphic>
      </p:graphicFrame>
    </p:spTree>
    <p:extLst>
      <p:ext uri="{BB962C8B-B14F-4D97-AF65-F5344CB8AC3E}">
        <p14:creationId xmlns:p14="http://schemas.microsoft.com/office/powerpoint/2010/main" val="3443345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Boolean Expressions</a:t>
            </a:r>
            <a:endParaRPr lang="en-IE" dirty="0"/>
          </a:p>
        </p:txBody>
      </p:sp>
      <p:graphicFrame>
        <p:nvGraphicFramePr>
          <p:cNvPr id="5" name="Table 4"/>
          <p:cNvGraphicFramePr>
            <a:graphicFrameLocks noGrp="1"/>
          </p:cNvGraphicFramePr>
          <p:nvPr>
            <p:extLst>
              <p:ext uri="{D42A27DB-BD31-4B8C-83A1-F6EECF244321}">
                <p14:modId xmlns:p14="http://schemas.microsoft.com/office/powerpoint/2010/main" val="280962858"/>
              </p:ext>
            </p:extLst>
          </p:nvPr>
        </p:nvGraphicFramePr>
        <p:xfrm>
          <a:off x="395536" y="1268760"/>
          <a:ext cx="8568954" cy="5430520"/>
        </p:xfrm>
        <a:graphic>
          <a:graphicData uri="http://schemas.openxmlformats.org/drawingml/2006/table">
            <a:tbl>
              <a:tblPr firstRow="1" bandRow="1">
                <a:tableStyleId>{5C22544A-7EE6-4342-B048-85BDC9FD1C3A}</a:tableStyleId>
              </a:tblPr>
              <a:tblGrid>
                <a:gridCol w="1728193"/>
                <a:gridCol w="3984443"/>
                <a:gridCol w="2856318"/>
              </a:tblGrid>
              <a:tr h="370840">
                <a:tc>
                  <a:txBody>
                    <a:bodyPr/>
                    <a:lstStyle/>
                    <a:p>
                      <a:r>
                        <a:rPr lang="en-IE" dirty="0"/>
                        <a:t>Operator</a:t>
                      </a:r>
                    </a:p>
                  </a:txBody>
                  <a:tcPr marL="30480" marR="30480" marT="30480" marB="30480" anchor="b"/>
                </a:tc>
                <a:tc>
                  <a:txBody>
                    <a:bodyPr/>
                    <a:lstStyle/>
                    <a:p>
                      <a:r>
                        <a:rPr lang="en-IE"/>
                        <a:t>Explanation and Example</a:t>
                      </a:r>
                    </a:p>
                  </a:txBody>
                  <a:tcPr marL="30480" marR="30480" marT="30480" marB="30480" anchor="b"/>
                </a:tc>
                <a:tc>
                  <a:txBody>
                    <a:bodyPr/>
                    <a:lstStyle/>
                    <a:p>
                      <a:r>
                        <a:rPr lang="en-IE"/>
                        <a:t>Syntax</a:t>
                      </a:r>
                    </a:p>
                  </a:txBody>
                  <a:tcPr marL="30480" marR="30480" marT="30480" marB="30480" anchor="b"/>
                </a:tc>
              </a:tr>
              <a:tr h="370840">
                <a:tc>
                  <a:txBody>
                    <a:bodyPr/>
                    <a:lstStyle/>
                    <a:p>
                      <a:r>
                        <a:rPr lang="en-IE" dirty="0"/>
                        <a:t>BETWEEN</a:t>
                      </a:r>
                    </a:p>
                  </a:txBody>
                  <a:tcPr marL="30480" marR="30480" marT="30480" marB="30480"/>
                </a:tc>
                <a:tc>
                  <a:txBody>
                    <a:bodyPr/>
                    <a:lstStyle/>
                    <a:p>
                      <a:r>
                        <a:rPr lang="en-IE" dirty="0"/>
                        <a:t>Tests whether the first operand is between the second and third operands. The second operand must be less than the third operand. </a:t>
                      </a:r>
                      <a:endParaRPr lang="en-IE" dirty="0" smtClean="0"/>
                    </a:p>
                    <a:p>
                      <a:r>
                        <a:rPr lang="en-IE" dirty="0" smtClean="0"/>
                        <a:t>Applicable </a:t>
                      </a:r>
                      <a:r>
                        <a:rPr lang="en-IE" dirty="0"/>
                        <a:t>only to types to which &lt;= and &gt;= can be applied</a:t>
                      </a:r>
                      <a:r>
                        <a:rPr lang="en-IE" dirty="0" smtClean="0"/>
                        <a:t>.</a:t>
                      </a:r>
                    </a:p>
                    <a:p>
                      <a:r>
                        <a:rPr lang="en-IE" b="1" dirty="0" smtClean="0"/>
                        <a:t>WHERE </a:t>
                      </a:r>
                      <a:r>
                        <a:rPr lang="en-IE" b="1" dirty="0" err="1"/>
                        <a:t>booking_date</a:t>
                      </a:r>
                      <a:r>
                        <a:rPr lang="en-IE" b="1" dirty="0"/>
                        <a:t> BETWEEN DATE('1998-02-26') AND DATE('1998-03-01')</a:t>
                      </a:r>
                      <a:endParaRPr lang="en-IE" dirty="0"/>
                    </a:p>
                  </a:txBody>
                  <a:tcPr marL="30480" marR="30480" marT="30480" marB="30480"/>
                </a:tc>
                <a:tc>
                  <a:txBody>
                    <a:bodyPr/>
                    <a:lstStyle/>
                    <a:p>
                      <a:r>
                        <a:rPr lang="en-IE" b="1" i="1"/>
                        <a:t>Expression</a:t>
                      </a:r>
                      <a:r>
                        <a:rPr lang="en-IE" b="1"/>
                        <a:t> [ NOT ] BETWEEN </a:t>
                      </a:r>
                      <a:r>
                        <a:rPr lang="en-IE" b="1" i="1"/>
                        <a:t>Expression</a:t>
                      </a:r>
                      <a:r>
                        <a:rPr lang="en-IE" b="1"/>
                        <a:t> AND </a:t>
                      </a:r>
                      <a:r>
                        <a:rPr lang="en-IE" b="1" i="1"/>
                        <a:t>Expression</a:t>
                      </a:r>
                      <a:endParaRPr lang="en-IE"/>
                    </a:p>
                  </a:txBody>
                  <a:tcPr marL="30480" marR="30480" marT="30480" marB="30480"/>
                </a:tc>
              </a:tr>
              <a:tr h="2355904">
                <a:tc>
                  <a:txBody>
                    <a:bodyPr/>
                    <a:lstStyle/>
                    <a:p>
                      <a:r>
                        <a:rPr lang="en-IE"/>
                        <a:t>IN</a:t>
                      </a:r>
                    </a:p>
                  </a:txBody>
                  <a:tcPr marL="30480" marR="30480" marT="30480" marB="30480"/>
                </a:tc>
                <a:tc>
                  <a:txBody>
                    <a:bodyPr/>
                    <a:lstStyle/>
                    <a:p>
                      <a:r>
                        <a:rPr lang="en-IE" dirty="0"/>
                        <a:t>Operates on table </a:t>
                      </a:r>
                      <a:r>
                        <a:rPr lang="en-IE" dirty="0" err="1"/>
                        <a:t>subquery</a:t>
                      </a:r>
                      <a:r>
                        <a:rPr lang="en-IE" dirty="0"/>
                        <a:t> or list of values. Returns TRUE if the left expression's value is in the result of the table </a:t>
                      </a:r>
                      <a:r>
                        <a:rPr lang="en-IE" dirty="0" err="1"/>
                        <a:t>subquery</a:t>
                      </a:r>
                      <a:r>
                        <a:rPr lang="en-IE" dirty="0"/>
                        <a:t> or in the list of values. Table </a:t>
                      </a:r>
                      <a:r>
                        <a:rPr lang="en-IE" dirty="0" err="1"/>
                        <a:t>subquery</a:t>
                      </a:r>
                      <a:r>
                        <a:rPr lang="en-IE" dirty="0"/>
                        <a:t> can return multiple rows but must return a single column</a:t>
                      </a:r>
                      <a:r>
                        <a:rPr lang="en-IE" dirty="0" smtClean="0"/>
                        <a:t>.</a:t>
                      </a:r>
                    </a:p>
                    <a:p>
                      <a:r>
                        <a:rPr lang="en-IE" b="1" dirty="0" smtClean="0"/>
                        <a:t>SELECT * FROM employees WHERE </a:t>
                      </a:r>
                      <a:r>
                        <a:rPr lang="en-IE" b="1" dirty="0" err="1" smtClean="0"/>
                        <a:t>job_id</a:t>
                      </a:r>
                      <a:r>
                        <a:rPr lang="en-IE" b="1" dirty="0" smtClean="0"/>
                        <a:t> IN ('PU_CLERK','SH_CLERK');</a:t>
                      </a:r>
                      <a:endParaRPr lang="en-IE" b="1" dirty="0"/>
                    </a:p>
                  </a:txBody>
                  <a:tcPr marL="30480" marR="30480" marT="30480" marB="30480"/>
                </a:tc>
                <a:tc>
                  <a:txBody>
                    <a:bodyPr/>
                    <a:lstStyle/>
                    <a:p>
                      <a:r>
                        <a:rPr lang="en-IE" b="1" dirty="0"/>
                        <a:t>{ </a:t>
                      </a:r>
                      <a:r>
                        <a:rPr lang="en-IE" b="1" i="1" dirty="0"/>
                        <a:t>Expression</a:t>
                      </a:r>
                      <a:r>
                        <a:rPr lang="en-IE" b="1" dirty="0"/>
                        <a:t> [ NOT ] IN </a:t>
                      </a:r>
                      <a:r>
                        <a:rPr lang="en-IE" b="1" i="1" dirty="0" err="1">
                          <a:hlinkClick r:id="rId2"/>
                        </a:rPr>
                        <a:t>TableSubquery</a:t>
                      </a:r>
                      <a:r>
                        <a:rPr lang="en-IE" b="1" dirty="0"/>
                        <a:t> </a:t>
                      </a:r>
                      <a:r>
                        <a:rPr lang="en-IE" b="1" dirty="0" smtClean="0"/>
                        <a:t>|</a:t>
                      </a:r>
                    </a:p>
                    <a:p>
                      <a:r>
                        <a:rPr lang="en-IE" b="1" dirty="0" smtClean="0"/>
                        <a:t> </a:t>
                      </a:r>
                      <a:r>
                        <a:rPr lang="en-IE" b="1" i="1" dirty="0"/>
                        <a:t>Expression</a:t>
                      </a:r>
                      <a:r>
                        <a:rPr lang="en-IE" b="1" dirty="0"/>
                        <a:t> [ NOT ] IN ( </a:t>
                      </a:r>
                      <a:r>
                        <a:rPr lang="en-IE" b="1" i="1" dirty="0"/>
                        <a:t>Expression</a:t>
                      </a:r>
                      <a:r>
                        <a:rPr lang="en-IE" b="1" dirty="0"/>
                        <a:t> [, </a:t>
                      </a:r>
                      <a:r>
                        <a:rPr lang="en-IE" b="1" i="1" dirty="0"/>
                        <a:t>Expression</a:t>
                      </a:r>
                      <a:r>
                        <a:rPr lang="en-IE" b="1" dirty="0"/>
                        <a:t> ]* )</a:t>
                      </a:r>
                      <a:endParaRPr lang="en-IE" dirty="0"/>
                    </a:p>
                  </a:txBody>
                  <a:tcPr marL="30480" marR="30480" marT="30480" marB="30480"/>
                </a:tc>
              </a:tr>
            </a:tbl>
          </a:graphicData>
        </a:graphic>
      </p:graphicFrame>
    </p:spTree>
    <p:extLst>
      <p:ext uri="{BB962C8B-B14F-4D97-AF65-F5344CB8AC3E}">
        <p14:creationId xmlns:p14="http://schemas.microsoft.com/office/powerpoint/2010/main" val="13890637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Changing the output</a:t>
            </a:r>
            <a:endParaRPr lang="en-IE" dirty="0"/>
          </a:p>
        </p:txBody>
      </p:sp>
      <p:sp>
        <p:nvSpPr>
          <p:cNvPr id="3" name="Content Placeholder 2"/>
          <p:cNvSpPr>
            <a:spLocks noGrp="1"/>
          </p:cNvSpPr>
          <p:nvPr>
            <p:ph sz="quarter" idx="1"/>
          </p:nvPr>
        </p:nvSpPr>
        <p:spPr/>
        <p:txBody>
          <a:bodyPr/>
          <a:lstStyle/>
          <a:p>
            <a:r>
              <a:rPr lang="en-IE" dirty="0" smtClean="0"/>
              <a:t>We can change the way the output will be presented to the user e.g.</a:t>
            </a:r>
          </a:p>
          <a:p>
            <a:pPr marL="0" lvl="1" indent="0">
              <a:spcBef>
                <a:spcPts val="600"/>
              </a:spcBef>
              <a:buClr>
                <a:schemeClr val="accent1"/>
              </a:buClr>
              <a:buNone/>
            </a:pPr>
            <a:r>
              <a:rPr lang="en-IE" sz="2000" b="1" dirty="0">
                <a:solidFill>
                  <a:schemeClr val="tx1"/>
                </a:solidFill>
                <a:latin typeface="Courier New" panose="02070309020205020404" pitchFamily="49" charset="0"/>
                <a:cs typeface="Courier New" panose="02070309020205020404" pitchFamily="49" charset="0"/>
              </a:rPr>
              <a:t>select title "Book Title", rating "Popularity"  from books where rating&lt;10 or rating IS NULL</a:t>
            </a:r>
            <a:r>
              <a:rPr lang="en-IE" sz="2000" b="1" dirty="0" smtClean="0">
                <a:solidFill>
                  <a:schemeClr val="tx1"/>
                </a:solidFill>
                <a:latin typeface="Courier New" panose="02070309020205020404" pitchFamily="49" charset="0"/>
                <a:cs typeface="Courier New" panose="02070309020205020404" pitchFamily="49" charset="0"/>
              </a:rPr>
              <a:t>;</a:t>
            </a:r>
          </a:p>
          <a:p>
            <a:pPr marL="0" lvl="1" indent="0">
              <a:spcBef>
                <a:spcPts val="600"/>
              </a:spcBef>
              <a:buClr>
                <a:schemeClr val="accent1"/>
              </a:buClr>
              <a:buNone/>
            </a:pPr>
            <a:endParaRPr lang="en-IE" dirty="0" smtClean="0"/>
          </a:p>
          <a:p>
            <a:endParaRPr lang="en-IE"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501008"/>
            <a:ext cx="374015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559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DIT Architecture</a:t>
            </a:r>
            <a:endParaRPr lang="en-IE" dirty="0"/>
          </a:p>
        </p:txBody>
      </p:sp>
      <p:pic>
        <p:nvPicPr>
          <p:cNvPr id="1026" name="Picture 2"/>
          <p:cNvPicPr>
            <a:picLocks noGrp="1" noChangeAspect="1" noChangeArrowheads="1"/>
          </p:cNvPicPr>
          <p:nvPr>
            <p:ph idx="1"/>
          </p:nvPr>
        </p:nvPicPr>
        <p:blipFill>
          <a:blip r:embed="rId2" cstate="print"/>
          <a:srcRect l="4784" b="45089"/>
          <a:stretch>
            <a:fillRect/>
          </a:stretch>
        </p:blipFill>
        <p:spPr>
          <a:xfrm>
            <a:off x="6477000" y="2133600"/>
            <a:ext cx="2292725" cy="2385004"/>
          </a:xfrm>
        </p:spPr>
      </p:pic>
      <p:sp>
        <p:nvSpPr>
          <p:cNvPr id="5" name="Text Placeholder 4"/>
          <p:cNvSpPr>
            <a:spLocks noGrp="1"/>
          </p:cNvSpPr>
          <p:nvPr>
            <p:ph type="body" idx="4294967295"/>
          </p:nvPr>
        </p:nvSpPr>
        <p:spPr>
          <a:xfrm>
            <a:off x="0" y="1371601"/>
            <a:ext cx="6172200" cy="4953000"/>
          </a:xfrm>
        </p:spPr>
        <p:txBody>
          <a:bodyPr>
            <a:normAutofit/>
          </a:bodyPr>
          <a:lstStyle/>
          <a:p>
            <a:r>
              <a:rPr lang="en-GB" dirty="0" smtClean="0"/>
              <a:t>The data is held in a database on</a:t>
            </a:r>
            <a:r>
              <a:rPr lang="en-GB" baseline="0" dirty="0" smtClean="0"/>
              <a:t> the server</a:t>
            </a:r>
          </a:p>
          <a:p>
            <a:pPr lvl="1"/>
            <a:r>
              <a:rPr lang="en-GB" dirty="0" smtClean="0"/>
              <a:t>Our server is called Redwood and is on the ICT domain - </a:t>
            </a:r>
            <a:r>
              <a:rPr lang="en-GB" b="1" dirty="0" smtClean="0"/>
              <a:t>redwood.ict.ad.dit.ie</a:t>
            </a:r>
          </a:p>
          <a:p>
            <a:pPr lvl="1"/>
            <a:r>
              <a:rPr lang="en-GB" dirty="0" smtClean="0"/>
              <a:t>It hosts an Oracle 12c database.</a:t>
            </a:r>
          </a:p>
          <a:p>
            <a:r>
              <a:rPr lang="en-GB" dirty="0" smtClean="0"/>
              <a:t>We access and manipulate the data using an application on the client.</a:t>
            </a:r>
          </a:p>
          <a:p>
            <a:pPr lvl="1"/>
            <a:r>
              <a:rPr lang="en-GB" dirty="0" smtClean="0"/>
              <a:t>Our client application is SQL Developer.</a:t>
            </a:r>
          </a:p>
        </p:txBody>
      </p:sp>
    </p:spTree>
    <p:extLst>
      <p:ext uri="{BB962C8B-B14F-4D97-AF65-F5344CB8AC3E}">
        <p14:creationId xmlns:p14="http://schemas.microsoft.com/office/powerpoint/2010/main" val="35638273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Suppose we only want to look at books by a particular author?</a:t>
            </a:r>
            <a:endParaRPr lang="en-IE"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IE" sz="2000" b="1" dirty="0">
                <a:latin typeface="Courier New" panose="02070309020205020404" pitchFamily="49" charset="0"/>
                <a:cs typeface="Courier New" panose="02070309020205020404" pitchFamily="49" charset="0"/>
              </a:rPr>
              <a:t>Select title from books </a:t>
            </a:r>
            <a:r>
              <a:rPr lang="en-IE" sz="2000" b="1" dirty="0">
                <a:solidFill>
                  <a:schemeClr val="tx1"/>
                </a:solidFill>
                <a:latin typeface="Courier New" panose="02070309020205020404" pitchFamily="49" charset="0"/>
                <a:cs typeface="Courier New" panose="02070309020205020404" pitchFamily="49" charset="0"/>
              </a:rPr>
              <a:t>where </a:t>
            </a:r>
            <a:r>
              <a:rPr lang="en-IE" sz="2000" b="1" dirty="0" err="1" smtClean="0">
                <a:solidFill>
                  <a:srgbClr val="FF0000"/>
                </a:solidFill>
                <a:latin typeface="Courier New" panose="02070309020205020404" pitchFamily="49" charset="0"/>
                <a:cs typeface="Courier New" panose="02070309020205020404" pitchFamily="49" charset="0"/>
              </a:rPr>
              <a:t>author_last_name</a:t>
            </a:r>
            <a:r>
              <a:rPr lang="en-IE" sz="2000" b="1" dirty="0" smtClean="0">
                <a:solidFill>
                  <a:srgbClr val="FF0000"/>
                </a:solidFill>
                <a:latin typeface="Courier New" panose="02070309020205020404" pitchFamily="49" charset="0"/>
                <a:cs typeface="Courier New" panose="02070309020205020404" pitchFamily="49" charset="0"/>
              </a:rPr>
              <a:t> =‘</a:t>
            </a:r>
            <a:r>
              <a:rPr lang="en-IE" sz="2000" b="1" dirty="0" err="1" smtClean="0">
                <a:solidFill>
                  <a:srgbClr val="FF0000"/>
                </a:solidFill>
                <a:latin typeface="Courier New" panose="02070309020205020404" pitchFamily="49" charset="0"/>
                <a:cs typeface="Courier New" panose="02070309020205020404" pitchFamily="49" charset="0"/>
              </a:rPr>
              <a:t>Abugov</a:t>
            </a:r>
            <a:r>
              <a:rPr lang="en-IE" sz="2000" b="1" dirty="0" smtClean="0">
                <a:solidFill>
                  <a:srgbClr val="FF0000"/>
                </a:solidFill>
                <a:latin typeface="Courier New" panose="02070309020205020404" pitchFamily="49" charset="0"/>
                <a:cs typeface="Courier New" panose="02070309020205020404" pitchFamily="49" charset="0"/>
              </a:rPr>
              <a:t>’</a:t>
            </a:r>
            <a:r>
              <a:rPr lang="en-IE" sz="2000" b="1" dirty="0" smtClean="0">
                <a:solidFill>
                  <a:schemeClr val="tx1"/>
                </a:solidFill>
                <a:latin typeface="Courier New" panose="02070309020205020404" pitchFamily="49" charset="0"/>
                <a:cs typeface="Courier New" panose="02070309020205020404" pitchFamily="49" charset="0"/>
              </a:rPr>
              <a:t> and rating&lt;10 </a:t>
            </a:r>
            <a:r>
              <a:rPr lang="en-IE" sz="2000" b="1" dirty="0">
                <a:solidFill>
                  <a:schemeClr val="tx1"/>
                </a:solidFill>
                <a:latin typeface="Courier New" panose="02070309020205020404" pitchFamily="49" charset="0"/>
                <a:cs typeface="Courier New" panose="02070309020205020404" pitchFamily="49" charset="0"/>
              </a:rPr>
              <a:t>or rating IS NULL</a:t>
            </a:r>
            <a:r>
              <a:rPr lang="en-IE" sz="2000" b="1" dirty="0" smtClean="0">
                <a:solidFill>
                  <a:schemeClr val="tx1"/>
                </a:solidFill>
                <a:latin typeface="Courier New" panose="02070309020205020404" pitchFamily="49" charset="0"/>
                <a:cs typeface="Courier New" panose="02070309020205020404" pitchFamily="49" charset="0"/>
              </a:rPr>
              <a:t>;</a:t>
            </a:r>
          </a:p>
          <a:p>
            <a:pPr marL="274320" lvl="1">
              <a:spcBef>
                <a:spcPts val="600"/>
              </a:spcBef>
              <a:buClr>
                <a:schemeClr val="accent1"/>
              </a:buClr>
            </a:pPr>
            <a:r>
              <a:rPr lang="en-IE" sz="2000" dirty="0" smtClean="0">
                <a:solidFill>
                  <a:schemeClr val="tx1"/>
                </a:solidFill>
                <a:cs typeface="Courier New" panose="02070309020205020404" pitchFamily="49" charset="0"/>
              </a:rPr>
              <a:t>Note the single quotes around the string we are trying to match</a:t>
            </a:r>
          </a:p>
          <a:p>
            <a:pPr marL="274320" lvl="1">
              <a:spcBef>
                <a:spcPts val="600"/>
              </a:spcBef>
              <a:buClr>
                <a:schemeClr val="accent1"/>
              </a:buClr>
            </a:pPr>
            <a:r>
              <a:rPr lang="en-IE" sz="2000" dirty="0" smtClean="0">
                <a:solidFill>
                  <a:schemeClr val="tx1"/>
                </a:solidFill>
                <a:cs typeface="Courier New" panose="02070309020205020404" pitchFamily="49" charset="0"/>
              </a:rPr>
              <a:t>BE AWARE: </a:t>
            </a:r>
          </a:p>
          <a:p>
            <a:pPr marL="548640" lvl="2">
              <a:spcBef>
                <a:spcPts val="600"/>
              </a:spcBef>
              <a:buClr>
                <a:schemeClr val="accent1"/>
              </a:buClr>
            </a:pPr>
            <a:r>
              <a:rPr lang="en-IE" sz="1700" dirty="0" smtClean="0">
                <a:solidFill>
                  <a:schemeClr val="tx1"/>
                </a:solidFill>
                <a:cs typeface="Courier New" panose="02070309020205020404" pitchFamily="49" charset="0"/>
              </a:rPr>
              <a:t>If you cut and paste from </a:t>
            </a:r>
            <a:r>
              <a:rPr lang="en-IE" sz="1700" dirty="0" err="1" smtClean="0">
                <a:solidFill>
                  <a:schemeClr val="tx1"/>
                </a:solidFill>
                <a:cs typeface="Courier New" panose="02070309020205020404" pitchFamily="49" charset="0"/>
              </a:rPr>
              <a:t>powerpoint</a:t>
            </a:r>
            <a:r>
              <a:rPr lang="en-IE" sz="1700" dirty="0" smtClean="0">
                <a:solidFill>
                  <a:schemeClr val="tx1"/>
                </a:solidFill>
                <a:cs typeface="Courier New" panose="02070309020205020404" pitchFamily="49" charset="0"/>
              </a:rPr>
              <a:t> into SQL Developer, it will not recognise the quotes – you will need to re-enter them</a:t>
            </a:r>
            <a:endParaRPr lang="en-IE" sz="1700" dirty="0">
              <a:solidFill>
                <a:schemeClr val="tx1"/>
              </a:solidFill>
              <a:cs typeface="Courier New" panose="02070309020205020404" pitchFamily="49" charset="0"/>
            </a:endParaRPr>
          </a:p>
          <a:p>
            <a:endParaRPr lang="en-IE"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4286509"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1577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Techniques We Have Used</a:t>
            </a:r>
            <a:endParaRPr lang="en-IE" dirty="0"/>
          </a:p>
        </p:txBody>
      </p:sp>
      <p:sp>
        <p:nvSpPr>
          <p:cNvPr id="3" name="Content Placeholder 2"/>
          <p:cNvSpPr>
            <a:spLocks noGrp="1"/>
          </p:cNvSpPr>
          <p:nvPr>
            <p:ph sz="quarter" idx="1"/>
          </p:nvPr>
        </p:nvSpPr>
        <p:spPr/>
        <p:txBody>
          <a:bodyPr>
            <a:normAutofit/>
          </a:bodyPr>
          <a:lstStyle/>
          <a:p>
            <a:pPr>
              <a:tabLst/>
            </a:pPr>
            <a:r>
              <a:rPr lang="en-US" altLang="zh-CN" sz="2597" dirty="0" smtClean="0">
                <a:solidFill>
                  <a:srgbClr val="000000"/>
                </a:solidFill>
                <a:cs typeface="Constantia" pitchFamily="18" charset="0"/>
              </a:rPr>
              <a:t>Projection</a:t>
            </a:r>
            <a:r>
              <a:rPr lang="en-US" altLang="zh-CN" sz="2597" dirty="0">
                <a:solidFill>
                  <a:srgbClr val="000000"/>
                </a:solidFill>
                <a:cs typeface="Constantia" pitchFamily="18" charset="0"/>
              </a:rPr>
              <a:t> –</a:t>
            </a:r>
            <a:r>
              <a:rPr lang="en-US" altLang="zh-CN" sz="2597" dirty="0">
                <a:cs typeface="Times New Roman" pitchFamily="18" charset="0"/>
              </a:rPr>
              <a:t> </a:t>
            </a:r>
            <a:r>
              <a:rPr lang="en-US" altLang="zh-CN" sz="2597" dirty="0">
                <a:solidFill>
                  <a:srgbClr val="000000"/>
                </a:solidFill>
                <a:cs typeface="Constantia" pitchFamily="18" charset="0"/>
              </a:rPr>
              <a:t>filtering out unwanted columns</a:t>
            </a:r>
            <a:r>
              <a:rPr lang="en-US" altLang="zh-CN" sz="2597" dirty="0" smtClean="0">
                <a:solidFill>
                  <a:srgbClr val="000000"/>
                </a:solidFill>
                <a:cs typeface="Constantia" pitchFamily="18" charset="0"/>
              </a:rPr>
              <a:t>.</a:t>
            </a:r>
            <a:endParaRPr lang="en-US" altLang="zh-CN" dirty="0"/>
          </a:p>
          <a:p>
            <a:pPr>
              <a:tabLst/>
            </a:pPr>
            <a:r>
              <a:rPr lang="en-US" altLang="zh-CN" sz="2597" dirty="0" smtClean="0">
                <a:solidFill>
                  <a:srgbClr val="000000"/>
                </a:solidFill>
                <a:cs typeface="Constantia" pitchFamily="18" charset="0"/>
              </a:rPr>
              <a:t>Renaming</a:t>
            </a:r>
            <a:r>
              <a:rPr lang="en-US" altLang="zh-CN" sz="2597" dirty="0">
                <a:solidFill>
                  <a:srgbClr val="000000"/>
                </a:solidFill>
                <a:cs typeface="Constantia" pitchFamily="18" charset="0"/>
              </a:rPr>
              <a:t> –</a:t>
            </a:r>
            <a:r>
              <a:rPr lang="en-US" altLang="zh-CN" sz="2597" dirty="0">
                <a:cs typeface="Times New Roman" pitchFamily="18" charset="0"/>
              </a:rPr>
              <a:t> </a:t>
            </a:r>
            <a:r>
              <a:rPr lang="en-US" altLang="zh-CN" sz="2597" dirty="0">
                <a:solidFill>
                  <a:srgbClr val="000000"/>
                </a:solidFill>
                <a:cs typeface="Constantia" pitchFamily="18" charset="0"/>
              </a:rPr>
              <a:t>using </a:t>
            </a:r>
            <a:r>
              <a:rPr lang="en-US" altLang="zh-CN" sz="2597" dirty="0" smtClean="0">
                <a:solidFill>
                  <a:srgbClr val="000000"/>
                </a:solidFill>
                <a:cs typeface="Constantia" pitchFamily="18" charset="0"/>
              </a:rPr>
              <a:t>alternate titles</a:t>
            </a:r>
            <a:endParaRPr lang="en-US" altLang="zh-CN" dirty="0"/>
          </a:p>
          <a:p>
            <a:pPr>
              <a:tabLst/>
            </a:pPr>
            <a:r>
              <a:rPr lang="en-US" altLang="zh-CN" sz="2597" dirty="0">
                <a:solidFill>
                  <a:srgbClr val="000000"/>
                </a:solidFill>
                <a:cs typeface="Constantia" pitchFamily="18" charset="0"/>
              </a:rPr>
              <a:t>Condition –</a:t>
            </a:r>
            <a:r>
              <a:rPr lang="en-US" altLang="zh-CN" sz="2597" dirty="0">
                <a:cs typeface="Times New Roman" pitchFamily="18" charset="0"/>
              </a:rPr>
              <a:t> </a:t>
            </a:r>
            <a:r>
              <a:rPr lang="en-US" altLang="zh-CN" sz="2597" dirty="0" err="1" smtClean="0">
                <a:solidFill>
                  <a:srgbClr val="000000"/>
                </a:solidFill>
                <a:cs typeface="Constantia" pitchFamily="18" charset="0"/>
              </a:rPr>
              <a:t>boolean</a:t>
            </a:r>
            <a:r>
              <a:rPr lang="en-US" altLang="zh-CN" sz="2597" smtClean="0">
                <a:solidFill>
                  <a:srgbClr val="000000"/>
                </a:solidFill>
                <a:cs typeface="Constantia" pitchFamily="18" charset="0"/>
              </a:rPr>
              <a:t> operators</a:t>
            </a:r>
            <a:endParaRPr lang="en-US" altLang="zh-CN" sz="2597" dirty="0" smtClean="0">
              <a:solidFill>
                <a:srgbClr val="000000"/>
              </a:solidFill>
              <a:cs typeface="Constantia" pitchFamily="18" charset="0"/>
            </a:endParaRPr>
          </a:p>
          <a:p>
            <a:pPr>
              <a:tabLst/>
            </a:pPr>
            <a:r>
              <a:rPr lang="en-US" altLang="zh-CN" sz="2597" dirty="0" smtClean="0">
                <a:solidFill>
                  <a:srgbClr val="000000"/>
                </a:solidFill>
                <a:cs typeface="Constantia" pitchFamily="18" charset="0"/>
              </a:rPr>
              <a:t>Restriction</a:t>
            </a:r>
            <a:r>
              <a:rPr lang="en-US" altLang="zh-CN" sz="2597" dirty="0">
                <a:solidFill>
                  <a:srgbClr val="000000"/>
                </a:solidFill>
                <a:cs typeface="Constantia" pitchFamily="18" charset="0"/>
              </a:rPr>
              <a:t> –</a:t>
            </a:r>
            <a:r>
              <a:rPr lang="en-US" altLang="zh-CN" sz="2597" dirty="0">
                <a:cs typeface="Times New Roman" pitchFamily="18" charset="0"/>
              </a:rPr>
              <a:t> </a:t>
            </a:r>
            <a:r>
              <a:rPr lang="en-US" altLang="zh-CN" sz="2597" dirty="0">
                <a:solidFill>
                  <a:srgbClr val="000000"/>
                </a:solidFill>
                <a:cs typeface="Constantia" pitchFamily="18" charset="0"/>
              </a:rPr>
              <a:t>filtering out unwanted </a:t>
            </a:r>
            <a:r>
              <a:rPr lang="en-US" altLang="zh-CN" sz="2597" dirty="0" smtClean="0">
                <a:solidFill>
                  <a:srgbClr val="000000"/>
                </a:solidFill>
                <a:cs typeface="Constantia" pitchFamily="18" charset="0"/>
              </a:rPr>
              <a:t>rows</a:t>
            </a:r>
          </a:p>
          <a:p>
            <a:pPr marL="274320" lvl="1">
              <a:spcBef>
                <a:spcPts val="600"/>
              </a:spcBef>
              <a:buClr>
                <a:schemeClr val="accent1"/>
              </a:buClr>
            </a:pPr>
            <a:endParaRPr lang="en-IE" sz="2100" b="1" dirty="0">
              <a:latin typeface="Courier New" panose="02070309020205020404" pitchFamily="49" charset="0"/>
              <a:cs typeface="Courier New" panose="02070309020205020404" pitchFamily="49" charset="0"/>
            </a:endParaRPr>
          </a:p>
          <a:p>
            <a:endParaRPr lang="en-IE" dirty="0"/>
          </a:p>
        </p:txBody>
      </p:sp>
    </p:spTree>
    <p:extLst>
      <p:ext uri="{BB962C8B-B14F-4D97-AF65-F5344CB8AC3E}">
        <p14:creationId xmlns:p14="http://schemas.microsoft.com/office/powerpoint/2010/main" val="3023628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Additional Tutorials and Demos</a:t>
            </a:r>
            <a:br>
              <a:rPr lang="en-IE" dirty="0" smtClean="0"/>
            </a:br>
            <a:r>
              <a:rPr lang="en-IE" dirty="0" smtClean="0"/>
              <a:t>Practicing SQL</a:t>
            </a:r>
            <a:endParaRPr lang="en-IE" dirty="0"/>
          </a:p>
        </p:txBody>
      </p:sp>
      <p:sp>
        <p:nvSpPr>
          <p:cNvPr id="3" name="Content Placeholder 2"/>
          <p:cNvSpPr>
            <a:spLocks noGrp="1"/>
          </p:cNvSpPr>
          <p:nvPr>
            <p:ph sz="quarter" idx="1"/>
          </p:nvPr>
        </p:nvSpPr>
        <p:spPr/>
        <p:txBody>
          <a:bodyPr/>
          <a:lstStyle/>
          <a:p>
            <a:r>
              <a:rPr lang="en-US" altLang="zh-CN" dirty="0"/>
              <a:t>Everyone should create an account on the Oracle Technology Network</a:t>
            </a:r>
          </a:p>
          <a:p>
            <a:pPr lvl="1"/>
            <a:r>
              <a:rPr lang="en-US" altLang="zh-CN" dirty="0"/>
              <a:t>This is free and gives you access to a range of tutorials and demos for </a:t>
            </a:r>
            <a:r>
              <a:rPr lang="en-US" altLang="zh-CN" dirty="0" smtClean="0"/>
              <a:t>free</a:t>
            </a:r>
          </a:p>
          <a:p>
            <a:pPr lvl="1"/>
            <a:r>
              <a:rPr lang="en-US" altLang="zh-CN" dirty="0">
                <a:hlinkClick r:id="rId2"/>
              </a:rPr>
              <a:t>http://</a:t>
            </a:r>
            <a:r>
              <a:rPr lang="en-US" altLang="zh-CN" dirty="0" smtClean="0">
                <a:hlinkClick r:id="rId2"/>
              </a:rPr>
              <a:t>www.oracle.com/technetwork/index.html</a:t>
            </a:r>
            <a:endParaRPr lang="en-US" altLang="zh-CN" dirty="0" smtClean="0"/>
          </a:p>
          <a:p>
            <a:pPr marL="274320" lvl="1" indent="0">
              <a:buNone/>
            </a:pPr>
            <a:endParaRPr lang="en-US" altLang="zh-CN" dirty="0"/>
          </a:p>
          <a:p>
            <a:r>
              <a:rPr lang="en-US" altLang="zh-CN" dirty="0" smtClean="0"/>
              <a:t>Use</a:t>
            </a:r>
            <a:r>
              <a:rPr lang="en-US" altLang="zh-CN" dirty="0"/>
              <a:t> a third party site to allow you to practice your SQL.</a:t>
            </a:r>
          </a:p>
          <a:p>
            <a:pPr lvl="1"/>
            <a:r>
              <a:rPr lang="en-US" altLang="zh-CN" dirty="0"/>
              <a:t>Try </a:t>
            </a:r>
            <a:r>
              <a:rPr lang="en-US" altLang="zh-CN" dirty="0">
                <a:hlinkClick r:id="rId3"/>
              </a:rPr>
              <a:t>http://</a:t>
            </a:r>
            <a:r>
              <a:rPr lang="en-US" altLang="zh-CN" dirty="0" smtClean="0">
                <a:hlinkClick r:id="rId3"/>
              </a:rPr>
              <a:t>sqlzoo.net/wiki/Main_Page</a:t>
            </a:r>
            <a:endParaRPr lang="en-US" altLang="zh-CN" dirty="0" smtClean="0"/>
          </a:p>
          <a:p>
            <a:pPr lvl="1"/>
            <a:endParaRPr lang="en-US" altLang="zh-CN" dirty="0" smtClean="0"/>
          </a:p>
          <a:p>
            <a:pPr marL="274320" lvl="1" indent="0">
              <a:buNone/>
            </a:pPr>
            <a:endParaRPr lang="en-IE" dirty="0"/>
          </a:p>
        </p:txBody>
      </p:sp>
    </p:spTree>
    <p:extLst>
      <p:ext uri="{BB962C8B-B14F-4D97-AF65-F5344CB8AC3E}">
        <p14:creationId xmlns:p14="http://schemas.microsoft.com/office/powerpoint/2010/main" val="3867091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DIT Architecture</a:t>
            </a:r>
            <a:endParaRPr lang="en-IE" dirty="0"/>
          </a:p>
        </p:txBody>
      </p:sp>
      <p:pic>
        <p:nvPicPr>
          <p:cNvPr id="2050" name="Picture 2"/>
          <p:cNvPicPr>
            <a:picLocks noGrp="1" noChangeAspect="1" noChangeArrowheads="1"/>
          </p:cNvPicPr>
          <p:nvPr>
            <p:ph idx="1"/>
          </p:nvPr>
        </p:nvPicPr>
        <p:blipFill>
          <a:blip r:embed="rId2" cstate="print"/>
          <a:srcRect l="-806" r="51576"/>
          <a:stretch>
            <a:fillRect/>
          </a:stretch>
        </p:blipFill>
        <p:spPr>
          <a:xfrm>
            <a:off x="6400800" y="1981200"/>
            <a:ext cx="2587312" cy="4191000"/>
          </a:xfrm>
        </p:spPr>
      </p:pic>
      <p:sp>
        <p:nvSpPr>
          <p:cNvPr id="5" name="Text Placeholder 4"/>
          <p:cNvSpPr>
            <a:spLocks noGrp="1"/>
          </p:cNvSpPr>
          <p:nvPr>
            <p:ph type="body" idx="4294967295"/>
          </p:nvPr>
        </p:nvSpPr>
        <p:spPr>
          <a:xfrm>
            <a:off x="228600" y="1295401"/>
            <a:ext cx="5410200" cy="5029200"/>
          </a:xfrm>
        </p:spPr>
        <p:txBody>
          <a:bodyPr>
            <a:normAutofit/>
          </a:bodyPr>
          <a:lstStyle/>
          <a:p>
            <a:r>
              <a:rPr lang="en-GB" dirty="0" smtClean="0"/>
              <a:t>The client can access the database server through an application that sits on the server.</a:t>
            </a:r>
          </a:p>
          <a:p>
            <a:pPr lvl="1"/>
            <a:r>
              <a:rPr lang="en-GB" dirty="0" smtClean="0"/>
              <a:t>E.g. Over the network.</a:t>
            </a:r>
          </a:p>
          <a:p>
            <a:pPr lvl="1"/>
            <a:r>
              <a:rPr lang="en-GB" dirty="0" smtClean="0"/>
              <a:t>This requires an application on the server, that can interact with the database server.</a:t>
            </a:r>
          </a:p>
          <a:p>
            <a:pPr lvl="1"/>
            <a:r>
              <a:rPr lang="en-GB" dirty="0" smtClean="0"/>
              <a:t>The client then sends requests to the application server, which services them and returns a result.</a:t>
            </a:r>
          </a:p>
          <a:p>
            <a:pPr lvl="1"/>
            <a:r>
              <a:rPr lang="en-GB" b="1" dirty="0" smtClean="0"/>
              <a:t>The service we connect with is pdb12c.ict.ad.dit.ie</a:t>
            </a:r>
          </a:p>
        </p:txBody>
      </p:sp>
    </p:spTree>
    <p:extLst>
      <p:ext uri="{BB962C8B-B14F-4D97-AF65-F5344CB8AC3E}">
        <p14:creationId xmlns:p14="http://schemas.microsoft.com/office/powerpoint/2010/main" val="377502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Architectures</a:t>
            </a:r>
            <a:r>
              <a:rPr lang="en-GB" baseline="0" dirty="0" smtClean="0"/>
              <a:t> used in this module.</a:t>
            </a:r>
            <a:endParaRPr lang="en-IE" dirty="0"/>
          </a:p>
        </p:txBody>
      </p:sp>
      <p:sp>
        <p:nvSpPr>
          <p:cNvPr id="3" name="Content Placeholder 2"/>
          <p:cNvSpPr>
            <a:spLocks noGrp="1"/>
          </p:cNvSpPr>
          <p:nvPr>
            <p:ph idx="1"/>
          </p:nvPr>
        </p:nvSpPr>
        <p:spPr/>
        <p:txBody>
          <a:bodyPr>
            <a:normAutofit/>
          </a:bodyPr>
          <a:lstStyle/>
          <a:p>
            <a:r>
              <a:rPr lang="en-GB" baseline="0" dirty="0" smtClean="0"/>
              <a:t>The lab and practical work should be carried out on the server </a:t>
            </a:r>
            <a:r>
              <a:rPr lang="en-GB" dirty="0" smtClean="0"/>
              <a:t>provided:</a:t>
            </a:r>
          </a:p>
          <a:p>
            <a:pPr lvl="1"/>
            <a:r>
              <a:rPr lang="en-GB" dirty="0" smtClean="0"/>
              <a:t>A database server</a:t>
            </a:r>
            <a:r>
              <a:rPr lang="en-GB" baseline="0" dirty="0" smtClean="0"/>
              <a:t> on redwood.ict.ad.dit.ie</a:t>
            </a:r>
          </a:p>
          <a:p>
            <a:r>
              <a:rPr lang="en-GB" dirty="0" smtClean="0"/>
              <a:t>Using the client:</a:t>
            </a:r>
            <a:endParaRPr lang="en-GB" baseline="0" dirty="0" smtClean="0"/>
          </a:p>
          <a:p>
            <a:pPr lvl="1"/>
            <a:r>
              <a:rPr lang="en-GB" baseline="0" dirty="0" smtClean="0"/>
              <a:t>A client with SQL Developer on </a:t>
            </a:r>
            <a:r>
              <a:rPr lang="en-GB" dirty="0" smtClean="0"/>
              <a:t>the local lab image</a:t>
            </a:r>
            <a:endParaRPr lang="en-GB" baseline="0" dirty="0" smtClean="0"/>
          </a:p>
          <a:p>
            <a:r>
              <a:rPr lang="en-GB" dirty="0" smtClean="0"/>
              <a:t>Or</a:t>
            </a:r>
          </a:p>
          <a:p>
            <a:pPr lvl="1"/>
            <a:r>
              <a:rPr lang="en-GB" baseline="0" dirty="0" smtClean="0"/>
              <a:t>You can complete the practical work at home BUT</a:t>
            </a:r>
            <a:r>
              <a:rPr lang="en-GB" dirty="0" smtClean="0"/>
              <a:t> you must be able to demonstrate it on the server provided by </a:t>
            </a:r>
            <a:r>
              <a:rPr lang="en-GB" dirty="0" err="1" smtClean="0"/>
              <a:t>DIT</a:t>
            </a:r>
            <a:r>
              <a:rPr lang="en-GB" dirty="0" smtClean="0"/>
              <a:t>.</a:t>
            </a:r>
            <a:endParaRPr lang="en-GB" baseline="0" dirty="0" smtClean="0"/>
          </a:p>
        </p:txBody>
      </p:sp>
    </p:spTree>
    <p:extLst>
      <p:ext uri="{BB962C8B-B14F-4D97-AF65-F5344CB8AC3E}">
        <p14:creationId xmlns:p14="http://schemas.microsoft.com/office/powerpoint/2010/main" val="62916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930</TotalTime>
  <Words>3964</Words>
  <Application>Microsoft Office PowerPoint</Application>
  <PresentationFormat>On-screen Show (4:3)</PresentationFormat>
  <Paragraphs>589</Paragraphs>
  <Slides>72</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Origin</vt:lpstr>
      <vt:lpstr>Document</vt:lpstr>
      <vt:lpstr>Creating and Amending Data Structures</vt:lpstr>
      <vt:lpstr>Learning Objectives</vt:lpstr>
      <vt:lpstr>Access a database</vt:lpstr>
      <vt:lpstr>Oracle Architecture</vt:lpstr>
      <vt:lpstr>Client / server architecture</vt:lpstr>
      <vt:lpstr>Client / server architecture</vt:lpstr>
      <vt:lpstr>DIT Architecture</vt:lpstr>
      <vt:lpstr>DIT Architecture</vt:lpstr>
      <vt:lpstr>Architectures used in this module.</vt:lpstr>
      <vt:lpstr>DIT Oracle Architecture</vt:lpstr>
      <vt:lpstr>Creating Tables</vt:lpstr>
      <vt:lpstr>Creating data structures in a databases</vt:lpstr>
      <vt:lpstr>SQL: Data Definition Language (DDL) Commands</vt:lpstr>
      <vt:lpstr>Creating a Table</vt:lpstr>
      <vt:lpstr>Example</vt:lpstr>
      <vt:lpstr>Example</vt:lpstr>
      <vt:lpstr>Example</vt:lpstr>
      <vt:lpstr>Key Constraints – Primary Key</vt:lpstr>
      <vt:lpstr>Key Constraints – Primary Key</vt:lpstr>
      <vt:lpstr>Key Constraints</vt:lpstr>
      <vt:lpstr>Key Constraints – Primary Key</vt:lpstr>
      <vt:lpstr>Example </vt:lpstr>
      <vt:lpstr>CREATE</vt:lpstr>
      <vt:lpstr>Naming Tables</vt:lpstr>
      <vt:lpstr>Create Table Statement</vt:lpstr>
      <vt:lpstr>Data Types</vt:lpstr>
      <vt:lpstr>Oracle Doesn’t do Booleans</vt:lpstr>
      <vt:lpstr>Example</vt:lpstr>
      <vt:lpstr>Create Books</vt:lpstr>
      <vt:lpstr>Create Patrons</vt:lpstr>
      <vt:lpstr>Create Transactions</vt:lpstr>
      <vt:lpstr>Defining Primary Key</vt:lpstr>
      <vt:lpstr>Our Example</vt:lpstr>
      <vt:lpstr>Lets first look at the structure of the data</vt:lpstr>
      <vt:lpstr>Lets first look at the structure of the data</vt:lpstr>
      <vt:lpstr>Lets first look at the structure of the data</vt:lpstr>
      <vt:lpstr>Inserting Data</vt:lpstr>
      <vt:lpstr>What you need to know</vt:lpstr>
      <vt:lpstr>Book Table</vt:lpstr>
      <vt:lpstr>To add a row we need to :</vt:lpstr>
      <vt:lpstr>To add a row we need to :</vt:lpstr>
      <vt:lpstr>Duplicate Primary Key</vt:lpstr>
      <vt:lpstr>Transactions and SQL</vt:lpstr>
      <vt:lpstr>Transactions in SQL</vt:lpstr>
      <vt:lpstr>COMMITs</vt:lpstr>
      <vt:lpstr>Transactions and locking</vt:lpstr>
      <vt:lpstr>The Transaction Control Commands</vt:lpstr>
      <vt:lpstr>Dropping a Table</vt:lpstr>
      <vt:lpstr>Dropping a Table</vt:lpstr>
      <vt:lpstr>Dropping Tables</vt:lpstr>
      <vt:lpstr>Data Definition Language</vt:lpstr>
      <vt:lpstr>Accessing Data</vt:lpstr>
      <vt:lpstr>Accessing the data in a databases</vt:lpstr>
      <vt:lpstr>Accessing the data in a database</vt:lpstr>
      <vt:lpstr>Accessing the data in a databases</vt:lpstr>
      <vt:lpstr>The SELECT Statement</vt:lpstr>
      <vt:lpstr>Find me everything</vt:lpstr>
      <vt:lpstr>Find me only specific pieces of information </vt:lpstr>
      <vt:lpstr>Accessing the data in a databases</vt:lpstr>
      <vt:lpstr>How do we answer the question?</vt:lpstr>
      <vt:lpstr>Did we get the correct answer</vt:lpstr>
      <vt:lpstr>Oracle NULL values</vt:lpstr>
      <vt:lpstr>How do we answer the question?</vt:lpstr>
      <vt:lpstr>Oracle NULL values</vt:lpstr>
      <vt:lpstr>So to truly answer the question</vt:lpstr>
      <vt:lpstr>Boolean Expressions</vt:lpstr>
      <vt:lpstr>Boolean Expressions</vt:lpstr>
      <vt:lpstr>Boolean Expressions</vt:lpstr>
      <vt:lpstr>Changing the output</vt:lpstr>
      <vt:lpstr>Suppose we only want to look at books by a particular author?</vt:lpstr>
      <vt:lpstr>The Techniques We Have Used</vt:lpstr>
      <vt:lpstr>Additional Tutorials and Demos Practicing 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176</cp:revision>
  <dcterms:created xsi:type="dcterms:W3CDTF">2009-09-16T16:59:58Z</dcterms:created>
  <dcterms:modified xsi:type="dcterms:W3CDTF">2016-09-19T16:21:04Z</dcterms:modified>
</cp:coreProperties>
</file>