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2"/>
  </p:notesMasterIdLst>
  <p:sldIdLst>
    <p:sldId id="288" r:id="rId2"/>
    <p:sldId id="386" r:id="rId3"/>
    <p:sldId id="429" r:id="rId4"/>
    <p:sldId id="545" r:id="rId5"/>
    <p:sldId id="546" r:id="rId6"/>
    <p:sldId id="446" r:id="rId7"/>
    <p:sldId id="447" r:id="rId8"/>
    <p:sldId id="448" r:id="rId9"/>
    <p:sldId id="449" r:id="rId10"/>
    <p:sldId id="450" r:id="rId11"/>
    <p:sldId id="451" r:id="rId12"/>
    <p:sldId id="452" r:id="rId13"/>
    <p:sldId id="463" r:id="rId14"/>
    <p:sldId id="453" r:id="rId15"/>
    <p:sldId id="456" r:id="rId16"/>
    <p:sldId id="457" r:id="rId17"/>
    <p:sldId id="461" r:id="rId18"/>
    <p:sldId id="462" r:id="rId19"/>
    <p:sldId id="390" r:id="rId20"/>
    <p:sldId id="391" r:id="rId21"/>
    <p:sldId id="464" r:id="rId22"/>
    <p:sldId id="465" r:id="rId23"/>
    <p:sldId id="467" r:id="rId24"/>
    <p:sldId id="468" r:id="rId25"/>
    <p:sldId id="469" r:id="rId26"/>
    <p:sldId id="474" r:id="rId27"/>
    <p:sldId id="470" r:id="rId28"/>
    <p:sldId id="475" r:id="rId29"/>
    <p:sldId id="471" r:id="rId30"/>
    <p:sldId id="472" r:id="rId31"/>
    <p:sldId id="473" r:id="rId32"/>
    <p:sldId id="476" r:id="rId33"/>
    <p:sldId id="510" r:id="rId34"/>
    <p:sldId id="511" r:id="rId35"/>
    <p:sldId id="512" r:id="rId36"/>
    <p:sldId id="513" r:id="rId37"/>
    <p:sldId id="514" r:id="rId38"/>
    <p:sldId id="515" r:id="rId39"/>
    <p:sldId id="516" r:id="rId40"/>
    <p:sldId id="517" r:id="rId41"/>
    <p:sldId id="518" r:id="rId42"/>
    <p:sldId id="519" r:id="rId43"/>
    <p:sldId id="520" r:id="rId44"/>
    <p:sldId id="522" r:id="rId45"/>
    <p:sldId id="523" r:id="rId46"/>
    <p:sldId id="466" r:id="rId47"/>
    <p:sldId id="392"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407" r:id="rId63"/>
    <p:sldId id="408" r:id="rId64"/>
    <p:sldId id="409" r:id="rId65"/>
    <p:sldId id="410" r:id="rId66"/>
    <p:sldId id="411" r:id="rId67"/>
    <p:sldId id="412" r:id="rId68"/>
    <p:sldId id="413" r:id="rId69"/>
    <p:sldId id="414" r:id="rId70"/>
    <p:sldId id="415" r:id="rId71"/>
    <p:sldId id="416" r:id="rId72"/>
    <p:sldId id="417" r:id="rId73"/>
    <p:sldId id="418" r:id="rId74"/>
    <p:sldId id="419" r:id="rId75"/>
    <p:sldId id="420" r:id="rId76"/>
    <p:sldId id="425" r:id="rId77"/>
    <p:sldId id="506" r:id="rId78"/>
    <p:sldId id="426" r:id="rId79"/>
    <p:sldId id="486" r:id="rId80"/>
    <p:sldId id="435" r:id="rId81"/>
    <p:sldId id="436" r:id="rId82"/>
    <p:sldId id="437" r:id="rId83"/>
    <p:sldId id="438" r:id="rId84"/>
    <p:sldId id="440" r:id="rId85"/>
    <p:sldId id="442" r:id="rId86"/>
    <p:sldId id="444" r:id="rId87"/>
    <p:sldId id="443" r:id="rId88"/>
    <p:sldId id="445" r:id="rId89"/>
    <p:sldId id="487" r:id="rId90"/>
    <p:sldId id="488" r:id="rId91"/>
    <p:sldId id="502" r:id="rId92"/>
    <p:sldId id="489" r:id="rId93"/>
    <p:sldId id="490" r:id="rId94"/>
    <p:sldId id="491" r:id="rId95"/>
    <p:sldId id="503" r:id="rId96"/>
    <p:sldId id="493" r:id="rId97"/>
    <p:sldId id="494" r:id="rId98"/>
    <p:sldId id="495" r:id="rId99"/>
    <p:sldId id="496" r:id="rId100"/>
    <p:sldId id="497" r:id="rId101"/>
    <p:sldId id="498" r:id="rId102"/>
    <p:sldId id="499" r:id="rId103"/>
    <p:sldId id="500" r:id="rId104"/>
    <p:sldId id="501" r:id="rId105"/>
    <p:sldId id="547" r:id="rId106"/>
    <p:sldId id="548" r:id="rId107"/>
    <p:sldId id="524" r:id="rId108"/>
    <p:sldId id="525" r:id="rId109"/>
    <p:sldId id="526" r:id="rId110"/>
    <p:sldId id="527" r:id="rId111"/>
    <p:sldId id="528" r:id="rId112"/>
    <p:sldId id="533" r:id="rId113"/>
    <p:sldId id="534" r:id="rId114"/>
    <p:sldId id="535" r:id="rId115"/>
    <p:sldId id="539" r:id="rId116"/>
    <p:sldId id="540" r:id="rId117"/>
    <p:sldId id="541" r:id="rId118"/>
    <p:sldId id="542" r:id="rId119"/>
    <p:sldId id="543" r:id="rId120"/>
    <p:sldId id="544" r:id="rId1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50" autoAdjust="0"/>
    <p:restoredTop sz="78770" autoAdjust="0"/>
  </p:normalViewPr>
  <p:slideViewPr>
    <p:cSldViewPr>
      <p:cViewPr varScale="1">
        <p:scale>
          <a:sx n="69" d="100"/>
          <a:sy n="69" d="100"/>
        </p:scale>
        <p:origin x="-1656" y="-72"/>
      </p:cViewPr>
      <p:guideLst>
        <p:guide orient="horz" pos="2160"/>
        <p:guide pos="2880"/>
      </p:guideLst>
    </p:cSldViewPr>
  </p:slideViewPr>
  <p:outlineViewPr>
    <p:cViewPr>
      <p:scale>
        <a:sx n="33" d="100"/>
        <a:sy n="33" d="100"/>
      </p:scale>
      <p:origin x="0" y="15606"/>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2713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119.xml"/><Relationship Id="rId2" Type="http://schemas.openxmlformats.org/officeDocument/2006/relationships/slide" Target="slides/slide118.xml"/><Relationship Id="rId1" Type="http://schemas.openxmlformats.org/officeDocument/2006/relationships/slide" Target="slides/slide1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9956D5-167D-4847-8BF2-AF35CA575C38}" type="datetimeFigureOut">
              <a:rPr lang="en-US" smtClean="0"/>
              <a:pPr/>
              <a:t>9/27/2016</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73F82B-F0AA-4F91-8BEF-DA3F9972A341}" type="slidenum">
              <a:rPr lang="en-IE" smtClean="0"/>
              <a:pPr/>
              <a:t>‹#›</a:t>
            </a:fld>
            <a:endParaRPr lang="en-IE"/>
          </a:p>
        </p:txBody>
      </p:sp>
    </p:spTree>
    <p:extLst>
      <p:ext uri="{BB962C8B-B14F-4D97-AF65-F5344CB8AC3E}">
        <p14:creationId xmlns:p14="http://schemas.microsoft.com/office/powerpoint/2010/main" val="31361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18.wmf"/><Relationship Id="rId4" Type="http://schemas.openxmlformats.org/officeDocument/2006/relationships/oleObject" Target="../embeddings/oleObject3.bin"/></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18.wmf"/><Relationship Id="rId4" Type="http://schemas.openxmlformats.org/officeDocument/2006/relationships/oleObject" Target="../embeddings/oleObject4.bin"/></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image" Target="../media/image24.png"/></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image" Target="../media/image24.png"/></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image" Target="../media/image27.wmf"/><Relationship Id="rId4" Type="http://schemas.openxmlformats.org/officeDocument/2006/relationships/oleObject" Target="../embeddings/oleObject5.bin"/></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vmlDrawing" Target="../drawings/vmlDrawing6.vml"/><Relationship Id="rId5" Type="http://schemas.openxmlformats.org/officeDocument/2006/relationships/image" Target="../media/image29.wmf"/><Relationship Id="rId4" Type="http://schemas.openxmlformats.org/officeDocument/2006/relationships/oleObject" Target="../embeddings/oleObject6.bin"/></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vmlDrawing" Target="../drawings/vmlDrawing7.vml"/><Relationship Id="rId5" Type="http://schemas.openxmlformats.org/officeDocument/2006/relationships/image" Target="../media/image31.wmf"/><Relationship Id="rId4" Type="http://schemas.openxmlformats.org/officeDocument/2006/relationships/oleObject" Target="../embeddings/oleObject7.bin"/></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F1E4819-8E16-4B62-8882-A96BEF2701A5}" type="slidenum">
              <a:rPr lang="en-IE" smtClean="0"/>
              <a:pPr/>
              <a:t>1</a:t>
            </a:fld>
            <a:endParaRPr lang="en-IE"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5" name="Rectangle 5"/>
          <p:cNvSpPr>
            <a:spLocks noGrp="1" noRot="1" noChangeAspect="1" noChangeArrowheads="1" noTextEdit="1"/>
          </p:cNvSpPr>
          <p:nvPr>
            <p:ph type="sldImg"/>
          </p:nvPr>
        </p:nvSpPr>
        <p:spPr>
          <a:ln/>
        </p:spPr>
      </p:sp>
      <p:sp>
        <p:nvSpPr>
          <p:cNvPr id="496646" name="Rectangle 6"/>
          <p:cNvSpPr>
            <a:spLocks noGrp="1" noChangeArrowheads="1"/>
          </p:cNvSpPr>
          <p:nvPr>
            <p:ph type="body" idx="1"/>
          </p:nvPr>
        </p:nvSpPr>
        <p:spPr/>
        <p:txBody>
          <a:bodyPr/>
          <a:lstStyle/>
          <a:p>
            <a:r>
              <a:rPr lang="en-US" altLang="en-US"/>
              <a:t>Data Types</a:t>
            </a:r>
          </a:p>
          <a:p>
            <a:pPr lvl="1"/>
            <a:r>
              <a:rPr lang="en-US" altLang="en-US"/>
              <a:t>When you identify a column for a table, you need to provide a data type for the column. There are several data types available:</a:t>
            </a:r>
          </a:p>
        </p:txBody>
      </p:sp>
      <p:graphicFrame>
        <p:nvGraphicFramePr>
          <p:cNvPr id="496644" name="Object 4"/>
          <p:cNvGraphicFramePr>
            <a:graphicFrameLocks/>
          </p:cNvGraphicFramePr>
          <p:nvPr/>
        </p:nvGraphicFramePr>
        <p:xfrm>
          <a:off x="652476" y="5814502"/>
          <a:ext cx="5626238" cy="3218463"/>
        </p:xfrm>
        <a:graphic>
          <a:graphicData uri="http://schemas.openxmlformats.org/presentationml/2006/ole">
            <mc:AlternateContent xmlns:mc="http://schemas.openxmlformats.org/markup-compatibility/2006">
              <mc:Choice xmlns:v="urn:schemas-microsoft-com:vml" Requires="v">
                <p:oleObj spid="_x0000_s12347" name="Document" r:id="rId4" imgW="5978520" imgH="3409200" progId="Word.Document.8">
                  <p:embed/>
                </p:oleObj>
              </mc:Choice>
              <mc:Fallback>
                <p:oleObj name="Document" r:id="rId4" imgW="5978520" imgH="34092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476" y="5814502"/>
                        <a:ext cx="5626238" cy="321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3" name="Rectangle 7"/>
          <p:cNvSpPr>
            <a:spLocks noGrp="1" noRot="1" noChangeAspect="1" noChangeArrowheads="1" noTextEdit="1"/>
          </p:cNvSpPr>
          <p:nvPr>
            <p:ph type="sldImg"/>
          </p:nvPr>
        </p:nvSpPr>
        <p:spPr>
          <a:ln/>
        </p:spPr>
      </p:sp>
      <p:sp>
        <p:nvSpPr>
          <p:cNvPr id="500744" name="Rectangle 8"/>
          <p:cNvSpPr>
            <a:spLocks noGrp="1" noChangeArrowheads="1"/>
          </p:cNvSpPr>
          <p:nvPr>
            <p:ph type="body" idx="1"/>
          </p:nvPr>
        </p:nvSpPr>
        <p:spPr/>
        <p:txBody>
          <a:bodyPr/>
          <a:lstStyle/>
          <a:p>
            <a:r>
              <a:rPr lang="en-US" altLang="en-US"/>
              <a:t>Other Datetime Data Types</a:t>
            </a:r>
          </a:p>
          <a:p>
            <a:endParaRPr lang="en-US" altLang="en-US"/>
          </a:p>
          <a:p>
            <a:endParaRPr lang="en-US" altLang="en-US"/>
          </a:p>
          <a:p>
            <a:endParaRPr lang="en-US" altLang="en-US"/>
          </a:p>
          <a:p>
            <a:endParaRPr lang="en-US" altLang="en-US"/>
          </a:p>
          <a:p>
            <a:endParaRPr lang="en-US" altLang="en-US"/>
          </a:p>
          <a:p>
            <a:endParaRPr lang="en-US" altLang="en-US"/>
          </a:p>
          <a:p>
            <a:pPr lvl="1"/>
            <a:endParaRPr lang="en-US" altLang="en-US" b="1"/>
          </a:p>
          <a:p>
            <a:pPr lvl="1"/>
            <a:r>
              <a:rPr lang="en-US" altLang="en-US" b="1"/>
              <a:t>Note:</a:t>
            </a:r>
            <a:r>
              <a:rPr lang="en-US" altLang="en-US"/>
              <a:t> These datetime data types are available with Oracle9</a:t>
            </a:r>
            <a:r>
              <a:rPr lang="en-US" altLang="en-US" i="1"/>
              <a:t>i</a:t>
            </a:r>
            <a:r>
              <a:rPr lang="en-US" altLang="en-US"/>
              <a:t> and later releases. For detailed information about the datetime data types, see the topics “</a:t>
            </a:r>
            <a:r>
              <a:rPr lang="en-US" altLang="en-US">
                <a:solidFill>
                  <a:schemeClr val="tx1"/>
                </a:solidFill>
                <a:latin typeface="Courier New" pitchFamily="49" charset="0"/>
              </a:rPr>
              <a:t>TIMESTAMP</a:t>
            </a:r>
            <a:r>
              <a:rPr lang="en-US" altLang="en-US">
                <a:solidFill>
                  <a:schemeClr val="tx1"/>
                </a:solidFill>
              </a:rPr>
              <a:t> Datatype,” “</a:t>
            </a:r>
            <a:r>
              <a:rPr lang="en-US" altLang="en-US">
                <a:solidFill>
                  <a:schemeClr val="tx1"/>
                </a:solidFill>
                <a:latin typeface="Courier New" pitchFamily="49" charset="0"/>
              </a:rPr>
              <a:t>INTERVAL YEAR TO MONTH</a:t>
            </a:r>
            <a:r>
              <a:rPr lang="en-US" altLang="en-US">
                <a:solidFill>
                  <a:schemeClr val="tx1"/>
                </a:solidFill>
              </a:rPr>
              <a:t> Datatype,” and “</a:t>
            </a:r>
            <a:r>
              <a:rPr lang="en-US" altLang="en-US">
                <a:solidFill>
                  <a:schemeClr val="tx1"/>
                </a:solidFill>
                <a:latin typeface="Courier New" pitchFamily="49" charset="0"/>
              </a:rPr>
              <a:t>INTERVAL DAY TO SECOND</a:t>
            </a:r>
            <a:r>
              <a:rPr lang="en-US" altLang="en-US">
                <a:solidFill>
                  <a:schemeClr val="tx1"/>
                </a:solidFill>
              </a:rPr>
              <a:t> Datatype”</a:t>
            </a:r>
            <a:r>
              <a:rPr lang="en-US" altLang="en-US"/>
              <a:t> in the </a:t>
            </a:r>
            <a:r>
              <a:rPr lang="en-US" altLang="en-US" i="1"/>
              <a:t>Oracle SQL Reference</a:t>
            </a:r>
            <a:r>
              <a:rPr lang="en-US" altLang="en-US"/>
              <a:t>.</a:t>
            </a:r>
            <a:endParaRPr lang="en-US" altLang="en-US">
              <a:solidFill>
                <a:schemeClr val="tx1"/>
              </a:solidFill>
            </a:endParaRPr>
          </a:p>
        </p:txBody>
      </p:sp>
      <p:graphicFrame>
        <p:nvGraphicFramePr>
          <p:cNvPr id="500740" name="Object 4"/>
          <p:cNvGraphicFramePr>
            <a:graphicFrameLocks/>
          </p:cNvGraphicFramePr>
          <p:nvPr/>
        </p:nvGraphicFramePr>
        <p:xfrm>
          <a:off x="635347" y="5462629"/>
          <a:ext cx="5847364" cy="1900112"/>
        </p:xfrm>
        <a:graphic>
          <a:graphicData uri="http://schemas.openxmlformats.org/presentationml/2006/ole">
            <mc:AlternateContent xmlns:mc="http://schemas.openxmlformats.org/markup-compatibility/2006">
              <mc:Choice xmlns:v="urn:schemas-microsoft-com:vml" Requires="v">
                <p:oleObj spid="_x0000_s13371" name="Document" r:id="rId4" imgW="6150960" imgH="1993320" progId="Word.Document.8">
                  <p:embed/>
                </p:oleObj>
              </mc:Choice>
              <mc:Fallback>
                <p:oleObj name="Document" r:id="rId4" imgW="6150960" imgH="199332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347" y="5462629"/>
                        <a:ext cx="5847364" cy="1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Rectangle 4"/>
          <p:cNvSpPr>
            <a:spLocks noGrp="1" noRot="1" noChangeAspect="1" noChangeArrowheads="1" noTextEdit="1"/>
          </p:cNvSpPr>
          <p:nvPr>
            <p:ph type="sldImg"/>
          </p:nvPr>
        </p:nvSpPr>
        <p:spPr>
          <a:ln/>
        </p:spPr>
      </p:sp>
      <p:sp>
        <p:nvSpPr>
          <p:cNvPr id="287749" name="Rectangle 5"/>
          <p:cNvSpPr>
            <a:spLocks noGrp="1" noChangeArrowheads="1"/>
          </p:cNvSpPr>
          <p:nvPr>
            <p:ph type="body" idx="1"/>
          </p:nvPr>
        </p:nvSpPr>
        <p:spPr/>
        <p:txBody>
          <a:bodyPr/>
          <a:lstStyle/>
          <a:p>
            <a:r>
              <a:rPr lang="en-US" altLang="en-US" dirty="0">
                <a:latin typeface="Courier New" pitchFamily="49" charset="0"/>
              </a:rPr>
              <a:t>LOB</a:t>
            </a:r>
            <a:r>
              <a:rPr lang="en-US" altLang="en-US" dirty="0"/>
              <a:t>:</a:t>
            </a:r>
            <a:r>
              <a:rPr lang="en-US" altLang="en-US" dirty="0">
                <a:solidFill>
                  <a:srgbClr val="FC0128"/>
                </a:solidFill>
              </a:rPr>
              <a:t> </a:t>
            </a:r>
            <a:r>
              <a:rPr lang="en-US" altLang="en-US" dirty="0">
                <a:solidFill>
                  <a:srgbClr val="000000"/>
                </a:solidFill>
              </a:rPr>
              <a:t>Overview</a:t>
            </a:r>
          </a:p>
          <a:p>
            <a:pPr lvl="1"/>
            <a:r>
              <a:rPr lang="en-US" altLang="en-US" dirty="0"/>
              <a:t>A </a:t>
            </a:r>
            <a:r>
              <a:rPr lang="en-US" altLang="en-US" dirty="0">
                <a:solidFill>
                  <a:schemeClr val="tx1"/>
                </a:solidFill>
                <a:latin typeface="Courier New" pitchFamily="49" charset="0"/>
              </a:rPr>
              <a:t>LOB</a:t>
            </a:r>
            <a:r>
              <a:rPr lang="en-US" altLang="en-US" dirty="0">
                <a:solidFill>
                  <a:srgbClr val="FC0128"/>
                </a:solidFill>
              </a:rPr>
              <a:t> </a:t>
            </a:r>
            <a:r>
              <a:rPr lang="en-US" altLang="en-US" dirty="0"/>
              <a:t>is a data type that is used to store large, unstructured data such as text, graphic images, video clippings, and so on. Structured data, such as a customer record, may be a few hundred bytes, but even small amounts of multimedia data can be thousands of times larger. Also, multimedia data may reside in operating system (OS) files, which may need to be accessed from a database.</a:t>
            </a:r>
          </a:p>
          <a:p>
            <a:pPr lvl="1">
              <a:lnSpc>
                <a:spcPct val="80000"/>
              </a:lnSpc>
            </a:pPr>
            <a:r>
              <a:rPr lang="en-US" altLang="en-US" dirty="0"/>
              <a:t>There are four large object data types:</a:t>
            </a:r>
          </a:p>
          <a:p>
            <a:pPr lvl="2">
              <a:lnSpc>
                <a:spcPct val="90000"/>
              </a:lnSpc>
              <a:spcBef>
                <a:spcPct val="10000"/>
              </a:spcBef>
              <a:buSzPct val="70000"/>
            </a:pPr>
            <a:r>
              <a:rPr lang="en-US" altLang="en-US" dirty="0">
                <a:latin typeface="Courier New" pitchFamily="49" charset="0"/>
              </a:rPr>
              <a:t>BLOB</a:t>
            </a:r>
            <a:r>
              <a:rPr lang="en-US" altLang="en-US" dirty="0"/>
              <a:t> represents a binary large object, such as a video clip.</a:t>
            </a:r>
          </a:p>
          <a:p>
            <a:pPr lvl="2">
              <a:lnSpc>
                <a:spcPct val="90000"/>
              </a:lnSpc>
              <a:spcBef>
                <a:spcPct val="10000"/>
              </a:spcBef>
              <a:buSzPct val="70000"/>
            </a:pPr>
            <a:r>
              <a:rPr lang="en-US" altLang="en-US" dirty="0">
                <a:latin typeface="Courier New" pitchFamily="49" charset="0"/>
              </a:rPr>
              <a:t>CLOB</a:t>
            </a:r>
            <a:r>
              <a:rPr lang="en-US" altLang="en-US" dirty="0"/>
              <a:t> represents a character large object.</a:t>
            </a:r>
          </a:p>
          <a:p>
            <a:pPr lvl="2">
              <a:spcBef>
                <a:spcPct val="10000"/>
              </a:spcBef>
              <a:buSzPct val="70000"/>
            </a:pPr>
            <a:r>
              <a:rPr lang="en-US" altLang="en-US" dirty="0">
                <a:latin typeface="Courier New" pitchFamily="49" charset="0"/>
              </a:rPr>
              <a:t>NCLOB</a:t>
            </a:r>
            <a:r>
              <a:rPr lang="en-US" altLang="en-US" dirty="0"/>
              <a:t> represents a </a:t>
            </a:r>
            <a:r>
              <a:rPr lang="en-US" altLang="en-US" dirty="0" err="1"/>
              <a:t>multibyte</a:t>
            </a:r>
            <a:r>
              <a:rPr lang="en-US" altLang="en-US" dirty="0"/>
              <a:t> character large object.</a:t>
            </a:r>
          </a:p>
          <a:p>
            <a:pPr lvl="2">
              <a:spcBef>
                <a:spcPct val="10000"/>
              </a:spcBef>
              <a:buSzPct val="70000"/>
            </a:pPr>
            <a:r>
              <a:rPr lang="en-US" altLang="en-US" dirty="0">
                <a:latin typeface="Courier New" pitchFamily="49" charset="0"/>
              </a:rPr>
              <a:t>BFILE</a:t>
            </a:r>
            <a:r>
              <a:rPr lang="en-US" altLang="en-US" dirty="0"/>
              <a:t> represents a binary file stored in an OS binary file outside the database. The </a:t>
            </a:r>
            <a:r>
              <a:rPr lang="en-US" altLang="en-US" dirty="0">
                <a:latin typeface="Courier New" pitchFamily="49" charset="0"/>
              </a:rPr>
              <a:t>BFILE</a:t>
            </a:r>
            <a:r>
              <a:rPr lang="en-US" altLang="en-US" dirty="0"/>
              <a:t> column or attribute stores a file locator that points to the external file. </a:t>
            </a:r>
          </a:p>
          <a:p>
            <a:pPr lvl="1">
              <a:spcBef>
                <a:spcPct val="10000"/>
              </a:spcBef>
              <a:buSzPct val="70000"/>
            </a:pPr>
            <a:r>
              <a:rPr lang="en-US" altLang="en-US" dirty="0">
                <a:latin typeface="Courier New" pitchFamily="49" charset="0"/>
              </a:rPr>
              <a:t>LOB</a:t>
            </a:r>
            <a:r>
              <a:rPr lang="en-US" altLang="en-US" dirty="0"/>
              <a:t>s are characterized in two ways, according to their interpretations by the Oracle server (binary or character) and their storage aspects. </a:t>
            </a:r>
            <a:r>
              <a:rPr lang="en-US" altLang="en-US" dirty="0">
                <a:latin typeface="Courier New" pitchFamily="49" charset="0"/>
              </a:rPr>
              <a:t>LOB</a:t>
            </a:r>
            <a:r>
              <a:rPr lang="en-US" altLang="en-US" dirty="0"/>
              <a:t>s can be stored internally (inside the database) or in host files. There are two categories of </a:t>
            </a:r>
            <a:r>
              <a:rPr lang="en-US" altLang="en-US" dirty="0">
                <a:latin typeface="Courier New" pitchFamily="49" charset="0"/>
              </a:rPr>
              <a:t>LOB</a:t>
            </a:r>
            <a:r>
              <a:rPr lang="en-US" altLang="en-US" dirty="0"/>
              <a:t>s:</a:t>
            </a:r>
          </a:p>
          <a:p>
            <a:pPr lvl="2">
              <a:spcBef>
                <a:spcPct val="10000"/>
              </a:spcBef>
            </a:pPr>
            <a:r>
              <a:rPr lang="en-US" altLang="en-US" dirty="0"/>
              <a:t>Internal </a:t>
            </a:r>
            <a:r>
              <a:rPr lang="en-US" altLang="en-US" dirty="0">
                <a:latin typeface="Courier New" pitchFamily="49" charset="0"/>
              </a:rPr>
              <a:t>LOB</a:t>
            </a:r>
            <a:r>
              <a:rPr lang="en-US" altLang="en-US" dirty="0"/>
              <a:t>s (</a:t>
            </a:r>
            <a:r>
              <a:rPr lang="en-US" altLang="en-US" dirty="0">
                <a:latin typeface="Courier New" pitchFamily="49" charset="0"/>
              </a:rPr>
              <a:t>CLOB</a:t>
            </a:r>
            <a:r>
              <a:rPr lang="en-US" altLang="en-US" dirty="0"/>
              <a:t>, </a:t>
            </a:r>
            <a:r>
              <a:rPr lang="en-US" altLang="en-US" dirty="0">
                <a:latin typeface="Courier New" pitchFamily="49" charset="0"/>
              </a:rPr>
              <a:t>NCLOB</a:t>
            </a:r>
            <a:r>
              <a:rPr lang="en-US" altLang="en-US" dirty="0"/>
              <a:t>, </a:t>
            </a:r>
            <a:r>
              <a:rPr lang="en-US" altLang="en-US" dirty="0">
                <a:latin typeface="Courier New" pitchFamily="49" charset="0"/>
              </a:rPr>
              <a:t>BLOB</a:t>
            </a:r>
            <a:r>
              <a:rPr lang="en-US" altLang="en-US" dirty="0"/>
              <a:t>): Stored in the database</a:t>
            </a:r>
          </a:p>
          <a:p>
            <a:pPr lvl="2">
              <a:spcBef>
                <a:spcPct val="10000"/>
              </a:spcBef>
            </a:pPr>
            <a:r>
              <a:rPr lang="en-US" altLang="en-US" dirty="0"/>
              <a:t>External files (</a:t>
            </a:r>
            <a:r>
              <a:rPr lang="en-US" altLang="en-US" dirty="0">
                <a:latin typeface="Courier New" pitchFamily="49" charset="0"/>
              </a:rPr>
              <a:t>BFILE</a:t>
            </a:r>
            <a:r>
              <a:rPr lang="en-US" altLang="en-US" dirty="0"/>
              <a:t>): Stored outside the database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Rectangle 4"/>
          <p:cNvSpPr>
            <a:spLocks noGrp="1" noRot="1" noChangeAspect="1" noChangeArrowheads="1" noTextEdit="1"/>
          </p:cNvSpPr>
          <p:nvPr>
            <p:ph type="sldImg"/>
          </p:nvPr>
        </p:nvSpPr>
        <p:spPr>
          <a:ln/>
        </p:spPr>
      </p:sp>
      <p:sp>
        <p:nvSpPr>
          <p:cNvPr id="374789" name="Rectangle 5"/>
          <p:cNvSpPr>
            <a:spLocks noGrp="1" noChangeArrowheads="1"/>
          </p:cNvSpPr>
          <p:nvPr>
            <p:ph type="body" idx="1"/>
          </p:nvPr>
        </p:nvSpPr>
        <p:spPr/>
        <p:txBody>
          <a:bodyPr/>
          <a:lstStyle/>
          <a:p>
            <a:pPr lvl="1"/>
            <a:endParaRPr lang="en-US" altLang="en-US" dirty="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3883709" y="-1564"/>
            <a:ext cx="2974292" cy="45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6835" name="Rectangle 3"/>
          <p:cNvSpPr>
            <a:spLocks noChangeArrowheads="1"/>
          </p:cNvSpPr>
          <p:nvPr/>
        </p:nvSpPr>
        <p:spPr bwMode="auto">
          <a:xfrm>
            <a:off x="-1557" y="-1564"/>
            <a:ext cx="2969620" cy="45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6838" name="Rectangle 6"/>
          <p:cNvSpPr>
            <a:spLocks noGrp="1" noRot="1" noChangeAspect="1" noChangeArrowheads="1" noTextEdit="1"/>
          </p:cNvSpPr>
          <p:nvPr>
            <p:ph type="sldImg"/>
          </p:nvPr>
        </p:nvSpPr>
        <p:spPr>
          <a:ln/>
        </p:spPr>
      </p:sp>
      <p:sp>
        <p:nvSpPr>
          <p:cNvPr id="376839" name="Rectangle 7"/>
          <p:cNvSpPr>
            <a:spLocks noGrp="1" noChangeArrowheads="1"/>
          </p:cNvSpPr>
          <p:nvPr>
            <p:ph type="body" idx="1"/>
          </p:nvPr>
        </p:nvSpPr>
        <p:spPr/>
        <p:txBody>
          <a:bodyPr/>
          <a:lstStyle/>
          <a:p>
            <a:r>
              <a:rPr lang="en-US" altLang="en-US"/>
              <a:t>Comparison Conditions</a:t>
            </a:r>
          </a:p>
          <a:p>
            <a:pPr lvl="1"/>
            <a:r>
              <a:rPr lang="en-US" altLang="en-US"/>
              <a:t>Comparison conditions are used in conditions that compare one expression to another value or expression. They are used in the </a:t>
            </a:r>
            <a:r>
              <a:rPr lang="en-US" altLang="en-US">
                <a:latin typeface="Courier New" pitchFamily="49" charset="0"/>
              </a:rPr>
              <a:t>WHERE</a:t>
            </a:r>
            <a:r>
              <a:rPr lang="en-US" altLang="en-US"/>
              <a:t> clause in the following format:</a:t>
            </a:r>
          </a:p>
          <a:p>
            <a:pPr lvl="1"/>
            <a:r>
              <a:rPr lang="en-US" altLang="en-US" b="1"/>
              <a:t>Syntax</a:t>
            </a:r>
            <a:r>
              <a:rPr lang="en-US" altLang="en-US"/>
              <a:t> </a:t>
            </a:r>
          </a:p>
          <a:p>
            <a:pPr>
              <a:lnSpc>
                <a:spcPct val="95000"/>
              </a:lnSpc>
            </a:pPr>
            <a:endParaRPr lang="en-US" altLang="en-US" sz="400"/>
          </a:p>
          <a:p>
            <a:pPr lvl="1">
              <a:lnSpc>
                <a:spcPct val="95000"/>
              </a:lnSpc>
            </a:pPr>
            <a:r>
              <a:rPr lang="en-US" altLang="en-US" b="1">
                <a:latin typeface="Courier New" pitchFamily="49" charset="0"/>
              </a:rPr>
              <a:t> </a:t>
            </a:r>
            <a:r>
              <a:rPr lang="en-US" altLang="en-US" sz="1100" b="1">
                <a:latin typeface="Courier New" pitchFamily="49" charset="0"/>
              </a:rPr>
              <a:t>	</a:t>
            </a:r>
            <a:r>
              <a:rPr lang="en-US" altLang="en-US" sz="1100">
                <a:latin typeface="Courier New" pitchFamily="49" charset="0"/>
              </a:rPr>
              <a:t>... WHERE </a:t>
            </a:r>
            <a:r>
              <a:rPr lang="en-US" altLang="en-US" sz="1100" i="1">
                <a:latin typeface="Courier New" pitchFamily="49" charset="0"/>
              </a:rPr>
              <a:t>expr operator value</a:t>
            </a:r>
          </a:p>
          <a:p>
            <a:pPr lvl="1">
              <a:lnSpc>
                <a:spcPct val="95000"/>
              </a:lnSpc>
            </a:pPr>
            <a:endParaRPr lang="en-US" altLang="en-US" sz="500" i="1">
              <a:latin typeface="Courier New" pitchFamily="49" charset="0"/>
            </a:endParaRPr>
          </a:p>
          <a:p>
            <a:pPr lvl="1"/>
            <a:r>
              <a:rPr lang="en-US" altLang="en-US" b="1"/>
              <a:t>Example</a:t>
            </a:r>
            <a:endParaRPr lang="en-US" altLang="en-US"/>
          </a:p>
          <a:p>
            <a:pPr>
              <a:lnSpc>
                <a:spcPct val="80000"/>
              </a:lnSpc>
              <a:spcBef>
                <a:spcPct val="0"/>
              </a:spcBef>
            </a:pPr>
            <a:endParaRPr lang="en-US" altLang="en-US" sz="400" i="1"/>
          </a:p>
          <a:p>
            <a:pPr lvl="1">
              <a:spcBef>
                <a:spcPct val="0"/>
              </a:spcBef>
            </a:pPr>
            <a:r>
              <a:rPr lang="en-US" altLang="en-US" b="1">
                <a:latin typeface="Courier New" pitchFamily="49" charset="0"/>
              </a:rPr>
              <a:t>	</a:t>
            </a:r>
            <a:r>
              <a:rPr lang="en-US" altLang="en-US" sz="1100">
                <a:latin typeface="Courier New" pitchFamily="49" charset="0"/>
              </a:rPr>
              <a:t>... WHERE hire_date = '01-JAN-95'</a:t>
            </a:r>
          </a:p>
          <a:p>
            <a:pPr lvl="1">
              <a:spcBef>
                <a:spcPct val="0"/>
              </a:spcBef>
            </a:pPr>
            <a:r>
              <a:rPr lang="en-US" altLang="en-US" sz="1100">
                <a:latin typeface="Courier New" pitchFamily="49" charset="0"/>
              </a:rPr>
              <a:t>	... WHERE salary &gt;= 6000</a:t>
            </a:r>
          </a:p>
          <a:p>
            <a:pPr lvl="1">
              <a:spcBef>
                <a:spcPct val="0"/>
              </a:spcBef>
            </a:pPr>
            <a:r>
              <a:rPr lang="en-US" altLang="en-US" sz="1100">
                <a:latin typeface="Courier New" pitchFamily="49" charset="0"/>
              </a:rPr>
              <a:t>	... WHERE last_name = 'Smith'</a:t>
            </a:r>
          </a:p>
          <a:p>
            <a:pPr lvl="1"/>
            <a:r>
              <a:rPr lang="en-US" altLang="en-US"/>
              <a:t>An </a:t>
            </a:r>
            <a:r>
              <a:rPr lang="en-US" altLang="en-US">
                <a:solidFill>
                  <a:schemeClr val="tx1"/>
                </a:solidFill>
              </a:rPr>
              <a:t>alias cannot be used in the </a:t>
            </a:r>
            <a:r>
              <a:rPr lang="en-US" altLang="en-US">
                <a:solidFill>
                  <a:schemeClr val="tx1"/>
                </a:solidFill>
                <a:latin typeface="Courier New" pitchFamily="49" charset="0"/>
              </a:rPr>
              <a:t>WHERE</a:t>
            </a:r>
            <a:r>
              <a:rPr lang="en-US" altLang="en-US">
                <a:solidFill>
                  <a:schemeClr val="tx1"/>
                </a:solidFill>
              </a:rPr>
              <a:t> clause.</a:t>
            </a:r>
            <a:endParaRPr lang="en-US" altLang="en-US" b="1">
              <a:solidFill>
                <a:schemeClr val="tx1"/>
              </a:solidFill>
              <a:latin typeface="Courier New" pitchFamily="49" charset="0"/>
            </a:endParaRPr>
          </a:p>
          <a:p>
            <a:pPr lvl="1"/>
            <a:r>
              <a:rPr lang="en-US" altLang="en-US" b="1">
                <a:solidFill>
                  <a:schemeClr val="tx1"/>
                </a:solidFill>
              </a:rPr>
              <a:t>Note:</a:t>
            </a:r>
            <a:r>
              <a:rPr lang="en-US" altLang="en-US">
                <a:solidFill>
                  <a:schemeClr val="tx1"/>
                </a:solidFill>
              </a:rPr>
              <a:t> The symbols </a:t>
            </a:r>
            <a:r>
              <a:rPr lang="en-US" altLang="en-US">
                <a:solidFill>
                  <a:schemeClr val="tx1"/>
                </a:solidFill>
                <a:latin typeface="Courier New" pitchFamily="49" charset="0"/>
              </a:rPr>
              <a:t>!=</a:t>
            </a:r>
            <a:r>
              <a:rPr lang="en-US" altLang="en-US">
                <a:solidFill>
                  <a:schemeClr val="tx1"/>
                </a:solidFill>
              </a:rPr>
              <a:t>  and </a:t>
            </a:r>
            <a:r>
              <a:rPr lang="en-US" altLang="en-US">
                <a:solidFill>
                  <a:schemeClr val="tx1"/>
                </a:solidFill>
                <a:latin typeface="Courier New" pitchFamily="49" charset="0"/>
              </a:rPr>
              <a:t>^=</a:t>
            </a:r>
            <a:r>
              <a:rPr lang="en-US" altLang="en-US">
                <a:solidFill>
                  <a:schemeClr val="tx1"/>
                </a:solidFill>
              </a:rPr>
              <a:t> can also represent the</a:t>
            </a:r>
            <a:r>
              <a:rPr lang="en-US" altLang="en-US"/>
              <a:t> </a:t>
            </a:r>
            <a:r>
              <a:rPr lang="en-US" altLang="en-US" i="1"/>
              <a:t>not equal to</a:t>
            </a:r>
            <a:r>
              <a:rPr lang="en-US" altLang="en-US"/>
              <a:t> condition.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Rectangle 4"/>
          <p:cNvSpPr>
            <a:spLocks noGrp="1" noRot="1" noChangeAspect="1" noChangeArrowheads="1" noTextEdit="1"/>
          </p:cNvSpPr>
          <p:nvPr>
            <p:ph type="sldImg"/>
          </p:nvPr>
        </p:nvSpPr>
        <p:spPr>
          <a:ln/>
        </p:spPr>
      </p:sp>
      <p:sp>
        <p:nvSpPr>
          <p:cNvPr id="378885" name="Rectangle 5"/>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0" name="Rectangle 4"/>
          <p:cNvSpPr>
            <a:spLocks noGrp="1" noRot="1" noChangeAspect="1" noChangeArrowheads="1" noTextEdit="1"/>
          </p:cNvSpPr>
          <p:nvPr>
            <p:ph type="sldImg"/>
          </p:nvPr>
        </p:nvSpPr>
        <p:spPr>
          <a:ln/>
        </p:spPr>
      </p:sp>
      <p:sp>
        <p:nvSpPr>
          <p:cNvPr id="382981" name="Rectangle 5"/>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34" name="Rectangle 10"/>
          <p:cNvSpPr>
            <a:spLocks noGrp="1" noRot="1" noChangeAspect="1" noChangeArrowheads="1" noTextEdit="1"/>
          </p:cNvSpPr>
          <p:nvPr>
            <p:ph type="sldImg"/>
          </p:nvPr>
        </p:nvSpPr>
        <p:spPr>
          <a:ln/>
        </p:spPr>
      </p:sp>
      <p:sp>
        <p:nvSpPr>
          <p:cNvPr id="385035" name="Rectangle 11"/>
          <p:cNvSpPr>
            <a:spLocks noGrp="1" noChangeArrowheads="1"/>
          </p:cNvSpPr>
          <p:nvPr>
            <p:ph type="body" idx="1"/>
          </p:nvPr>
        </p:nvSpPr>
        <p:spPr/>
        <p:txBody>
          <a:bodyPr/>
          <a:lstStyle/>
          <a:p>
            <a:r>
              <a:rPr lang="en-US" altLang="en-US" dirty="0"/>
              <a:t>Using the </a:t>
            </a:r>
            <a:r>
              <a:rPr lang="en-US" altLang="en-US" dirty="0">
                <a:latin typeface="Courier New" pitchFamily="49" charset="0"/>
              </a:rPr>
              <a:t>IN</a:t>
            </a:r>
            <a:r>
              <a:rPr lang="en-US" altLang="en-US" dirty="0"/>
              <a:t> Condition</a:t>
            </a:r>
          </a:p>
          <a:p>
            <a:pPr lvl="1"/>
            <a:r>
              <a:rPr lang="en-US" altLang="en-US" dirty="0"/>
              <a:t>To test for values in a specified set of values, use the </a:t>
            </a:r>
            <a:r>
              <a:rPr lang="en-US" altLang="en-US" dirty="0">
                <a:latin typeface="Courier New" pitchFamily="49" charset="0"/>
              </a:rPr>
              <a:t>IN</a:t>
            </a:r>
            <a:r>
              <a:rPr lang="en-US" altLang="en-US" dirty="0"/>
              <a:t> condition. The </a:t>
            </a:r>
            <a:r>
              <a:rPr lang="en-US" altLang="en-US" dirty="0">
                <a:latin typeface="Courier New" pitchFamily="49" charset="0"/>
              </a:rPr>
              <a:t>IN</a:t>
            </a:r>
            <a:r>
              <a:rPr lang="en-US" altLang="en-US" dirty="0"/>
              <a:t> condition is also known as the </a:t>
            </a:r>
            <a:r>
              <a:rPr lang="en-US" altLang="en-US" i="1" dirty="0"/>
              <a:t>membership condition</a:t>
            </a:r>
            <a:r>
              <a:rPr lang="en-US" altLang="en-US" i="1" dirty="0" smtClean="0"/>
              <a:t>.</a:t>
            </a:r>
            <a:endParaRPr lang="en-US" altLang="en-US" i="1"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34" name="Rectangle 10"/>
          <p:cNvSpPr>
            <a:spLocks noGrp="1" noRot="1" noChangeAspect="1" noChangeArrowheads="1" noTextEdit="1"/>
          </p:cNvSpPr>
          <p:nvPr>
            <p:ph type="sldImg"/>
          </p:nvPr>
        </p:nvSpPr>
        <p:spPr>
          <a:ln/>
        </p:spPr>
      </p:sp>
      <p:sp>
        <p:nvSpPr>
          <p:cNvPr id="385035" name="Rectangle 11"/>
          <p:cNvSpPr>
            <a:spLocks noGrp="1" noChangeArrowheads="1"/>
          </p:cNvSpPr>
          <p:nvPr>
            <p:ph type="body" idx="1"/>
          </p:nvPr>
        </p:nvSpPr>
        <p:spPr/>
        <p:txBody>
          <a:bodyPr/>
          <a:lstStyle/>
          <a:p>
            <a:r>
              <a:rPr lang="en-US" altLang="en-US"/>
              <a:t>Using the </a:t>
            </a:r>
            <a:r>
              <a:rPr lang="en-US" altLang="en-US">
                <a:latin typeface="Courier New" pitchFamily="49" charset="0"/>
              </a:rPr>
              <a:t>IN</a:t>
            </a:r>
            <a:r>
              <a:rPr lang="en-US" altLang="en-US"/>
              <a:t> Condition</a:t>
            </a:r>
          </a:p>
          <a:p>
            <a:pPr lvl="1"/>
            <a:r>
              <a:rPr lang="en-US" altLang="en-US"/>
              <a:t>To test for values in a specified set of values, use the </a:t>
            </a:r>
            <a:r>
              <a:rPr lang="en-US" altLang="en-US">
                <a:latin typeface="Courier New" pitchFamily="49" charset="0"/>
              </a:rPr>
              <a:t>IN</a:t>
            </a:r>
            <a:r>
              <a:rPr lang="en-US" altLang="en-US"/>
              <a:t> condition. The </a:t>
            </a:r>
            <a:r>
              <a:rPr lang="en-US" altLang="en-US">
                <a:latin typeface="Courier New" pitchFamily="49" charset="0"/>
              </a:rPr>
              <a:t>IN</a:t>
            </a:r>
            <a:r>
              <a:rPr lang="en-US" altLang="en-US"/>
              <a:t> condition is also known as the </a:t>
            </a:r>
            <a:r>
              <a:rPr lang="en-US" altLang="en-US" i="1"/>
              <a:t>membership condition.</a:t>
            </a:r>
          </a:p>
          <a:p>
            <a:pPr lvl="1"/>
            <a:r>
              <a:rPr lang="en-US" altLang="en-US"/>
              <a:t>The slide example displays employee numbers, last names, salaries, and manager’s employee numbers for all the employees whose manager’s employee number is 100, 101, or 201.</a:t>
            </a:r>
          </a:p>
          <a:p>
            <a:pPr lvl="1"/>
            <a:r>
              <a:rPr lang="en-US" altLang="en-US"/>
              <a:t>The </a:t>
            </a:r>
            <a:r>
              <a:rPr lang="en-US" altLang="en-US">
                <a:latin typeface="Courier New" pitchFamily="49" charset="0"/>
              </a:rPr>
              <a:t>IN</a:t>
            </a:r>
            <a:r>
              <a:rPr lang="en-US" altLang="en-US"/>
              <a:t> condition can be used with any data type. The following example returns a row from the </a:t>
            </a:r>
            <a:r>
              <a:rPr lang="en-US" altLang="en-US">
                <a:latin typeface="Courier New" pitchFamily="49" charset="0"/>
              </a:rPr>
              <a:t>EMPLOYEES</a:t>
            </a:r>
            <a:r>
              <a:rPr lang="en-US" altLang="en-US"/>
              <a:t> table for any employee whose last name is included in the list of names in the </a:t>
            </a:r>
            <a:r>
              <a:rPr lang="en-US" altLang="en-US">
                <a:latin typeface="Courier New" pitchFamily="49" charset="0"/>
              </a:rPr>
              <a:t>WHERE</a:t>
            </a:r>
            <a:r>
              <a:rPr lang="en-US" altLang="en-US"/>
              <a:t> clause:</a:t>
            </a:r>
          </a:p>
          <a:p>
            <a:pPr lvl="4"/>
            <a:r>
              <a:rPr lang="en-US" altLang="en-US"/>
              <a:t>SELECT employee_id, manager_id, department_id</a:t>
            </a:r>
          </a:p>
          <a:p>
            <a:pPr lvl="4"/>
            <a:r>
              <a:rPr lang="en-US" altLang="en-US"/>
              <a:t>FROM   employees</a:t>
            </a:r>
          </a:p>
          <a:p>
            <a:pPr lvl="4"/>
            <a:r>
              <a:rPr lang="en-US" altLang="en-US"/>
              <a:t>WHERE  last_name IN ('Hartstein', 'Vargas');</a:t>
            </a:r>
          </a:p>
          <a:p>
            <a:pPr lvl="1"/>
            <a:r>
              <a:rPr lang="en-US" altLang="en-US"/>
              <a:t>If characters or dates are used in the list, they must be enclosed by single quotation marks (</a:t>
            </a:r>
            <a:r>
              <a:rPr lang="en-US" altLang="en-US">
                <a:latin typeface="Courier New" pitchFamily="49" charset="0"/>
              </a:rPr>
              <a:t>''</a:t>
            </a:r>
            <a:r>
              <a:rPr lang="en-US" altLang="en-US"/>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8" name="Rectangle 6"/>
          <p:cNvSpPr>
            <a:spLocks noGrp="1" noChangeArrowheads="1"/>
          </p:cNvSpPr>
          <p:nvPr>
            <p:ph type="body" idx="1"/>
          </p:nvPr>
        </p:nvSpPr>
        <p:spPr/>
        <p:txBody>
          <a:bodyPr/>
          <a:lstStyle/>
          <a:p>
            <a:r>
              <a:rPr lang="en-US" altLang="en-US" dirty="0"/>
              <a:t>Using the </a:t>
            </a:r>
            <a:r>
              <a:rPr lang="en-US" altLang="en-US" dirty="0">
                <a:latin typeface="Courier New" pitchFamily="49" charset="0"/>
              </a:rPr>
              <a:t>LIKE</a:t>
            </a:r>
            <a:r>
              <a:rPr lang="en-US" altLang="en-US" dirty="0"/>
              <a:t> Condition</a:t>
            </a:r>
          </a:p>
          <a:p>
            <a:pPr lvl="1"/>
            <a:r>
              <a:rPr lang="en-US" altLang="en-US" dirty="0"/>
              <a:t>You may not always know </a:t>
            </a:r>
            <a:r>
              <a:rPr lang="en-US" altLang="en-US" dirty="0">
                <a:solidFill>
                  <a:schemeClr val="tx1"/>
                </a:solidFill>
              </a:rPr>
              <a:t>the exact value to search for. You can select rows that match a character pattern by using the </a:t>
            </a:r>
            <a:r>
              <a:rPr lang="en-US" altLang="en-US" dirty="0">
                <a:solidFill>
                  <a:schemeClr val="tx1"/>
                </a:solidFill>
                <a:latin typeface="Courier New" pitchFamily="49" charset="0"/>
              </a:rPr>
              <a:t>LIKE</a:t>
            </a:r>
            <a:r>
              <a:rPr lang="en-US" altLang="en-US" dirty="0">
                <a:solidFill>
                  <a:schemeClr val="tx1"/>
                </a:solidFill>
              </a:rPr>
              <a:t> condition. The character pattern</a:t>
            </a:r>
            <a:r>
              <a:rPr lang="en-US" altLang="en-US" dirty="0">
                <a:solidFill>
                  <a:schemeClr val="tx1"/>
                </a:solidFill>
                <a:cs typeface="Times New Roman" pitchFamily="18" charset="0"/>
              </a:rPr>
              <a:t>–</a:t>
            </a:r>
            <a:r>
              <a:rPr lang="en-US" altLang="en-US" dirty="0">
                <a:solidFill>
                  <a:schemeClr val="tx1"/>
                </a:solidFill>
              </a:rPr>
              <a:t>matching operation is referred to as a </a:t>
            </a:r>
            <a:r>
              <a:rPr lang="en-US" altLang="en-US" i="1" dirty="0">
                <a:solidFill>
                  <a:schemeClr val="tx1"/>
                </a:solidFill>
              </a:rPr>
              <a:t>wildcard </a:t>
            </a:r>
            <a:r>
              <a:rPr lang="en-US" altLang="en-US" dirty="0">
                <a:solidFill>
                  <a:schemeClr val="tx1"/>
                </a:solidFill>
              </a:rPr>
              <a:t>search. Two symbols can be used to construct the search string</a:t>
            </a:r>
            <a:r>
              <a:rPr lang="en-US" altLang="en-US" dirty="0" smtClean="0">
                <a:solidFill>
                  <a:schemeClr val="tx1"/>
                </a:solidFill>
              </a:rPr>
              <a:t>.</a:t>
            </a:r>
            <a:endParaRPr lang="en-US" altLang="en-US" sz="500" dirty="0"/>
          </a:p>
          <a:p>
            <a:pPr lvl="1"/>
            <a:endParaRPr lang="en-US" altLang="en-US" dirty="0"/>
          </a:p>
          <a:p>
            <a:pPr lvl="1"/>
            <a:endParaRPr lang="en-US" altLang="en-US" dirty="0"/>
          </a:p>
          <a:p>
            <a:pPr lvl="1"/>
            <a:r>
              <a:rPr lang="en-US" altLang="en-US" dirty="0"/>
              <a:t>The </a:t>
            </a:r>
            <a:r>
              <a:rPr lang="en-US" altLang="en-US" dirty="0">
                <a:latin typeface="Courier New" pitchFamily="49" charset="0"/>
              </a:rPr>
              <a:t>SELECT</a:t>
            </a:r>
            <a:r>
              <a:rPr lang="en-US" altLang="en-US" dirty="0"/>
              <a:t> statement in the slide returns the employee first name from the </a:t>
            </a:r>
            <a:r>
              <a:rPr lang="en-US" altLang="en-US" dirty="0">
                <a:latin typeface="Courier New" pitchFamily="49" charset="0"/>
              </a:rPr>
              <a:t>EMPLOYEES</a:t>
            </a:r>
            <a:r>
              <a:rPr lang="en-US" altLang="en-US" dirty="0"/>
              <a:t> table for any employee whose first name begins with the letter </a:t>
            </a:r>
            <a:r>
              <a:rPr lang="en-US" altLang="en-US" i="1" dirty="0"/>
              <a:t>S</a:t>
            </a:r>
            <a:r>
              <a:rPr lang="en-US" altLang="en-US" dirty="0"/>
              <a:t>. Note the uppercase </a:t>
            </a:r>
            <a:r>
              <a:rPr lang="en-US" altLang="en-US" i="1" dirty="0"/>
              <a:t>S</a:t>
            </a:r>
            <a:r>
              <a:rPr lang="en-US" altLang="en-US" dirty="0"/>
              <a:t>. Names beginning with an </a:t>
            </a:r>
            <a:r>
              <a:rPr lang="en-US" altLang="en-US" i="1" dirty="0"/>
              <a:t>s</a:t>
            </a:r>
            <a:r>
              <a:rPr lang="en-US" altLang="en-US" dirty="0"/>
              <a:t> are not returned. </a:t>
            </a:r>
          </a:p>
          <a:p>
            <a:pPr lvl="1"/>
            <a:r>
              <a:rPr lang="en-US" altLang="en-US" dirty="0"/>
              <a:t>The </a:t>
            </a:r>
            <a:r>
              <a:rPr lang="en-US" altLang="en-US" dirty="0">
                <a:latin typeface="Courier New" pitchFamily="49" charset="0"/>
              </a:rPr>
              <a:t>LIKE</a:t>
            </a:r>
            <a:r>
              <a:rPr lang="en-US" altLang="en-US" dirty="0"/>
              <a:t> condition can be used as a shortcut for some </a:t>
            </a:r>
            <a:r>
              <a:rPr lang="en-US" altLang="en-US" dirty="0">
                <a:latin typeface="Courier New" pitchFamily="49" charset="0"/>
              </a:rPr>
              <a:t>BETWEEN</a:t>
            </a:r>
            <a:r>
              <a:rPr lang="en-US" altLang="en-US" dirty="0"/>
              <a:t> comparisons. The following example displays the last names and hire dates of all employees who joined between January 1995 and December 1995: </a:t>
            </a:r>
            <a:endParaRPr lang="en-US" altLang="en-US" dirty="0">
              <a:latin typeface="Courier New" pitchFamily="49" charset="0"/>
            </a:endParaRPr>
          </a:p>
          <a:p>
            <a:pPr lvl="4"/>
            <a:r>
              <a:rPr lang="en-US" altLang="en-US" dirty="0"/>
              <a:t>SELECT </a:t>
            </a:r>
            <a:r>
              <a:rPr lang="en-US" altLang="en-US" dirty="0" err="1"/>
              <a:t>last_name</a:t>
            </a:r>
            <a:r>
              <a:rPr lang="en-US" altLang="en-US" dirty="0"/>
              <a:t>, </a:t>
            </a:r>
            <a:r>
              <a:rPr lang="en-US" altLang="en-US" dirty="0" err="1"/>
              <a:t>hire_date</a:t>
            </a:r>
            <a:endParaRPr lang="en-US" altLang="en-US" dirty="0"/>
          </a:p>
          <a:p>
            <a:pPr lvl="4"/>
            <a:r>
              <a:rPr lang="en-US" altLang="en-US" dirty="0"/>
              <a:t>FROM   employees</a:t>
            </a:r>
          </a:p>
          <a:p>
            <a:pPr lvl="4"/>
            <a:r>
              <a:rPr lang="en-US" altLang="en-US" dirty="0"/>
              <a:t>WHERE  </a:t>
            </a:r>
            <a:r>
              <a:rPr lang="en-US" altLang="en-US" dirty="0" err="1"/>
              <a:t>hire_date</a:t>
            </a:r>
            <a:r>
              <a:rPr lang="en-US" altLang="en-US" dirty="0"/>
              <a:t> LIKE '%95';</a:t>
            </a:r>
          </a:p>
        </p:txBody>
      </p:sp>
      <p:graphicFrame>
        <p:nvGraphicFramePr>
          <p:cNvPr id="387076" name="Object 4"/>
          <p:cNvGraphicFramePr>
            <a:graphicFrameLocks/>
          </p:cNvGraphicFramePr>
          <p:nvPr/>
        </p:nvGraphicFramePr>
        <p:xfrm>
          <a:off x="569943" y="6024062"/>
          <a:ext cx="5596651" cy="1004010"/>
        </p:xfrm>
        <a:graphic>
          <a:graphicData uri="http://schemas.openxmlformats.org/presentationml/2006/ole">
            <mc:AlternateContent xmlns:mc="http://schemas.openxmlformats.org/markup-compatibility/2006">
              <mc:Choice xmlns:v="urn:schemas-microsoft-com:vml" Requires="v">
                <p:oleObj spid="_x0000_s18485" name="Document" r:id="rId4" imgW="5706000" imgH="1024200" progId="Word.Document.8">
                  <p:embed/>
                </p:oleObj>
              </mc:Choice>
              <mc:Fallback>
                <p:oleObj name="Document" r:id="rId4" imgW="5706000" imgH="10242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943" y="6024062"/>
                        <a:ext cx="5596651" cy="1004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7077" name="Rectangle 5"/>
          <p:cNvSpPr>
            <a:spLocks noGrp="1" noRot="1" noChangeAspect="1"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30BD1F7-DFC4-4128-8A52-3402924B5302}" type="slidenum">
              <a:rPr lang="en-IE" smtClean="0"/>
              <a:pPr/>
              <a:t>6</a:t>
            </a:fld>
            <a:endParaRPr lang="en-IE"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8" name="Rectangle 6"/>
          <p:cNvSpPr>
            <a:spLocks noGrp="1" noChangeArrowheads="1"/>
          </p:cNvSpPr>
          <p:nvPr>
            <p:ph type="body" idx="1"/>
          </p:nvPr>
        </p:nvSpPr>
        <p:spPr/>
        <p:txBody>
          <a:bodyPr/>
          <a:lstStyle/>
          <a:p>
            <a:r>
              <a:rPr lang="en-US" altLang="en-US" dirty="0"/>
              <a:t>Using the </a:t>
            </a:r>
            <a:r>
              <a:rPr lang="en-US" altLang="en-US" dirty="0">
                <a:latin typeface="Courier New" pitchFamily="49" charset="0"/>
              </a:rPr>
              <a:t>LIKE</a:t>
            </a:r>
            <a:r>
              <a:rPr lang="en-US" altLang="en-US" dirty="0"/>
              <a:t> Condition</a:t>
            </a:r>
          </a:p>
          <a:p>
            <a:pPr lvl="1"/>
            <a:r>
              <a:rPr lang="en-US" altLang="en-US" dirty="0"/>
              <a:t>You may not always know </a:t>
            </a:r>
            <a:r>
              <a:rPr lang="en-US" altLang="en-US" dirty="0">
                <a:solidFill>
                  <a:schemeClr val="tx1"/>
                </a:solidFill>
              </a:rPr>
              <a:t>the exact value to search for. You can select rows that match a character pattern by using the </a:t>
            </a:r>
            <a:r>
              <a:rPr lang="en-US" altLang="en-US" dirty="0">
                <a:solidFill>
                  <a:schemeClr val="tx1"/>
                </a:solidFill>
                <a:latin typeface="Courier New" pitchFamily="49" charset="0"/>
              </a:rPr>
              <a:t>LIKE</a:t>
            </a:r>
            <a:r>
              <a:rPr lang="en-US" altLang="en-US" dirty="0">
                <a:solidFill>
                  <a:schemeClr val="tx1"/>
                </a:solidFill>
              </a:rPr>
              <a:t> condition. The character pattern</a:t>
            </a:r>
            <a:r>
              <a:rPr lang="en-US" altLang="en-US" dirty="0">
                <a:solidFill>
                  <a:schemeClr val="tx1"/>
                </a:solidFill>
                <a:cs typeface="Times New Roman" pitchFamily="18" charset="0"/>
              </a:rPr>
              <a:t>–</a:t>
            </a:r>
            <a:r>
              <a:rPr lang="en-US" altLang="en-US" dirty="0">
                <a:solidFill>
                  <a:schemeClr val="tx1"/>
                </a:solidFill>
              </a:rPr>
              <a:t>matching operation is referred to as a </a:t>
            </a:r>
            <a:r>
              <a:rPr lang="en-US" altLang="en-US" i="1" dirty="0">
                <a:solidFill>
                  <a:schemeClr val="tx1"/>
                </a:solidFill>
              </a:rPr>
              <a:t>wildcard </a:t>
            </a:r>
            <a:r>
              <a:rPr lang="en-US" altLang="en-US" dirty="0">
                <a:solidFill>
                  <a:schemeClr val="tx1"/>
                </a:solidFill>
              </a:rPr>
              <a:t>search. Two symbols can be used to construct the search string</a:t>
            </a:r>
            <a:r>
              <a:rPr lang="en-US" altLang="en-US" dirty="0" smtClean="0">
                <a:solidFill>
                  <a:schemeClr val="tx1"/>
                </a:solidFill>
              </a:rPr>
              <a:t>.</a:t>
            </a:r>
            <a:endParaRPr lang="en-US" altLang="en-US" sz="500" dirty="0"/>
          </a:p>
          <a:p>
            <a:pPr lvl="1"/>
            <a:endParaRPr lang="en-US" altLang="en-US" dirty="0"/>
          </a:p>
          <a:p>
            <a:pPr lvl="1"/>
            <a:endParaRPr lang="en-US" altLang="en-US" dirty="0"/>
          </a:p>
          <a:p>
            <a:pPr lvl="1"/>
            <a:r>
              <a:rPr lang="en-US" altLang="en-US" dirty="0"/>
              <a:t>The </a:t>
            </a:r>
            <a:r>
              <a:rPr lang="en-US" altLang="en-US" dirty="0">
                <a:latin typeface="Courier New" pitchFamily="49" charset="0"/>
              </a:rPr>
              <a:t>SELECT</a:t>
            </a:r>
            <a:r>
              <a:rPr lang="en-US" altLang="en-US" dirty="0"/>
              <a:t> statement in the slide returns the employee first name from the </a:t>
            </a:r>
            <a:r>
              <a:rPr lang="en-US" altLang="en-US" dirty="0">
                <a:latin typeface="Courier New" pitchFamily="49" charset="0"/>
              </a:rPr>
              <a:t>EMPLOYEES</a:t>
            </a:r>
            <a:r>
              <a:rPr lang="en-US" altLang="en-US" dirty="0"/>
              <a:t> table for any employee whose first name begins with the letter </a:t>
            </a:r>
            <a:r>
              <a:rPr lang="en-US" altLang="en-US" i="1" dirty="0"/>
              <a:t>S</a:t>
            </a:r>
            <a:r>
              <a:rPr lang="en-US" altLang="en-US" dirty="0"/>
              <a:t>. Note the uppercase </a:t>
            </a:r>
            <a:r>
              <a:rPr lang="en-US" altLang="en-US" i="1" dirty="0"/>
              <a:t>S</a:t>
            </a:r>
            <a:r>
              <a:rPr lang="en-US" altLang="en-US" dirty="0"/>
              <a:t>. Names beginning with an </a:t>
            </a:r>
            <a:r>
              <a:rPr lang="en-US" altLang="en-US" i="1" dirty="0"/>
              <a:t>s</a:t>
            </a:r>
            <a:r>
              <a:rPr lang="en-US" altLang="en-US" dirty="0"/>
              <a:t> are not returned. </a:t>
            </a:r>
          </a:p>
          <a:p>
            <a:pPr lvl="1"/>
            <a:r>
              <a:rPr lang="en-US" altLang="en-US" dirty="0"/>
              <a:t>The </a:t>
            </a:r>
            <a:r>
              <a:rPr lang="en-US" altLang="en-US" dirty="0">
                <a:latin typeface="Courier New" pitchFamily="49" charset="0"/>
              </a:rPr>
              <a:t>LIKE</a:t>
            </a:r>
            <a:r>
              <a:rPr lang="en-US" altLang="en-US" dirty="0"/>
              <a:t> condition can be used as a shortcut for some </a:t>
            </a:r>
            <a:r>
              <a:rPr lang="en-US" altLang="en-US" dirty="0">
                <a:latin typeface="Courier New" pitchFamily="49" charset="0"/>
              </a:rPr>
              <a:t>BETWEEN</a:t>
            </a:r>
            <a:r>
              <a:rPr lang="en-US" altLang="en-US" dirty="0"/>
              <a:t> comparisons. The following example displays the last names and hire dates of all employees who joined between January 1995 and December 1995: </a:t>
            </a:r>
            <a:endParaRPr lang="en-US" altLang="en-US" dirty="0">
              <a:latin typeface="Courier New" pitchFamily="49" charset="0"/>
            </a:endParaRPr>
          </a:p>
          <a:p>
            <a:pPr lvl="4"/>
            <a:r>
              <a:rPr lang="en-US" altLang="en-US" dirty="0"/>
              <a:t>SELECT </a:t>
            </a:r>
            <a:r>
              <a:rPr lang="en-US" altLang="en-US" dirty="0" err="1"/>
              <a:t>last_name</a:t>
            </a:r>
            <a:r>
              <a:rPr lang="en-US" altLang="en-US" dirty="0"/>
              <a:t>, </a:t>
            </a:r>
            <a:r>
              <a:rPr lang="en-US" altLang="en-US" dirty="0" err="1"/>
              <a:t>hire_date</a:t>
            </a:r>
            <a:endParaRPr lang="en-US" altLang="en-US" dirty="0"/>
          </a:p>
          <a:p>
            <a:pPr lvl="4"/>
            <a:r>
              <a:rPr lang="en-US" altLang="en-US" dirty="0"/>
              <a:t>FROM   employees</a:t>
            </a:r>
          </a:p>
          <a:p>
            <a:pPr lvl="4"/>
            <a:r>
              <a:rPr lang="en-US" altLang="en-US" dirty="0"/>
              <a:t>WHERE  </a:t>
            </a:r>
            <a:r>
              <a:rPr lang="en-US" altLang="en-US" dirty="0" err="1"/>
              <a:t>hire_date</a:t>
            </a:r>
            <a:r>
              <a:rPr lang="en-US" altLang="en-US" dirty="0"/>
              <a:t> LIKE '%95';</a:t>
            </a:r>
          </a:p>
        </p:txBody>
      </p:sp>
      <p:graphicFrame>
        <p:nvGraphicFramePr>
          <p:cNvPr id="387076" name="Object 4"/>
          <p:cNvGraphicFramePr>
            <a:graphicFrameLocks/>
          </p:cNvGraphicFramePr>
          <p:nvPr/>
        </p:nvGraphicFramePr>
        <p:xfrm>
          <a:off x="569943" y="6024062"/>
          <a:ext cx="5596651" cy="1004010"/>
        </p:xfrm>
        <a:graphic>
          <a:graphicData uri="http://schemas.openxmlformats.org/presentationml/2006/ole">
            <mc:AlternateContent xmlns:mc="http://schemas.openxmlformats.org/markup-compatibility/2006">
              <mc:Choice xmlns:v="urn:schemas-microsoft-com:vml" Requires="v">
                <p:oleObj spid="_x0000_s24628" name="Document" r:id="rId4" imgW="5706000" imgH="1024200" progId="Word.Document.8">
                  <p:embed/>
                </p:oleObj>
              </mc:Choice>
              <mc:Fallback>
                <p:oleObj name="Document" r:id="rId4" imgW="5706000" imgH="10242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943" y="6024062"/>
                        <a:ext cx="5596651" cy="1004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7077" name="Rectangle 5"/>
          <p:cNvSpPr>
            <a:spLocks noGrp="1" noRot="1" noChangeAspect="1" noChangeArrowheads="1" noTextEdit="1"/>
          </p:cNvSpPr>
          <p:nvPr>
            <p:ph type="sldImg"/>
          </p:nvPr>
        </p:nvSpPr>
        <p:spPr>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5" name="Rectangle 5"/>
          <p:cNvSpPr>
            <a:spLocks noGrp="1" noRot="1" noChangeAspect="1" noChangeArrowheads="1" noTextEdit="1"/>
          </p:cNvSpPr>
          <p:nvPr>
            <p:ph type="sldImg"/>
          </p:nvPr>
        </p:nvSpPr>
        <p:spPr>
          <a:ln/>
        </p:spPr>
      </p:sp>
      <p:sp>
        <p:nvSpPr>
          <p:cNvPr id="389126" name="Rectangle 6"/>
          <p:cNvSpPr>
            <a:spLocks noGrp="1" noChangeArrowheads="1"/>
          </p:cNvSpPr>
          <p:nvPr>
            <p:ph type="body" idx="1"/>
          </p:nvPr>
        </p:nvSpPr>
        <p:spPr/>
        <p:txBody>
          <a:bodyPr/>
          <a:lstStyle/>
          <a:p>
            <a:pPr>
              <a:lnSpc>
                <a:spcPct val="90000"/>
              </a:lnSpc>
            </a:pPr>
            <a:r>
              <a:rPr lang="en-US" altLang="en-US" dirty="0"/>
              <a:t>Combining Wildcard Characters</a:t>
            </a:r>
          </a:p>
          <a:p>
            <a:pPr lvl="1"/>
            <a:r>
              <a:rPr lang="en-US" altLang="en-US" dirty="0"/>
              <a:t>The </a:t>
            </a:r>
            <a:r>
              <a:rPr lang="en-US" altLang="en-US" dirty="0">
                <a:latin typeface="Courier New" pitchFamily="49" charset="0"/>
              </a:rPr>
              <a:t>%</a:t>
            </a:r>
            <a:r>
              <a:rPr lang="en-US" altLang="en-US" dirty="0"/>
              <a:t> and </a:t>
            </a:r>
            <a:r>
              <a:rPr lang="en-US" altLang="en-US" dirty="0">
                <a:latin typeface="Courier New" pitchFamily="49" charset="0"/>
              </a:rPr>
              <a:t>_</a:t>
            </a:r>
            <a:r>
              <a:rPr lang="en-US" altLang="en-US" dirty="0"/>
              <a:t> symbols can be used in any combination with literal characters. The example in the slide displays the names of all employees whose last names have the letter </a:t>
            </a:r>
            <a:r>
              <a:rPr lang="en-US" altLang="en-US" i="1" dirty="0"/>
              <a:t>o</a:t>
            </a:r>
            <a:r>
              <a:rPr lang="en-US" altLang="en-US" dirty="0"/>
              <a:t> as the second character.</a:t>
            </a:r>
          </a:p>
          <a:p>
            <a:pPr lvl="1"/>
            <a:r>
              <a:rPr lang="en-US" altLang="en-US" b="1" dirty="0">
                <a:latin typeface="Courier New" pitchFamily="49" charset="0"/>
              </a:rPr>
              <a:t>ESCAPE</a:t>
            </a:r>
            <a:r>
              <a:rPr lang="en-US" altLang="en-US" b="1" dirty="0"/>
              <a:t> Option</a:t>
            </a:r>
          </a:p>
          <a:p>
            <a:pPr lvl="1"/>
            <a:r>
              <a:rPr lang="en-US" altLang="en-US" dirty="0">
                <a:solidFill>
                  <a:schemeClr val="tx1"/>
                </a:solidFill>
              </a:rPr>
              <a:t>When you need to have an exact match for the actual </a:t>
            </a:r>
            <a:r>
              <a:rPr lang="en-US" altLang="en-US" i="1" dirty="0">
                <a:solidFill>
                  <a:schemeClr val="tx1"/>
                </a:solidFill>
              </a:rPr>
              <a:t>%</a:t>
            </a:r>
            <a:r>
              <a:rPr lang="en-US" altLang="en-US" dirty="0">
                <a:solidFill>
                  <a:schemeClr val="tx1"/>
                </a:solidFill>
              </a:rPr>
              <a:t> and </a:t>
            </a:r>
            <a:r>
              <a:rPr lang="en-US" altLang="en-US" i="1" dirty="0">
                <a:solidFill>
                  <a:schemeClr val="tx1"/>
                </a:solidFill>
              </a:rPr>
              <a:t>_</a:t>
            </a:r>
            <a:r>
              <a:rPr lang="en-US" altLang="en-US" dirty="0">
                <a:solidFill>
                  <a:schemeClr val="tx1"/>
                </a:solidFill>
              </a:rPr>
              <a:t> characters, use the </a:t>
            </a:r>
            <a:r>
              <a:rPr lang="en-US" altLang="en-US" dirty="0">
                <a:solidFill>
                  <a:schemeClr val="tx1"/>
                </a:solidFill>
                <a:latin typeface="Courier New" pitchFamily="49" charset="0"/>
              </a:rPr>
              <a:t>ESCAPE</a:t>
            </a:r>
            <a:r>
              <a:rPr lang="en-US" altLang="en-US" dirty="0">
                <a:solidFill>
                  <a:schemeClr val="tx1"/>
                </a:solidFill>
              </a:rPr>
              <a:t> option. This option specifies what the escape character is. If you want to search for strings that contain ‘SA_’, you can use the following SQL statement:</a:t>
            </a:r>
          </a:p>
          <a:p>
            <a:pPr lvl="4"/>
            <a:r>
              <a:rPr lang="en-US" altLang="en-US" dirty="0"/>
              <a:t>SELECT </a:t>
            </a:r>
            <a:r>
              <a:rPr lang="en-US" altLang="en-US" dirty="0" err="1"/>
              <a:t>employee_id</a:t>
            </a:r>
            <a:r>
              <a:rPr lang="en-US" altLang="en-US" dirty="0"/>
              <a:t>, </a:t>
            </a:r>
            <a:r>
              <a:rPr lang="en-US" altLang="en-US" dirty="0" err="1"/>
              <a:t>last_name</a:t>
            </a:r>
            <a:r>
              <a:rPr lang="en-US" altLang="en-US" dirty="0"/>
              <a:t>, </a:t>
            </a:r>
            <a:r>
              <a:rPr lang="en-US" altLang="en-US" dirty="0" err="1"/>
              <a:t>job_id</a:t>
            </a:r>
            <a:endParaRPr lang="en-US" altLang="en-US" dirty="0"/>
          </a:p>
          <a:p>
            <a:pPr lvl="4"/>
            <a:r>
              <a:rPr lang="en-US" altLang="en-US" dirty="0"/>
              <a:t>FROM   employees WHERE  </a:t>
            </a:r>
            <a:r>
              <a:rPr lang="en-US" altLang="en-US" dirty="0" err="1"/>
              <a:t>job_id</a:t>
            </a:r>
            <a:r>
              <a:rPr lang="en-US" altLang="en-US" dirty="0"/>
              <a:t> LIKE '%SA\_%' ESCAPE '\';</a:t>
            </a:r>
          </a:p>
          <a:p>
            <a:pPr lvl="1">
              <a:lnSpc>
                <a:spcPct val="90000"/>
              </a:lnSpc>
              <a:spcBef>
                <a:spcPct val="0"/>
              </a:spcBef>
            </a:pPr>
            <a:endParaRPr lang="en-US" altLang="en-US" dirty="0">
              <a:latin typeface="Courier New" pitchFamily="49" charset="0"/>
            </a:endParaRPr>
          </a:p>
          <a:p>
            <a:pPr lvl="1">
              <a:lnSpc>
                <a:spcPct val="90000"/>
              </a:lnSpc>
              <a:spcBef>
                <a:spcPct val="0"/>
              </a:spcBef>
            </a:pPr>
            <a:r>
              <a:rPr lang="en-US" altLang="en-US" dirty="0">
                <a:latin typeface="Courier New" pitchFamily="49" charset="0"/>
              </a:rPr>
              <a:t>  </a:t>
            </a:r>
          </a:p>
          <a:p>
            <a:pPr lvl="1">
              <a:lnSpc>
                <a:spcPct val="90000"/>
              </a:lnSpc>
              <a:spcBef>
                <a:spcPct val="0"/>
              </a:spcBef>
            </a:pPr>
            <a:endParaRPr lang="en-US" altLang="en-US" dirty="0">
              <a:latin typeface="Courier New" pitchFamily="49" charset="0"/>
            </a:endParaRPr>
          </a:p>
          <a:p>
            <a:pPr lvl="1">
              <a:lnSpc>
                <a:spcPct val="90000"/>
              </a:lnSpc>
              <a:spcBef>
                <a:spcPct val="0"/>
              </a:spcBef>
            </a:pPr>
            <a:endParaRPr lang="en-US" altLang="en-US" dirty="0">
              <a:latin typeface="Courier New" pitchFamily="49" charset="0"/>
            </a:endParaRPr>
          </a:p>
          <a:p>
            <a:pPr lvl="1">
              <a:lnSpc>
                <a:spcPct val="90000"/>
              </a:lnSpc>
              <a:spcBef>
                <a:spcPct val="0"/>
              </a:spcBef>
            </a:pPr>
            <a:endParaRPr lang="en-US" altLang="en-US" dirty="0"/>
          </a:p>
          <a:p>
            <a:pPr lvl="1">
              <a:lnSpc>
                <a:spcPct val="90000"/>
              </a:lnSpc>
              <a:spcBef>
                <a:spcPct val="0"/>
              </a:spcBef>
            </a:pPr>
            <a:r>
              <a:rPr lang="en-US" altLang="en-US" dirty="0"/>
              <a:t/>
            </a:r>
            <a:br>
              <a:rPr lang="en-US" altLang="en-US" dirty="0"/>
            </a:br>
            <a:endParaRPr lang="en-US" altLang="en-US" dirty="0"/>
          </a:p>
          <a:p>
            <a:pPr lvl="1">
              <a:lnSpc>
                <a:spcPct val="90000"/>
              </a:lnSpc>
              <a:spcBef>
                <a:spcPct val="0"/>
              </a:spcBef>
            </a:pPr>
            <a:r>
              <a:rPr lang="en-US" altLang="en-US" dirty="0"/>
              <a:t>The </a:t>
            </a:r>
            <a:r>
              <a:rPr lang="en-US" altLang="en-US" dirty="0">
                <a:latin typeface="Courier New" pitchFamily="49" charset="0"/>
              </a:rPr>
              <a:t>ESCAPE</a:t>
            </a:r>
            <a:r>
              <a:rPr lang="en-US" altLang="en-US" dirty="0"/>
              <a:t> option identifies the backslash (\) as the escape character. In the pattern, the escape character precedes the underscore (_). This causes the Oracle Server to interpret the underscore literally.</a:t>
            </a:r>
          </a:p>
        </p:txBody>
      </p:sp>
      <p:pic>
        <p:nvPicPr>
          <p:cNvPr id="389124" name="Picture 4"/>
          <p:cNvPicPr>
            <a:picLocks noChangeAspect="1" noChangeArrowheads="1"/>
          </p:cNvPicPr>
          <p:nvPr/>
        </p:nvPicPr>
        <p:blipFill>
          <a:blip r:embed="rId3">
            <a:extLst>
              <a:ext uri="{28A0092B-C50C-407E-A947-70E740481C1C}">
                <a14:useLocalDpi xmlns:a14="http://schemas.microsoft.com/office/drawing/2010/main" val="0"/>
              </a:ext>
            </a:extLst>
          </a:blip>
          <a:srcRect t="2380" b="2380"/>
          <a:stretch>
            <a:fillRect/>
          </a:stretch>
        </p:blipFill>
        <p:spPr bwMode="gray">
          <a:xfrm>
            <a:off x="725665" y="7049966"/>
            <a:ext cx="5405114" cy="1055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5" name="Rectangle 5"/>
          <p:cNvSpPr>
            <a:spLocks noGrp="1" noRot="1" noChangeAspect="1" noChangeArrowheads="1" noTextEdit="1"/>
          </p:cNvSpPr>
          <p:nvPr>
            <p:ph type="sldImg"/>
          </p:nvPr>
        </p:nvSpPr>
        <p:spPr>
          <a:ln/>
        </p:spPr>
      </p:sp>
      <p:sp>
        <p:nvSpPr>
          <p:cNvPr id="389126" name="Rectangle 6"/>
          <p:cNvSpPr>
            <a:spLocks noGrp="1" noChangeArrowheads="1"/>
          </p:cNvSpPr>
          <p:nvPr>
            <p:ph type="body" idx="1"/>
          </p:nvPr>
        </p:nvSpPr>
        <p:spPr/>
        <p:txBody>
          <a:bodyPr/>
          <a:lstStyle/>
          <a:p>
            <a:pPr>
              <a:lnSpc>
                <a:spcPct val="90000"/>
              </a:lnSpc>
            </a:pPr>
            <a:r>
              <a:rPr lang="en-US" altLang="en-US" dirty="0"/>
              <a:t>Combining Wildcard Characters</a:t>
            </a:r>
          </a:p>
          <a:p>
            <a:pPr lvl="1"/>
            <a:r>
              <a:rPr lang="en-US" altLang="en-US" dirty="0"/>
              <a:t>The </a:t>
            </a:r>
            <a:r>
              <a:rPr lang="en-US" altLang="en-US" dirty="0">
                <a:latin typeface="Courier New" pitchFamily="49" charset="0"/>
              </a:rPr>
              <a:t>%</a:t>
            </a:r>
            <a:r>
              <a:rPr lang="en-US" altLang="en-US" dirty="0"/>
              <a:t> and </a:t>
            </a:r>
            <a:r>
              <a:rPr lang="en-US" altLang="en-US" dirty="0">
                <a:latin typeface="Courier New" pitchFamily="49" charset="0"/>
              </a:rPr>
              <a:t>_</a:t>
            </a:r>
            <a:r>
              <a:rPr lang="en-US" altLang="en-US" dirty="0"/>
              <a:t> symbols can be used in any combination with literal characters. The example in the slide displays the names of all employees whose last names have the letter </a:t>
            </a:r>
            <a:r>
              <a:rPr lang="en-US" altLang="en-US" i="1" dirty="0"/>
              <a:t>o</a:t>
            </a:r>
            <a:r>
              <a:rPr lang="en-US" altLang="en-US" dirty="0"/>
              <a:t> as the second character.</a:t>
            </a:r>
          </a:p>
          <a:p>
            <a:pPr lvl="1"/>
            <a:r>
              <a:rPr lang="en-US" altLang="en-US" b="1" dirty="0">
                <a:latin typeface="Courier New" pitchFamily="49" charset="0"/>
              </a:rPr>
              <a:t>ESCAPE</a:t>
            </a:r>
            <a:r>
              <a:rPr lang="en-US" altLang="en-US" b="1" dirty="0"/>
              <a:t> Option</a:t>
            </a:r>
          </a:p>
          <a:p>
            <a:pPr lvl="1"/>
            <a:r>
              <a:rPr lang="en-US" altLang="en-US" dirty="0">
                <a:solidFill>
                  <a:schemeClr val="tx1"/>
                </a:solidFill>
              </a:rPr>
              <a:t>When you need to have an exact match for the actual </a:t>
            </a:r>
            <a:r>
              <a:rPr lang="en-US" altLang="en-US" i="1" dirty="0">
                <a:solidFill>
                  <a:schemeClr val="tx1"/>
                </a:solidFill>
              </a:rPr>
              <a:t>%</a:t>
            </a:r>
            <a:r>
              <a:rPr lang="en-US" altLang="en-US" dirty="0">
                <a:solidFill>
                  <a:schemeClr val="tx1"/>
                </a:solidFill>
              </a:rPr>
              <a:t> and </a:t>
            </a:r>
            <a:r>
              <a:rPr lang="en-US" altLang="en-US" i="1" dirty="0">
                <a:solidFill>
                  <a:schemeClr val="tx1"/>
                </a:solidFill>
              </a:rPr>
              <a:t>_</a:t>
            </a:r>
            <a:r>
              <a:rPr lang="en-US" altLang="en-US" dirty="0">
                <a:solidFill>
                  <a:schemeClr val="tx1"/>
                </a:solidFill>
              </a:rPr>
              <a:t> characters, use the </a:t>
            </a:r>
            <a:r>
              <a:rPr lang="en-US" altLang="en-US" dirty="0">
                <a:solidFill>
                  <a:schemeClr val="tx1"/>
                </a:solidFill>
                <a:latin typeface="Courier New" pitchFamily="49" charset="0"/>
              </a:rPr>
              <a:t>ESCAPE</a:t>
            </a:r>
            <a:r>
              <a:rPr lang="en-US" altLang="en-US" dirty="0">
                <a:solidFill>
                  <a:schemeClr val="tx1"/>
                </a:solidFill>
              </a:rPr>
              <a:t> option. This option specifies what the escape character is. If you want to search for strings that contain ‘SA_’, you can use the following SQL statement:</a:t>
            </a:r>
          </a:p>
          <a:p>
            <a:pPr lvl="4"/>
            <a:r>
              <a:rPr lang="en-US" altLang="en-US" dirty="0"/>
              <a:t>SELECT </a:t>
            </a:r>
            <a:r>
              <a:rPr lang="en-US" altLang="en-US" dirty="0" err="1"/>
              <a:t>employee_id</a:t>
            </a:r>
            <a:r>
              <a:rPr lang="en-US" altLang="en-US" dirty="0"/>
              <a:t>, </a:t>
            </a:r>
            <a:r>
              <a:rPr lang="en-US" altLang="en-US" dirty="0" err="1"/>
              <a:t>last_name</a:t>
            </a:r>
            <a:r>
              <a:rPr lang="en-US" altLang="en-US" dirty="0"/>
              <a:t>, </a:t>
            </a:r>
            <a:r>
              <a:rPr lang="en-US" altLang="en-US" dirty="0" err="1"/>
              <a:t>job_id</a:t>
            </a:r>
            <a:endParaRPr lang="en-US" altLang="en-US" dirty="0"/>
          </a:p>
          <a:p>
            <a:pPr lvl="4"/>
            <a:r>
              <a:rPr lang="en-US" altLang="en-US" dirty="0"/>
              <a:t>FROM   employees WHERE  </a:t>
            </a:r>
            <a:r>
              <a:rPr lang="en-US" altLang="en-US" dirty="0" err="1"/>
              <a:t>job_id</a:t>
            </a:r>
            <a:r>
              <a:rPr lang="en-US" altLang="en-US" dirty="0"/>
              <a:t> LIKE '%SA\_%' ESCAPE '\';</a:t>
            </a:r>
          </a:p>
          <a:p>
            <a:pPr lvl="1">
              <a:lnSpc>
                <a:spcPct val="90000"/>
              </a:lnSpc>
              <a:spcBef>
                <a:spcPct val="0"/>
              </a:spcBef>
            </a:pPr>
            <a:endParaRPr lang="en-US" altLang="en-US" dirty="0">
              <a:latin typeface="Courier New" pitchFamily="49" charset="0"/>
            </a:endParaRPr>
          </a:p>
          <a:p>
            <a:pPr lvl="1">
              <a:lnSpc>
                <a:spcPct val="90000"/>
              </a:lnSpc>
              <a:spcBef>
                <a:spcPct val="0"/>
              </a:spcBef>
            </a:pPr>
            <a:r>
              <a:rPr lang="en-US" altLang="en-US" dirty="0">
                <a:latin typeface="Courier New" pitchFamily="49" charset="0"/>
              </a:rPr>
              <a:t>  </a:t>
            </a:r>
          </a:p>
          <a:p>
            <a:pPr lvl="1">
              <a:lnSpc>
                <a:spcPct val="90000"/>
              </a:lnSpc>
              <a:spcBef>
                <a:spcPct val="0"/>
              </a:spcBef>
            </a:pPr>
            <a:endParaRPr lang="en-US" altLang="en-US" dirty="0">
              <a:latin typeface="Courier New" pitchFamily="49" charset="0"/>
            </a:endParaRPr>
          </a:p>
          <a:p>
            <a:pPr lvl="1">
              <a:lnSpc>
                <a:spcPct val="90000"/>
              </a:lnSpc>
              <a:spcBef>
                <a:spcPct val="0"/>
              </a:spcBef>
            </a:pPr>
            <a:endParaRPr lang="en-US" altLang="en-US" dirty="0">
              <a:latin typeface="Courier New" pitchFamily="49" charset="0"/>
            </a:endParaRPr>
          </a:p>
          <a:p>
            <a:pPr lvl="1">
              <a:lnSpc>
                <a:spcPct val="90000"/>
              </a:lnSpc>
              <a:spcBef>
                <a:spcPct val="0"/>
              </a:spcBef>
            </a:pPr>
            <a:endParaRPr lang="en-US" altLang="en-US" dirty="0"/>
          </a:p>
          <a:p>
            <a:pPr lvl="1">
              <a:lnSpc>
                <a:spcPct val="90000"/>
              </a:lnSpc>
              <a:spcBef>
                <a:spcPct val="0"/>
              </a:spcBef>
            </a:pPr>
            <a:r>
              <a:rPr lang="en-US" altLang="en-US" dirty="0"/>
              <a:t/>
            </a:r>
            <a:br>
              <a:rPr lang="en-US" altLang="en-US" dirty="0"/>
            </a:br>
            <a:endParaRPr lang="en-US" altLang="en-US" dirty="0"/>
          </a:p>
          <a:p>
            <a:pPr lvl="1">
              <a:lnSpc>
                <a:spcPct val="90000"/>
              </a:lnSpc>
              <a:spcBef>
                <a:spcPct val="0"/>
              </a:spcBef>
            </a:pPr>
            <a:r>
              <a:rPr lang="en-US" altLang="en-US" dirty="0"/>
              <a:t>The </a:t>
            </a:r>
            <a:r>
              <a:rPr lang="en-US" altLang="en-US" dirty="0">
                <a:latin typeface="Courier New" pitchFamily="49" charset="0"/>
              </a:rPr>
              <a:t>ESCAPE</a:t>
            </a:r>
            <a:r>
              <a:rPr lang="en-US" altLang="en-US" dirty="0"/>
              <a:t> option identifies the backslash (\) as the escape character. In the pattern, the escape character precedes the underscore (_). This causes the Oracle Server to interpret the underscore literally.</a:t>
            </a:r>
          </a:p>
        </p:txBody>
      </p:sp>
      <p:pic>
        <p:nvPicPr>
          <p:cNvPr id="389124" name="Picture 4"/>
          <p:cNvPicPr>
            <a:picLocks noChangeAspect="1" noChangeArrowheads="1"/>
          </p:cNvPicPr>
          <p:nvPr/>
        </p:nvPicPr>
        <p:blipFill>
          <a:blip r:embed="rId3">
            <a:extLst>
              <a:ext uri="{28A0092B-C50C-407E-A947-70E740481C1C}">
                <a14:useLocalDpi xmlns:a14="http://schemas.microsoft.com/office/drawing/2010/main" val="0"/>
              </a:ext>
            </a:extLst>
          </a:blip>
          <a:srcRect t="2380" b="2380"/>
          <a:stretch>
            <a:fillRect/>
          </a:stretch>
        </p:blipFill>
        <p:spPr bwMode="gray">
          <a:xfrm>
            <a:off x="725665" y="7049966"/>
            <a:ext cx="5405114" cy="1055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5" name="Rectangle 7"/>
          <p:cNvSpPr>
            <a:spLocks noGrp="1" noRot="1" noChangeAspect="1" noChangeArrowheads="1" noTextEdit="1"/>
          </p:cNvSpPr>
          <p:nvPr>
            <p:ph type="sldImg"/>
          </p:nvPr>
        </p:nvSpPr>
        <p:spPr>
          <a:ln/>
        </p:spPr>
      </p:sp>
      <p:sp>
        <p:nvSpPr>
          <p:cNvPr id="391176" name="Rectangle 8"/>
          <p:cNvSpPr>
            <a:spLocks noGrp="1" noChangeArrowheads="1"/>
          </p:cNvSpPr>
          <p:nvPr>
            <p:ph type="body" idx="1"/>
          </p:nvPr>
        </p:nvSpPr>
        <p:spPr/>
        <p:txBody>
          <a:bodyPr/>
          <a:lstStyle/>
          <a:p>
            <a:pPr>
              <a:lnSpc>
                <a:spcPct val="95000"/>
              </a:lnSpc>
            </a:pPr>
            <a:r>
              <a:rPr lang="en-US" altLang="en-US" dirty="0"/>
              <a:t>Using the </a:t>
            </a:r>
            <a:r>
              <a:rPr lang="en-US" altLang="en-US" dirty="0">
                <a:latin typeface="Courier New" pitchFamily="49" charset="0"/>
              </a:rPr>
              <a:t>NULL</a:t>
            </a:r>
            <a:r>
              <a:rPr lang="en-US" altLang="en-US" dirty="0"/>
              <a:t> Conditions</a:t>
            </a:r>
          </a:p>
          <a:p>
            <a:pPr lvl="1"/>
            <a:r>
              <a:rPr lang="en-US" altLang="en-US" dirty="0">
                <a:solidFill>
                  <a:schemeClr val="tx1"/>
                </a:solidFill>
              </a:rPr>
              <a:t>The </a:t>
            </a:r>
            <a:r>
              <a:rPr lang="en-US" altLang="en-US" dirty="0">
                <a:solidFill>
                  <a:schemeClr val="tx1"/>
                </a:solidFill>
                <a:latin typeface="Courier New" pitchFamily="49" charset="0"/>
              </a:rPr>
              <a:t>NULL</a:t>
            </a:r>
            <a:r>
              <a:rPr lang="en-US" altLang="en-US" dirty="0">
                <a:solidFill>
                  <a:schemeClr val="tx1"/>
                </a:solidFill>
              </a:rPr>
              <a:t> conditions include the </a:t>
            </a:r>
            <a:r>
              <a:rPr lang="en-US" altLang="en-US" dirty="0">
                <a:solidFill>
                  <a:schemeClr val="tx1"/>
                </a:solidFill>
                <a:latin typeface="Courier New" pitchFamily="49" charset="0"/>
              </a:rPr>
              <a:t>IS NULL</a:t>
            </a:r>
            <a:r>
              <a:rPr lang="en-US" altLang="en-US" dirty="0">
                <a:solidFill>
                  <a:schemeClr val="tx1"/>
                </a:solidFill>
              </a:rPr>
              <a:t> condition and the </a:t>
            </a:r>
            <a:r>
              <a:rPr lang="en-US" altLang="en-US" dirty="0">
                <a:solidFill>
                  <a:schemeClr val="tx1"/>
                </a:solidFill>
                <a:latin typeface="Courier New" pitchFamily="49" charset="0"/>
              </a:rPr>
              <a:t>IS NOT NULL</a:t>
            </a:r>
            <a:r>
              <a:rPr lang="en-US" altLang="en-US" dirty="0">
                <a:solidFill>
                  <a:schemeClr val="tx1"/>
                </a:solidFill>
              </a:rPr>
              <a:t> condition.</a:t>
            </a:r>
          </a:p>
          <a:p>
            <a:pPr lvl="1"/>
            <a:r>
              <a:rPr lang="en-US" altLang="en-US" dirty="0">
                <a:solidFill>
                  <a:schemeClr val="tx1"/>
                </a:solidFill>
              </a:rPr>
              <a:t>The </a:t>
            </a:r>
            <a:r>
              <a:rPr lang="en-US" altLang="en-US" dirty="0">
                <a:solidFill>
                  <a:schemeClr val="tx1"/>
                </a:solidFill>
                <a:latin typeface="Courier New" pitchFamily="49" charset="0"/>
              </a:rPr>
              <a:t>IS NULL</a:t>
            </a:r>
            <a:r>
              <a:rPr lang="en-US" altLang="en-US" dirty="0">
                <a:solidFill>
                  <a:schemeClr val="tx1"/>
                </a:solidFill>
              </a:rPr>
              <a:t> condition tests for nulls. A null value means the value is unavailable, unassigned, unknown, or inapplicable. Therefore, you cannot</a:t>
            </a:r>
            <a:r>
              <a:rPr lang="en-US" altLang="en-US" dirty="0"/>
              <a:t> test with = because a null cannot be equal or unequal to any value. </a:t>
            </a:r>
          </a:p>
        </p:txBody>
      </p:sp>
      <p:sp>
        <p:nvSpPr>
          <p:cNvPr id="391172" name="Text Box 4"/>
          <p:cNvSpPr txBox="1">
            <a:spLocks noChangeArrowheads="1"/>
          </p:cNvSpPr>
          <p:nvPr/>
        </p:nvSpPr>
        <p:spPr bwMode="auto">
          <a:xfrm>
            <a:off x="769267" y="7648932"/>
            <a:ext cx="350375"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defRPr sz="2400">
                <a:solidFill>
                  <a:schemeClr val="tx1"/>
                </a:solidFill>
                <a:latin typeface="Times New Roman" pitchFamily="18" charset="0"/>
              </a:defRPr>
            </a:lvl1pPr>
            <a:lvl2pPr marL="400050" algn="l" defTabSz="800100">
              <a:defRPr sz="2400">
                <a:solidFill>
                  <a:schemeClr val="tx1"/>
                </a:solidFill>
                <a:latin typeface="Times New Roman" pitchFamily="18" charset="0"/>
              </a:defRPr>
            </a:lvl2pPr>
            <a:lvl3pPr marL="800100" algn="l" defTabSz="800100">
              <a:defRPr sz="2400">
                <a:solidFill>
                  <a:schemeClr val="tx1"/>
                </a:solidFill>
                <a:latin typeface="Times New Roman" pitchFamily="18" charset="0"/>
              </a:defRPr>
            </a:lvl3pPr>
            <a:lvl4pPr marL="1203325" algn="l" defTabSz="800100">
              <a:defRPr sz="2400">
                <a:solidFill>
                  <a:schemeClr val="tx1"/>
                </a:solidFill>
                <a:latin typeface="Times New Roman" pitchFamily="18" charset="0"/>
              </a:defRPr>
            </a:lvl4pPr>
            <a:lvl5pPr marL="1603375" algn="l" defTabSz="800100">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en-US" altLang="en-US" sz="2300">
                <a:latin typeface="Arial" charset="0"/>
              </a:rPr>
              <a:t>…</a:t>
            </a:r>
          </a:p>
        </p:txBody>
      </p:sp>
      <p:pic>
        <p:nvPicPr>
          <p:cNvPr id="391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939" y="7207918"/>
            <a:ext cx="5405113" cy="65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91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86" y="7969527"/>
            <a:ext cx="5585750" cy="71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5" name="Rectangle 7"/>
          <p:cNvSpPr>
            <a:spLocks noGrp="1" noRot="1" noChangeAspect="1" noChangeArrowheads="1" noTextEdit="1"/>
          </p:cNvSpPr>
          <p:nvPr>
            <p:ph type="sldImg"/>
          </p:nvPr>
        </p:nvSpPr>
        <p:spPr>
          <a:ln/>
        </p:spPr>
      </p:sp>
      <p:sp>
        <p:nvSpPr>
          <p:cNvPr id="391176" name="Rectangle 8"/>
          <p:cNvSpPr>
            <a:spLocks noGrp="1" noChangeArrowheads="1"/>
          </p:cNvSpPr>
          <p:nvPr>
            <p:ph type="body" idx="1"/>
          </p:nvPr>
        </p:nvSpPr>
        <p:spPr/>
        <p:txBody>
          <a:bodyPr/>
          <a:lstStyle/>
          <a:p>
            <a:pPr>
              <a:lnSpc>
                <a:spcPct val="95000"/>
              </a:lnSpc>
            </a:pPr>
            <a:r>
              <a:rPr lang="en-US" altLang="en-US" dirty="0"/>
              <a:t>Using the </a:t>
            </a:r>
            <a:r>
              <a:rPr lang="en-US" altLang="en-US" dirty="0">
                <a:latin typeface="Courier New" pitchFamily="49" charset="0"/>
              </a:rPr>
              <a:t>NULL</a:t>
            </a:r>
            <a:r>
              <a:rPr lang="en-US" altLang="en-US" dirty="0"/>
              <a:t> Conditions</a:t>
            </a:r>
          </a:p>
          <a:p>
            <a:pPr lvl="1"/>
            <a:r>
              <a:rPr lang="en-US" altLang="en-US" dirty="0">
                <a:solidFill>
                  <a:schemeClr val="tx1"/>
                </a:solidFill>
              </a:rPr>
              <a:t>The </a:t>
            </a:r>
            <a:r>
              <a:rPr lang="en-US" altLang="en-US" dirty="0">
                <a:solidFill>
                  <a:schemeClr val="tx1"/>
                </a:solidFill>
                <a:latin typeface="Courier New" pitchFamily="49" charset="0"/>
              </a:rPr>
              <a:t>NULL</a:t>
            </a:r>
            <a:r>
              <a:rPr lang="en-US" altLang="en-US" dirty="0">
                <a:solidFill>
                  <a:schemeClr val="tx1"/>
                </a:solidFill>
              </a:rPr>
              <a:t> conditions include the </a:t>
            </a:r>
            <a:r>
              <a:rPr lang="en-US" altLang="en-US" dirty="0">
                <a:solidFill>
                  <a:schemeClr val="tx1"/>
                </a:solidFill>
                <a:latin typeface="Courier New" pitchFamily="49" charset="0"/>
              </a:rPr>
              <a:t>IS NULL</a:t>
            </a:r>
            <a:r>
              <a:rPr lang="en-US" altLang="en-US" dirty="0">
                <a:solidFill>
                  <a:schemeClr val="tx1"/>
                </a:solidFill>
              </a:rPr>
              <a:t> condition and the </a:t>
            </a:r>
            <a:r>
              <a:rPr lang="en-US" altLang="en-US" dirty="0">
                <a:solidFill>
                  <a:schemeClr val="tx1"/>
                </a:solidFill>
                <a:latin typeface="Courier New" pitchFamily="49" charset="0"/>
              </a:rPr>
              <a:t>IS NOT NULL</a:t>
            </a:r>
            <a:r>
              <a:rPr lang="en-US" altLang="en-US" dirty="0">
                <a:solidFill>
                  <a:schemeClr val="tx1"/>
                </a:solidFill>
              </a:rPr>
              <a:t> condition.</a:t>
            </a:r>
          </a:p>
          <a:p>
            <a:pPr lvl="1"/>
            <a:r>
              <a:rPr lang="en-US" altLang="en-US" dirty="0">
                <a:solidFill>
                  <a:schemeClr val="tx1"/>
                </a:solidFill>
              </a:rPr>
              <a:t>The </a:t>
            </a:r>
            <a:r>
              <a:rPr lang="en-US" altLang="en-US" dirty="0">
                <a:solidFill>
                  <a:schemeClr val="tx1"/>
                </a:solidFill>
                <a:latin typeface="Courier New" pitchFamily="49" charset="0"/>
              </a:rPr>
              <a:t>IS NULL</a:t>
            </a:r>
            <a:r>
              <a:rPr lang="en-US" altLang="en-US" dirty="0">
                <a:solidFill>
                  <a:schemeClr val="tx1"/>
                </a:solidFill>
              </a:rPr>
              <a:t> condition tests for nulls. A null value means the value is unavailable, unassigned, unknown, or inapplicable. Therefore, you cannot</a:t>
            </a:r>
            <a:r>
              <a:rPr lang="en-US" altLang="en-US" dirty="0"/>
              <a:t> test with = because a null cannot be equal or unequal to any value. </a:t>
            </a:r>
          </a:p>
        </p:txBody>
      </p:sp>
      <p:sp>
        <p:nvSpPr>
          <p:cNvPr id="391172" name="Text Box 4"/>
          <p:cNvSpPr txBox="1">
            <a:spLocks noChangeArrowheads="1"/>
          </p:cNvSpPr>
          <p:nvPr/>
        </p:nvSpPr>
        <p:spPr bwMode="auto">
          <a:xfrm>
            <a:off x="769267" y="7648932"/>
            <a:ext cx="350375"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defRPr sz="2400">
                <a:solidFill>
                  <a:schemeClr val="tx1"/>
                </a:solidFill>
                <a:latin typeface="Times New Roman" pitchFamily="18" charset="0"/>
              </a:defRPr>
            </a:lvl1pPr>
            <a:lvl2pPr marL="400050" algn="l" defTabSz="800100">
              <a:defRPr sz="2400">
                <a:solidFill>
                  <a:schemeClr val="tx1"/>
                </a:solidFill>
                <a:latin typeface="Times New Roman" pitchFamily="18" charset="0"/>
              </a:defRPr>
            </a:lvl2pPr>
            <a:lvl3pPr marL="800100" algn="l" defTabSz="800100">
              <a:defRPr sz="2400">
                <a:solidFill>
                  <a:schemeClr val="tx1"/>
                </a:solidFill>
                <a:latin typeface="Times New Roman" pitchFamily="18" charset="0"/>
              </a:defRPr>
            </a:lvl3pPr>
            <a:lvl4pPr marL="1203325" algn="l" defTabSz="800100">
              <a:defRPr sz="2400">
                <a:solidFill>
                  <a:schemeClr val="tx1"/>
                </a:solidFill>
                <a:latin typeface="Times New Roman" pitchFamily="18" charset="0"/>
              </a:defRPr>
            </a:lvl4pPr>
            <a:lvl5pPr marL="1603375" algn="l" defTabSz="800100">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en-US" altLang="en-US" sz="2300">
                <a:latin typeface="Arial" charset="0"/>
              </a:rPr>
              <a:t>…</a:t>
            </a:r>
          </a:p>
        </p:txBody>
      </p:sp>
      <p:pic>
        <p:nvPicPr>
          <p:cNvPr id="391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939" y="7207918"/>
            <a:ext cx="5405113" cy="65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91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86" y="7969527"/>
            <a:ext cx="5585750" cy="71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ltLang="en-US"/>
              <a:t>Logical Conditions</a:t>
            </a:r>
          </a:p>
          <a:p>
            <a:pPr lvl="1"/>
            <a:r>
              <a:rPr lang="en-US" altLang="en-US">
                <a:solidFill>
                  <a:schemeClr val="tx1"/>
                </a:solidFill>
              </a:rPr>
              <a:t>A logical condition combines the result of two component conditions to produce a single result based on those conditions, or it inverts the result of a single condition. A row is returned only if the overall result of the condition</a:t>
            </a:r>
            <a:r>
              <a:rPr lang="en-US" altLang="en-US"/>
              <a:t> is true. </a:t>
            </a:r>
          </a:p>
          <a:p>
            <a:pPr lvl="1"/>
            <a:r>
              <a:rPr lang="en-US" altLang="en-US"/>
              <a:t>Three logical operators are available in SQL:</a:t>
            </a:r>
          </a:p>
          <a:p>
            <a:pPr lvl="2">
              <a:buSzPct val="70000"/>
            </a:pPr>
            <a:r>
              <a:rPr lang="en-US" altLang="en-US">
                <a:latin typeface="Courier New" pitchFamily="49" charset="0"/>
              </a:rPr>
              <a:t>AND</a:t>
            </a:r>
          </a:p>
          <a:p>
            <a:pPr lvl="2">
              <a:buSzPct val="70000"/>
            </a:pPr>
            <a:r>
              <a:rPr lang="en-US" altLang="en-US">
                <a:latin typeface="Courier New" pitchFamily="49" charset="0"/>
              </a:rPr>
              <a:t>OR</a:t>
            </a:r>
          </a:p>
          <a:p>
            <a:pPr lvl="2">
              <a:buSzPct val="70000"/>
            </a:pPr>
            <a:r>
              <a:rPr lang="en-US" altLang="en-US">
                <a:latin typeface="Courier New" pitchFamily="49" charset="0"/>
              </a:rPr>
              <a:t>NOT</a:t>
            </a:r>
          </a:p>
          <a:p>
            <a:pPr lvl="1"/>
            <a:r>
              <a:rPr lang="en-US" altLang="en-US"/>
              <a:t>All the examples so far have specified only one condition in the </a:t>
            </a:r>
            <a:r>
              <a:rPr lang="en-US" altLang="en-US">
                <a:latin typeface="Courier New" pitchFamily="49" charset="0"/>
              </a:rPr>
              <a:t>WHERE</a:t>
            </a:r>
            <a:r>
              <a:rPr lang="en-US" altLang="en-US"/>
              <a:t> clause. You can use several conditions in one </a:t>
            </a:r>
            <a:r>
              <a:rPr lang="en-US" altLang="en-US">
                <a:latin typeface="Courier New" pitchFamily="49" charset="0"/>
              </a:rPr>
              <a:t>WHERE</a:t>
            </a:r>
            <a:r>
              <a:rPr lang="en-US" altLang="en-US"/>
              <a:t> clause using the </a:t>
            </a:r>
            <a:r>
              <a:rPr lang="en-US" altLang="en-US">
                <a:latin typeface="Courier New" pitchFamily="49" charset="0"/>
              </a:rPr>
              <a:t>AND</a:t>
            </a:r>
            <a:r>
              <a:rPr lang="en-US" altLang="en-US"/>
              <a:t> and </a:t>
            </a:r>
            <a:r>
              <a:rPr lang="en-US" altLang="en-US">
                <a:latin typeface="Courier New" pitchFamily="49" charset="0"/>
              </a:rPr>
              <a:t>OR</a:t>
            </a:r>
            <a:r>
              <a:rPr lang="en-US" altLang="en-US"/>
              <a:t> operators.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71" name="Rectangle 7"/>
          <p:cNvSpPr>
            <a:spLocks noGrp="1" noRot="1" noChangeAspect="1" noChangeArrowheads="1" noTextEdit="1"/>
          </p:cNvSpPr>
          <p:nvPr>
            <p:ph type="sldImg"/>
          </p:nvPr>
        </p:nvSpPr>
        <p:spPr>
          <a:ln/>
        </p:spPr>
      </p:sp>
      <p:sp>
        <p:nvSpPr>
          <p:cNvPr id="395272" name="Rectangle 8"/>
          <p:cNvSpPr>
            <a:spLocks noGrp="1" noChangeArrowheads="1"/>
          </p:cNvSpPr>
          <p:nvPr>
            <p:ph type="body" idx="1"/>
          </p:nvPr>
        </p:nvSpPr>
        <p:spPr/>
        <p:txBody>
          <a:bodyPr/>
          <a:lstStyle/>
          <a:p>
            <a:r>
              <a:rPr lang="en-US" altLang="en-US"/>
              <a:t>Using the </a:t>
            </a:r>
            <a:r>
              <a:rPr lang="en-US" altLang="en-US">
                <a:latin typeface="Courier New" pitchFamily="49" charset="0"/>
              </a:rPr>
              <a:t>AND</a:t>
            </a:r>
            <a:r>
              <a:rPr lang="en-US" altLang="en-US"/>
              <a:t> Operator</a:t>
            </a:r>
          </a:p>
          <a:p>
            <a:pPr lvl="1"/>
            <a:r>
              <a:rPr lang="en-US" altLang="en-US"/>
              <a:t>In the example, both conditions must be true for any record to be selected. Therefore, only employees who have a job title that contains the string ‘MAN’ </a:t>
            </a:r>
            <a:r>
              <a:rPr lang="en-US" altLang="en-US" i="1"/>
              <a:t>and</a:t>
            </a:r>
            <a:r>
              <a:rPr lang="en-US" altLang="en-US"/>
              <a:t> earn $10,000 or more are selected.</a:t>
            </a:r>
          </a:p>
          <a:p>
            <a:pPr lvl="1"/>
            <a:r>
              <a:rPr lang="en-US" altLang="en-US"/>
              <a:t>All character searches are case-sensitive. No rows are returned if ‘MAN’ is not uppercase. Character strings must be enclosed by quotation marks.</a:t>
            </a:r>
          </a:p>
          <a:p>
            <a:pPr lvl="1"/>
            <a:r>
              <a:rPr lang="en-US" altLang="en-US" b="1">
                <a:latin typeface="Courier New" pitchFamily="49" charset="0"/>
              </a:rPr>
              <a:t>AND</a:t>
            </a:r>
            <a:r>
              <a:rPr lang="en-US" altLang="en-US" b="1"/>
              <a:t> Truth Table</a:t>
            </a:r>
            <a:endParaRPr lang="en-US" altLang="en-US"/>
          </a:p>
          <a:p>
            <a:pPr lvl="1"/>
            <a:r>
              <a:rPr lang="en-US" altLang="en-US"/>
              <a:t>The following table shows the results of combining two expressions with </a:t>
            </a:r>
            <a:r>
              <a:rPr lang="en-US" altLang="en-US">
                <a:latin typeface="Courier New" pitchFamily="49" charset="0"/>
              </a:rPr>
              <a:t>AND</a:t>
            </a:r>
            <a:r>
              <a:rPr lang="en-US" altLang="en-US"/>
              <a:t>:</a:t>
            </a:r>
          </a:p>
        </p:txBody>
      </p:sp>
      <p:sp>
        <p:nvSpPr>
          <p:cNvPr id="395267" name="Rectangle 3"/>
          <p:cNvSpPr>
            <a:spLocks noChangeArrowheads="1"/>
          </p:cNvSpPr>
          <p:nvPr/>
        </p:nvSpPr>
        <p:spPr bwMode="auto">
          <a:xfrm>
            <a:off x="3883709" y="-1564"/>
            <a:ext cx="2974292" cy="45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5268" name="Rectangle 4"/>
          <p:cNvSpPr>
            <a:spLocks noChangeArrowheads="1"/>
          </p:cNvSpPr>
          <p:nvPr/>
        </p:nvSpPr>
        <p:spPr bwMode="auto">
          <a:xfrm>
            <a:off x="-1557" y="-1564"/>
            <a:ext cx="2969620" cy="45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graphicFrame>
        <p:nvGraphicFramePr>
          <p:cNvPr id="395270" name="Object 6"/>
          <p:cNvGraphicFramePr>
            <a:graphicFrameLocks/>
          </p:cNvGraphicFramePr>
          <p:nvPr/>
        </p:nvGraphicFramePr>
        <p:xfrm>
          <a:off x="495196" y="6831023"/>
          <a:ext cx="5867608" cy="1032160"/>
        </p:xfrm>
        <a:graphic>
          <a:graphicData uri="http://schemas.openxmlformats.org/presentationml/2006/ole">
            <mc:AlternateContent xmlns:mc="http://schemas.openxmlformats.org/markup-compatibility/2006">
              <mc:Choice xmlns:v="urn:schemas-microsoft-com:vml" Requires="v">
                <p:oleObj spid="_x0000_s36888" name="Document" r:id="rId4" imgW="6172200" imgH="1088280" progId="Word.Document.8">
                  <p:embed/>
                </p:oleObj>
              </mc:Choice>
              <mc:Fallback>
                <p:oleObj name="Document" r:id="rId4" imgW="6172200" imgH="108828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495196" y="6831023"/>
                        <a:ext cx="5867608" cy="1032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7" name="Rectangle 5"/>
          <p:cNvSpPr>
            <a:spLocks noGrp="1" noRot="1" noChangeAspect="1" noChangeArrowheads="1" noTextEdit="1"/>
          </p:cNvSpPr>
          <p:nvPr>
            <p:ph type="sldImg"/>
          </p:nvPr>
        </p:nvSpPr>
        <p:spPr>
          <a:ln/>
        </p:spPr>
      </p:sp>
      <p:sp>
        <p:nvSpPr>
          <p:cNvPr id="397318" name="Rectangle 6"/>
          <p:cNvSpPr>
            <a:spLocks noGrp="1" noChangeArrowheads="1"/>
          </p:cNvSpPr>
          <p:nvPr>
            <p:ph type="body" idx="1"/>
          </p:nvPr>
        </p:nvSpPr>
        <p:spPr/>
        <p:txBody>
          <a:bodyPr/>
          <a:lstStyle/>
          <a:p>
            <a:r>
              <a:rPr lang="en-US" altLang="en-US"/>
              <a:t>Using the </a:t>
            </a:r>
            <a:r>
              <a:rPr lang="en-US" altLang="en-US">
                <a:latin typeface="Courier New" pitchFamily="49" charset="0"/>
              </a:rPr>
              <a:t>OR</a:t>
            </a:r>
            <a:r>
              <a:rPr lang="en-US" altLang="en-US"/>
              <a:t> Operator</a:t>
            </a:r>
          </a:p>
          <a:p>
            <a:pPr lvl="1"/>
            <a:r>
              <a:rPr lang="en-US" altLang="en-US"/>
              <a:t>In the example, either condition can be true for any record to be selected. Therefore, any employee who has a job ID that contains the string ‘MAN’ </a:t>
            </a:r>
            <a:r>
              <a:rPr lang="en-US" altLang="en-US" i="1"/>
              <a:t>or</a:t>
            </a:r>
            <a:r>
              <a:rPr lang="en-US" altLang="en-US" b="1"/>
              <a:t> </a:t>
            </a:r>
            <a:r>
              <a:rPr lang="en-US" altLang="en-US"/>
              <a:t>earns $10,000 or more is selected.</a:t>
            </a:r>
          </a:p>
          <a:p>
            <a:pPr lvl="1"/>
            <a:r>
              <a:rPr lang="en-US" altLang="en-US" b="1">
                <a:latin typeface="Courier New" pitchFamily="49" charset="0"/>
              </a:rPr>
              <a:t>OR</a:t>
            </a:r>
            <a:r>
              <a:rPr lang="en-US" altLang="en-US" b="1"/>
              <a:t> Truth Table</a:t>
            </a:r>
          </a:p>
          <a:p>
            <a:pPr lvl="1"/>
            <a:r>
              <a:rPr lang="en-US" altLang="en-US"/>
              <a:t>The following table shows the results of combining two expressions with </a:t>
            </a:r>
            <a:r>
              <a:rPr lang="en-US" altLang="en-US">
                <a:latin typeface="Courier New" pitchFamily="49" charset="0"/>
              </a:rPr>
              <a:t>OR</a:t>
            </a:r>
            <a:r>
              <a:rPr lang="en-US" altLang="en-US"/>
              <a:t>:</a:t>
            </a:r>
          </a:p>
        </p:txBody>
      </p:sp>
      <p:graphicFrame>
        <p:nvGraphicFramePr>
          <p:cNvPr id="397316" name="Object 4"/>
          <p:cNvGraphicFramePr>
            <a:graphicFrameLocks/>
          </p:cNvGraphicFramePr>
          <p:nvPr/>
        </p:nvGraphicFramePr>
        <p:xfrm>
          <a:off x="496754" y="6433798"/>
          <a:ext cx="5920553" cy="1047799"/>
        </p:xfrm>
        <a:graphic>
          <a:graphicData uri="http://schemas.openxmlformats.org/presentationml/2006/ole">
            <mc:AlternateContent xmlns:mc="http://schemas.openxmlformats.org/markup-compatibility/2006">
              <mc:Choice xmlns:v="urn:schemas-microsoft-com:vml" Requires="v">
                <p:oleObj spid="_x0000_s37912" name="Document" r:id="rId4" imgW="6172200" imgH="1088280" progId="Word.Document.8">
                  <p:embed/>
                </p:oleObj>
              </mc:Choice>
              <mc:Fallback>
                <p:oleObj name="Document" r:id="rId4" imgW="6172200" imgH="108828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754" y="6433798"/>
                        <a:ext cx="5920553" cy="1047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5" name="Rectangle 5"/>
          <p:cNvSpPr>
            <a:spLocks noGrp="1" noRot="1" noChangeAspect="1" noChangeArrowheads="1" noTextEdit="1"/>
          </p:cNvSpPr>
          <p:nvPr>
            <p:ph type="sldImg"/>
          </p:nvPr>
        </p:nvSpPr>
        <p:spPr>
          <a:ln/>
        </p:spPr>
      </p:sp>
      <p:sp>
        <p:nvSpPr>
          <p:cNvPr id="399366" name="Rectangle 6"/>
          <p:cNvSpPr>
            <a:spLocks noGrp="1" noChangeArrowheads="1"/>
          </p:cNvSpPr>
          <p:nvPr>
            <p:ph type="body" idx="1"/>
          </p:nvPr>
        </p:nvSpPr>
        <p:spPr/>
        <p:txBody>
          <a:bodyPr/>
          <a:lstStyle/>
          <a:p>
            <a:r>
              <a:rPr lang="en-US" altLang="en-US"/>
              <a:t>Using the </a:t>
            </a:r>
            <a:r>
              <a:rPr lang="en-US" altLang="en-US">
                <a:latin typeface="Courier New" pitchFamily="49" charset="0"/>
              </a:rPr>
              <a:t>NOT</a:t>
            </a:r>
            <a:r>
              <a:rPr lang="en-US" altLang="en-US"/>
              <a:t> Operator</a:t>
            </a:r>
          </a:p>
          <a:p>
            <a:pPr lvl="1"/>
            <a:r>
              <a:rPr lang="en-US" altLang="en-US"/>
              <a:t>The slide example displays the last name and job ID of all employees whose job ID </a:t>
            </a:r>
            <a:r>
              <a:rPr lang="en-US" altLang="en-US" i="1"/>
              <a:t>is not</a:t>
            </a:r>
            <a:r>
              <a:rPr lang="en-US" altLang="en-US"/>
              <a:t> </a:t>
            </a:r>
            <a:r>
              <a:rPr lang="en-US" altLang="en-US">
                <a:latin typeface="Courier New" pitchFamily="49" charset="0"/>
              </a:rPr>
              <a:t>IT_PROG</a:t>
            </a:r>
            <a:r>
              <a:rPr lang="en-US" altLang="en-US"/>
              <a:t>, </a:t>
            </a:r>
            <a:r>
              <a:rPr lang="en-US" altLang="en-US">
                <a:latin typeface="Courier New" pitchFamily="49" charset="0"/>
              </a:rPr>
              <a:t>ST_CLERK</a:t>
            </a:r>
            <a:r>
              <a:rPr lang="en-US" altLang="en-US"/>
              <a:t>, or </a:t>
            </a:r>
            <a:r>
              <a:rPr lang="en-US" altLang="en-US">
                <a:latin typeface="Courier New" pitchFamily="49" charset="0"/>
              </a:rPr>
              <a:t>SA_REP</a:t>
            </a:r>
            <a:r>
              <a:rPr lang="en-US" altLang="en-US"/>
              <a:t>.</a:t>
            </a:r>
          </a:p>
          <a:p>
            <a:pPr lvl="1"/>
            <a:r>
              <a:rPr lang="en-US" altLang="en-US" b="1">
                <a:latin typeface="Courier New" pitchFamily="49" charset="0"/>
              </a:rPr>
              <a:t>NOT</a:t>
            </a:r>
            <a:r>
              <a:rPr lang="en-US" altLang="en-US" b="1"/>
              <a:t> Truth Table</a:t>
            </a:r>
            <a:endParaRPr lang="en-US" altLang="en-US"/>
          </a:p>
          <a:p>
            <a:pPr lvl="1"/>
            <a:r>
              <a:rPr lang="en-US" altLang="en-US"/>
              <a:t>The following table shows the result of </a:t>
            </a:r>
            <a:r>
              <a:rPr lang="en-US" altLang="en-US">
                <a:solidFill>
                  <a:schemeClr val="tx1"/>
                </a:solidFill>
              </a:rPr>
              <a:t>applying the </a:t>
            </a:r>
            <a:r>
              <a:rPr lang="en-US" altLang="en-US">
                <a:solidFill>
                  <a:schemeClr val="tx1"/>
                </a:solidFill>
                <a:latin typeface="Courier New" pitchFamily="49" charset="0"/>
              </a:rPr>
              <a:t>NOT</a:t>
            </a:r>
            <a:r>
              <a:rPr lang="en-US" altLang="en-US">
                <a:solidFill>
                  <a:schemeClr val="tx1"/>
                </a:solidFill>
              </a:rPr>
              <a:t> operator to a condition:</a:t>
            </a:r>
          </a:p>
          <a:p>
            <a:pPr lvl="1"/>
            <a:endParaRPr lang="en-US" altLang="en-US"/>
          </a:p>
          <a:p>
            <a:pPr lvl="1"/>
            <a:endParaRPr lang="en-US" altLang="en-US"/>
          </a:p>
          <a:p>
            <a:pPr lvl="1"/>
            <a:endParaRPr lang="en-US" altLang="en-US" sz="500"/>
          </a:p>
          <a:p>
            <a:pPr lvl="1"/>
            <a:r>
              <a:rPr lang="en-US" altLang="en-US" b="1"/>
              <a:t>Note: </a:t>
            </a:r>
            <a:r>
              <a:rPr lang="en-US" altLang="en-US"/>
              <a:t>The </a:t>
            </a:r>
            <a:r>
              <a:rPr lang="en-US" altLang="en-US">
                <a:latin typeface="Courier New" pitchFamily="49" charset="0"/>
              </a:rPr>
              <a:t>NOT</a:t>
            </a:r>
            <a:r>
              <a:rPr lang="en-US" altLang="en-US"/>
              <a:t> operator can also be used with other SQL operators, such as </a:t>
            </a:r>
            <a:r>
              <a:rPr lang="en-US" altLang="en-US">
                <a:latin typeface="Courier New" pitchFamily="49" charset="0"/>
              </a:rPr>
              <a:t>BETWEEN</a:t>
            </a:r>
            <a:r>
              <a:rPr lang="en-US" altLang="en-US"/>
              <a:t>, </a:t>
            </a:r>
            <a:r>
              <a:rPr lang="en-US" altLang="en-US">
                <a:latin typeface="Courier New" pitchFamily="49" charset="0"/>
              </a:rPr>
              <a:t>LIKE</a:t>
            </a:r>
            <a:r>
              <a:rPr lang="en-US" altLang="en-US"/>
              <a:t>, and </a:t>
            </a:r>
            <a:r>
              <a:rPr lang="en-US" altLang="en-US">
                <a:latin typeface="Courier New" pitchFamily="49" charset="0"/>
              </a:rPr>
              <a:t>NULL</a:t>
            </a:r>
            <a:r>
              <a:rPr lang="en-US" altLang="en-US"/>
              <a:t>.</a:t>
            </a:r>
          </a:p>
          <a:p>
            <a:pPr lvl="1"/>
            <a:endParaRPr lang="en-US" altLang="en-US" sz="500"/>
          </a:p>
          <a:p>
            <a:pPr lvl="4"/>
            <a:r>
              <a:rPr lang="en-US" altLang="en-US"/>
              <a:t>... WHERE  job_id    NOT  IN ('AC_ACCOUNT', 'AD_VP')</a:t>
            </a:r>
          </a:p>
          <a:p>
            <a:pPr lvl="4"/>
            <a:r>
              <a:rPr lang="en-US" altLang="en-US"/>
              <a:t>... WHERE  salary    NOT  BETWEEN  10000 AND  15000</a:t>
            </a:r>
          </a:p>
          <a:p>
            <a:pPr lvl="4"/>
            <a:r>
              <a:rPr lang="en-US" altLang="en-US"/>
              <a:t>... WHERE  last_name NOT  LIKE '%A%'</a:t>
            </a:r>
          </a:p>
          <a:p>
            <a:pPr lvl="4"/>
            <a:r>
              <a:rPr lang="en-US" altLang="en-US"/>
              <a:t>... WHERE  commission_pct  IS   NOT  NULL</a:t>
            </a:r>
          </a:p>
        </p:txBody>
      </p:sp>
      <p:graphicFrame>
        <p:nvGraphicFramePr>
          <p:cNvPr id="399364" name="Object 4"/>
          <p:cNvGraphicFramePr>
            <a:graphicFrameLocks/>
          </p:cNvGraphicFramePr>
          <p:nvPr/>
        </p:nvGraphicFramePr>
        <p:xfrm>
          <a:off x="509212" y="6258644"/>
          <a:ext cx="5903423" cy="661521"/>
        </p:xfrm>
        <a:graphic>
          <a:graphicData uri="http://schemas.openxmlformats.org/presentationml/2006/ole">
            <mc:AlternateContent xmlns:mc="http://schemas.openxmlformats.org/markup-compatibility/2006">
              <mc:Choice xmlns:v="urn:schemas-microsoft-com:vml" Requires="v">
                <p:oleObj spid="_x0000_s38936" name="Document" r:id="rId4" imgW="6163200" imgH="687240" progId="Word.Document.8">
                  <p:embed/>
                </p:oleObj>
              </mc:Choice>
              <mc:Fallback>
                <p:oleObj name="Document" r:id="rId4" imgW="6163200" imgH="6872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212" y="6258644"/>
                        <a:ext cx="5903423" cy="661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Rot="1" noChangeAspect="1" noChangeArrowheads="1" noTextEdit="1"/>
          </p:cNvSpPr>
          <p:nvPr>
            <p:ph type="sldImg"/>
          </p:nvPr>
        </p:nvSpPr>
        <p:spPr>
          <a:ln/>
        </p:spPr>
      </p:sp>
      <p:sp>
        <p:nvSpPr>
          <p:cNvPr id="401413" name="Rectangle 5"/>
          <p:cNvSpPr>
            <a:spLocks noGrp="1" noChangeArrowheads="1"/>
          </p:cNvSpPr>
          <p:nvPr>
            <p:ph type="body" idx="1"/>
          </p:nvPr>
        </p:nvSpPr>
        <p:spPr/>
        <p:txBody>
          <a:bodyPr/>
          <a:lstStyle/>
          <a:p>
            <a:r>
              <a:rPr lang="en-US" altLang="en-US"/>
              <a:t>Rules of Precedence</a:t>
            </a:r>
          </a:p>
          <a:p>
            <a:pPr lvl="1"/>
            <a:r>
              <a:rPr lang="en-US" altLang="en-US">
                <a:solidFill>
                  <a:schemeClr val="tx1"/>
                </a:solidFill>
              </a:rPr>
              <a:t>The rules of precedence determine the order in which expressions are evaluated and calculated. The table lists the default order of precedence. You can override the default order by using parentheses around the expressions that you</a:t>
            </a:r>
            <a:r>
              <a:rPr lang="en-US" altLang="en-US"/>
              <a:t> want to calculate first.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30BD1F7-DFC4-4128-8A52-3402924B5302}" type="slidenum">
              <a:rPr lang="en-IE" smtClean="0"/>
              <a:pPr/>
              <a:t>7</a:t>
            </a:fld>
            <a:endParaRPr lang="en-IE"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ChangeArrowheads="1"/>
          </p:cNvSpPr>
          <p:nvPr/>
        </p:nvSpPr>
        <p:spPr bwMode="auto">
          <a:xfrm>
            <a:off x="3883709" y="-1564"/>
            <a:ext cx="2974292" cy="45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403459" name="Rectangle 3"/>
          <p:cNvSpPr>
            <a:spLocks noChangeArrowheads="1"/>
          </p:cNvSpPr>
          <p:nvPr/>
        </p:nvSpPr>
        <p:spPr bwMode="auto">
          <a:xfrm>
            <a:off x="-1557" y="-1564"/>
            <a:ext cx="2969620" cy="45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403462" name="Rectangle 6"/>
          <p:cNvSpPr>
            <a:spLocks noGrp="1" noRot="1" noChangeAspect="1" noChangeArrowheads="1" noTextEdit="1"/>
          </p:cNvSpPr>
          <p:nvPr>
            <p:ph type="sldImg"/>
          </p:nvPr>
        </p:nvSpPr>
        <p:spPr>
          <a:ln/>
        </p:spPr>
      </p:sp>
      <p:sp>
        <p:nvSpPr>
          <p:cNvPr id="403463" name="Rectangle 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ChangeArrowheads="1"/>
          </p:cNvSpPr>
          <p:nvPr/>
        </p:nvSpPr>
        <p:spPr bwMode="auto">
          <a:xfrm>
            <a:off x="3883709" y="-1564"/>
            <a:ext cx="2974292" cy="45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403459" name="Rectangle 3"/>
          <p:cNvSpPr>
            <a:spLocks noChangeArrowheads="1"/>
          </p:cNvSpPr>
          <p:nvPr/>
        </p:nvSpPr>
        <p:spPr bwMode="auto">
          <a:xfrm>
            <a:off x="-1557" y="-1564"/>
            <a:ext cx="2969620" cy="45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403462" name="Rectangle 6"/>
          <p:cNvSpPr>
            <a:spLocks noGrp="1" noRot="1" noChangeAspect="1" noChangeArrowheads="1" noTextEdit="1"/>
          </p:cNvSpPr>
          <p:nvPr>
            <p:ph type="sldImg"/>
          </p:nvPr>
        </p:nvSpPr>
        <p:spPr>
          <a:ln/>
        </p:spPr>
      </p:sp>
      <p:sp>
        <p:nvSpPr>
          <p:cNvPr id="403463" name="Rectangle 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r>
              <a:rPr lang="en-US" altLang="en-US" dirty="0">
                <a:latin typeface="Courier New" pitchFamily="49" charset="0"/>
              </a:rPr>
              <a:t>FOREIGN</a:t>
            </a:r>
            <a:r>
              <a:rPr lang="en-US" altLang="en-US" dirty="0">
                <a:latin typeface="Times New Roman" pitchFamily="18" charset="0"/>
              </a:rPr>
              <a:t> </a:t>
            </a:r>
            <a:r>
              <a:rPr lang="en-US" altLang="en-US" dirty="0">
                <a:latin typeface="Courier New" pitchFamily="49" charset="0"/>
              </a:rPr>
              <a:t>KEY</a:t>
            </a:r>
            <a:r>
              <a:rPr lang="en-US" altLang="en-US" dirty="0"/>
              <a:t> Constraint</a:t>
            </a:r>
          </a:p>
          <a:p>
            <a:pPr lvl="1"/>
            <a:r>
              <a:rPr lang="en-US" altLang="en-US" dirty="0">
                <a:solidFill>
                  <a:schemeClr val="tx1"/>
                </a:solidFill>
              </a:rPr>
              <a:t>The </a:t>
            </a:r>
            <a:r>
              <a:rPr lang="en-US" altLang="en-US" dirty="0">
                <a:solidFill>
                  <a:schemeClr val="tx1"/>
                </a:solidFill>
                <a:latin typeface="Courier New" pitchFamily="49" charset="0"/>
              </a:rPr>
              <a:t>FOREIGN</a:t>
            </a:r>
            <a:r>
              <a:rPr lang="en-US" altLang="en-US" dirty="0">
                <a:solidFill>
                  <a:schemeClr val="tx1"/>
                </a:solidFill>
              </a:rPr>
              <a:t> </a:t>
            </a:r>
            <a:r>
              <a:rPr lang="en-US" altLang="en-US" dirty="0">
                <a:solidFill>
                  <a:schemeClr val="tx1"/>
                </a:solidFill>
                <a:latin typeface="Courier New" pitchFamily="49" charset="0"/>
              </a:rPr>
              <a:t>KEY</a:t>
            </a:r>
            <a:r>
              <a:rPr lang="en-US" altLang="en-US" dirty="0">
                <a:solidFill>
                  <a:schemeClr val="tx1"/>
                </a:solidFill>
              </a:rPr>
              <a:t> (or referential integrity) constraint designates</a:t>
            </a:r>
            <a:r>
              <a:rPr lang="en-US" altLang="en-US" dirty="0"/>
              <a:t> a column or combination of columns as a foreign key and establishes a relationship between a primary key or a unique key in the same table or a different table. </a:t>
            </a:r>
          </a:p>
          <a:p>
            <a:pPr lvl="1"/>
            <a:r>
              <a:rPr lang="en-US" altLang="en-US" dirty="0"/>
              <a:t>In the example in the slide, </a:t>
            </a:r>
            <a:r>
              <a:rPr lang="en-US" altLang="en-US" dirty="0">
                <a:latin typeface="Courier New" pitchFamily="49" charset="0"/>
              </a:rPr>
              <a:t>DEPARTMENT_ID</a:t>
            </a:r>
            <a:r>
              <a:rPr lang="en-US" altLang="en-US" dirty="0"/>
              <a:t> has been defined as the foreign key in the </a:t>
            </a:r>
            <a:r>
              <a:rPr lang="en-US" altLang="en-US" dirty="0">
                <a:latin typeface="Courier New" pitchFamily="49" charset="0"/>
              </a:rPr>
              <a:t>EMPLOYEES</a:t>
            </a:r>
            <a:r>
              <a:rPr lang="en-US" altLang="en-US" dirty="0"/>
              <a:t> table (dependent or child table); it references the </a:t>
            </a:r>
            <a:r>
              <a:rPr lang="en-US" altLang="en-US" dirty="0">
                <a:latin typeface="Courier New" pitchFamily="49" charset="0"/>
              </a:rPr>
              <a:t>DEPARTMENT_ID</a:t>
            </a:r>
            <a:r>
              <a:rPr lang="en-US" altLang="en-US" dirty="0"/>
              <a:t> column of the </a:t>
            </a:r>
            <a:r>
              <a:rPr lang="en-US" altLang="en-US" dirty="0">
                <a:latin typeface="Courier New" pitchFamily="49" charset="0"/>
              </a:rPr>
              <a:t>DEPARTMENTS</a:t>
            </a:r>
            <a:r>
              <a:rPr lang="en-US" altLang="en-US" dirty="0"/>
              <a:t> table (the referenced or parent table).</a:t>
            </a:r>
          </a:p>
          <a:p>
            <a:pPr lvl="1"/>
            <a:r>
              <a:rPr lang="en-US" altLang="en-US" b="1" dirty="0" smtClean="0"/>
              <a:t>Guidelines</a:t>
            </a:r>
            <a:endParaRPr lang="en-US" altLang="en-US" dirty="0">
              <a:solidFill>
                <a:srgbClr val="0000FF"/>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r>
              <a:rPr lang="en-US" altLang="en-US" dirty="0">
                <a:latin typeface="Courier New" pitchFamily="49" charset="0"/>
              </a:rPr>
              <a:t>FOREIGN</a:t>
            </a:r>
            <a:r>
              <a:rPr lang="en-US" altLang="en-US" dirty="0">
                <a:latin typeface="Times New Roman" pitchFamily="18" charset="0"/>
              </a:rPr>
              <a:t> </a:t>
            </a:r>
            <a:r>
              <a:rPr lang="en-US" altLang="en-US" dirty="0">
                <a:latin typeface="Courier New" pitchFamily="49" charset="0"/>
              </a:rPr>
              <a:t>KEY</a:t>
            </a:r>
            <a:r>
              <a:rPr lang="en-US" altLang="en-US" dirty="0"/>
              <a:t> Constraint: Keywords</a:t>
            </a:r>
          </a:p>
          <a:p>
            <a:pPr lvl="1"/>
            <a:r>
              <a:rPr lang="en-US" altLang="en-US" dirty="0">
                <a:solidFill>
                  <a:schemeClr val="tx1"/>
                </a:solidFill>
              </a:rPr>
              <a:t>The foreign key is defined in the child table, and the table containing the referenced column is the parent table. The foreign key is defined using a combination of the following keywords: </a:t>
            </a:r>
          </a:p>
          <a:p>
            <a:pPr lvl="2"/>
            <a:r>
              <a:rPr lang="en-US" altLang="en-US" dirty="0">
                <a:solidFill>
                  <a:schemeClr val="tx1"/>
                </a:solidFill>
                <a:latin typeface="Courier New" pitchFamily="49" charset="0"/>
              </a:rPr>
              <a:t>FOREIGN KEY</a:t>
            </a:r>
            <a:r>
              <a:rPr lang="en-US" altLang="en-US" dirty="0">
                <a:solidFill>
                  <a:schemeClr val="tx1"/>
                </a:solidFill>
              </a:rPr>
              <a:t> is used to define the column in the child table at the table-constraint level.</a:t>
            </a:r>
          </a:p>
          <a:p>
            <a:pPr lvl="2">
              <a:buClr>
                <a:schemeClr val="tx1"/>
              </a:buClr>
            </a:pPr>
            <a:r>
              <a:rPr lang="en-US" altLang="en-US" dirty="0">
                <a:solidFill>
                  <a:schemeClr val="tx1"/>
                </a:solidFill>
                <a:latin typeface="Courier New" pitchFamily="49" charset="0"/>
              </a:rPr>
              <a:t>REFERENCES</a:t>
            </a:r>
            <a:r>
              <a:rPr lang="en-US" altLang="en-US" dirty="0">
                <a:solidFill>
                  <a:schemeClr val="tx1"/>
                </a:solidFill>
              </a:rPr>
              <a:t> identifies the table and column in the parent table.</a:t>
            </a:r>
          </a:p>
          <a:p>
            <a:pPr lvl="2">
              <a:buClr>
                <a:schemeClr val="tx1"/>
              </a:buClr>
            </a:pPr>
            <a:r>
              <a:rPr lang="en-US" altLang="en-US" dirty="0">
                <a:solidFill>
                  <a:schemeClr val="tx1"/>
                </a:solidFill>
                <a:latin typeface="Courier New" pitchFamily="49" charset="0"/>
              </a:rPr>
              <a:t>ON</a:t>
            </a:r>
            <a:r>
              <a:rPr lang="en-US" altLang="en-US" dirty="0">
                <a:solidFill>
                  <a:schemeClr val="tx1"/>
                </a:solidFill>
              </a:rPr>
              <a:t> </a:t>
            </a:r>
            <a:r>
              <a:rPr lang="en-US" altLang="en-US" dirty="0">
                <a:solidFill>
                  <a:schemeClr val="tx1"/>
                </a:solidFill>
                <a:latin typeface="Courier New" pitchFamily="49" charset="0"/>
              </a:rPr>
              <a:t>DELETE</a:t>
            </a:r>
            <a:r>
              <a:rPr lang="en-US" altLang="en-US" dirty="0">
                <a:solidFill>
                  <a:schemeClr val="tx1"/>
                </a:solidFill>
              </a:rPr>
              <a:t> </a:t>
            </a:r>
            <a:r>
              <a:rPr lang="en-US" altLang="en-US" dirty="0">
                <a:solidFill>
                  <a:schemeClr val="tx1"/>
                </a:solidFill>
                <a:latin typeface="Courier New" pitchFamily="49" charset="0"/>
              </a:rPr>
              <a:t>CASCADE</a:t>
            </a:r>
            <a:r>
              <a:rPr lang="en-US" altLang="en-US" dirty="0">
                <a:solidFill>
                  <a:schemeClr val="tx1"/>
                </a:solidFill>
              </a:rPr>
              <a:t> indicates that when the row in the parent table is deleted, the dependent rows in the child table are also deleted.</a:t>
            </a:r>
          </a:p>
          <a:p>
            <a:pPr lvl="2">
              <a:buClr>
                <a:schemeClr val="tx1"/>
              </a:buClr>
            </a:pPr>
            <a:r>
              <a:rPr lang="en-US" altLang="en-US" dirty="0">
                <a:solidFill>
                  <a:schemeClr val="tx1"/>
                </a:solidFill>
                <a:latin typeface="Courier New" pitchFamily="49" charset="0"/>
              </a:rPr>
              <a:t>ON</a:t>
            </a:r>
            <a:r>
              <a:rPr lang="en-US" altLang="en-US" dirty="0">
                <a:solidFill>
                  <a:schemeClr val="tx1"/>
                </a:solidFill>
              </a:rPr>
              <a:t> </a:t>
            </a:r>
            <a:r>
              <a:rPr lang="en-US" altLang="en-US" dirty="0">
                <a:solidFill>
                  <a:schemeClr val="tx1"/>
                </a:solidFill>
                <a:latin typeface="Courier New" pitchFamily="49" charset="0"/>
              </a:rPr>
              <a:t>DELETE</a:t>
            </a:r>
            <a:r>
              <a:rPr lang="en-US" altLang="en-US" dirty="0">
                <a:solidFill>
                  <a:schemeClr val="tx1"/>
                </a:solidFill>
              </a:rPr>
              <a:t> </a:t>
            </a:r>
            <a:r>
              <a:rPr lang="en-US" altLang="en-US" dirty="0">
                <a:solidFill>
                  <a:schemeClr val="tx1"/>
                </a:solidFill>
                <a:latin typeface="Courier New" pitchFamily="49" charset="0"/>
              </a:rPr>
              <a:t>SET</a:t>
            </a:r>
            <a:r>
              <a:rPr lang="en-US" altLang="en-US" dirty="0">
                <a:solidFill>
                  <a:schemeClr val="tx1"/>
                </a:solidFill>
              </a:rPr>
              <a:t> </a:t>
            </a:r>
            <a:r>
              <a:rPr lang="en-US" altLang="en-US" dirty="0">
                <a:solidFill>
                  <a:schemeClr val="tx1"/>
                </a:solidFill>
                <a:latin typeface="Courier New" pitchFamily="49" charset="0"/>
              </a:rPr>
              <a:t>NULL</a:t>
            </a:r>
            <a:r>
              <a:rPr lang="en-US" altLang="en-US" dirty="0">
                <a:solidFill>
                  <a:schemeClr val="tx1"/>
                </a:solidFill>
              </a:rPr>
              <a:t> converts foreign key values to null when the parent value is removed.</a:t>
            </a:r>
          </a:p>
          <a:p>
            <a:pPr lvl="1"/>
            <a:r>
              <a:rPr lang="en-US" altLang="en-US" dirty="0">
                <a:solidFill>
                  <a:schemeClr val="tx1"/>
                </a:solidFill>
              </a:rPr>
              <a:t>The default behavior is</a:t>
            </a:r>
            <a:r>
              <a:rPr lang="en-US" altLang="en-US" dirty="0"/>
              <a:t> called the </a:t>
            </a:r>
            <a:r>
              <a:rPr lang="en-US" altLang="en-US" i="1" dirty="0"/>
              <a:t>restrict rule</a:t>
            </a:r>
            <a:r>
              <a:rPr lang="en-US" altLang="en-US" dirty="0"/>
              <a:t>, which disallows the update or deletion of referenced data. </a:t>
            </a:r>
          </a:p>
          <a:p>
            <a:pPr lvl="1"/>
            <a:r>
              <a:rPr lang="en-US" altLang="en-US" dirty="0"/>
              <a:t>Without the </a:t>
            </a:r>
            <a:r>
              <a:rPr lang="en-US" altLang="en-US" dirty="0">
                <a:latin typeface="Courier New" pitchFamily="49" charset="0"/>
              </a:rPr>
              <a:t>ON DELETE CASCADE</a:t>
            </a:r>
            <a:r>
              <a:rPr lang="en-US" altLang="en-US" dirty="0"/>
              <a:t> or the </a:t>
            </a:r>
            <a:r>
              <a:rPr lang="en-US" altLang="en-US" dirty="0">
                <a:latin typeface="Courier New" pitchFamily="49" charset="0"/>
              </a:rPr>
              <a:t>ON DELETE SET NULL</a:t>
            </a:r>
            <a:r>
              <a:rPr lang="en-US" altLang="en-US" dirty="0"/>
              <a:t> options, the row in the parent table cannot be deleted if it is referenced in the child table.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1026"/>
          <p:cNvSpPr>
            <a:spLocks noGrp="1" noRot="1" noChangeAspect="1" noChangeArrowheads="1" noTextEdit="1"/>
          </p:cNvSpPr>
          <p:nvPr>
            <p:ph type="sldImg"/>
          </p:nvPr>
        </p:nvSpPr>
        <p:spPr>
          <a:ln/>
        </p:spPr>
      </p:sp>
      <p:sp>
        <p:nvSpPr>
          <p:cNvPr id="585731" name="Rectangle 1027"/>
          <p:cNvSpPr>
            <a:spLocks noGrp="1" noChangeArrowheads="1"/>
          </p:cNvSpPr>
          <p:nvPr>
            <p:ph type="body" idx="1"/>
          </p:nvPr>
        </p:nvSpPr>
        <p:spPr/>
        <p:txBody>
          <a:bodyPr/>
          <a:lstStyle/>
          <a:p>
            <a:r>
              <a:rPr lang="en-US" altLang="en-US" dirty="0">
                <a:latin typeface="Courier New" pitchFamily="49" charset="0"/>
              </a:rPr>
              <a:t>FOREIGN</a:t>
            </a:r>
            <a:r>
              <a:rPr lang="en-US" altLang="en-US" dirty="0">
                <a:latin typeface="Times New Roman" pitchFamily="18" charset="0"/>
              </a:rPr>
              <a:t> </a:t>
            </a:r>
            <a:r>
              <a:rPr lang="en-US" altLang="en-US" dirty="0">
                <a:latin typeface="Courier New" pitchFamily="49" charset="0"/>
              </a:rPr>
              <a:t>KEY</a:t>
            </a:r>
            <a:r>
              <a:rPr lang="en-US" altLang="en-US" dirty="0"/>
              <a:t> Constraint (continued)</a:t>
            </a:r>
          </a:p>
          <a:p>
            <a:pPr lvl="1"/>
            <a:r>
              <a:rPr lang="en-US" altLang="en-US" dirty="0">
                <a:solidFill>
                  <a:schemeClr val="tx1"/>
                </a:solidFill>
                <a:latin typeface="Courier New" pitchFamily="49" charset="0"/>
              </a:rPr>
              <a:t>FOREIGN</a:t>
            </a:r>
            <a:r>
              <a:rPr lang="en-US" altLang="en-US" dirty="0">
                <a:solidFill>
                  <a:schemeClr val="tx1"/>
                </a:solidFill>
              </a:rPr>
              <a:t> </a:t>
            </a:r>
            <a:r>
              <a:rPr lang="en-US" altLang="en-US" dirty="0">
                <a:solidFill>
                  <a:schemeClr val="tx1"/>
                </a:solidFill>
                <a:latin typeface="Courier New" pitchFamily="49" charset="0"/>
              </a:rPr>
              <a:t>KEY</a:t>
            </a:r>
            <a:r>
              <a:rPr lang="en-US" altLang="en-US" dirty="0">
                <a:solidFill>
                  <a:schemeClr val="tx1"/>
                </a:solidFill>
              </a:rPr>
              <a:t> constraints can be defined</a:t>
            </a:r>
            <a:r>
              <a:rPr lang="en-US" altLang="en-US" dirty="0"/>
              <a:t> at the column or table constraint level. A composite foreign key must be created by using the table-level definition.</a:t>
            </a:r>
          </a:p>
          <a:p>
            <a:pPr lvl="1"/>
            <a:r>
              <a:rPr lang="en-US" altLang="en-US" dirty="0"/>
              <a:t>The example in the slide defines a </a:t>
            </a:r>
            <a:r>
              <a:rPr lang="en-US" altLang="en-US" dirty="0">
                <a:latin typeface="Courier New" pitchFamily="49" charset="0"/>
              </a:rPr>
              <a:t>FOREIGN KEY</a:t>
            </a:r>
            <a:r>
              <a:rPr lang="en-US" altLang="en-US" dirty="0"/>
              <a:t> constraint on the </a:t>
            </a:r>
            <a:r>
              <a:rPr lang="en-US" altLang="en-US" dirty="0">
                <a:latin typeface="Courier New" pitchFamily="49" charset="0"/>
              </a:rPr>
              <a:t>DEPARTMENT_ID</a:t>
            </a:r>
            <a:r>
              <a:rPr lang="en-US" altLang="en-US" dirty="0"/>
              <a:t> column of the </a:t>
            </a:r>
            <a:r>
              <a:rPr lang="en-US" altLang="en-US" dirty="0">
                <a:latin typeface="Courier New" pitchFamily="49" charset="0"/>
              </a:rPr>
              <a:t>EMPLOYEES</a:t>
            </a:r>
            <a:r>
              <a:rPr lang="en-US" altLang="en-US" dirty="0"/>
              <a:t> table, using table-level syntax. The name of the constraint is </a:t>
            </a:r>
            <a:r>
              <a:rPr lang="en-US" altLang="en-US" dirty="0">
                <a:latin typeface="Courier New" pitchFamily="49" charset="0"/>
              </a:rPr>
              <a:t>EMP_DEPTID_FK</a:t>
            </a:r>
            <a:r>
              <a:rPr lang="en-US" altLang="en-US" dirty="0"/>
              <a:t>.</a:t>
            </a:r>
          </a:p>
          <a:p>
            <a:pPr lvl="1"/>
            <a:r>
              <a:rPr lang="en-US" altLang="en-US" dirty="0"/>
              <a:t>The foreign key can also be defined at the column level, provided the constraint is based on a single column. The syntax differs in that the keywords </a:t>
            </a:r>
            <a:r>
              <a:rPr lang="en-US" altLang="en-US" dirty="0">
                <a:latin typeface="Courier New" pitchFamily="49" charset="0"/>
              </a:rPr>
              <a:t>FOREIGN KEY</a:t>
            </a:r>
            <a:r>
              <a:rPr lang="en-US" altLang="en-US" dirty="0"/>
              <a:t> do not appear. For example:</a:t>
            </a:r>
          </a:p>
          <a:p>
            <a:pPr lvl="4"/>
            <a:r>
              <a:rPr lang="en-US" altLang="en-US" dirty="0"/>
              <a:t>CREATE TABLE employees</a:t>
            </a:r>
          </a:p>
          <a:p>
            <a:pPr lvl="4"/>
            <a:r>
              <a:rPr lang="en-US" altLang="en-US" dirty="0"/>
              <a:t>(...</a:t>
            </a:r>
          </a:p>
          <a:p>
            <a:pPr lvl="4"/>
            <a:r>
              <a:rPr lang="en-US" altLang="en-US" dirty="0" err="1"/>
              <a:t>department_id</a:t>
            </a:r>
            <a:r>
              <a:rPr lang="en-US" altLang="en-US" dirty="0"/>
              <a:t> NUMBER(4) CONSTRAINT </a:t>
            </a:r>
            <a:r>
              <a:rPr lang="en-US" altLang="en-US" dirty="0" err="1"/>
              <a:t>emp_deptid_fk</a:t>
            </a:r>
            <a:r>
              <a:rPr lang="en-US" altLang="en-US" dirty="0"/>
              <a:t> </a:t>
            </a:r>
          </a:p>
          <a:p>
            <a:pPr lvl="4"/>
            <a:r>
              <a:rPr lang="en-US" altLang="en-US" dirty="0"/>
              <a:t>REFERENCES departments(</a:t>
            </a:r>
            <a:r>
              <a:rPr lang="en-US" altLang="en-US" dirty="0" err="1"/>
              <a:t>department_id</a:t>
            </a:r>
            <a:r>
              <a:rPr lang="en-US" altLang="en-US" dirty="0"/>
              <a:t>),</a:t>
            </a:r>
          </a:p>
          <a:p>
            <a:pPr lvl="4"/>
            <a:r>
              <a:rPr lang="en-US" altLang="en-US" dirty="0"/>
              <a:t>...</a:t>
            </a:r>
          </a:p>
          <a:p>
            <a:pPr lvl="4"/>
            <a:r>
              <a:rPr lang="en-US" altLang="en-US" dirty="0"/>
              <a: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r>
              <a:rPr lang="en-US" altLang="en-US"/>
              <a:t>The </a:t>
            </a:r>
            <a:r>
              <a:rPr lang="en-US" altLang="en-US">
                <a:latin typeface="Courier New" pitchFamily="49" charset="0"/>
              </a:rPr>
              <a:t>CREATE TABLE</a:t>
            </a:r>
            <a:r>
              <a:rPr lang="en-US" altLang="en-US"/>
              <a:t> Example</a:t>
            </a:r>
          </a:p>
          <a:p>
            <a:pPr lvl="1"/>
            <a:r>
              <a:rPr lang="en-US" altLang="en-US"/>
              <a:t>The example shows the statement used to create the </a:t>
            </a:r>
            <a:r>
              <a:rPr lang="en-US" altLang="en-US">
                <a:latin typeface="Courier New" pitchFamily="49" charset="0"/>
              </a:rPr>
              <a:t>EMPLOYEES</a:t>
            </a:r>
            <a:r>
              <a:rPr lang="en-US" altLang="en-US"/>
              <a:t> table in the HR schema.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smtClean="0"/>
          </a:p>
        </p:txBody>
      </p:sp>
      <p:sp>
        <p:nvSpPr>
          <p:cNvPr id="48132" name="Slide Number Placeholder 3"/>
          <p:cNvSpPr>
            <a:spLocks noGrp="1"/>
          </p:cNvSpPr>
          <p:nvPr>
            <p:ph type="sldNum" sz="quarter" idx="5"/>
          </p:nvPr>
        </p:nvSpPr>
        <p:spPr>
          <a:noFill/>
        </p:spPr>
        <p:txBody>
          <a:bodyPr/>
          <a:lstStyle/>
          <a:p>
            <a:fld id="{20B3AB29-0F10-4287-B48A-481532618BE0}" type="slidenum">
              <a:rPr lang="en-IE" smtClean="0"/>
              <a:pPr/>
              <a:t>8</a:t>
            </a:fld>
            <a:endParaRPr lang="en-I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smtClean="0"/>
          </a:p>
        </p:txBody>
      </p:sp>
      <p:sp>
        <p:nvSpPr>
          <p:cNvPr id="48132" name="Slide Number Placeholder 3"/>
          <p:cNvSpPr>
            <a:spLocks noGrp="1"/>
          </p:cNvSpPr>
          <p:nvPr>
            <p:ph type="sldNum" sz="quarter" idx="5"/>
          </p:nvPr>
        </p:nvSpPr>
        <p:spPr>
          <a:noFill/>
        </p:spPr>
        <p:txBody>
          <a:bodyPr/>
          <a:lstStyle/>
          <a:p>
            <a:fld id="{20B3AB29-0F10-4287-B48A-481532618BE0}" type="slidenum">
              <a:rPr lang="en-IE" smtClean="0"/>
              <a:pPr/>
              <a:t>9</a:t>
            </a:fld>
            <a:endParaRPr lang="en-I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en-US" smtClean="0"/>
          </a:p>
        </p:txBody>
      </p:sp>
      <p:sp>
        <p:nvSpPr>
          <p:cNvPr id="47108" name="Slide Number Placeholder 3"/>
          <p:cNvSpPr>
            <a:spLocks noGrp="1"/>
          </p:cNvSpPr>
          <p:nvPr>
            <p:ph type="sldNum" sz="quarter" idx="5"/>
          </p:nvPr>
        </p:nvSpPr>
        <p:spPr>
          <a:noFill/>
        </p:spPr>
        <p:txBody>
          <a:bodyPr/>
          <a:lstStyle/>
          <a:p>
            <a:fld id="{31F1A29D-2476-47B2-941A-6D5FF253BB87}" type="slidenum">
              <a:rPr lang="en-IE" smtClean="0"/>
              <a:pPr/>
              <a:t>10</a:t>
            </a:fld>
            <a:endParaRPr lang="en-I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en-US" smtClean="0"/>
          </a:p>
        </p:txBody>
      </p:sp>
      <p:sp>
        <p:nvSpPr>
          <p:cNvPr id="47108" name="Slide Number Placeholder 3"/>
          <p:cNvSpPr>
            <a:spLocks noGrp="1"/>
          </p:cNvSpPr>
          <p:nvPr>
            <p:ph type="sldNum" sz="quarter" idx="5"/>
          </p:nvPr>
        </p:nvSpPr>
        <p:spPr>
          <a:noFill/>
        </p:spPr>
        <p:txBody>
          <a:bodyPr/>
          <a:lstStyle/>
          <a:p>
            <a:fld id="{31F1A29D-2476-47B2-941A-6D5FF253BB87}" type="slidenum">
              <a:rPr lang="en-IE" smtClean="0"/>
              <a:pPr/>
              <a:t>11</a:t>
            </a:fld>
            <a:endParaRPr lang="en-I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endParaRPr lang="en-US" smtClean="0"/>
          </a:p>
        </p:txBody>
      </p:sp>
      <p:sp>
        <p:nvSpPr>
          <p:cNvPr id="49156" name="Slide Number Placeholder 3"/>
          <p:cNvSpPr>
            <a:spLocks noGrp="1"/>
          </p:cNvSpPr>
          <p:nvPr>
            <p:ph type="sldNum" sz="quarter" idx="5"/>
          </p:nvPr>
        </p:nvSpPr>
        <p:spPr>
          <a:noFill/>
        </p:spPr>
        <p:txBody>
          <a:bodyPr/>
          <a:lstStyle/>
          <a:p>
            <a:fld id="{A09579A3-0969-4C29-801C-ED689D5B607A}" type="slidenum">
              <a:rPr lang="en-IE" smtClean="0"/>
              <a:pPr/>
              <a:t>12</a:t>
            </a:fld>
            <a:endParaRPr lang="en-I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endParaRPr lang="en-US" smtClean="0"/>
          </a:p>
        </p:txBody>
      </p:sp>
      <p:sp>
        <p:nvSpPr>
          <p:cNvPr id="49156" name="Slide Number Placeholder 3"/>
          <p:cNvSpPr>
            <a:spLocks noGrp="1"/>
          </p:cNvSpPr>
          <p:nvPr>
            <p:ph type="sldNum" sz="quarter" idx="5"/>
          </p:nvPr>
        </p:nvSpPr>
        <p:spPr>
          <a:noFill/>
        </p:spPr>
        <p:txBody>
          <a:bodyPr/>
          <a:lstStyle/>
          <a:p>
            <a:fld id="{A09579A3-0969-4C29-801C-ED689D5B607A}" type="slidenum">
              <a:rPr lang="en-IE" smtClean="0"/>
              <a:pPr/>
              <a:t>13</a:t>
            </a:fld>
            <a:endParaRPr lang="en-I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346F4486-E544-4B33-B856-D58D0B3ECD4B}" type="datetime1">
              <a:rPr lang="en-US" smtClean="0"/>
              <a:t>9/27/2016</a:t>
            </a:fld>
            <a:endParaRPr lang="en-IE"/>
          </a:p>
        </p:txBody>
      </p:sp>
      <p:sp>
        <p:nvSpPr>
          <p:cNvPr id="17" name="Footer Placeholder 16"/>
          <p:cNvSpPr>
            <a:spLocks noGrp="1"/>
          </p:cNvSpPr>
          <p:nvPr>
            <p:ph type="ftr" sz="quarter" idx="11"/>
          </p:nvPr>
        </p:nvSpPr>
        <p:spPr>
          <a:xfrm>
            <a:off x="2898648" y="6355080"/>
            <a:ext cx="3474720" cy="365760"/>
          </a:xfrm>
        </p:spPr>
        <p:txBody>
          <a:bodyPr/>
          <a:lstStyle/>
          <a:p>
            <a:endParaRPr lang="en-IE"/>
          </a:p>
        </p:txBody>
      </p:sp>
      <p:sp>
        <p:nvSpPr>
          <p:cNvPr id="29" name="Slide Number Placeholder 28"/>
          <p:cNvSpPr>
            <a:spLocks noGrp="1"/>
          </p:cNvSpPr>
          <p:nvPr>
            <p:ph type="sldNum" sz="quarter" idx="12"/>
          </p:nvPr>
        </p:nvSpPr>
        <p:spPr>
          <a:xfrm>
            <a:off x="1216152" y="6355080"/>
            <a:ext cx="1219200" cy="365760"/>
          </a:xfrm>
        </p:spPr>
        <p:txBody>
          <a:bodyPr/>
          <a:lstStyle/>
          <a:p>
            <a:fld id="{DEED2F5C-8CD6-4B1D-A1CA-8207A083A87F}" type="slidenum">
              <a:rPr lang="en-IE" smtClean="0"/>
              <a:pPr/>
              <a:t>‹#›</a:t>
            </a:fld>
            <a:endParaRPr lang="en-IE"/>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9F3752-9987-40AE-82C4-3C2EF27143D5}" type="datetime1">
              <a:rPr lang="en-US" smtClean="0"/>
              <a:t>9/27/2016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ED2F5C-8CD6-4B1D-A1CA-8207A083A87F}"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698F61-81DF-43B4-AEE2-BC44DD19D477}" type="datetime1">
              <a:rPr lang="en-US" smtClean="0"/>
              <a:t>9/27/2016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ED2F5C-8CD6-4B1D-A1CA-8207A083A87F}" type="slidenum">
              <a:rPr lang="en-IE" smtClean="0"/>
              <a:pPr/>
              <a:t>‹#›</a:t>
            </a:fld>
            <a:endParaRPr lang="en-IE"/>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2D16EC6-05D2-4945-827F-6AAC66920D2B}" type="datetime1">
              <a:rPr lang="en-US" smtClean="0"/>
              <a:t>9/27/2016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ED2F5C-8CD6-4B1D-A1CA-8207A083A87F}" type="slidenum">
              <a:rPr lang="en-IE" smtClean="0"/>
              <a:pPr/>
              <a:t>‹#›</a:t>
            </a:fld>
            <a:endParaRPr lang="en-IE"/>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B2FDF50D-3579-4F34-8328-E35FA84F6062}" type="datetime1">
              <a:rPr lang="en-US" smtClean="0"/>
              <a:t>9/27/2016</a:t>
            </a:fld>
            <a:endParaRPr lang="en-IE"/>
          </a:p>
        </p:txBody>
      </p:sp>
      <p:sp>
        <p:nvSpPr>
          <p:cNvPr id="5" name="Footer Placeholder 4"/>
          <p:cNvSpPr>
            <a:spLocks noGrp="1"/>
          </p:cNvSpPr>
          <p:nvPr>
            <p:ph type="ftr" sz="quarter" idx="11"/>
          </p:nvPr>
        </p:nvSpPr>
        <p:spPr>
          <a:xfrm>
            <a:off x="2898648" y="6355080"/>
            <a:ext cx="3474720" cy="365760"/>
          </a:xfrm>
        </p:spPr>
        <p:txBody>
          <a:bodyPr/>
          <a:lstStyle/>
          <a:p>
            <a:endParaRPr lang="en-IE"/>
          </a:p>
        </p:txBody>
      </p:sp>
      <p:sp>
        <p:nvSpPr>
          <p:cNvPr id="6" name="Slide Number Placeholder 5"/>
          <p:cNvSpPr>
            <a:spLocks noGrp="1"/>
          </p:cNvSpPr>
          <p:nvPr>
            <p:ph type="sldNum" sz="quarter" idx="12"/>
          </p:nvPr>
        </p:nvSpPr>
        <p:spPr>
          <a:xfrm>
            <a:off x="1069848" y="6355080"/>
            <a:ext cx="1520952" cy="365760"/>
          </a:xfrm>
        </p:spPr>
        <p:txBody>
          <a:bodyPr/>
          <a:lstStyle/>
          <a:p>
            <a:fld id="{DEED2F5C-8CD6-4B1D-A1CA-8207A083A87F}" type="slidenum">
              <a:rPr lang="en-IE" smtClean="0"/>
              <a:pPr/>
              <a:t>‹#›</a:t>
            </a:fld>
            <a:endParaRPr lang="en-IE"/>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E65892D-7951-4C3C-8E1E-BE04639E9253}" type="datetime1">
              <a:rPr lang="en-US" smtClean="0"/>
              <a:t>9/27/2016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ED2F5C-8CD6-4B1D-A1CA-8207A083A87F}" type="slidenum">
              <a:rPr lang="en-IE" smtClean="0"/>
              <a:pPr/>
              <a:t>‹#›</a:t>
            </a:fld>
            <a:endParaRPr lang="en-IE"/>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36AB76C-02EB-4093-A3F2-42FC890A57AA}" type="datetime1">
              <a:rPr lang="en-US" smtClean="0"/>
              <a:t>9/27/2016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DEED2F5C-8CD6-4B1D-A1CA-8207A083A87F}" type="slidenum">
              <a:rPr lang="en-IE" smtClean="0"/>
              <a:pPr/>
              <a:t>‹#›</a:t>
            </a:fld>
            <a:endParaRPr lang="en-IE"/>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94A5538-C48A-4682-860A-33B8636917DE}" type="datetime1">
              <a:rPr lang="en-US" smtClean="0"/>
              <a:t>9/27/2016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EED2F5C-8CD6-4B1D-A1CA-8207A083A87F}" type="slidenum">
              <a:rPr lang="en-IE" smtClean="0"/>
              <a:pPr/>
              <a:t>‹#›</a:t>
            </a:fld>
            <a:endParaRPr lang="en-IE"/>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CEA4E-605E-41AC-8344-33E5A3B783C2}" type="datetime1">
              <a:rPr lang="en-US" smtClean="0"/>
              <a:t>9/27/2016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DEED2F5C-8CD6-4B1D-A1CA-8207A083A87F}" type="slidenum">
              <a:rPr lang="en-IE" smtClean="0"/>
              <a:pPr/>
              <a:t>‹#›</a:t>
            </a:fld>
            <a:endParaRPr lang="en-IE"/>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7695A6-7892-42EF-8940-AD4E01B6D55E}" type="datetime1">
              <a:rPr lang="en-US" smtClean="0"/>
              <a:t>9/27/2016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ED2F5C-8CD6-4B1D-A1CA-8207A083A87F}" type="slidenum">
              <a:rPr lang="en-IE" smtClean="0"/>
              <a:pPr/>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90FD51-29ED-41E5-AF72-1434DE45F2B4}" type="datetime1">
              <a:rPr lang="en-US" smtClean="0"/>
              <a:t>9/27/2016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ED2F5C-8CD6-4B1D-A1CA-8207A083A87F}" type="slidenum">
              <a:rPr lang="en-IE" smtClean="0"/>
              <a:pPr/>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7AE8835-B0A1-499C-A200-499E3578C751}" type="datetime1">
              <a:rPr lang="en-US" smtClean="0"/>
              <a:t>9/27/2016</a:t>
            </a:fld>
            <a:endParaRPr lang="en-IE"/>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E"/>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EED2F5C-8CD6-4B1D-A1CA-8207A083A87F}" type="slidenum">
              <a:rPr lang="en-IE" smtClean="0"/>
              <a:pPr/>
              <a:t>‹#›</a:t>
            </a:fld>
            <a:endParaRPr lang="en-IE"/>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47.png"/><Relationship Id="rId4" Type="http://schemas.openxmlformats.org/officeDocument/2006/relationships/image" Target="../media/image46.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p:txBody>
          <a:bodyPr>
            <a:normAutofit fontScale="90000"/>
          </a:bodyPr>
          <a:lstStyle/>
          <a:p>
            <a:pPr eaLnBrk="1" fontAlgn="auto" hangingPunct="1">
              <a:spcAft>
                <a:spcPts val="0"/>
              </a:spcAft>
              <a:defRPr/>
            </a:pPr>
            <a:r>
              <a:rPr lang="en-IE" dirty="0" smtClean="0"/>
              <a:t>Making the SELECT statement more powerful</a:t>
            </a:r>
          </a:p>
        </p:txBody>
      </p:sp>
      <p:sp>
        <p:nvSpPr>
          <p:cNvPr id="5123" name="Rectangle 3"/>
          <p:cNvSpPr>
            <a:spLocks noGrp="1" noChangeArrowheads="1"/>
          </p:cNvSpPr>
          <p:nvPr>
            <p:ph type="subTitle" idx="1"/>
          </p:nvPr>
        </p:nvSpPr>
        <p:spPr/>
        <p:txBody>
          <a:bodyPr>
            <a:normAutofit/>
          </a:bodyPr>
          <a:lstStyle/>
          <a:p>
            <a:pPr marR="0" eaLnBrk="1" hangingPunct="1"/>
            <a:r>
              <a:rPr lang="en-US" dirty="0" smtClean="0"/>
              <a:t>Data Manipulation Language</a:t>
            </a:r>
          </a:p>
        </p:txBody>
      </p:sp>
    </p:spTree>
    <p:extLst>
      <p:ext uri="{BB962C8B-B14F-4D97-AF65-F5344CB8AC3E}">
        <p14:creationId xmlns:p14="http://schemas.microsoft.com/office/powerpoint/2010/main" val="3670514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IE" smtClean="0"/>
              <a:t>Character data types</a:t>
            </a:r>
          </a:p>
        </p:txBody>
      </p:sp>
      <p:sp>
        <p:nvSpPr>
          <p:cNvPr id="6147" name="Content Placeholder 2"/>
          <p:cNvSpPr>
            <a:spLocks noGrp="1"/>
          </p:cNvSpPr>
          <p:nvPr>
            <p:ph sz="quarter" idx="1"/>
          </p:nvPr>
        </p:nvSpPr>
        <p:spPr/>
        <p:txBody>
          <a:bodyPr>
            <a:normAutofit fontScale="92500" lnSpcReduction="10000"/>
          </a:bodyPr>
          <a:lstStyle/>
          <a:p>
            <a:r>
              <a:rPr lang="en-IE" dirty="0" smtClean="0">
                <a:sym typeface="Wingdings 2" pitchFamily="18" charset="2"/>
              </a:rPr>
              <a:t>CHAR  </a:t>
            </a:r>
          </a:p>
          <a:p>
            <a:pPr lvl="1"/>
            <a:r>
              <a:rPr lang="en-IE" dirty="0" smtClean="0">
                <a:sym typeface="Wingdings 2" pitchFamily="18" charset="2"/>
              </a:rPr>
              <a:t>This denotes a single character.</a:t>
            </a:r>
          </a:p>
          <a:p>
            <a:pPr lvl="1"/>
            <a:r>
              <a:rPr lang="en-IE" dirty="0" smtClean="0">
                <a:sym typeface="Wingdings 2" pitchFamily="18" charset="2"/>
              </a:rPr>
              <a:t>Example: GENDER CHAR</a:t>
            </a:r>
          </a:p>
          <a:p>
            <a:r>
              <a:rPr lang="en-IE" dirty="0" smtClean="0">
                <a:sym typeface="Wingdings 2" pitchFamily="18" charset="2"/>
              </a:rPr>
              <a:t>CHAR(n) where n is an integer value.</a:t>
            </a:r>
          </a:p>
          <a:p>
            <a:pPr lvl="1"/>
            <a:r>
              <a:rPr lang="en-IE" dirty="0" smtClean="0">
                <a:sym typeface="Wingdings 2" pitchFamily="18" charset="2"/>
              </a:rPr>
              <a:t>This denotes a n-character </a:t>
            </a:r>
            <a:r>
              <a:rPr lang="en-IE" b="1" dirty="0" smtClean="0">
                <a:sym typeface="Wingdings 2" pitchFamily="18" charset="2"/>
              </a:rPr>
              <a:t>fixed length string</a:t>
            </a:r>
            <a:r>
              <a:rPr lang="en-IE" dirty="0" smtClean="0">
                <a:sym typeface="Wingdings 2" pitchFamily="18" charset="2"/>
              </a:rPr>
              <a:t>.</a:t>
            </a:r>
          </a:p>
          <a:p>
            <a:pPr lvl="1"/>
            <a:r>
              <a:rPr lang="en-IE" i="1" dirty="0" smtClean="0">
                <a:sym typeface="Wingdings 2" pitchFamily="18" charset="2"/>
              </a:rPr>
              <a:t>If data is inserted that does not have the required number, the remaining characters are padded with blanks.</a:t>
            </a:r>
          </a:p>
          <a:p>
            <a:pPr lvl="1"/>
            <a:r>
              <a:rPr lang="en-IE" dirty="0">
                <a:sym typeface="Wingdings 2" pitchFamily="18" charset="2"/>
              </a:rPr>
              <a:t>Alphanumeric characters are allowed.</a:t>
            </a:r>
          </a:p>
          <a:p>
            <a:pPr lvl="1"/>
            <a:r>
              <a:rPr lang="en-IE" dirty="0" smtClean="0">
                <a:sym typeface="Wingdings 2" pitchFamily="18" charset="2"/>
              </a:rPr>
              <a:t>Example: </a:t>
            </a:r>
          </a:p>
          <a:p>
            <a:pPr lvl="2"/>
            <a:r>
              <a:rPr lang="en-IE" dirty="0" err="1" smtClean="0">
                <a:sym typeface="Wingdings 2" pitchFamily="18" charset="2"/>
              </a:rPr>
              <a:t>StudentNo</a:t>
            </a:r>
            <a:r>
              <a:rPr lang="en-IE" dirty="0" smtClean="0">
                <a:sym typeface="Wingdings 2" pitchFamily="18" charset="2"/>
              </a:rPr>
              <a:t> CHAR(9) </a:t>
            </a:r>
          </a:p>
          <a:p>
            <a:pPr lvl="2"/>
            <a:r>
              <a:rPr lang="en-IE" dirty="0" smtClean="0">
                <a:sym typeface="Wingdings 2" pitchFamily="18" charset="2"/>
              </a:rPr>
              <a:t>If we insert the value 123 what will actually be stored is 123 plus 6 spaces – ‘123      ‘</a:t>
            </a:r>
          </a:p>
          <a:p>
            <a:pPr lvl="1"/>
            <a:r>
              <a:rPr lang="en-IE" dirty="0">
                <a:sym typeface="Wingdings 2" pitchFamily="18" charset="2"/>
              </a:rPr>
              <a:t>When inserting values into character columns, surround the value by single quotes.</a:t>
            </a:r>
          </a:p>
          <a:p>
            <a:pPr lvl="2"/>
            <a:endParaRPr lang="en-IE" dirty="0" smtClean="0">
              <a:sym typeface="Wingdings 2" pitchFamily="18" charset="2"/>
            </a:endParaRPr>
          </a:p>
        </p:txBody>
      </p:sp>
    </p:spTree>
    <p:extLst>
      <p:ext uri="{BB962C8B-B14F-4D97-AF65-F5344CB8AC3E}">
        <p14:creationId xmlns:p14="http://schemas.microsoft.com/office/powerpoint/2010/main" val="404577824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Using a Comparator</a:t>
            </a:r>
            <a:endParaRPr lang="en-IE" dirty="0"/>
          </a:p>
        </p:txBody>
      </p:sp>
      <p:sp>
        <p:nvSpPr>
          <p:cNvPr id="3" name="Content Placeholder 2"/>
          <p:cNvSpPr>
            <a:spLocks noGrp="1"/>
          </p:cNvSpPr>
          <p:nvPr>
            <p:ph sz="quarter" idx="1"/>
          </p:nvPr>
        </p:nvSpPr>
        <p:spPr/>
        <p:txBody>
          <a:bodyPr/>
          <a:lstStyle/>
          <a:p>
            <a:r>
              <a:rPr lang="en-IE" dirty="0"/>
              <a:t>Suppose now we only wanted to find movies rented by a range of </a:t>
            </a:r>
            <a:r>
              <a:rPr lang="en-IE" dirty="0" smtClean="0"/>
              <a:t>customers (IDs between </a:t>
            </a:r>
            <a:r>
              <a:rPr lang="en-IE" dirty="0"/>
              <a:t>12 and 14</a:t>
            </a:r>
            <a:r>
              <a:rPr lang="en-IE" dirty="0" smtClean="0"/>
              <a:t>)?</a:t>
            </a:r>
            <a:endParaRPr lang="en-IE" dirty="0"/>
          </a:p>
        </p:txBody>
      </p:sp>
      <p:sp>
        <p:nvSpPr>
          <p:cNvPr id="4" name="TextBox 3"/>
          <p:cNvSpPr txBox="1"/>
          <p:nvPr/>
        </p:nvSpPr>
        <p:spPr>
          <a:xfrm>
            <a:off x="0" y="2276872"/>
            <a:ext cx="9324528" cy="1631216"/>
          </a:xfrm>
          <a:prstGeom prst="rect">
            <a:avLst/>
          </a:prstGeom>
          <a:solidFill>
            <a:schemeClr val="accent4">
              <a:lumMod val="40000"/>
              <a:lumOff val="60000"/>
            </a:schemeClr>
          </a:solidFill>
          <a:ln>
            <a:solidFill>
              <a:schemeClr val="tx1"/>
            </a:solidFill>
          </a:ln>
        </p:spPr>
        <p:txBody>
          <a:bodyPr wrap="square" rtlCol="0">
            <a:spAutoFit/>
          </a:bodyPr>
          <a:lstStyle/>
          <a:p>
            <a:r>
              <a:rPr lang="en-IE" sz="2000" b="1" dirty="0">
                <a:latin typeface="Courier New" panose="02070309020205020404" pitchFamily="49" charset="0"/>
                <a:cs typeface="Courier New" panose="02070309020205020404" pitchFamily="49" charset="0"/>
              </a:rPr>
              <a:t>SELECT</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checkout_date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movie_title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customer_id</a:t>
            </a:r>
            <a:r>
              <a:rPr lang="en-IE" sz="2000" dirty="0">
                <a:latin typeface="Courier New" panose="02070309020205020404" pitchFamily="49" charset="0"/>
                <a:cs typeface="Courier New" panose="02070309020205020404" pitchFamily="49" charset="0"/>
              </a:rPr>
              <a:t> </a:t>
            </a:r>
          </a:p>
          <a:p>
            <a:r>
              <a:rPr lang="en-IE" sz="2000" b="1" dirty="0">
                <a:latin typeface="Courier New" panose="02070309020205020404" pitchFamily="49" charset="0"/>
                <a:cs typeface="Courier New" panose="02070309020205020404" pitchFamily="49" charset="0"/>
              </a:rPr>
              <a:t>FROM</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mm_rental</a:t>
            </a:r>
            <a:r>
              <a:rPr lang="en-IE" sz="2000" dirty="0">
                <a:latin typeface="Courier New" panose="02070309020205020404" pitchFamily="49" charset="0"/>
                <a:cs typeface="Courier New" panose="02070309020205020404" pitchFamily="49" charset="0"/>
              </a:rPr>
              <a:t> r</a:t>
            </a:r>
          </a:p>
          <a:p>
            <a:r>
              <a:rPr lang="en-IE" sz="2000" b="1" dirty="0">
                <a:latin typeface="Courier New" panose="02070309020205020404" pitchFamily="49" charset="0"/>
                <a:cs typeface="Courier New" panose="02070309020205020404" pitchFamily="49" charset="0"/>
              </a:rPr>
              <a:t>INNER JOIN </a:t>
            </a:r>
            <a:r>
              <a:rPr lang="en-IE" sz="2000" dirty="0" err="1">
                <a:latin typeface="Courier New" panose="02070309020205020404" pitchFamily="49" charset="0"/>
                <a:cs typeface="Courier New" panose="02070309020205020404" pitchFamily="49" charset="0"/>
              </a:rPr>
              <a:t>mm_movie</a:t>
            </a:r>
            <a:r>
              <a:rPr lang="en-IE" sz="2000" dirty="0">
                <a:latin typeface="Courier New" panose="02070309020205020404" pitchFamily="49" charset="0"/>
                <a:cs typeface="Courier New" panose="02070309020205020404" pitchFamily="49" charset="0"/>
              </a:rPr>
              <a:t> m on </a:t>
            </a:r>
            <a:r>
              <a:rPr lang="en-IE" sz="2000" dirty="0" err="1">
                <a:latin typeface="Courier New" panose="02070309020205020404" pitchFamily="49" charset="0"/>
                <a:cs typeface="Courier New" panose="02070309020205020404" pitchFamily="49" charset="0"/>
              </a:rPr>
              <a:t>r.MOVIE_ID</a:t>
            </a:r>
            <a:r>
              <a:rPr lang="en-IE" sz="2000" dirty="0">
                <a:latin typeface="Courier New" panose="02070309020205020404" pitchFamily="49" charset="0"/>
                <a:cs typeface="Courier New" panose="02070309020205020404" pitchFamily="49" charset="0"/>
              </a:rPr>
              <a:t>=</a:t>
            </a:r>
            <a:r>
              <a:rPr lang="en-IE" sz="2000" dirty="0" err="1">
                <a:latin typeface="Courier New" panose="02070309020205020404" pitchFamily="49" charset="0"/>
                <a:cs typeface="Courier New" panose="02070309020205020404" pitchFamily="49" charset="0"/>
              </a:rPr>
              <a:t>m.MOVIE_ID</a:t>
            </a:r>
            <a:endParaRPr lang="en-IE" sz="2000" dirty="0">
              <a:latin typeface="Courier New" panose="02070309020205020404" pitchFamily="49" charset="0"/>
              <a:cs typeface="Courier New" panose="02070309020205020404" pitchFamily="49" charset="0"/>
            </a:endParaRPr>
          </a:p>
          <a:p>
            <a:r>
              <a:rPr lang="en-IE" sz="2000" b="1" dirty="0">
                <a:latin typeface="Courier New" panose="02070309020205020404" pitchFamily="49" charset="0"/>
                <a:cs typeface="Courier New" panose="02070309020205020404" pitchFamily="49" charset="0"/>
              </a:rPr>
              <a:t>WHERE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r.customer_id</a:t>
            </a:r>
            <a:r>
              <a:rPr lang="en-IE" sz="2000" dirty="0">
                <a:latin typeface="Courier New" panose="02070309020205020404" pitchFamily="49" charset="0"/>
                <a:cs typeface="Courier New" panose="02070309020205020404" pitchFamily="49" charset="0"/>
              </a:rPr>
              <a:t> between 12 and 14;</a:t>
            </a:r>
          </a:p>
          <a:p>
            <a:endParaRPr lang="en-IE"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6410052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Adding in a sort</a:t>
            </a:r>
            <a:endParaRPr lang="en-IE" dirty="0"/>
          </a:p>
        </p:txBody>
      </p:sp>
      <p:sp>
        <p:nvSpPr>
          <p:cNvPr id="3" name="Content Placeholder 2"/>
          <p:cNvSpPr>
            <a:spLocks noGrp="1"/>
          </p:cNvSpPr>
          <p:nvPr>
            <p:ph sz="quarter" idx="1"/>
          </p:nvPr>
        </p:nvSpPr>
        <p:spPr/>
        <p:txBody>
          <a:bodyPr/>
          <a:lstStyle/>
          <a:p>
            <a:r>
              <a:rPr lang="en-IE" dirty="0" smtClean="0"/>
              <a:t>And sort the output in descending order of </a:t>
            </a:r>
            <a:r>
              <a:rPr lang="en-IE" dirty="0" err="1" smtClean="0"/>
              <a:t>movie_title</a:t>
            </a:r>
            <a:r>
              <a:rPr lang="en-IE" dirty="0" smtClean="0"/>
              <a:t>?</a:t>
            </a:r>
          </a:p>
          <a:p>
            <a:endParaRPr lang="en-IE" dirty="0" smtClean="0"/>
          </a:p>
        </p:txBody>
      </p:sp>
    </p:spTree>
    <p:extLst>
      <p:ext uri="{BB962C8B-B14F-4D97-AF65-F5344CB8AC3E}">
        <p14:creationId xmlns:p14="http://schemas.microsoft.com/office/powerpoint/2010/main" val="393460435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Adding in a sort</a:t>
            </a:r>
            <a:endParaRPr lang="en-IE" dirty="0"/>
          </a:p>
        </p:txBody>
      </p:sp>
      <p:sp>
        <p:nvSpPr>
          <p:cNvPr id="3" name="Content Placeholder 2"/>
          <p:cNvSpPr>
            <a:spLocks noGrp="1"/>
          </p:cNvSpPr>
          <p:nvPr>
            <p:ph sz="quarter" idx="1"/>
          </p:nvPr>
        </p:nvSpPr>
        <p:spPr/>
        <p:txBody>
          <a:bodyPr/>
          <a:lstStyle/>
          <a:p>
            <a:r>
              <a:rPr lang="en-IE" dirty="0" smtClean="0"/>
              <a:t>And sort the output in descending order of </a:t>
            </a:r>
            <a:r>
              <a:rPr lang="en-IE" dirty="0" err="1" smtClean="0"/>
              <a:t>movie_title</a:t>
            </a:r>
            <a:r>
              <a:rPr lang="en-IE" dirty="0" smtClean="0"/>
              <a:t>?</a:t>
            </a:r>
          </a:p>
        </p:txBody>
      </p:sp>
      <p:sp>
        <p:nvSpPr>
          <p:cNvPr id="5" name="TextBox 4"/>
          <p:cNvSpPr txBox="1"/>
          <p:nvPr/>
        </p:nvSpPr>
        <p:spPr>
          <a:xfrm>
            <a:off x="179512" y="2276872"/>
            <a:ext cx="8676456" cy="1938992"/>
          </a:xfrm>
          <a:prstGeom prst="rect">
            <a:avLst/>
          </a:prstGeom>
          <a:solidFill>
            <a:schemeClr val="accent4">
              <a:lumMod val="40000"/>
              <a:lumOff val="60000"/>
            </a:schemeClr>
          </a:solidFill>
          <a:ln>
            <a:solidFill>
              <a:schemeClr val="tx1"/>
            </a:solidFill>
          </a:ln>
        </p:spPr>
        <p:txBody>
          <a:bodyPr wrap="square" rtlCol="0">
            <a:spAutoFit/>
          </a:bodyPr>
          <a:lstStyle/>
          <a:p>
            <a:r>
              <a:rPr lang="en-IE" sz="2000" b="1" dirty="0">
                <a:latin typeface="Courier New" panose="02070309020205020404" pitchFamily="49" charset="0"/>
                <a:cs typeface="Courier New" panose="02070309020205020404" pitchFamily="49" charset="0"/>
              </a:rPr>
              <a:t>SELECT</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checkout_date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movie_title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customer_id</a:t>
            </a:r>
            <a:r>
              <a:rPr lang="en-IE" sz="2000" dirty="0">
                <a:latin typeface="Courier New" panose="02070309020205020404" pitchFamily="49" charset="0"/>
                <a:cs typeface="Courier New" panose="02070309020205020404" pitchFamily="49" charset="0"/>
              </a:rPr>
              <a:t> </a:t>
            </a:r>
          </a:p>
          <a:p>
            <a:r>
              <a:rPr lang="en-IE" sz="2000" b="1" dirty="0">
                <a:latin typeface="Courier New" panose="02070309020205020404" pitchFamily="49" charset="0"/>
                <a:cs typeface="Courier New" panose="02070309020205020404" pitchFamily="49" charset="0"/>
              </a:rPr>
              <a:t>FROM</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mm_rental</a:t>
            </a:r>
            <a:r>
              <a:rPr lang="en-IE" sz="2000" dirty="0">
                <a:latin typeface="Courier New" panose="02070309020205020404" pitchFamily="49" charset="0"/>
                <a:cs typeface="Courier New" panose="02070309020205020404" pitchFamily="49" charset="0"/>
              </a:rPr>
              <a:t> r</a:t>
            </a:r>
          </a:p>
          <a:p>
            <a:r>
              <a:rPr lang="en-IE" sz="2000" b="1" dirty="0">
                <a:latin typeface="Courier New" panose="02070309020205020404" pitchFamily="49" charset="0"/>
                <a:cs typeface="Courier New" panose="02070309020205020404" pitchFamily="49" charset="0"/>
              </a:rPr>
              <a:t>INNER JOIN </a:t>
            </a:r>
            <a:r>
              <a:rPr lang="en-IE" sz="2000" dirty="0" err="1">
                <a:latin typeface="Courier New" panose="02070309020205020404" pitchFamily="49" charset="0"/>
                <a:cs typeface="Courier New" panose="02070309020205020404" pitchFamily="49" charset="0"/>
              </a:rPr>
              <a:t>mm_movie</a:t>
            </a:r>
            <a:r>
              <a:rPr lang="en-IE" sz="2000" dirty="0">
                <a:latin typeface="Courier New" panose="02070309020205020404" pitchFamily="49" charset="0"/>
                <a:cs typeface="Courier New" panose="02070309020205020404" pitchFamily="49" charset="0"/>
              </a:rPr>
              <a:t> m on </a:t>
            </a:r>
            <a:r>
              <a:rPr lang="en-IE" sz="2000" dirty="0" err="1">
                <a:latin typeface="Courier New" panose="02070309020205020404" pitchFamily="49" charset="0"/>
                <a:cs typeface="Courier New" panose="02070309020205020404" pitchFamily="49" charset="0"/>
              </a:rPr>
              <a:t>r.MOVIE_ID</a:t>
            </a:r>
            <a:r>
              <a:rPr lang="en-IE" sz="2000" dirty="0">
                <a:latin typeface="Courier New" panose="02070309020205020404" pitchFamily="49" charset="0"/>
                <a:cs typeface="Courier New" panose="02070309020205020404" pitchFamily="49" charset="0"/>
              </a:rPr>
              <a:t>=</a:t>
            </a:r>
            <a:r>
              <a:rPr lang="en-IE" sz="2000" dirty="0" err="1">
                <a:latin typeface="Courier New" panose="02070309020205020404" pitchFamily="49" charset="0"/>
                <a:cs typeface="Courier New" panose="02070309020205020404" pitchFamily="49" charset="0"/>
              </a:rPr>
              <a:t>m.MOVIE_ID</a:t>
            </a:r>
            <a:endParaRPr lang="en-IE" sz="2000" dirty="0">
              <a:latin typeface="Courier New" panose="02070309020205020404" pitchFamily="49" charset="0"/>
              <a:cs typeface="Courier New" panose="02070309020205020404" pitchFamily="49" charset="0"/>
            </a:endParaRPr>
          </a:p>
          <a:p>
            <a:r>
              <a:rPr lang="en-IE" sz="2000" b="1" dirty="0">
                <a:latin typeface="Courier New" panose="02070309020205020404" pitchFamily="49" charset="0"/>
                <a:cs typeface="Courier New" panose="02070309020205020404" pitchFamily="49" charset="0"/>
              </a:rPr>
              <a:t>WHERE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r.customer_id</a:t>
            </a:r>
            <a:r>
              <a:rPr lang="en-IE" sz="2000" dirty="0">
                <a:latin typeface="Courier New" panose="02070309020205020404" pitchFamily="49" charset="0"/>
                <a:cs typeface="Courier New" panose="02070309020205020404" pitchFamily="49" charset="0"/>
              </a:rPr>
              <a:t> between 12 and </a:t>
            </a:r>
            <a:r>
              <a:rPr lang="en-IE" sz="2000" dirty="0" smtClean="0">
                <a:latin typeface="Courier New" panose="02070309020205020404" pitchFamily="49" charset="0"/>
                <a:cs typeface="Courier New" panose="02070309020205020404" pitchFamily="49" charset="0"/>
              </a:rPr>
              <a:t>14</a:t>
            </a:r>
          </a:p>
          <a:p>
            <a:r>
              <a:rPr lang="en-IE" sz="2000" b="1" dirty="0" smtClean="0">
                <a:latin typeface="Courier New" panose="02070309020205020404" pitchFamily="49" charset="0"/>
                <a:cs typeface="Courier New" panose="02070309020205020404" pitchFamily="49" charset="0"/>
              </a:rPr>
              <a:t>ORDER BY </a:t>
            </a:r>
            <a:r>
              <a:rPr lang="en-IE" sz="2000" dirty="0" err="1" smtClean="0">
                <a:latin typeface="Courier New" panose="02070309020205020404" pitchFamily="49" charset="0"/>
                <a:cs typeface="Courier New" panose="02070309020205020404" pitchFamily="49" charset="0"/>
              </a:rPr>
              <a:t>movie_title</a:t>
            </a:r>
            <a:r>
              <a:rPr lang="en-IE" sz="2000" dirty="0" smtClean="0">
                <a:latin typeface="Courier New" panose="02070309020205020404" pitchFamily="49" charset="0"/>
                <a:cs typeface="Courier New" panose="02070309020205020404" pitchFamily="49" charset="0"/>
              </a:rPr>
              <a:t> </a:t>
            </a:r>
            <a:r>
              <a:rPr lang="en-IE" sz="2000" b="1" dirty="0" smtClean="0">
                <a:latin typeface="Courier New" panose="02070309020205020404" pitchFamily="49" charset="0"/>
                <a:cs typeface="Courier New" panose="02070309020205020404" pitchFamily="49" charset="0"/>
              </a:rPr>
              <a:t>DESC</a:t>
            </a:r>
            <a:r>
              <a:rPr lang="en-IE" sz="2000" dirty="0" smtClean="0">
                <a:latin typeface="Courier New" panose="02070309020205020404" pitchFamily="49" charset="0"/>
                <a:cs typeface="Courier New" panose="02070309020205020404" pitchFamily="49" charset="0"/>
              </a:rPr>
              <a:t>;</a:t>
            </a:r>
            <a:endParaRPr lang="en-IE" sz="2000" dirty="0">
              <a:latin typeface="Courier New" panose="02070309020205020404" pitchFamily="49" charset="0"/>
              <a:cs typeface="Courier New" panose="02070309020205020404" pitchFamily="49" charset="0"/>
            </a:endParaRPr>
          </a:p>
          <a:p>
            <a:endParaRPr lang="en-IE"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1259472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Including a logical operator</a:t>
            </a:r>
            <a:endParaRPr lang="en-IE" dirty="0"/>
          </a:p>
        </p:txBody>
      </p:sp>
      <p:sp>
        <p:nvSpPr>
          <p:cNvPr id="3" name="Content Placeholder 2"/>
          <p:cNvSpPr>
            <a:spLocks noGrp="1"/>
          </p:cNvSpPr>
          <p:nvPr>
            <p:ph sz="quarter" idx="1"/>
          </p:nvPr>
        </p:nvSpPr>
        <p:spPr/>
        <p:txBody>
          <a:bodyPr/>
          <a:lstStyle/>
          <a:p>
            <a:r>
              <a:rPr lang="en-IE" dirty="0"/>
              <a:t>Suppose now we only wanted to find </a:t>
            </a:r>
            <a:r>
              <a:rPr lang="en-IE" dirty="0" smtClean="0"/>
              <a:t>movies with a </a:t>
            </a:r>
            <a:r>
              <a:rPr lang="en-IE" dirty="0" err="1" smtClean="0"/>
              <a:t>qty</a:t>
            </a:r>
            <a:r>
              <a:rPr lang="en-IE" dirty="0" smtClean="0"/>
              <a:t> of less than 3 borrowed by our customers between 12 and 14?</a:t>
            </a:r>
          </a:p>
          <a:p>
            <a:r>
              <a:rPr lang="en-IE" dirty="0" smtClean="0"/>
              <a:t>We want to return the title of the movie, the checkout date, the customer ID and the quantity of the movie</a:t>
            </a:r>
            <a:endParaRPr lang="en-IE" dirty="0"/>
          </a:p>
          <a:p>
            <a:endParaRPr lang="en-IE" dirty="0"/>
          </a:p>
        </p:txBody>
      </p:sp>
    </p:spTree>
    <p:extLst>
      <p:ext uri="{BB962C8B-B14F-4D97-AF65-F5344CB8AC3E}">
        <p14:creationId xmlns:p14="http://schemas.microsoft.com/office/powerpoint/2010/main" val="173159293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Including a logical operator</a:t>
            </a:r>
            <a:endParaRPr lang="en-IE" dirty="0"/>
          </a:p>
        </p:txBody>
      </p:sp>
      <p:sp>
        <p:nvSpPr>
          <p:cNvPr id="3" name="Content Placeholder 2"/>
          <p:cNvSpPr>
            <a:spLocks noGrp="1"/>
          </p:cNvSpPr>
          <p:nvPr>
            <p:ph sz="quarter" idx="1"/>
          </p:nvPr>
        </p:nvSpPr>
        <p:spPr/>
        <p:txBody>
          <a:bodyPr>
            <a:normAutofit/>
          </a:bodyPr>
          <a:lstStyle/>
          <a:p>
            <a:r>
              <a:rPr lang="en-IE" dirty="0"/>
              <a:t>Suppose now we only wanted to find movies with a </a:t>
            </a:r>
            <a:r>
              <a:rPr lang="en-IE" dirty="0" err="1"/>
              <a:t>qty</a:t>
            </a:r>
            <a:r>
              <a:rPr lang="en-IE" dirty="0"/>
              <a:t> of less than 3 borrowed by our members between 12 and 14?</a:t>
            </a:r>
          </a:p>
          <a:p>
            <a:r>
              <a:rPr lang="en-IE" dirty="0"/>
              <a:t>We want to return the title of the movie, the checkout date, the member ID and the quantity of the </a:t>
            </a:r>
            <a:r>
              <a:rPr lang="en-IE" dirty="0" smtClean="0"/>
              <a:t>movie</a:t>
            </a:r>
            <a:endParaRPr lang="en-IE" dirty="0"/>
          </a:p>
        </p:txBody>
      </p:sp>
      <p:sp>
        <p:nvSpPr>
          <p:cNvPr id="4" name="TextBox 3"/>
          <p:cNvSpPr txBox="1"/>
          <p:nvPr/>
        </p:nvSpPr>
        <p:spPr>
          <a:xfrm>
            <a:off x="312511" y="3501008"/>
            <a:ext cx="8676456" cy="2031325"/>
          </a:xfrm>
          <a:prstGeom prst="rect">
            <a:avLst/>
          </a:prstGeom>
          <a:solidFill>
            <a:schemeClr val="accent4">
              <a:lumMod val="40000"/>
              <a:lumOff val="60000"/>
            </a:schemeClr>
          </a:solidFill>
          <a:ln>
            <a:solidFill>
              <a:schemeClr val="tx1"/>
            </a:solidFill>
          </a:ln>
        </p:spPr>
        <p:txBody>
          <a:bodyPr wrap="square" rtlCol="0">
            <a:spAutoFit/>
          </a:bodyPr>
          <a:lstStyle/>
          <a:p>
            <a:r>
              <a:rPr lang="en-IE" b="1" dirty="0">
                <a:latin typeface="Courier New" panose="02070309020205020404" pitchFamily="49" charset="0"/>
                <a:cs typeface="Courier New" panose="02070309020205020404" pitchFamily="49" charset="0"/>
              </a:rPr>
              <a:t>SELECT</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checkout_date</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movie_title</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customer_id</a:t>
            </a:r>
            <a:r>
              <a:rPr lang="en-IE" dirty="0" smtClean="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movie_qty</a:t>
            </a:r>
            <a:endParaRPr lang="en-IE" dirty="0">
              <a:latin typeface="Courier New" panose="02070309020205020404" pitchFamily="49" charset="0"/>
              <a:cs typeface="Courier New" panose="02070309020205020404" pitchFamily="49" charset="0"/>
            </a:endParaRPr>
          </a:p>
          <a:p>
            <a:r>
              <a:rPr lang="en-IE" b="1" dirty="0">
                <a:latin typeface="Courier New" panose="02070309020205020404" pitchFamily="49" charset="0"/>
                <a:cs typeface="Courier New" panose="02070309020205020404" pitchFamily="49" charset="0"/>
              </a:rPr>
              <a:t>FROM</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mm_rental</a:t>
            </a:r>
            <a:r>
              <a:rPr lang="en-IE" dirty="0">
                <a:latin typeface="Courier New" panose="02070309020205020404" pitchFamily="49" charset="0"/>
                <a:cs typeface="Courier New" panose="02070309020205020404" pitchFamily="49" charset="0"/>
              </a:rPr>
              <a:t> r</a:t>
            </a:r>
          </a:p>
          <a:p>
            <a:r>
              <a:rPr lang="en-IE" b="1" dirty="0">
                <a:latin typeface="Courier New" panose="02070309020205020404" pitchFamily="49" charset="0"/>
                <a:cs typeface="Courier New" panose="02070309020205020404" pitchFamily="49" charset="0"/>
              </a:rPr>
              <a:t>INNER JOIN </a:t>
            </a:r>
            <a:r>
              <a:rPr lang="en-IE" dirty="0" err="1">
                <a:latin typeface="Courier New" panose="02070309020205020404" pitchFamily="49" charset="0"/>
                <a:cs typeface="Courier New" panose="02070309020205020404" pitchFamily="49" charset="0"/>
              </a:rPr>
              <a:t>mm_movie</a:t>
            </a:r>
            <a:r>
              <a:rPr lang="en-IE" dirty="0">
                <a:latin typeface="Courier New" panose="02070309020205020404" pitchFamily="49" charset="0"/>
                <a:cs typeface="Courier New" panose="02070309020205020404" pitchFamily="49" charset="0"/>
              </a:rPr>
              <a:t> m on </a:t>
            </a:r>
            <a:r>
              <a:rPr lang="en-IE" dirty="0" err="1">
                <a:latin typeface="Courier New" panose="02070309020205020404" pitchFamily="49" charset="0"/>
                <a:cs typeface="Courier New" panose="02070309020205020404" pitchFamily="49" charset="0"/>
              </a:rPr>
              <a:t>r.MOVIE_ID</a:t>
            </a:r>
            <a:r>
              <a:rPr lang="en-IE" dirty="0">
                <a:latin typeface="Courier New" panose="02070309020205020404" pitchFamily="49" charset="0"/>
                <a:cs typeface="Courier New" panose="02070309020205020404" pitchFamily="49" charset="0"/>
              </a:rPr>
              <a:t>=</a:t>
            </a:r>
            <a:r>
              <a:rPr lang="en-IE" dirty="0" err="1">
                <a:latin typeface="Courier New" panose="02070309020205020404" pitchFamily="49" charset="0"/>
                <a:cs typeface="Courier New" panose="02070309020205020404" pitchFamily="49" charset="0"/>
              </a:rPr>
              <a:t>m.MOVIE_ID</a:t>
            </a:r>
            <a:endParaRPr lang="en-IE" dirty="0">
              <a:latin typeface="Courier New" panose="02070309020205020404" pitchFamily="49" charset="0"/>
              <a:cs typeface="Courier New" panose="02070309020205020404" pitchFamily="49" charset="0"/>
            </a:endParaRPr>
          </a:p>
          <a:p>
            <a:r>
              <a:rPr lang="en-IE" b="1" dirty="0">
                <a:latin typeface="Courier New" panose="02070309020205020404" pitchFamily="49" charset="0"/>
                <a:cs typeface="Courier New" panose="02070309020205020404" pitchFamily="49" charset="0"/>
              </a:rPr>
              <a:t>WHERE</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r.customer_id</a:t>
            </a:r>
            <a:r>
              <a:rPr lang="en-IE" dirty="0">
                <a:latin typeface="Courier New" panose="02070309020205020404" pitchFamily="49" charset="0"/>
                <a:cs typeface="Courier New" panose="02070309020205020404" pitchFamily="49" charset="0"/>
              </a:rPr>
              <a:t> between 12 and </a:t>
            </a:r>
            <a:r>
              <a:rPr lang="en-IE" dirty="0" smtClean="0">
                <a:latin typeface="Courier New" panose="02070309020205020404" pitchFamily="49" charset="0"/>
                <a:cs typeface="Courier New" panose="02070309020205020404" pitchFamily="49" charset="0"/>
              </a:rPr>
              <a:t>14</a:t>
            </a:r>
          </a:p>
          <a:p>
            <a:r>
              <a:rPr lang="en-IE" b="1" dirty="0" smtClean="0">
                <a:latin typeface="Courier New" panose="02070309020205020404" pitchFamily="49" charset="0"/>
                <a:cs typeface="Courier New" panose="02070309020205020404" pitchFamily="49" charset="0"/>
              </a:rPr>
              <a:t>AND </a:t>
            </a:r>
            <a:r>
              <a:rPr lang="en-IE" dirty="0" err="1" smtClean="0">
                <a:latin typeface="Courier New" panose="02070309020205020404" pitchFamily="49" charset="0"/>
                <a:cs typeface="Courier New" panose="02070309020205020404" pitchFamily="49" charset="0"/>
              </a:rPr>
              <a:t>m.movie_qty</a:t>
            </a:r>
            <a:r>
              <a:rPr lang="en-IE" dirty="0" smtClean="0">
                <a:latin typeface="Courier New" panose="02070309020205020404" pitchFamily="49" charset="0"/>
                <a:cs typeface="Courier New" panose="02070309020205020404" pitchFamily="49" charset="0"/>
              </a:rPr>
              <a:t> &lt;3</a:t>
            </a:r>
            <a:endParaRPr lang="en-IE" b="1" dirty="0" smtClean="0">
              <a:latin typeface="Courier New" panose="02070309020205020404" pitchFamily="49" charset="0"/>
              <a:cs typeface="Courier New" panose="02070309020205020404" pitchFamily="49" charset="0"/>
            </a:endParaRPr>
          </a:p>
          <a:p>
            <a:r>
              <a:rPr lang="en-IE" b="1" dirty="0" smtClean="0">
                <a:latin typeface="Courier New" panose="02070309020205020404" pitchFamily="49" charset="0"/>
                <a:cs typeface="Courier New" panose="02070309020205020404" pitchFamily="49" charset="0"/>
              </a:rPr>
              <a:t>ORDER BY </a:t>
            </a:r>
            <a:r>
              <a:rPr lang="en-IE" dirty="0" err="1" smtClean="0">
                <a:latin typeface="Courier New" panose="02070309020205020404" pitchFamily="49" charset="0"/>
                <a:cs typeface="Courier New" panose="02070309020205020404" pitchFamily="49" charset="0"/>
              </a:rPr>
              <a:t>movie_title</a:t>
            </a:r>
            <a:r>
              <a:rPr lang="en-IE" dirty="0" smtClean="0">
                <a:latin typeface="Courier New" panose="02070309020205020404" pitchFamily="49" charset="0"/>
                <a:cs typeface="Courier New" panose="02070309020205020404" pitchFamily="49" charset="0"/>
              </a:rPr>
              <a:t> </a:t>
            </a:r>
            <a:r>
              <a:rPr lang="en-IE" b="1" dirty="0" smtClean="0">
                <a:latin typeface="Courier New" panose="02070309020205020404" pitchFamily="49" charset="0"/>
                <a:cs typeface="Courier New" panose="02070309020205020404" pitchFamily="49" charset="0"/>
              </a:rPr>
              <a:t>DESC</a:t>
            </a:r>
            <a:r>
              <a:rPr lang="en-IE" dirty="0" smtClean="0">
                <a:latin typeface="Courier New" panose="02070309020205020404" pitchFamily="49" charset="0"/>
                <a:cs typeface="Courier New" panose="02070309020205020404" pitchFamily="49" charset="0"/>
              </a:rPr>
              <a:t>;</a:t>
            </a:r>
            <a:endParaRPr lang="en-IE" dirty="0">
              <a:latin typeface="Courier New" panose="02070309020205020404" pitchFamily="49" charset="0"/>
              <a:cs typeface="Courier New" panose="02070309020205020404" pitchFamily="49" charset="0"/>
            </a:endParaRPr>
          </a:p>
          <a:p>
            <a:endParaRPr lang="en-IE"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362215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Including a logical operator</a:t>
            </a:r>
            <a:endParaRPr lang="en-IE" dirty="0"/>
          </a:p>
        </p:txBody>
      </p:sp>
      <p:sp>
        <p:nvSpPr>
          <p:cNvPr id="4" name="TextBox 3"/>
          <p:cNvSpPr txBox="1"/>
          <p:nvPr/>
        </p:nvSpPr>
        <p:spPr>
          <a:xfrm>
            <a:off x="312511" y="1340768"/>
            <a:ext cx="8676456" cy="2031325"/>
          </a:xfrm>
          <a:prstGeom prst="rect">
            <a:avLst/>
          </a:prstGeom>
          <a:solidFill>
            <a:schemeClr val="accent4">
              <a:lumMod val="40000"/>
              <a:lumOff val="60000"/>
            </a:schemeClr>
          </a:solidFill>
          <a:ln>
            <a:solidFill>
              <a:schemeClr val="tx1"/>
            </a:solidFill>
          </a:ln>
        </p:spPr>
        <p:txBody>
          <a:bodyPr wrap="square" rtlCol="0">
            <a:spAutoFit/>
          </a:bodyPr>
          <a:lstStyle/>
          <a:p>
            <a:r>
              <a:rPr lang="en-IE" b="1" dirty="0">
                <a:latin typeface="Courier New" panose="02070309020205020404" pitchFamily="49" charset="0"/>
                <a:cs typeface="Courier New" panose="02070309020205020404" pitchFamily="49" charset="0"/>
              </a:rPr>
              <a:t>SELECT</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checkout_date</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movie_title</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customer_id</a:t>
            </a:r>
            <a:r>
              <a:rPr lang="en-IE" dirty="0" smtClean="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movie_qty</a:t>
            </a:r>
            <a:endParaRPr lang="en-IE" dirty="0">
              <a:latin typeface="Courier New" panose="02070309020205020404" pitchFamily="49" charset="0"/>
              <a:cs typeface="Courier New" panose="02070309020205020404" pitchFamily="49" charset="0"/>
            </a:endParaRPr>
          </a:p>
          <a:p>
            <a:r>
              <a:rPr lang="en-IE" b="1" dirty="0">
                <a:latin typeface="Courier New" panose="02070309020205020404" pitchFamily="49" charset="0"/>
                <a:cs typeface="Courier New" panose="02070309020205020404" pitchFamily="49" charset="0"/>
              </a:rPr>
              <a:t>FROM</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mm_rental</a:t>
            </a:r>
            <a:r>
              <a:rPr lang="en-IE" dirty="0">
                <a:latin typeface="Courier New" panose="02070309020205020404" pitchFamily="49" charset="0"/>
                <a:cs typeface="Courier New" panose="02070309020205020404" pitchFamily="49" charset="0"/>
              </a:rPr>
              <a:t> r</a:t>
            </a:r>
          </a:p>
          <a:p>
            <a:r>
              <a:rPr lang="en-IE" b="1" dirty="0">
                <a:latin typeface="Courier New" panose="02070309020205020404" pitchFamily="49" charset="0"/>
                <a:cs typeface="Courier New" panose="02070309020205020404" pitchFamily="49" charset="0"/>
              </a:rPr>
              <a:t>INNER JOIN </a:t>
            </a:r>
            <a:r>
              <a:rPr lang="en-IE" dirty="0" err="1">
                <a:latin typeface="Courier New" panose="02070309020205020404" pitchFamily="49" charset="0"/>
                <a:cs typeface="Courier New" panose="02070309020205020404" pitchFamily="49" charset="0"/>
              </a:rPr>
              <a:t>mm_movie</a:t>
            </a:r>
            <a:r>
              <a:rPr lang="en-IE" dirty="0">
                <a:latin typeface="Courier New" panose="02070309020205020404" pitchFamily="49" charset="0"/>
                <a:cs typeface="Courier New" panose="02070309020205020404" pitchFamily="49" charset="0"/>
              </a:rPr>
              <a:t> m on </a:t>
            </a:r>
            <a:r>
              <a:rPr lang="en-IE" dirty="0" err="1">
                <a:latin typeface="Courier New" panose="02070309020205020404" pitchFamily="49" charset="0"/>
                <a:cs typeface="Courier New" panose="02070309020205020404" pitchFamily="49" charset="0"/>
              </a:rPr>
              <a:t>r.MOVIE_ID</a:t>
            </a:r>
            <a:r>
              <a:rPr lang="en-IE" dirty="0">
                <a:latin typeface="Courier New" panose="02070309020205020404" pitchFamily="49" charset="0"/>
                <a:cs typeface="Courier New" panose="02070309020205020404" pitchFamily="49" charset="0"/>
              </a:rPr>
              <a:t>=</a:t>
            </a:r>
            <a:r>
              <a:rPr lang="en-IE" dirty="0" err="1">
                <a:latin typeface="Courier New" panose="02070309020205020404" pitchFamily="49" charset="0"/>
                <a:cs typeface="Courier New" panose="02070309020205020404" pitchFamily="49" charset="0"/>
              </a:rPr>
              <a:t>m.MOVIE_ID</a:t>
            </a:r>
            <a:endParaRPr lang="en-IE" dirty="0">
              <a:latin typeface="Courier New" panose="02070309020205020404" pitchFamily="49" charset="0"/>
              <a:cs typeface="Courier New" panose="02070309020205020404" pitchFamily="49" charset="0"/>
            </a:endParaRPr>
          </a:p>
          <a:p>
            <a:r>
              <a:rPr lang="en-IE" b="1" dirty="0">
                <a:latin typeface="Courier New" panose="02070309020205020404" pitchFamily="49" charset="0"/>
                <a:cs typeface="Courier New" panose="02070309020205020404" pitchFamily="49" charset="0"/>
              </a:rPr>
              <a:t>WHERE</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r.customer_id</a:t>
            </a:r>
            <a:r>
              <a:rPr lang="en-IE" dirty="0">
                <a:latin typeface="Courier New" panose="02070309020205020404" pitchFamily="49" charset="0"/>
                <a:cs typeface="Courier New" panose="02070309020205020404" pitchFamily="49" charset="0"/>
              </a:rPr>
              <a:t> between 12 and </a:t>
            </a:r>
            <a:r>
              <a:rPr lang="en-IE" dirty="0" smtClean="0">
                <a:latin typeface="Courier New" panose="02070309020205020404" pitchFamily="49" charset="0"/>
                <a:cs typeface="Courier New" panose="02070309020205020404" pitchFamily="49" charset="0"/>
              </a:rPr>
              <a:t>14</a:t>
            </a:r>
          </a:p>
          <a:p>
            <a:r>
              <a:rPr lang="en-IE" b="1" dirty="0" smtClean="0">
                <a:latin typeface="Courier New" panose="02070309020205020404" pitchFamily="49" charset="0"/>
                <a:cs typeface="Courier New" panose="02070309020205020404" pitchFamily="49" charset="0"/>
              </a:rPr>
              <a:t>AND </a:t>
            </a:r>
            <a:r>
              <a:rPr lang="en-IE" dirty="0" err="1" smtClean="0">
                <a:latin typeface="Courier New" panose="02070309020205020404" pitchFamily="49" charset="0"/>
                <a:cs typeface="Courier New" panose="02070309020205020404" pitchFamily="49" charset="0"/>
              </a:rPr>
              <a:t>m.movie_qty</a:t>
            </a:r>
            <a:r>
              <a:rPr lang="en-IE" dirty="0" smtClean="0">
                <a:latin typeface="Courier New" panose="02070309020205020404" pitchFamily="49" charset="0"/>
                <a:cs typeface="Courier New" panose="02070309020205020404" pitchFamily="49" charset="0"/>
              </a:rPr>
              <a:t> &lt;3</a:t>
            </a:r>
            <a:endParaRPr lang="en-IE" b="1" dirty="0" smtClean="0">
              <a:latin typeface="Courier New" panose="02070309020205020404" pitchFamily="49" charset="0"/>
              <a:cs typeface="Courier New" panose="02070309020205020404" pitchFamily="49" charset="0"/>
            </a:endParaRPr>
          </a:p>
          <a:p>
            <a:r>
              <a:rPr lang="en-IE" b="1" dirty="0" smtClean="0">
                <a:latin typeface="Courier New" panose="02070309020205020404" pitchFamily="49" charset="0"/>
                <a:cs typeface="Courier New" panose="02070309020205020404" pitchFamily="49" charset="0"/>
              </a:rPr>
              <a:t>ORDER BY </a:t>
            </a:r>
            <a:r>
              <a:rPr lang="en-IE" dirty="0" err="1" smtClean="0">
                <a:latin typeface="Courier New" panose="02070309020205020404" pitchFamily="49" charset="0"/>
                <a:cs typeface="Courier New" panose="02070309020205020404" pitchFamily="49" charset="0"/>
              </a:rPr>
              <a:t>movie_title</a:t>
            </a:r>
            <a:r>
              <a:rPr lang="en-IE" dirty="0" smtClean="0">
                <a:latin typeface="Courier New" panose="02070309020205020404" pitchFamily="49" charset="0"/>
                <a:cs typeface="Courier New" panose="02070309020205020404" pitchFamily="49" charset="0"/>
              </a:rPr>
              <a:t> </a:t>
            </a:r>
            <a:r>
              <a:rPr lang="en-IE" b="1" dirty="0" smtClean="0">
                <a:latin typeface="Courier New" panose="02070309020205020404" pitchFamily="49" charset="0"/>
                <a:cs typeface="Courier New" panose="02070309020205020404" pitchFamily="49" charset="0"/>
              </a:rPr>
              <a:t>DESC</a:t>
            </a:r>
            <a:r>
              <a:rPr lang="en-IE" dirty="0" smtClean="0">
                <a:latin typeface="Courier New" panose="02070309020205020404" pitchFamily="49" charset="0"/>
                <a:cs typeface="Courier New" panose="02070309020205020404" pitchFamily="49" charset="0"/>
              </a:rPr>
              <a:t>;</a:t>
            </a:r>
            <a:endParaRPr lang="en-IE" dirty="0">
              <a:latin typeface="Courier New" panose="02070309020205020404" pitchFamily="49" charset="0"/>
              <a:cs typeface="Courier New" panose="02070309020205020404" pitchFamily="49" charset="0"/>
            </a:endParaRPr>
          </a:p>
          <a:p>
            <a:endParaRPr lang="en-IE" dirty="0">
              <a:latin typeface="Courier New" panose="02070309020205020404" pitchFamily="49" charset="0"/>
              <a:cs typeface="Courier New" panose="02070309020205020404" pitchFamily="49" charset="0"/>
            </a:endParaRPr>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427" y="3861048"/>
            <a:ext cx="5834063"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38650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658" y="188640"/>
            <a:ext cx="8229600" cy="914400"/>
          </a:xfrm>
        </p:spPr>
        <p:txBody>
          <a:bodyPr>
            <a:normAutofit fontScale="90000"/>
          </a:bodyPr>
          <a:lstStyle/>
          <a:p>
            <a:r>
              <a:rPr lang="en-IE" dirty="0" smtClean="0"/>
              <a:t>Including the customer name (Join </a:t>
            </a:r>
            <a:r>
              <a:rPr lang="en-IE" dirty="0" err="1" smtClean="0"/>
              <a:t>mm_rental</a:t>
            </a:r>
            <a:r>
              <a:rPr lang="en-IE" dirty="0" smtClean="0"/>
              <a:t> </a:t>
            </a:r>
            <a:r>
              <a:rPr lang="en-IE" smtClean="0"/>
              <a:t>to two tables)</a:t>
            </a:r>
            <a:endParaRPr lang="en-IE" dirty="0"/>
          </a:p>
        </p:txBody>
      </p:sp>
      <p:sp>
        <p:nvSpPr>
          <p:cNvPr id="4" name="TextBox 3"/>
          <p:cNvSpPr txBox="1"/>
          <p:nvPr/>
        </p:nvSpPr>
        <p:spPr>
          <a:xfrm>
            <a:off x="312511" y="1340768"/>
            <a:ext cx="8676456" cy="2585323"/>
          </a:xfrm>
          <a:prstGeom prst="rect">
            <a:avLst/>
          </a:prstGeom>
          <a:solidFill>
            <a:schemeClr val="accent4">
              <a:lumMod val="40000"/>
              <a:lumOff val="60000"/>
            </a:schemeClr>
          </a:solidFill>
          <a:ln>
            <a:solidFill>
              <a:schemeClr val="tx1"/>
            </a:solidFill>
          </a:ln>
        </p:spPr>
        <p:txBody>
          <a:bodyPr wrap="square" rtlCol="0">
            <a:spAutoFit/>
          </a:bodyPr>
          <a:lstStyle/>
          <a:p>
            <a:r>
              <a:rPr lang="en-IE" b="1" dirty="0">
                <a:latin typeface="Courier New" panose="02070309020205020404" pitchFamily="49" charset="0"/>
                <a:cs typeface="Courier New" panose="02070309020205020404" pitchFamily="49" charset="0"/>
              </a:rPr>
              <a:t>SELECT</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checkout_date</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movie_title</a:t>
            </a:r>
            <a:r>
              <a:rPr lang="en-IE" dirty="0">
                <a:latin typeface="Courier New" panose="02070309020205020404" pitchFamily="49" charset="0"/>
                <a:cs typeface="Courier New" panose="02070309020205020404" pitchFamily="49" charset="0"/>
              </a:rPr>
              <a:t>, </a:t>
            </a:r>
            <a:r>
              <a:rPr lang="en-IE" b="1" dirty="0" err="1" smtClean="0">
                <a:latin typeface="Courier New" panose="02070309020205020404" pitchFamily="49" charset="0"/>
                <a:cs typeface="Courier New" panose="02070309020205020404" pitchFamily="49" charset="0"/>
              </a:rPr>
              <a:t>r.customer_id</a:t>
            </a:r>
            <a:r>
              <a:rPr lang="en-IE" dirty="0" smtClean="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last_name</a:t>
            </a:r>
            <a:r>
              <a:rPr lang="en-IE" dirty="0" smtClean="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first_name</a:t>
            </a:r>
            <a:r>
              <a:rPr lang="en-IE" dirty="0" smtClean="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movie_qty</a:t>
            </a:r>
            <a:endParaRPr lang="en-IE" dirty="0">
              <a:latin typeface="Courier New" panose="02070309020205020404" pitchFamily="49" charset="0"/>
              <a:cs typeface="Courier New" panose="02070309020205020404" pitchFamily="49" charset="0"/>
            </a:endParaRPr>
          </a:p>
          <a:p>
            <a:r>
              <a:rPr lang="en-IE" b="1" dirty="0">
                <a:latin typeface="Courier New" panose="02070309020205020404" pitchFamily="49" charset="0"/>
                <a:cs typeface="Courier New" panose="02070309020205020404" pitchFamily="49" charset="0"/>
              </a:rPr>
              <a:t>FROM</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mm_rental</a:t>
            </a:r>
            <a:r>
              <a:rPr lang="en-IE" dirty="0">
                <a:latin typeface="Courier New" panose="02070309020205020404" pitchFamily="49" charset="0"/>
                <a:cs typeface="Courier New" panose="02070309020205020404" pitchFamily="49" charset="0"/>
              </a:rPr>
              <a:t> r</a:t>
            </a:r>
          </a:p>
          <a:p>
            <a:r>
              <a:rPr lang="en-IE" b="1" dirty="0">
                <a:latin typeface="Courier New" panose="02070309020205020404" pitchFamily="49" charset="0"/>
                <a:cs typeface="Courier New" panose="02070309020205020404" pitchFamily="49" charset="0"/>
              </a:rPr>
              <a:t>INNER JOIN </a:t>
            </a:r>
            <a:r>
              <a:rPr lang="en-IE" dirty="0" err="1">
                <a:latin typeface="Courier New" panose="02070309020205020404" pitchFamily="49" charset="0"/>
                <a:cs typeface="Courier New" panose="02070309020205020404" pitchFamily="49" charset="0"/>
              </a:rPr>
              <a:t>mm_movie</a:t>
            </a:r>
            <a:r>
              <a:rPr lang="en-IE" dirty="0">
                <a:latin typeface="Courier New" panose="02070309020205020404" pitchFamily="49" charset="0"/>
                <a:cs typeface="Courier New" panose="02070309020205020404" pitchFamily="49" charset="0"/>
              </a:rPr>
              <a:t> m </a:t>
            </a:r>
            <a:r>
              <a:rPr lang="en-IE" b="1" dirty="0">
                <a:latin typeface="Courier New" panose="02070309020205020404" pitchFamily="49" charset="0"/>
                <a:cs typeface="Courier New" panose="02070309020205020404" pitchFamily="49" charset="0"/>
              </a:rPr>
              <a:t>on</a:t>
            </a:r>
            <a:r>
              <a:rPr lang="en-IE" dirty="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r.MOVIE_ID</a:t>
            </a:r>
            <a:r>
              <a:rPr lang="en-IE" dirty="0" smtClean="0">
                <a:latin typeface="Courier New" panose="02070309020205020404" pitchFamily="49" charset="0"/>
                <a:cs typeface="Courier New" panose="02070309020205020404" pitchFamily="49" charset="0"/>
              </a:rPr>
              <a:t>=</a:t>
            </a:r>
            <a:r>
              <a:rPr lang="en-IE" smtClean="0">
                <a:latin typeface="Courier New" panose="02070309020205020404" pitchFamily="49" charset="0"/>
                <a:cs typeface="Courier New" panose="02070309020205020404" pitchFamily="49" charset="0"/>
              </a:rPr>
              <a:t>m.MOVIE_ID</a:t>
            </a:r>
            <a:endParaRPr lang="en-IE" dirty="0" smtClean="0">
              <a:latin typeface="Courier New" panose="02070309020205020404" pitchFamily="49" charset="0"/>
              <a:cs typeface="Courier New" panose="02070309020205020404" pitchFamily="49" charset="0"/>
            </a:endParaRPr>
          </a:p>
          <a:p>
            <a:r>
              <a:rPr lang="en-IE" b="1" dirty="0" smtClean="0">
                <a:latin typeface="Courier New" panose="02070309020205020404" pitchFamily="49" charset="0"/>
                <a:cs typeface="Courier New" panose="02070309020205020404" pitchFamily="49" charset="0"/>
              </a:rPr>
              <a:t>INNER JOIN </a:t>
            </a:r>
            <a:r>
              <a:rPr lang="en-IE" dirty="0" err="1" smtClean="0">
                <a:latin typeface="Courier New" panose="02070309020205020404" pitchFamily="49" charset="0"/>
                <a:cs typeface="Courier New" panose="02070309020205020404" pitchFamily="49" charset="0"/>
              </a:rPr>
              <a:t>mm_customer</a:t>
            </a:r>
            <a:r>
              <a:rPr lang="en-IE" dirty="0" smtClean="0">
                <a:latin typeface="Courier New" panose="02070309020205020404" pitchFamily="49" charset="0"/>
                <a:cs typeface="Courier New" panose="02070309020205020404" pitchFamily="49" charset="0"/>
              </a:rPr>
              <a:t> c </a:t>
            </a:r>
            <a:r>
              <a:rPr lang="en-IE" b="1" dirty="0" smtClean="0">
                <a:latin typeface="Courier New" panose="02070309020205020404" pitchFamily="49" charset="0"/>
                <a:cs typeface="Courier New" panose="02070309020205020404" pitchFamily="49" charset="0"/>
              </a:rPr>
              <a:t>on</a:t>
            </a:r>
            <a:r>
              <a:rPr lang="en-IE" dirty="0" smtClean="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r.customer_ID</a:t>
            </a:r>
            <a:r>
              <a:rPr lang="en-IE" dirty="0" smtClean="0">
                <a:latin typeface="Courier New" panose="02070309020205020404" pitchFamily="49" charset="0"/>
                <a:cs typeface="Courier New" panose="02070309020205020404" pitchFamily="49" charset="0"/>
              </a:rPr>
              <a:t>= </a:t>
            </a:r>
            <a:r>
              <a:rPr lang="en-IE" dirty="0" err="1" smtClean="0">
                <a:latin typeface="Courier New" panose="02070309020205020404" pitchFamily="49" charset="0"/>
                <a:cs typeface="Courier New" panose="02070309020205020404" pitchFamily="49" charset="0"/>
              </a:rPr>
              <a:t>c.customer_ID</a:t>
            </a:r>
            <a:endParaRPr lang="en-IE" dirty="0">
              <a:latin typeface="Courier New" panose="02070309020205020404" pitchFamily="49" charset="0"/>
              <a:cs typeface="Courier New" panose="02070309020205020404" pitchFamily="49" charset="0"/>
            </a:endParaRPr>
          </a:p>
          <a:p>
            <a:r>
              <a:rPr lang="en-IE" b="1" dirty="0">
                <a:latin typeface="Courier New" panose="02070309020205020404" pitchFamily="49" charset="0"/>
                <a:cs typeface="Courier New" panose="02070309020205020404" pitchFamily="49" charset="0"/>
              </a:rPr>
              <a:t>WHERE</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r.customer_id</a:t>
            </a:r>
            <a:r>
              <a:rPr lang="en-IE" dirty="0">
                <a:latin typeface="Courier New" panose="02070309020205020404" pitchFamily="49" charset="0"/>
                <a:cs typeface="Courier New" panose="02070309020205020404" pitchFamily="49" charset="0"/>
              </a:rPr>
              <a:t> between 12 and </a:t>
            </a:r>
            <a:r>
              <a:rPr lang="en-IE" dirty="0" smtClean="0">
                <a:latin typeface="Courier New" panose="02070309020205020404" pitchFamily="49" charset="0"/>
                <a:cs typeface="Courier New" panose="02070309020205020404" pitchFamily="49" charset="0"/>
              </a:rPr>
              <a:t>14</a:t>
            </a:r>
          </a:p>
          <a:p>
            <a:r>
              <a:rPr lang="en-IE" b="1" dirty="0" smtClean="0">
                <a:latin typeface="Courier New" panose="02070309020205020404" pitchFamily="49" charset="0"/>
                <a:cs typeface="Courier New" panose="02070309020205020404" pitchFamily="49" charset="0"/>
              </a:rPr>
              <a:t>AND </a:t>
            </a:r>
            <a:r>
              <a:rPr lang="en-IE" dirty="0" err="1" smtClean="0">
                <a:latin typeface="Courier New" panose="02070309020205020404" pitchFamily="49" charset="0"/>
                <a:cs typeface="Courier New" panose="02070309020205020404" pitchFamily="49" charset="0"/>
              </a:rPr>
              <a:t>m.movie_qty</a:t>
            </a:r>
            <a:r>
              <a:rPr lang="en-IE" dirty="0" smtClean="0">
                <a:latin typeface="Courier New" panose="02070309020205020404" pitchFamily="49" charset="0"/>
                <a:cs typeface="Courier New" panose="02070309020205020404" pitchFamily="49" charset="0"/>
              </a:rPr>
              <a:t> &lt;3</a:t>
            </a:r>
            <a:endParaRPr lang="en-IE" b="1" dirty="0" smtClean="0">
              <a:latin typeface="Courier New" panose="02070309020205020404" pitchFamily="49" charset="0"/>
              <a:cs typeface="Courier New" panose="02070309020205020404" pitchFamily="49" charset="0"/>
            </a:endParaRPr>
          </a:p>
          <a:p>
            <a:r>
              <a:rPr lang="en-IE" b="1" dirty="0" smtClean="0">
                <a:latin typeface="Courier New" panose="02070309020205020404" pitchFamily="49" charset="0"/>
                <a:cs typeface="Courier New" panose="02070309020205020404" pitchFamily="49" charset="0"/>
              </a:rPr>
              <a:t>ORDER BY </a:t>
            </a:r>
            <a:r>
              <a:rPr lang="en-IE" dirty="0" err="1" smtClean="0">
                <a:latin typeface="Courier New" panose="02070309020205020404" pitchFamily="49" charset="0"/>
                <a:cs typeface="Courier New" panose="02070309020205020404" pitchFamily="49" charset="0"/>
              </a:rPr>
              <a:t>movie_title</a:t>
            </a:r>
            <a:r>
              <a:rPr lang="en-IE" dirty="0" smtClean="0">
                <a:latin typeface="Courier New" panose="02070309020205020404" pitchFamily="49" charset="0"/>
                <a:cs typeface="Courier New" panose="02070309020205020404" pitchFamily="49" charset="0"/>
              </a:rPr>
              <a:t> </a:t>
            </a:r>
            <a:r>
              <a:rPr lang="en-IE" b="1" dirty="0" smtClean="0">
                <a:latin typeface="Courier New" panose="02070309020205020404" pitchFamily="49" charset="0"/>
                <a:cs typeface="Courier New" panose="02070309020205020404" pitchFamily="49" charset="0"/>
              </a:rPr>
              <a:t>DESC</a:t>
            </a:r>
            <a:r>
              <a:rPr lang="en-IE" dirty="0" smtClean="0">
                <a:latin typeface="Courier New" panose="02070309020205020404" pitchFamily="49" charset="0"/>
                <a:cs typeface="Courier New" panose="02070309020205020404" pitchFamily="49" charset="0"/>
              </a:rPr>
              <a:t>;</a:t>
            </a:r>
            <a:endParaRPr lang="en-IE" dirty="0">
              <a:latin typeface="Courier New" panose="02070309020205020404" pitchFamily="49" charset="0"/>
              <a:cs typeface="Courier New" panose="02070309020205020404" pitchFamily="49" charset="0"/>
            </a:endParaRPr>
          </a:p>
          <a:p>
            <a:endParaRPr lang="en-IE" dirty="0">
              <a:latin typeface="Courier New" panose="02070309020205020404" pitchFamily="49" charset="0"/>
              <a:cs typeface="Courier New" panose="02070309020205020404" pitchFamily="49" charset="0"/>
            </a:endParaRP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653136"/>
            <a:ext cx="5819775" cy="90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Callout 1 4"/>
          <p:cNvSpPr/>
          <p:nvPr/>
        </p:nvSpPr>
        <p:spPr>
          <a:xfrm>
            <a:off x="5816724" y="3979937"/>
            <a:ext cx="3312368" cy="648072"/>
          </a:xfrm>
          <a:prstGeom prst="borderCallout1">
            <a:avLst>
              <a:gd name="adj1" fmla="val 18750"/>
              <a:gd name="adj2" fmla="val -8333"/>
              <a:gd name="adj3" fmla="val -360758"/>
              <a:gd name="adj4" fmla="val -440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E" sz="1400" dirty="0" smtClean="0"/>
              <a:t>Need to identify which table to use to retrieve value of </a:t>
            </a:r>
            <a:r>
              <a:rPr lang="en-IE" sz="1400" dirty="0" err="1" smtClean="0"/>
              <a:t>customer_id</a:t>
            </a:r>
            <a:endParaRPr lang="en-IE" sz="1400" dirty="0"/>
          </a:p>
        </p:txBody>
      </p:sp>
      <p:sp>
        <p:nvSpPr>
          <p:cNvPr id="6" name="Rectangle 5"/>
          <p:cNvSpPr/>
          <p:nvPr/>
        </p:nvSpPr>
        <p:spPr>
          <a:xfrm>
            <a:off x="312511" y="2204864"/>
            <a:ext cx="8147921"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84857287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IE" dirty="0" smtClean="0"/>
              <a:t>Making the Relationship More Formal</a:t>
            </a:r>
            <a:endParaRPr lang="en-IE" dirty="0"/>
          </a:p>
        </p:txBody>
      </p:sp>
      <p:sp>
        <p:nvSpPr>
          <p:cNvPr id="5" name="Subtitle 4"/>
          <p:cNvSpPr>
            <a:spLocks noGrp="1"/>
          </p:cNvSpPr>
          <p:nvPr>
            <p:ph type="subTitle" idx="1"/>
          </p:nvPr>
        </p:nvSpPr>
        <p:spPr/>
        <p:txBody>
          <a:bodyPr/>
          <a:lstStyle/>
          <a:p>
            <a:r>
              <a:rPr lang="en-IE" dirty="0" smtClean="0"/>
              <a:t>Foreign Keys </a:t>
            </a:r>
            <a:endParaRPr lang="en-IE" dirty="0"/>
          </a:p>
        </p:txBody>
      </p:sp>
    </p:spTree>
    <p:extLst>
      <p:ext uri="{BB962C8B-B14F-4D97-AF65-F5344CB8AC3E}">
        <p14:creationId xmlns:p14="http://schemas.microsoft.com/office/powerpoint/2010/main" val="105589470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dirty="0" smtClean="0"/>
              <a:t>Constraints</a:t>
            </a:r>
            <a:endParaRPr lang="en-US" altLang="en-US" dirty="0"/>
          </a:p>
        </p:txBody>
      </p:sp>
      <p:sp>
        <p:nvSpPr>
          <p:cNvPr id="43011" name="Rectangle 3"/>
          <p:cNvSpPr>
            <a:spLocks noGrp="1" noChangeArrowheads="1"/>
          </p:cNvSpPr>
          <p:nvPr>
            <p:ph type="body" idx="1"/>
          </p:nvPr>
        </p:nvSpPr>
        <p:spPr/>
        <p:txBody>
          <a:bodyPr/>
          <a:lstStyle/>
          <a:p>
            <a:r>
              <a:rPr lang="en-US" altLang="en-US" dirty="0" smtClean="0"/>
              <a:t>Oracle provides you with different constraints </a:t>
            </a:r>
          </a:p>
          <a:p>
            <a:pPr lvl="1"/>
            <a:r>
              <a:rPr lang="en-US" altLang="en-US" dirty="0" smtClean="0"/>
              <a:t>to specify a primary or a composite key for the table, </a:t>
            </a:r>
          </a:p>
          <a:p>
            <a:pPr lvl="1"/>
            <a:r>
              <a:rPr lang="en-US" altLang="en-US" dirty="0" smtClean="0"/>
              <a:t>to define a foreign key in a table that references a primary key in another table, </a:t>
            </a:r>
          </a:p>
          <a:p>
            <a:pPr lvl="1"/>
            <a:r>
              <a:rPr lang="en-US" altLang="en-US" dirty="0" smtClean="0"/>
              <a:t>to set data validation rules for each column, </a:t>
            </a:r>
          </a:p>
          <a:p>
            <a:pPr lvl="1"/>
            <a:r>
              <a:rPr lang="en-US" altLang="en-US" dirty="0" smtClean="0"/>
              <a:t>to specify whether a column allows NULL values, </a:t>
            </a:r>
          </a:p>
          <a:p>
            <a:pPr lvl="1"/>
            <a:r>
              <a:rPr lang="en-US" altLang="en-US" dirty="0" smtClean="0"/>
              <a:t>and to specify if a column should have unique values only.</a:t>
            </a:r>
          </a:p>
          <a:p>
            <a:endParaRPr lang="en-US" altLang="en-US" dirty="0"/>
          </a:p>
        </p:txBody>
      </p:sp>
    </p:spTree>
    <p:extLst>
      <p:ext uri="{BB962C8B-B14F-4D97-AF65-F5344CB8AC3E}">
        <p14:creationId xmlns:p14="http://schemas.microsoft.com/office/powerpoint/2010/main" val="347655214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smtClean="0"/>
              <a:t>Constraints</a:t>
            </a:r>
            <a:endParaRPr lang="en-US" altLang="en-US" dirty="0"/>
          </a:p>
        </p:txBody>
      </p:sp>
      <p:sp>
        <p:nvSpPr>
          <p:cNvPr id="52227" name="Rectangle 3"/>
          <p:cNvSpPr>
            <a:spLocks noGrp="1" noChangeArrowheads="1"/>
          </p:cNvSpPr>
          <p:nvPr>
            <p:ph type="body" idx="1"/>
          </p:nvPr>
        </p:nvSpPr>
        <p:spPr/>
        <p:txBody>
          <a:bodyPr>
            <a:normAutofit lnSpcReduction="10000"/>
          </a:bodyPr>
          <a:lstStyle/>
          <a:p>
            <a:r>
              <a:rPr lang="en-IE" dirty="0" smtClean="0"/>
              <a:t>Constraints are rules that the data must follow to get into the table.</a:t>
            </a:r>
          </a:p>
          <a:p>
            <a:r>
              <a:rPr lang="en-IE" altLang="en-US" dirty="0" smtClean="0"/>
              <a:t>Preserve the integrity of the data in the databases.</a:t>
            </a:r>
            <a:endParaRPr lang="en-IE" dirty="0" smtClean="0"/>
          </a:p>
          <a:p>
            <a:pPr lvl="1"/>
            <a:r>
              <a:rPr lang="en-IE" dirty="0" smtClean="0"/>
              <a:t>Data Integrity refers to the validity of data. </a:t>
            </a:r>
          </a:p>
          <a:p>
            <a:pPr lvl="2"/>
            <a:r>
              <a:rPr lang="en-IE" dirty="0" smtClean="0"/>
              <a:t>Are your data valid? Are your data representing what you have designed them to</a:t>
            </a:r>
            <a:r>
              <a:rPr lang="en-US" dirty="0" smtClean="0"/>
              <a:t>?</a:t>
            </a:r>
          </a:p>
          <a:p>
            <a:pPr lvl="1"/>
            <a:r>
              <a:rPr lang="en-US" dirty="0" smtClean="0"/>
              <a:t>Ensures that no one can insert data that does not conform to your rules</a:t>
            </a:r>
          </a:p>
          <a:p>
            <a:pPr lvl="1"/>
            <a:r>
              <a:rPr lang="en-US" dirty="0" smtClean="0"/>
              <a:t>Which ensures that whoever uses your data can be confidence that the data will be consistent.</a:t>
            </a:r>
          </a:p>
          <a:p>
            <a:r>
              <a:rPr lang="en-US" altLang="en-US" dirty="0"/>
              <a:t>Constraints enforce rules at the table level.</a:t>
            </a:r>
          </a:p>
          <a:p>
            <a:r>
              <a:rPr lang="en-US" altLang="en-US" dirty="0"/>
              <a:t>Constraints prevent the deletion of a table if there are dependencies.</a:t>
            </a:r>
          </a:p>
          <a:p>
            <a:endParaRPr lang="en-IE" dirty="0" smtClean="0"/>
          </a:p>
        </p:txBody>
      </p:sp>
      <p:sp>
        <p:nvSpPr>
          <p:cNvPr id="522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a:p>
        </p:txBody>
      </p:sp>
      <p:sp>
        <p:nvSpPr>
          <p:cNvPr id="522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a:p>
        </p:txBody>
      </p:sp>
      <p:sp>
        <p:nvSpPr>
          <p:cNvPr id="5223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a:p>
        </p:txBody>
      </p:sp>
      <p:sp>
        <p:nvSpPr>
          <p:cNvPr id="5223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a:p>
        </p:txBody>
      </p:sp>
      <p:sp>
        <p:nvSpPr>
          <p:cNvPr id="5223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a:p>
        </p:txBody>
      </p:sp>
      <p:sp>
        <p:nvSpPr>
          <p:cNvPr id="5223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a:p>
        </p:txBody>
      </p:sp>
      <p:sp>
        <p:nvSpPr>
          <p:cNvPr id="5223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a:p>
        </p:txBody>
      </p:sp>
    </p:spTree>
    <p:extLst>
      <p:ext uri="{BB962C8B-B14F-4D97-AF65-F5344CB8AC3E}">
        <p14:creationId xmlns:p14="http://schemas.microsoft.com/office/powerpoint/2010/main" val="278555235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IE" smtClean="0"/>
              <a:t>Character data types</a:t>
            </a:r>
          </a:p>
        </p:txBody>
      </p:sp>
      <p:sp>
        <p:nvSpPr>
          <p:cNvPr id="5" name="Content Placeholder 4"/>
          <p:cNvSpPr>
            <a:spLocks noGrp="1"/>
          </p:cNvSpPr>
          <p:nvPr>
            <p:ph sz="quarter" idx="1"/>
          </p:nvPr>
        </p:nvSpPr>
        <p:spPr/>
        <p:txBody>
          <a:bodyPr>
            <a:normAutofit fontScale="92500" lnSpcReduction="10000"/>
          </a:bodyPr>
          <a:lstStyle/>
          <a:p>
            <a:r>
              <a:rPr lang="en-IE" dirty="0" smtClean="0">
                <a:sym typeface="Wingdings 2" pitchFamily="18" charset="2"/>
              </a:rPr>
              <a:t>VARCHAR2 is our preferred </a:t>
            </a:r>
            <a:r>
              <a:rPr lang="en-IE" dirty="0" err="1" smtClean="0">
                <a:sym typeface="Wingdings 2" pitchFamily="18" charset="2"/>
              </a:rPr>
              <a:t>datatype</a:t>
            </a:r>
            <a:r>
              <a:rPr lang="en-IE" dirty="0" smtClean="0">
                <a:sym typeface="Wingdings 2" pitchFamily="18" charset="2"/>
              </a:rPr>
              <a:t> for character data longer than a single character</a:t>
            </a:r>
          </a:p>
          <a:p>
            <a:r>
              <a:rPr lang="en-IE" dirty="0" smtClean="0">
                <a:sym typeface="Wingdings 2" pitchFamily="18" charset="2"/>
              </a:rPr>
              <a:t>VARCHAR2(n</a:t>
            </a:r>
            <a:r>
              <a:rPr lang="en-IE" dirty="0">
                <a:sym typeface="Wingdings 2" pitchFamily="18" charset="2"/>
              </a:rPr>
              <a:t>) where n is an integer value.</a:t>
            </a:r>
          </a:p>
          <a:p>
            <a:pPr lvl="1"/>
            <a:r>
              <a:rPr lang="en-IE" dirty="0">
                <a:sym typeface="Wingdings 2" pitchFamily="18" charset="2"/>
              </a:rPr>
              <a:t>This denotes a </a:t>
            </a:r>
            <a:r>
              <a:rPr lang="en-IE" b="1" dirty="0">
                <a:sym typeface="Wingdings 2" pitchFamily="18" charset="2"/>
              </a:rPr>
              <a:t>variable length </a:t>
            </a:r>
            <a:r>
              <a:rPr lang="en-IE" dirty="0">
                <a:sym typeface="Wingdings 2" pitchFamily="18" charset="2"/>
              </a:rPr>
              <a:t>string, with a maximum length of n.</a:t>
            </a:r>
          </a:p>
          <a:p>
            <a:pPr lvl="1"/>
            <a:r>
              <a:rPr lang="en-US" altLang="en-US" sz="2000" i="1" dirty="0"/>
              <a:t>If the data are smaller than the specified size, only the data value is stored, and trailing spaces are not added to the value.</a:t>
            </a:r>
            <a:endParaRPr lang="en-IE" i="1" dirty="0">
              <a:sym typeface="Wingdings 2" pitchFamily="18" charset="2"/>
            </a:endParaRPr>
          </a:p>
          <a:p>
            <a:pPr lvl="1"/>
            <a:r>
              <a:rPr lang="en-IE" dirty="0" smtClean="0">
                <a:sym typeface="Wingdings 2" pitchFamily="18" charset="2"/>
              </a:rPr>
              <a:t>Alphanumeric </a:t>
            </a:r>
            <a:r>
              <a:rPr lang="en-IE" dirty="0">
                <a:sym typeface="Wingdings 2" pitchFamily="18" charset="2"/>
              </a:rPr>
              <a:t>characters are allowed.</a:t>
            </a:r>
          </a:p>
          <a:p>
            <a:pPr lvl="1"/>
            <a:r>
              <a:rPr lang="en-IE" dirty="0" smtClean="0">
                <a:sym typeface="Wingdings 2" pitchFamily="18" charset="2"/>
              </a:rPr>
              <a:t>Example</a:t>
            </a:r>
            <a:r>
              <a:rPr lang="en-IE" dirty="0">
                <a:sym typeface="Wingdings 2" pitchFamily="18" charset="2"/>
              </a:rPr>
              <a:t>: </a:t>
            </a:r>
            <a:r>
              <a:rPr lang="en-IE" dirty="0" err="1">
                <a:sym typeface="Wingdings 2" pitchFamily="18" charset="2"/>
              </a:rPr>
              <a:t>StudentName</a:t>
            </a:r>
            <a:r>
              <a:rPr lang="en-IE" dirty="0">
                <a:sym typeface="Wingdings 2" pitchFamily="18" charset="2"/>
              </a:rPr>
              <a:t> VARCHAR2(30).</a:t>
            </a:r>
          </a:p>
          <a:p>
            <a:r>
              <a:rPr lang="en-IE" dirty="0">
                <a:sym typeface="Wingdings 2" pitchFamily="18" charset="2"/>
              </a:rPr>
              <a:t>When inserting values into character columns, surround the value by single quotes</a:t>
            </a:r>
            <a:r>
              <a:rPr lang="en-IE" dirty="0" smtClean="0">
                <a:sym typeface="Wingdings 2" pitchFamily="18" charset="2"/>
              </a:rPr>
              <a:t>.</a:t>
            </a:r>
          </a:p>
          <a:p>
            <a:pPr lvl="1"/>
            <a:r>
              <a:rPr lang="en-IE" dirty="0">
                <a:sym typeface="Wingdings 2" pitchFamily="18" charset="2"/>
              </a:rPr>
              <a:t>Example: </a:t>
            </a:r>
          </a:p>
          <a:p>
            <a:pPr lvl="2"/>
            <a:r>
              <a:rPr lang="en-IE" dirty="0" err="1">
                <a:sym typeface="Wingdings 2" pitchFamily="18" charset="2"/>
              </a:rPr>
              <a:t>StudentNo</a:t>
            </a:r>
            <a:r>
              <a:rPr lang="en-IE" dirty="0">
                <a:sym typeface="Wingdings 2" pitchFamily="18" charset="2"/>
              </a:rPr>
              <a:t> </a:t>
            </a:r>
            <a:r>
              <a:rPr lang="en-IE" dirty="0" smtClean="0">
                <a:sym typeface="Wingdings 2" pitchFamily="18" charset="2"/>
              </a:rPr>
              <a:t>VARCHAR2(9</a:t>
            </a:r>
            <a:r>
              <a:rPr lang="en-IE" dirty="0">
                <a:sym typeface="Wingdings 2" pitchFamily="18" charset="2"/>
              </a:rPr>
              <a:t>) </a:t>
            </a:r>
          </a:p>
          <a:p>
            <a:pPr lvl="2"/>
            <a:r>
              <a:rPr lang="en-IE" dirty="0">
                <a:sym typeface="Wingdings 2" pitchFamily="18" charset="2"/>
              </a:rPr>
              <a:t>If we insert the value 123 what will actually be stored is 123 </a:t>
            </a:r>
            <a:r>
              <a:rPr lang="en-IE" dirty="0" smtClean="0">
                <a:sym typeface="Wingdings 2" pitchFamily="18" charset="2"/>
              </a:rPr>
              <a:t>– ‘123’</a:t>
            </a:r>
            <a:endParaRPr lang="en-IE" dirty="0">
              <a:sym typeface="Wingdings 2" pitchFamily="18" charset="2"/>
            </a:endParaRPr>
          </a:p>
          <a:p>
            <a:endParaRPr lang="en-IE" dirty="0">
              <a:sym typeface="Wingdings 2" pitchFamily="18" charset="2"/>
            </a:endParaRPr>
          </a:p>
          <a:p>
            <a:pPr lvl="2"/>
            <a:endParaRPr lang="en-IE" dirty="0">
              <a:sym typeface="Wingdings 2" pitchFamily="18" charset="2"/>
            </a:endParaRPr>
          </a:p>
          <a:p>
            <a:endParaRPr lang="en-IE" dirty="0"/>
          </a:p>
        </p:txBody>
      </p:sp>
    </p:spTree>
    <p:extLst>
      <p:ext uri="{BB962C8B-B14F-4D97-AF65-F5344CB8AC3E}">
        <p14:creationId xmlns:p14="http://schemas.microsoft.com/office/powerpoint/2010/main" val="265526073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dirty="0" smtClean="0"/>
              <a:t>Key Constraints</a:t>
            </a:r>
            <a:endParaRPr lang="en-US" altLang="en-US" dirty="0"/>
          </a:p>
        </p:txBody>
      </p:sp>
      <p:sp>
        <p:nvSpPr>
          <p:cNvPr id="52227" name="Rectangle 3"/>
          <p:cNvSpPr>
            <a:spLocks noGrp="1" noChangeArrowheads="1"/>
          </p:cNvSpPr>
          <p:nvPr>
            <p:ph type="body" idx="1"/>
          </p:nvPr>
        </p:nvSpPr>
        <p:spPr/>
        <p:txBody>
          <a:bodyPr>
            <a:normAutofit/>
          </a:bodyPr>
          <a:lstStyle/>
          <a:p>
            <a:r>
              <a:rPr lang="en-US" altLang="en-US" dirty="0" smtClean="0"/>
              <a:t>Define both the </a:t>
            </a:r>
            <a:r>
              <a:rPr lang="en-US" altLang="en-US" b="1" dirty="0" smtClean="0"/>
              <a:t>primary</a:t>
            </a:r>
            <a:r>
              <a:rPr lang="en-US" altLang="en-US" dirty="0" smtClean="0"/>
              <a:t> </a:t>
            </a:r>
            <a:r>
              <a:rPr lang="en-US" altLang="en-US" b="1" dirty="0" smtClean="0"/>
              <a:t>key</a:t>
            </a:r>
            <a:r>
              <a:rPr lang="en-US" altLang="en-US" dirty="0" smtClean="0"/>
              <a:t> </a:t>
            </a:r>
          </a:p>
          <a:p>
            <a:pPr lvl="1"/>
            <a:r>
              <a:rPr lang="en-US" altLang="en-US" dirty="0" smtClean="0"/>
              <a:t>Uniquely identifies each instance of an entity</a:t>
            </a:r>
            <a:endParaRPr lang="en-US" altLang="en-US" dirty="0"/>
          </a:p>
          <a:p>
            <a:r>
              <a:rPr lang="en-US" altLang="en-US" dirty="0" smtClean="0"/>
              <a:t>AND</a:t>
            </a:r>
          </a:p>
          <a:p>
            <a:r>
              <a:rPr lang="en-US" altLang="en-US" dirty="0" smtClean="0"/>
              <a:t>Any </a:t>
            </a:r>
            <a:r>
              <a:rPr lang="en-US" altLang="en-US" b="1" dirty="0" smtClean="0"/>
              <a:t>foreign keys </a:t>
            </a:r>
          </a:p>
          <a:p>
            <a:pPr lvl="1"/>
            <a:r>
              <a:rPr lang="en-US" altLang="en-US" dirty="0" smtClean="0"/>
              <a:t>Links between this table and others it references.</a:t>
            </a:r>
          </a:p>
          <a:p>
            <a:endParaRPr lang="en-US" altLang="en-US" dirty="0"/>
          </a:p>
        </p:txBody>
      </p:sp>
      <p:sp>
        <p:nvSpPr>
          <p:cNvPr id="522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a:p>
        </p:txBody>
      </p:sp>
      <p:sp>
        <p:nvSpPr>
          <p:cNvPr id="522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a:p>
        </p:txBody>
      </p:sp>
      <p:sp>
        <p:nvSpPr>
          <p:cNvPr id="5223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a:p>
        </p:txBody>
      </p:sp>
      <p:sp>
        <p:nvSpPr>
          <p:cNvPr id="5223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a:p>
        </p:txBody>
      </p:sp>
      <p:sp>
        <p:nvSpPr>
          <p:cNvPr id="5223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a:p>
        </p:txBody>
      </p:sp>
      <p:sp>
        <p:nvSpPr>
          <p:cNvPr id="5223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a:p>
        </p:txBody>
      </p:sp>
      <p:sp>
        <p:nvSpPr>
          <p:cNvPr id="5223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a:p>
        </p:txBody>
      </p:sp>
    </p:spTree>
    <p:extLst>
      <p:ext uri="{BB962C8B-B14F-4D97-AF65-F5344CB8AC3E}">
        <p14:creationId xmlns:p14="http://schemas.microsoft.com/office/powerpoint/2010/main" val="651660529"/>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Key Constraints – Primary Key</a:t>
            </a:r>
            <a:endParaRPr lang="en-IE" dirty="0"/>
          </a:p>
        </p:txBody>
      </p:sp>
      <p:sp>
        <p:nvSpPr>
          <p:cNvPr id="3" name="Content Placeholder 2"/>
          <p:cNvSpPr>
            <a:spLocks noGrp="1"/>
          </p:cNvSpPr>
          <p:nvPr>
            <p:ph sz="quarter" idx="1"/>
          </p:nvPr>
        </p:nvSpPr>
        <p:spPr/>
        <p:txBody>
          <a:bodyPr/>
          <a:lstStyle/>
          <a:p>
            <a:r>
              <a:rPr lang="en-US" dirty="0" smtClean="0"/>
              <a:t>Enforce entity integrity by uniquely identifying entity instances</a:t>
            </a:r>
            <a:r>
              <a:rPr lang="en-IE" dirty="0" smtClean="0"/>
              <a:t>.</a:t>
            </a:r>
          </a:p>
          <a:p>
            <a:r>
              <a:rPr lang="en-US" dirty="0" smtClean="0"/>
              <a:t>Is an attribute or a set of attributes that uniquely identify a specific instance of an entity. </a:t>
            </a:r>
          </a:p>
          <a:p>
            <a:r>
              <a:rPr lang="en-US" dirty="0" smtClean="0"/>
              <a:t>Every entity in the data model must have a primary key whose values uniquely identify instances of the entity.</a:t>
            </a:r>
          </a:p>
          <a:p>
            <a:endParaRPr lang="en-US" dirty="0" smtClean="0"/>
          </a:p>
        </p:txBody>
      </p:sp>
    </p:spTree>
    <p:extLst>
      <p:ext uri="{BB962C8B-B14F-4D97-AF65-F5344CB8AC3E}">
        <p14:creationId xmlns:p14="http://schemas.microsoft.com/office/powerpoint/2010/main" val="32836879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5"/>
          <p:cNvSpPr>
            <a:spLocks noGrp="1" noChangeArrowheads="1"/>
          </p:cNvSpPr>
          <p:nvPr>
            <p:ph type="title"/>
          </p:nvPr>
        </p:nvSpPr>
        <p:spPr/>
        <p:txBody>
          <a:bodyPr>
            <a:normAutofit/>
          </a:bodyPr>
          <a:lstStyle/>
          <a:p>
            <a:r>
              <a:rPr lang="en-US" altLang="en-US" dirty="0"/>
              <a:t>Data </a:t>
            </a:r>
            <a:r>
              <a:rPr lang="en-US" altLang="en-US" dirty="0" smtClean="0"/>
              <a:t>redundancy</a:t>
            </a:r>
            <a:endParaRPr lang="en-US" altLang="en-US" dirty="0"/>
          </a:p>
        </p:txBody>
      </p:sp>
      <p:sp>
        <p:nvSpPr>
          <p:cNvPr id="2" name="Text Placeholder 1"/>
          <p:cNvSpPr>
            <a:spLocks noGrp="1"/>
          </p:cNvSpPr>
          <p:nvPr>
            <p:ph type="body" idx="2"/>
          </p:nvPr>
        </p:nvSpPr>
        <p:spPr/>
        <p:txBody>
          <a:bodyPr/>
          <a:lstStyle/>
          <a:p>
            <a:pPr marL="342900" indent="-342900">
              <a:buFont typeface="Arial" panose="020B0604020202020204" pitchFamily="34" charset="0"/>
              <a:buChar char="•"/>
            </a:pPr>
            <a:r>
              <a:rPr lang="en-IE" sz="2000" dirty="0" smtClean="0"/>
              <a:t>Duplication of data in separate tables</a:t>
            </a:r>
          </a:p>
          <a:p>
            <a:pPr marL="342900" indent="-342900">
              <a:buFont typeface="Arial" panose="020B0604020202020204" pitchFamily="34" charset="0"/>
              <a:buChar char="•"/>
            </a:pPr>
            <a:r>
              <a:rPr lang="en-IE" sz="2000" dirty="0" smtClean="0"/>
              <a:t>Leads to waste and potential inconsistency</a:t>
            </a:r>
            <a:endParaRPr lang="en-IE" dirty="0" smtClean="0"/>
          </a:p>
          <a:p>
            <a:pPr marL="342900" indent="-342900">
              <a:buFont typeface="Arial" panose="020B0604020202020204" pitchFamily="34" charset="0"/>
              <a:buChar char="•"/>
            </a:pPr>
            <a:r>
              <a:rPr lang="en-IE" sz="2000" dirty="0" smtClean="0"/>
              <a:t>How to overcome this</a:t>
            </a:r>
            <a:r>
              <a:rPr lang="en-IE" dirty="0" smtClean="0"/>
              <a:t>?</a:t>
            </a:r>
          </a:p>
          <a:p>
            <a:endParaRPr lang="en-IE" dirty="0"/>
          </a:p>
        </p:txBody>
      </p:sp>
      <p:pic>
        <p:nvPicPr>
          <p:cNvPr id="16406" name="Picture 22" descr="Fig02-03"/>
          <p:cNvPicPr>
            <a:picLocks noGrp="1" noChangeAspect="1" noChangeArrowheads="1"/>
          </p:cNvPicPr>
          <p:nvPr>
            <p:ph sz="quarter" idx="1"/>
          </p:nvPr>
        </p:nvPicPr>
        <p:blipFill rotWithShape="1">
          <a:blip r:embed="rId2" cstate="print">
            <a:extLst>
              <a:ext uri="{28A0092B-C50C-407E-A947-70E740481C1C}">
                <a14:useLocalDpi xmlns:a14="http://schemas.microsoft.com/office/drawing/2010/main" val="0"/>
              </a:ext>
            </a:extLst>
          </a:blip>
          <a:srcRect r="17334"/>
          <a:stretch/>
        </p:blipFill>
        <p:spPr>
          <a:xfrm>
            <a:off x="304800" y="1265998"/>
            <a:ext cx="5564810" cy="446725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5113605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Key Constraints - Foreign Key</a:t>
            </a:r>
            <a:endParaRPr lang="en-IE" dirty="0"/>
          </a:p>
        </p:txBody>
      </p:sp>
      <p:sp>
        <p:nvSpPr>
          <p:cNvPr id="3" name="Content Placeholder 2"/>
          <p:cNvSpPr>
            <a:spLocks noGrp="1"/>
          </p:cNvSpPr>
          <p:nvPr>
            <p:ph sz="quarter" idx="1"/>
          </p:nvPr>
        </p:nvSpPr>
        <p:spPr/>
        <p:txBody>
          <a:bodyPr/>
          <a:lstStyle/>
          <a:p>
            <a:r>
              <a:rPr lang="en-US" dirty="0" smtClean="0"/>
              <a:t>An </a:t>
            </a:r>
            <a:r>
              <a:rPr lang="en-US" dirty="0"/>
              <a:t>attribute of one table that </a:t>
            </a:r>
            <a:r>
              <a:rPr lang="en-US" dirty="0" smtClean="0"/>
              <a:t>represents the relationship between this table and another </a:t>
            </a:r>
          </a:p>
          <a:p>
            <a:pPr lvl="1"/>
            <a:r>
              <a:rPr lang="en-US" dirty="0" smtClean="0"/>
              <a:t>The attribute is the primary key of the other table</a:t>
            </a:r>
            <a:endParaRPr lang="en-US" dirty="0"/>
          </a:p>
          <a:p>
            <a:r>
              <a:rPr lang="en-US" dirty="0" smtClean="0"/>
              <a:t>Foreign </a:t>
            </a:r>
            <a:r>
              <a:rPr lang="en-US" dirty="0"/>
              <a:t>keys provide a method for maintaining integrity in the data (called referential integrity) and for navigating between different instances of an entity. </a:t>
            </a:r>
            <a:endParaRPr lang="en-US" dirty="0" smtClean="0"/>
          </a:p>
          <a:p>
            <a:r>
              <a:rPr lang="en-US" dirty="0" smtClean="0"/>
              <a:t>Every </a:t>
            </a:r>
            <a:r>
              <a:rPr lang="en-US" dirty="0"/>
              <a:t>relationship </a:t>
            </a:r>
            <a:r>
              <a:rPr lang="en-US" dirty="0" smtClean="0"/>
              <a:t>between tables must </a:t>
            </a:r>
            <a:r>
              <a:rPr lang="en-US" dirty="0"/>
              <a:t>be supported by a foreign key. </a:t>
            </a:r>
            <a:endParaRPr lang="en-US" dirty="0" smtClean="0"/>
          </a:p>
          <a:p>
            <a:r>
              <a:rPr lang="en-US" dirty="0"/>
              <a:t>Foreign keys attributes are indicated by the notation (FK) beside them </a:t>
            </a:r>
            <a:r>
              <a:rPr lang="en-US" dirty="0" smtClean="0"/>
              <a:t>on database models.</a:t>
            </a:r>
            <a:endParaRPr lang="en-US" dirty="0"/>
          </a:p>
          <a:p>
            <a:endParaRPr lang="en-US" dirty="0"/>
          </a:p>
          <a:p>
            <a:endParaRPr lang="en-IE" dirty="0"/>
          </a:p>
        </p:txBody>
      </p:sp>
    </p:spTree>
    <p:extLst>
      <p:ext uri="{BB962C8B-B14F-4D97-AF65-F5344CB8AC3E}">
        <p14:creationId xmlns:p14="http://schemas.microsoft.com/office/powerpoint/2010/main" val="374714968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Key constraints</a:t>
            </a:r>
            <a:endParaRPr lang="en-IE" dirty="0"/>
          </a:p>
        </p:txBody>
      </p:sp>
      <p:sp>
        <p:nvSpPr>
          <p:cNvPr id="3" name="Content Placeholder 2"/>
          <p:cNvSpPr>
            <a:spLocks noGrp="1"/>
          </p:cNvSpPr>
          <p:nvPr>
            <p:ph sz="quarter" idx="1"/>
          </p:nvPr>
        </p:nvSpPr>
        <p:spPr/>
        <p:txBody>
          <a:bodyPr>
            <a:normAutofit fontScale="92500" lnSpcReduction="20000"/>
          </a:bodyPr>
          <a:lstStyle/>
          <a:p>
            <a:r>
              <a:rPr lang="en-IE" dirty="0" smtClean="0"/>
              <a:t>Suppose we have the following relations (equivalent to tables):</a:t>
            </a:r>
          </a:p>
          <a:p>
            <a:pPr lvl="1"/>
            <a:r>
              <a:rPr lang="en-GB" dirty="0" smtClean="0"/>
              <a:t>CUSTOMER(</a:t>
            </a:r>
            <a:r>
              <a:rPr lang="en-GB" u="sng" dirty="0" err="1" smtClean="0"/>
              <a:t>Customer_ID</a:t>
            </a:r>
            <a:r>
              <a:rPr lang="en-GB" dirty="0" smtClean="0"/>
              <a:t>, </a:t>
            </a:r>
            <a:r>
              <a:rPr lang="en-GB" dirty="0" err="1" smtClean="0"/>
              <a:t>Customer_Name</a:t>
            </a:r>
            <a:r>
              <a:rPr lang="en-GB" dirty="0" smtClean="0"/>
              <a:t>, Address, City, State, Zip)</a:t>
            </a:r>
          </a:p>
          <a:p>
            <a:pPr lvl="1"/>
            <a:r>
              <a:rPr lang="en-GB" dirty="0"/>
              <a:t>PRODUCT(</a:t>
            </a:r>
            <a:r>
              <a:rPr lang="en-GB" u="sng" dirty="0" err="1"/>
              <a:t>Product_ID</a:t>
            </a:r>
            <a:r>
              <a:rPr lang="en-GB" dirty="0"/>
              <a:t>, </a:t>
            </a:r>
            <a:r>
              <a:rPr lang="en-GB" dirty="0" err="1"/>
              <a:t>Product_Description</a:t>
            </a:r>
            <a:r>
              <a:rPr lang="en-GB" dirty="0"/>
              <a:t>, </a:t>
            </a:r>
            <a:r>
              <a:rPr lang="en-GB" dirty="0" err="1"/>
              <a:t>Product_Finish</a:t>
            </a:r>
            <a:r>
              <a:rPr lang="en-GB" dirty="0"/>
              <a:t>, </a:t>
            </a:r>
            <a:r>
              <a:rPr lang="en-GB" dirty="0" err="1"/>
              <a:t>Standard_Price</a:t>
            </a:r>
            <a:r>
              <a:rPr lang="en-GB" dirty="0"/>
              <a:t>, </a:t>
            </a:r>
            <a:r>
              <a:rPr lang="en-GB" dirty="0" err="1"/>
              <a:t>On_Hand</a:t>
            </a:r>
            <a:r>
              <a:rPr lang="en-GB" dirty="0"/>
              <a:t>)</a:t>
            </a:r>
          </a:p>
          <a:p>
            <a:pPr lvl="1"/>
            <a:r>
              <a:rPr lang="en-GB" dirty="0" smtClean="0"/>
              <a:t>ORDER(</a:t>
            </a:r>
            <a:r>
              <a:rPr lang="en-GB" u="sng" dirty="0" err="1" smtClean="0"/>
              <a:t>Order_ID</a:t>
            </a:r>
            <a:r>
              <a:rPr lang="en-GB" dirty="0" smtClean="0"/>
              <a:t>, </a:t>
            </a:r>
            <a:r>
              <a:rPr lang="en-GB" dirty="0" err="1" smtClean="0"/>
              <a:t>Order_Date</a:t>
            </a:r>
            <a:r>
              <a:rPr lang="en-GB" dirty="0" smtClean="0"/>
              <a:t>, </a:t>
            </a:r>
            <a:r>
              <a:rPr lang="en-GB" dirty="0" err="1" smtClean="0"/>
              <a:t>Customer_ID</a:t>
            </a:r>
            <a:r>
              <a:rPr lang="en-GB" dirty="0" smtClean="0"/>
              <a:t>)</a:t>
            </a:r>
          </a:p>
          <a:p>
            <a:pPr lvl="1"/>
            <a:r>
              <a:rPr lang="en-GB" dirty="0" smtClean="0"/>
              <a:t>ORDER_LINE(</a:t>
            </a:r>
            <a:r>
              <a:rPr lang="en-GB" u="sng" dirty="0" err="1" smtClean="0"/>
              <a:t>Order_ID</a:t>
            </a:r>
            <a:r>
              <a:rPr lang="en-GB" dirty="0" smtClean="0"/>
              <a:t>, </a:t>
            </a:r>
            <a:r>
              <a:rPr lang="en-GB" u="sng" dirty="0" err="1" smtClean="0"/>
              <a:t>Product_ID</a:t>
            </a:r>
            <a:r>
              <a:rPr lang="en-GB" dirty="0" smtClean="0"/>
              <a:t>, Quantity)</a:t>
            </a:r>
          </a:p>
          <a:p>
            <a:r>
              <a:rPr lang="en-IE" dirty="0" smtClean="0"/>
              <a:t>The underlined attributes are the primary keys.</a:t>
            </a:r>
          </a:p>
          <a:p>
            <a:r>
              <a:rPr lang="en-GB" dirty="0" smtClean="0"/>
              <a:t>The primary key for ORDER_LINE is a composite key consisting of the attributes </a:t>
            </a:r>
            <a:r>
              <a:rPr lang="en-GB" dirty="0" err="1" smtClean="0"/>
              <a:t>Order_ID</a:t>
            </a:r>
            <a:r>
              <a:rPr lang="en-GB" dirty="0" smtClean="0"/>
              <a:t> and </a:t>
            </a:r>
            <a:r>
              <a:rPr lang="en-GB" dirty="0" err="1" smtClean="0"/>
              <a:t>Product_ID</a:t>
            </a:r>
            <a:endParaRPr lang="en-GB" dirty="0" smtClean="0"/>
          </a:p>
          <a:p>
            <a:r>
              <a:rPr lang="en-GB" dirty="0" err="1" smtClean="0"/>
              <a:t>Customer_ID</a:t>
            </a:r>
            <a:r>
              <a:rPr lang="en-GB" dirty="0" smtClean="0"/>
              <a:t> is a foreign key in the ORDER relation, allowing an order to be associated with a customer</a:t>
            </a:r>
          </a:p>
          <a:p>
            <a:r>
              <a:rPr lang="en-GB" dirty="0" smtClean="0"/>
              <a:t>ORDER_LINE has two foreign keys, </a:t>
            </a:r>
            <a:r>
              <a:rPr lang="en-GB" dirty="0" err="1" smtClean="0"/>
              <a:t>Order_ID</a:t>
            </a:r>
            <a:r>
              <a:rPr lang="en-GB" dirty="0" smtClean="0"/>
              <a:t> and </a:t>
            </a:r>
            <a:r>
              <a:rPr lang="en-GB" dirty="0" err="1" smtClean="0"/>
              <a:t>Product_ID</a:t>
            </a:r>
            <a:r>
              <a:rPr lang="en-GB" dirty="0" smtClean="0"/>
              <a:t>, allowing each line on an order with the relevant order and product.</a:t>
            </a:r>
          </a:p>
          <a:p>
            <a:endParaRPr lang="en-IE" dirty="0"/>
          </a:p>
        </p:txBody>
      </p:sp>
    </p:spTree>
    <p:extLst>
      <p:ext uri="{BB962C8B-B14F-4D97-AF65-F5344CB8AC3E}">
        <p14:creationId xmlns:p14="http://schemas.microsoft.com/office/powerpoint/2010/main" val="379721807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t>Foreign Key</a:t>
            </a:r>
            <a:endParaRPr lang="en-US" altLang="en-US" dirty="0"/>
          </a:p>
        </p:txBody>
      </p:sp>
      <p:sp>
        <p:nvSpPr>
          <p:cNvPr id="15363" name="Rectangle 3"/>
          <p:cNvSpPr>
            <a:spLocks noGrp="1" noChangeArrowheads="1"/>
          </p:cNvSpPr>
          <p:nvPr>
            <p:ph type="body" idx="1"/>
          </p:nvPr>
        </p:nvSpPr>
        <p:spPr/>
        <p:txBody>
          <a:bodyPr>
            <a:normAutofit fontScale="92500" lnSpcReduction="20000"/>
          </a:bodyPr>
          <a:lstStyle/>
          <a:p>
            <a:r>
              <a:rPr lang="en-US" altLang="en-US" dirty="0" smtClean="0"/>
              <a:t>When one table needs to be related to another table, you must include a common field and tell Oracle that the tables are linked.</a:t>
            </a:r>
          </a:p>
          <a:p>
            <a:r>
              <a:rPr lang="en-US" altLang="en-US" dirty="0" smtClean="0"/>
              <a:t> The common field will be the primary key in one table.</a:t>
            </a:r>
          </a:p>
          <a:p>
            <a:r>
              <a:rPr lang="en-US" altLang="en-US" dirty="0" smtClean="0"/>
              <a:t>The field in the related table is referred to as the foreign key.</a:t>
            </a:r>
          </a:p>
          <a:p>
            <a:r>
              <a:rPr lang="en-US" altLang="en-US" dirty="0" smtClean="0"/>
              <a:t>The foreign key in a table can then be used as a primary key to access the record in the related table when needed.</a:t>
            </a:r>
          </a:p>
          <a:p>
            <a:r>
              <a:rPr lang="en-US" altLang="en-US" dirty="0" smtClean="0"/>
              <a:t>It also helps enforce data integrity.</a:t>
            </a:r>
          </a:p>
          <a:p>
            <a:pPr lvl="1"/>
            <a:r>
              <a:rPr lang="en-US" altLang="en-US" dirty="0" smtClean="0"/>
              <a:t>A foreign key value must match an existing value in the parent table or be NULL.</a:t>
            </a:r>
          </a:p>
          <a:p>
            <a:pPr lvl="1"/>
            <a:r>
              <a:rPr lang="en-US" altLang="en-US" dirty="0" smtClean="0"/>
              <a:t>Therefore it is not possible to insert invalid data into the foreign key field.</a:t>
            </a:r>
          </a:p>
          <a:p>
            <a:r>
              <a:rPr lang="en-US" altLang="en-US" dirty="0" smtClean="0"/>
              <a:t>Foreign keys are based on data values and are purely logical, rather than physical, pointers.</a:t>
            </a:r>
          </a:p>
          <a:p>
            <a:endParaRPr lang="en-US" altLang="en-US" dirty="0"/>
          </a:p>
        </p:txBody>
      </p:sp>
    </p:spTree>
    <p:extLst>
      <p:ext uri="{BB962C8B-B14F-4D97-AF65-F5344CB8AC3E}">
        <p14:creationId xmlns:p14="http://schemas.microsoft.com/office/powerpoint/2010/main" val="306169381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altLang="en-US" smtClean="0"/>
              <a:t>FOREIGN KEY Constraint</a:t>
            </a:r>
            <a:endParaRPr lang="en-US" altLang="en-US"/>
          </a:p>
        </p:txBody>
      </p:sp>
      <p:sp>
        <p:nvSpPr>
          <p:cNvPr id="582659" name="Rectangle 3"/>
          <p:cNvSpPr>
            <a:spLocks noChangeArrowheads="1"/>
          </p:cNvSpPr>
          <p:nvPr/>
        </p:nvSpPr>
        <p:spPr bwMode="auto">
          <a:xfrm>
            <a:off x="1928813" y="1057275"/>
            <a:ext cx="193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latin typeface="Courier New" pitchFamily="49" charset="0"/>
              </a:rPr>
              <a:t>DEPARTMENTS</a:t>
            </a:r>
            <a:r>
              <a:rPr lang="en-US" altLang="en-US" sz="2000"/>
              <a:t> </a:t>
            </a:r>
          </a:p>
        </p:txBody>
      </p:sp>
      <p:sp>
        <p:nvSpPr>
          <p:cNvPr id="582660" name="Rectangle 4"/>
          <p:cNvSpPr>
            <a:spLocks noChangeArrowheads="1"/>
          </p:cNvSpPr>
          <p:nvPr/>
        </p:nvSpPr>
        <p:spPr bwMode="auto">
          <a:xfrm>
            <a:off x="419100" y="3190875"/>
            <a:ext cx="1555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latin typeface="Courier New" pitchFamily="49" charset="0"/>
              </a:rPr>
              <a:t>EMPLOYEES</a:t>
            </a:r>
          </a:p>
        </p:txBody>
      </p:sp>
      <p:sp>
        <p:nvSpPr>
          <p:cNvPr id="582661" name="Line 5"/>
          <p:cNvSpPr>
            <a:spLocks noChangeShapeType="1"/>
          </p:cNvSpPr>
          <p:nvPr/>
        </p:nvSpPr>
        <p:spPr bwMode="auto">
          <a:xfrm flipH="1">
            <a:off x="7096125" y="3732213"/>
            <a:ext cx="455613"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82662" name="Rectangle 6"/>
          <p:cNvSpPr>
            <a:spLocks noChangeArrowheads="1"/>
          </p:cNvSpPr>
          <p:nvPr/>
        </p:nvSpPr>
        <p:spPr bwMode="auto">
          <a:xfrm>
            <a:off x="7570788" y="3535363"/>
            <a:ext cx="13335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0"/>
              </a:spcBef>
              <a:buClrTx/>
              <a:buFontTx/>
              <a:buNone/>
            </a:pPr>
            <a:r>
              <a:rPr lang="en-US" altLang="en-US">
                <a:latin typeface="Courier New" pitchFamily="49" charset="0"/>
              </a:rPr>
              <a:t>FOREIGN</a:t>
            </a:r>
            <a:br>
              <a:rPr lang="en-US" altLang="en-US">
                <a:latin typeface="Courier New" pitchFamily="49" charset="0"/>
              </a:rPr>
            </a:br>
            <a:r>
              <a:rPr lang="en-US" altLang="en-US">
                <a:latin typeface="Courier New" pitchFamily="49" charset="0"/>
              </a:rPr>
              <a:t>KEY</a:t>
            </a:r>
          </a:p>
        </p:txBody>
      </p:sp>
      <p:sp>
        <p:nvSpPr>
          <p:cNvPr id="582663" name="Freeform 7"/>
          <p:cNvSpPr>
            <a:spLocks/>
          </p:cNvSpPr>
          <p:nvPr/>
        </p:nvSpPr>
        <p:spPr bwMode="auto">
          <a:xfrm>
            <a:off x="3119438" y="2803525"/>
            <a:ext cx="3614737" cy="646113"/>
          </a:xfrm>
          <a:custGeom>
            <a:avLst/>
            <a:gdLst>
              <a:gd name="T0" fmla="*/ 0 w 2741"/>
              <a:gd name="T1" fmla="*/ 0 h 309"/>
              <a:gd name="T2" fmla="*/ 0 w 2741"/>
              <a:gd name="T3" fmla="*/ 153 h 309"/>
              <a:gd name="T4" fmla="*/ 2740 w 2741"/>
              <a:gd name="T5" fmla="*/ 153 h 309"/>
              <a:gd name="T6" fmla="*/ 2740 w 2741"/>
              <a:gd name="T7" fmla="*/ 308 h 309"/>
            </a:gdLst>
            <a:ahLst/>
            <a:cxnLst>
              <a:cxn ang="0">
                <a:pos x="T0" y="T1"/>
              </a:cxn>
              <a:cxn ang="0">
                <a:pos x="T2" y="T3"/>
              </a:cxn>
              <a:cxn ang="0">
                <a:pos x="T4" y="T5"/>
              </a:cxn>
              <a:cxn ang="0">
                <a:pos x="T6" y="T7"/>
              </a:cxn>
            </a:cxnLst>
            <a:rect l="0" t="0" r="r" b="b"/>
            <a:pathLst>
              <a:path w="2741" h="309">
                <a:moveTo>
                  <a:pt x="0" y="0"/>
                </a:moveTo>
                <a:lnTo>
                  <a:pt x="0" y="153"/>
                </a:lnTo>
                <a:lnTo>
                  <a:pt x="2740" y="153"/>
                </a:lnTo>
                <a:lnTo>
                  <a:pt x="2740" y="308"/>
                </a:lnTo>
              </a:path>
            </a:pathLst>
          </a:custGeom>
          <a:noFill/>
          <a:ln w="28575" cap="rnd"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82664" name="Rectangle 8"/>
          <p:cNvSpPr>
            <a:spLocks noChangeArrowheads="1"/>
          </p:cNvSpPr>
          <p:nvPr/>
        </p:nvSpPr>
        <p:spPr bwMode="auto">
          <a:xfrm>
            <a:off x="3987800" y="5256213"/>
            <a:ext cx="25939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0"/>
              </a:spcBef>
              <a:buClrTx/>
              <a:buFontTx/>
              <a:buNone/>
            </a:pPr>
            <a:r>
              <a:rPr lang="en-US" altLang="en-US">
                <a:latin typeface="Courier New" pitchFamily="49" charset="0"/>
              </a:rPr>
              <a:t>INSERT INTO</a:t>
            </a:r>
          </a:p>
        </p:txBody>
      </p:sp>
      <p:sp>
        <p:nvSpPr>
          <p:cNvPr id="582665" name="Rectangle 9"/>
          <p:cNvSpPr>
            <a:spLocks noChangeArrowheads="1"/>
          </p:cNvSpPr>
          <p:nvPr/>
        </p:nvSpPr>
        <p:spPr bwMode="auto">
          <a:xfrm>
            <a:off x="7497762" y="5154613"/>
            <a:ext cx="1682750"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70000"/>
              </a:lnSpc>
              <a:spcBef>
                <a:spcPct val="0"/>
              </a:spcBef>
              <a:buClrTx/>
              <a:buFontTx/>
              <a:buNone/>
            </a:pPr>
            <a:r>
              <a:rPr lang="en-US" altLang="en-US" dirty="0"/>
              <a:t>Not allowed</a:t>
            </a:r>
            <a:br>
              <a:rPr lang="en-US" altLang="en-US" dirty="0"/>
            </a:br>
            <a:r>
              <a:rPr lang="en-US" altLang="en-US" dirty="0"/>
              <a:t>(9 does not exist)</a:t>
            </a:r>
          </a:p>
        </p:txBody>
      </p:sp>
      <p:sp>
        <p:nvSpPr>
          <p:cNvPr id="582666" name="Line 10"/>
          <p:cNvSpPr>
            <a:spLocks noChangeShapeType="1"/>
          </p:cNvSpPr>
          <p:nvPr/>
        </p:nvSpPr>
        <p:spPr bwMode="auto">
          <a:xfrm flipV="1">
            <a:off x="7075488" y="5683250"/>
            <a:ext cx="412750" cy="1588"/>
          </a:xfrm>
          <a:prstGeom prst="line">
            <a:avLst/>
          </a:prstGeom>
          <a:noFill/>
          <a:ln w="2857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82667" name="Rectangle 11"/>
          <p:cNvSpPr>
            <a:spLocks noChangeArrowheads="1"/>
          </p:cNvSpPr>
          <p:nvPr/>
        </p:nvSpPr>
        <p:spPr bwMode="auto">
          <a:xfrm>
            <a:off x="7554913" y="5884863"/>
            <a:ext cx="10795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0"/>
              </a:spcBef>
              <a:buClrTx/>
              <a:buFontTx/>
              <a:buNone/>
            </a:pPr>
            <a:r>
              <a:rPr lang="en-US" altLang="en-US"/>
              <a:t>Allowed</a:t>
            </a:r>
          </a:p>
        </p:txBody>
      </p:sp>
      <p:sp>
        <p:nvSpPr>
          <p:cNvPr id="582668" name="Line 12"/>
          <p:cNvSpPr>
            <a:spLocks noChangeShapeType="1"/>
          </p:cNvSpPr>
          <p:nvPr/>
        </p:nvSpPr>
        <p:spPr bwMode="auto">
          <a:xfrm flipV="1">
            <a:off x="7097713" y="6000750"/>
            <a:ext cx="412750" cy="1588"/>
          </a:xfrm>
          <a:prstGeom prst="line">
            <a:avLst/>
          </a:prstGeom>
          <a:noFill/>
          <a:ln w="2857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82669" name="Rectangle 13"/>
          <p:cNvSpPr>
            <a:spLocks noChangeArrowheads="1"/>
          </p:cNvSpPr>
          <p:nvPr/>
        </p:nvSpPr>
        <p:spPr bwMode="auto">
          <a:xfrm>
            <a:off x="161925" y="2127250"/>
            <a:ext cx="13335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90000"/>
              </a:lnSpc>
              <a:spcBef>
                <a:spcPct val="0"/>
              </a:spcBef>
              <a:buClrTx/>
              <a:buFontTx/>
              <a:buNone/>
            </a:pPr>
            <a:r>
              <a:rPr lang="en-US" altLang="en-US">
                <a:latin typeface="Courier New" pitchFamily="49" charset="0"/>
              </a:rPr>
              <a:t>PRIMARY</a:t>
            </a:r>
            <a:br>
              <a:rPr lang="en-US" altLang="en-US">
                <a:latin typeface="Courier New" pitchFamily="49" charset="0"/>
              </a:rPr>
            </a:br>
            <a:r>
              <a:rPr lang="en-US" altLang="en-US">
                <a:latin typeface="Courier New" pitchFamily="49" charset="0"/>
              </a:rPr>
              <a:t>KEY</a:t>
            </a:r>
          </a:p>
        </p:txBody>
      </p:sp>
      <p:sp>
        <p:nvSpPr>
          <p:cNvPr id="582670" name="Line 14"/>
          <p:cNvSpPr>
            <a:spLocks noChangeShapeType="1"/>
          </p:cNvSpPr>
          <p:nvPr/>
        </p:nvSpPr>
        <p:spPr bwMode="auto">
          <a:xfrm>
            <a:off x="1247775" y="2438400"/>
            <a:ext cx="620713" cy="4763"/>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58267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911350" y="1387475"/>
            <a:ext cx="66865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82672" name="Text Box 16"/>
          <p:cNvSpPr txBox="1">
            <a:spLocks noChangeArrowheads="1"/>
          </p:cNvSpPr>
          <p:nvPr/>
        </p:nvSpPr>
        <p:spPr bwMode="auto">
          <a:xfrm>
            <a:off x="1897063" y="2532063"/>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charset="0"/>
              </a:rPr>
              <a:t>…</a:t>
            </a:r>
          </a:p>
        </p:txBody>
      </p:sp>
      <p:pic>
        <p:nvPicPr>
          <p:cNvPr id="582673"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66713" y="3595688"/>
            <a:ext cx="66865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82674" name="Text Box 18"/>
          <p:cNvSpPr txBox="1">
            <a:spLocks noChangeArrowheads="1"/>
          </p:cNvSpPr>
          <p:nvPr/>
        </p:nvSpPr>
        <p:spPr bwMode="auto">
          <a:xfrm>
            <a:off x="366713" y="4951413"/>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charset="0"/>
              </a:rPr>
              <a:t>…</a:t>
            </a:r>
          </a:p>
        </p:txBody>
      </p:sp>
      <p:pic>
        <p:nvPicPr>
          <p:cNvPr id="582675"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66713" y="5618163"/>
            <a:ext cx="66865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82676" name="AutoShape 20"/>
          <p:cNvSpPr>
            <a:spLocks noChangeArrowheads="1"/>
          </p:cNvSpPr>
          <p:nvPr/>
        </p:nvSpPr>
        <p:spPr bwMode="blackWhite">
          <a:xfrm>
            <a:off x="3695700" y="5197475"/>
            <a:ext cx="357188" cy="365125"/>
          </a:xfrm>
          <a:prstGeom prst="upArrow">
            <a:avLst>
              <a:gd name="adj1" fmla="val 50000"/>
              <a:gd name="adj2" fmla="val 51040"/>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53882" dir="2700000" algn="ctr" rotWithShape="0">
                    <a:srgbClr val="000000"/>
                  </a:outerShdw>
                </a:effectLst>
              </a14:hiddenEffects>
            </a:ext>
          </a:extLst>
        </p:spPr>
        <p:txBody>
          <a:bodyPr wrap="none" anchor="ctr"/>
          <a:lstStyle/>
          <a:p>
            <a:endParaRPr lang="en-IE"/>
          </a:p>
        </p:txBody>
      </p:sp>
    </p:spTree>
    <p:extLst>
      <p:ext uri="{BB962C8B-B14F-4D97-AF65-F5344CB8AC3E}">
        <p14:creationId xmlns:p14="http://schemas.microsoft.com/office/powerpoint/2010/main" val="2080685516"/>
      </p:ext>
    </p:extLst>
  </p:cSld>
  <p:clrMapOvr>
    <a:masterClrMapping/>
  </p:clrMapOvr>
  <p:transition spd="slow"/>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Defining Foreign Key</a:t>
            </a:r>
            <a:endParaRPr lang="en-IE" dirty="0"/>
          </a:p>
        </p:txBody>
      </p:sp>
      <p:sp>
        <p:nvSpPr>
          <p:cNvPr id="3" name="Content Placeholder 2"/>
          <p:cNvSpPr>
            <a:spLocks noGrp="1"/>
          </p:cNvSpPr>
          <p:nvPr>
            <p:ph sz="quarter" idx="1"/>
          </p:nvPr>
        </p:nvSpPr>
        <p:spPr/>
        <p:txBody>
          <a:bodyPr/>
          <a:lstStyle/>
          <a:p>
            <a:pPr marL="0" indent="0">
              <a:buNone/>
            </a:pPr>
            <a:r>
              <a:rPr lang="en-IE" dirty="0" smtClean="0"/>
              <a:t>To define a foreign key between Table A and Table B</a:t>
            </a:r>
          </a:p>
          <a:p>
            <a:pPr marL="0" indent="0">
              <a:buNone/>
            </a:pPr>
            <a:r>
              <a:rPr lang="en-IE" dirty="0" smtClean="0"/>
              <a:t>When creating Table A include the following constraint:</a:t>
            </a:r>
          </a:p>
          <a:p>
            <a:pPr marL="0" indent="0">
              <a:buNone/>
            </a:pPr>
            <a:endParaRPr lang="en-IE" dirty="0" smtClean="0"/>
          </a:p>
          <a:p>
            <a:pPr marL="0" indent="0">
              <a:buNone/>
            </a:pPr>
            <a:r>
              <a:rPr lang="en-IE" b="1" dirty="0" smtClean="0"/>
              <a:t>CONSTRAINT</a:t>
            </a:r>
            <a:r>
              <a:rPr lang="en-IE" dirty="0" smtClean="0"/>
              <a:t> &lt;name of constraint&gt;  </a:t>
            </a:r>
            <a:r>
              <a:rPr lang="en-IE" b="1" dirty="0" smtClean="0"/>
              <a:t>FOREIGN KEY (</a:t>
            </a:r>
            <a:r>
              <a:rPr lang="en-IE" dirty="0" smtClean="0"/>
              <a:t>name of the column in Table A</a:t>
            </a:r>
            <a:r>
              <a:rPr lang="en-IE" b="1" dirty="0" smtClean="0"/>
              <a:t>)</a:t>
            </a:r>
            <a:r>
              <a:rPr lang="en-IE" dirty="0" smtClean="0"/>
              <a:t> </a:t>
            </a:r>
            <a:r>
              <a:rPr lang="en-IE" b="1" dirty="0" smtClean="0"/>
              <a:t>REFERENCES</a:t>
            </a:r>
            <a:r>
              <a:rPr lang="en-IE" dirty="0" smtClean="0"/>
              <a:t> </a:t>
            </a:r>
            <a:r>
              <a:rPr lang="en-IE" b="1" dirty="0" smtClean="0"/>
              <a:t>(</a:t>
            </a:r>
            <a:r>
              <a:rPr lang="en-IE" dirty="0" smtClean="0"/>
              <a:t>name of Table B</a:t>
            </a:r>
            <a:r>
              <a:rPr lang="en-IE" b="1" dirty="0" smtClean="0"/>
              <a:t>)</a:t>
            </a:r>
            <a:r>
              <a:rPr lang="en-IE" dirty="0" smtClean="0"/>
              <a:t> </a:t>
            </a:r>
            <a:r>
              <a:rPr lang="en-IE" b="1" dirty="0" smtClean="0"/>
              <a:t>(</a:t>
            </a:r>
            <a:r>
              <a:rPr lang="en-IE" dirty="0" smtClean="0"/>
              <a:t>name of column in Table B</a:t>
            </a:r>
            <a:r>
              <a:rPr lang="en-IE" b="1" dirty="0" smtClean="0"/>
              <a:t>)  </a:t>
            </a:r>
            <a:endParaRPr lang="en-IE" b="1" dirty="0"/>
          </a:p>
        </p:txBody>
      </p:sp>
    </p:spTree>
    <p:extLst>
      <p:ext uri="{BB962C8B-B14F-4D97-AF65-F5344CB8AC3E}">
        <p14:creationId xmlns:p14="http://schemas.microsoft.com/office/powerpoint/2010/main" val="8129191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1026"/>
          <p:cNvSpPr>
            <a:spLocks noGrp="1" noChangeArrowheads="1"/>
          </p:cNvSpPr>
          <p:nvPr>
            <p:ph type="title"/>
          </p:nvPr>
        </p:nvSpPr>
        <p:spPr/>
        <p:txBody>
          <a:bodyPr>
            <a:normAutofit fontScale="90000"/>
          </a:bodyPr>
          <a:lstStyle/>
          <a:p>
            <a:r>
              <a:rPr lang="en-US" altLang="en-US" smtClean="0"/>
              <a:t>FOREIGN KEY Constraint:</a:t>
            </a:r>
            <a:br>
              <a:rPr lang="en-US" altLang="en-US" smtClean="0"/>
            </a:br>
            <a:r>
              <a:rPr lang="en-US" altLang="en-US" smtClean="0"/>
              <a:t>Keywords</a:t>
            </a:r>
            <a:endParaRPr lang="en-US" altLang="en-US"/>
          </a:p>
        </p:txBody>
      </p:sp>
      <p:sp>
        <p:nvSpPr>
          <p:cNvPr id="586755" name="Rectangle 1027"/>
          <p:cNvSpPr>
            <a:spLocks noGrp="1" noChangeArrowheads="1"/>
          </p:cNvSpPr>
          <p:nvPr>
            <p:ph type="body" idx="1"/>
          </p:nvPr>
        </p:nvSpPr>
        <p:spPr/>
        <p:txBody>
          <a:bodyPr/>
          <a:lstStyle/>
          <a:p>
            <a:r>
              <a:rPr lang="en-US" altLang="en-US" smtClean="0"/>
              <a:t>FOREIGN KEY: Defines the column in the child table at the table-constraint level</a:t>
            </a:r>
          </a:p>
          <a:p>
            <a:r>
              <a:rPr lang="en-US" altLang="en-US" smtClean="0"/>
              <a:t>REFERENCES: Identifies the table and column in the parent table</a:t>
            </a:r>
          </a:p>
          <a:p>
            <a:r>
              <a:rPr lang="en-US" altLang="en-US" smtClean="0"/>
              <a:t>ON DELETE CASCADE: Deletes the dependent rows in the child table when a row in the parent table is deleted</a:t>
            </a:r>
          </a:p>
          <a:p>
            <a:r>
              <a:rPr lang="en-US" altLang="en-US" smtClean="0"/>
              <a:t>ON DELETE SET NULL: Converts dependent foreign key values to null</a:t>
            </a:r>
            <a:endParaRPr lang="en-US" altLang="en-US" dirty="0"/>
          </a:p>
        </p:txBody>
      </p:sp>
    </p:spTree>
    <p:extLst>
      <p:ext uri="{BB962C8B-B14F-4D97-AF65-F5344CB8AC3E}">
        <p14:creationId xmlns:p14="http://schemas.microsoft.com/office/powerpoint/2010/main" val="1926945855"/>
      </p:ext>
    </p:extLst>
  </p:cSld>
  <p:clrMapOvr>
    <a:masterClrMapping/>
  </p:clrMapOvr>
  <p:transition spd="slow"/>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1026"/>
          <p:cNvSpPr>
            <a:spLocks noGrp="1" noChangeArrowheads="1"/>
          </p:cNvSpPr>
          <p:nvPr>
            <p:ph type="title"/>
          </p:nvPr>
        </p:nvSpPr>
        <p:spPr/>
        <p:txBody>
          <a:bodyPr/>
          <a:lstStyle/>
          <a:p>
            <a:r>
              <a:rPr lang="en-US" altLang="en-US" smtClean="0"/>
              <a:t>FOREIGN KEY Constraint</a:t>
            </a:r>
            <a:endParaRPr lang="en-US" altLang="en-US"/>
          </a:p>
        </p:txBody>
      </p:sp>
      <p:sp>
        <p:nvSpPr>
          <p:cNvPr id="584707" name="Rectangle 1027"/>
          <p:cNvSpPr>
            <a:spLocks noGrp="1" noChangeArrowheads="1"/>
          </p:cNvSpPr>
          <p:nvPr>
            <p:ph type="body" idx="1"/>
          </p:nvPr>
        </p:nvSpPr>
        <p:spPr/>
        <p:txBody>
          <a:bodyPr/>
          <a:lstStyle/>
          <a:p>
            <a:r>
              <a:rPr lang="en-US" altLang="en-US" smtClean="0"/>
              <a:t>Defined at either the table level or the column level:</a:t>
            </a:r>
            <a:endParaRPr lang="en-US" altLang="en-US"/>
          </a:p>
        </p:txBody>
      </p:sp>
      <p:sp>
        <p:nvSpPr>
          <p:cNvPr id="584708" name="Rectangle 1028"/>
          <p:cNvSpPr>
            <a:spLocks noChangeArrowheads="1"/>
          </p:cNvSpPr>
          <p:nvPr/>
        </p:nvSpPr>
        <p:spPr bwMode="blackGray">
          <a:xfrm>
            <a:off x="873125" y="2405063"/>
            <a:ext cx="7283450" cy="3390900"/>
          </a:xfrm>
          <a:prstGeom prst="rect">
            <a:avLst/>
          </a:prstGeom>
          <a:solidFill>
            <a:srgbClr val="FFFF00"/>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 pos="2457450" algn="l"/>
              </a:tabLst>
              <a:defRPr sz="2400">
                <a:solidFill>
                  <a:schemeClr val="tx1"/>
                </a:solidFill>
                <a:latin typeface="Times New Roman" pitchFamily="18" charset="0"/>
              </a:defRPr>
            </a:lvl1pPr>
            <a:lvl2pPr algn="l">
              <a:spcBef>
                <a:spcPct val="0"/>
              </a:spcBef>
              <a:tabLst>
                <a:tab pos="1200150" algn="l"/>
                <a:tab pos="2457450" algn="l"/>
              </a:tabLst>
              <a:defRPr sz="2400">
                <a:solidFill>
                  <a:schemeClr val="tx1"/>
                </a:solidFill>
                <a:latin typeface="Times New Roman" pitchFamily="18" charset="0"/>
              </a:defRPr>
            </a:lvl2pPr>
            <a:lvl3pPr algn="l">
              <a:spcBef>
                <a:spcPct val="0"/>
              </a:spcBef>
              <a:tabLst>
                <a:tab pos="1200150" algn="l"/>
                <a:tab pos="2457450" algn="l"/>
              </a:tabLst>
              <a:defRPr sz="2400">
                <a:solidFill>
                  <a:schemeClr val="tx1"/>
                </a:solidFill>
                <a:latin typeface="Times New Roman" pitchFamily="18" charset="0"/>
              </a:defRPr>
            </a:lvl3pPr>
            <a:lvl4pPr algn="l">
              <a:spcBef>
                <a:spcPct val="0"/>
              </a:spcBef>
              <a:tabLst>
                <a:tab pos="1200150" algn="l"/>
                <a:tab pos="2457450" algn="l"/>
              </a:tabLst>
              <a:defRPr sz="2400">
                <a:solidFill>
                  <a:schemeClr val="tx1"/>
                </a:solidFill>
                <a:latin typeface="Times New Roman" pitchFamily="18" charset="0"/>
              </a:defRPr>
            </a:lvl4pPr>
            <a:lvl5pPr algn="l">
              <a:spcBef>
                <a:spcPct val="0"/>
              </a:spcBef>
              <a:tabLst>
                <a:tab pos="1200150" algn="l"/>
                <a:tab pos="2457450" algn="l"/>
              </a:tabLst>
              <a:defRPr sz="2400">
                <a:solidFill>
                  <a:schemeClr val="tx1"/>
                </a:solidFill>
                <a:latin typeface="Times New Roman" pitchFamily="18" charset="0"/>
              </a:defRPr>
            </a:lvl5pPr>
            <a:lvl6pPr fontAlgn="base">
              <a:spcBef>
                <a:spcPct val="0"/>
              </a:spcBef>
              <a:spcAft>
                <a:spcPct val="0"/>
              </a:spcAft>
              <a:tabLst>
                <a:tab pos="1200150" algn="l"/>
                <a:tab pos="2457450" algn="l"/>
              </a:tabLst>
              <a:defRPr sz="2400">
                <a:solidFill>
                  <a:schemeClr val="tx1"/>
                </a:solidFill>
                <a:latin typeface="Times New Roman" pitchFamily="18" charset="0"/>
              </a:defRPr>
            </a:lvl6pPr>
            <a:lvl7pPr fontAlgn="base">
              <a:spcBef>
                <a:spcPct val="0"/>
              </a:spcBef>
              <a:spcAft>
                <a:spcPct val="0"/>
              </a:spcAft>
              <a:tabLst>
                <a:tab pos="1200150" algn="l"/>
                <a:tab pos="2457450" algn="l"/>
              </a:tabLst>
              <a:defRPr sz="2400">
                <a:solidFill>
                  <a:schemeClr val="tx1"/>
                </a:solidFill>
                <a:latin typeface="Times New Roman" pitchFamily="18" charset="0"/>
              </a:defRPr>
            </a:lvl7pPr>
            <a:lvl8pPr fontAlgn="base">
              <a:spcBef>
                <a:spcPct val="0"/>
              </a:spcBef>
              <a:spcAft>
                <a:spcPct val="0"/>
              </a:spcAft>
              <a:tabLst>
                <a:tab pos="1200150" algn="l"/>
                <a:tab pos="2457450" algn="l"/>
              </a:tabLst>
              <a:defRPr sz="2400">
                <a:solidFill>
                  <a:schemeClr val="tx1"/>
                </a:solidFill>
                <a:latin typeface="Times New Roman" pitchFamily="18" charset="0"/>
              </a:defRPr>
            </a:lvl8pPr>
            <a:lvl9pPr fontAlgn="base">
              <a:spcBef>
                <a:spcPct val="0"/>
              </a:spcBef>
              <a:spcAft>
                <a:spcPct val="0"/>
              </a:spcAft>
              <a:tabLst>
                <a:tab pos="1200150" algn="l"/>
                <a:tab pos="2457450" algn="l"/>
              </a:tabLst>
              <a:defRPr sz="2400">
                <a:solidFill>
                  <a:schemeClr val="tx1"/>
                </a:solidFill>
                <a:latin typeface="Times New Roman" pitchFamily="18" charset="0"/>
              </a:defRPr>
            </a:lvl9pPr>
          </a:lstStyle>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p:txBody>
      </p:sp>
      <p:sp>
        <p:nvSpPr>
          <p:cNvPr id="584709" name="Rectangle 1029"/>
          <p:cNvSpPr>
            <a:spLocks noChangeArrowheads="1"/>
          </p:cNvSpPr>
          <p:nvPr/>
        </p:nvSpPr>
        <p:spPr bwMode="auto">
          <a:xfrm>
            <a:off x="1571625" y="4806950"/>
            <a:ext cx="6210300" cy="5080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84710" name="Rectangle 1030"/>
          <p:cNvSpPr>
            <a:spLocks noChangeArrowheads="1"/>
          </p:cNvSpPr>
          <p:nvPr/>
        </p:nvSpPr>
        <p:spPr bwMode="blackWhite">
          <a:xfrm>
            <a:off x="1031875" y="2646363"/>
            <a:ext cx="5102225"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2457450" algn="l"/>
              </a:tabLst>
              <a:defRPr sz="2400">
                <a:solidFill>
                  <a:schemeClr val="tx1"/>
                </a:solidFill>
                <a:latin typeface="Times New Roman" pitchFamily="18" charset="0"/>
              </a:defRPr>
            </a:lvl1pPr>
            <a:lvl2pPr algn="l">
              <a:spcBef>
                <a:spcPct val="0"/>
              </a:spcBef>
              <a:tabLst>
                <a:tab pos="1200150" algn="l"/>
                <a:tab pos="2457450" algn="l"/>
              </a:tabLst>
              <a:defRPr sz="2400">
                <a:solidFill>
                  <a:schemeClr val="tx1"/>
                </a:solidFill>
                <a:latin typeface="Times New Roman" pitchFamily="18" charset="0"/>
              </a:defRPr>
            </a:lvl2pPr>
            <a:lvl3pPr algn="l">
              <a:spcBef>
                <a:spcPct val="0"/>
              </a:spcBef>
              <a:tabLst>
                <a:tab pos="1200150" algn="l"/>
                <a:tab pos="2457450" algn="l"/>
              </a:tabLst>
              <a:defRPr sz="2400">
                <a:solidFill>
                  <a:schemeClr val="tx1"/>
                </a:solidFill>
                <a:latin typeface="Times New Roman" pitchFamily="18" charset="0"/>
              </a:defRPr>
            </a:lvl3pPr>
            <a:lvl4pPr algn="l">
              <a:spcBef>
                <a:spcPct val="0"/>
              </a:spcBef>
              <a:tabLst>
                <a:tab pos="1200150" algn="l"/>
                <a:tab pos="2457450" algn="l"/>
              </a:tabLst>
              <a:defRPr sz="2400">
                <a:solidFill>
                  <a:schemeClr val="tx1"/>
                </a:solidFill>
                <a:latin typeface="Times New Roman" pitchFamily="18" charset="0"/>
              </a:defRPr>
            </a:lvl4pPr>
            <a:lvl5pPr algn="l">
              <a:spcBef>
                <a:spcPct val="0"/>
              </a:spcBef>
              <a:tabLst>
                <a:tab pos="1200150" algn="l"/>
                <a:tab pos="2457450" algn="l"/>
              </a:tabLst>
              <a:defRPr sz="2400">
                <a:solidFill>
                  <a:schemeClr val="tx1"/>
                </a:solidFill>
                <a:latin typeface="Times New Roman" pitchFamily="18" charset="0"/>
              </a:defRPr>
            </a:lvl5pPr>
            <a:lvl6pPr fontAlgn="base">
              <a:spcBef>
                <a:spcPct val="0"/>
              </a:spcBef>
              <a:spcAft>
                <a:spcPct val="0"/>
              </a:spcAft>
              <a:tabLst>
                <a:tab pos="1200150" algn="l"/>
                <a:tab pos="2457450" algn="l"/>
              </a:tabLst>
              <a:defRPr sz="2400">
                <a:solidFill>
                  <a:schemeClr val="tx1"/>
                </a:solidFill>
                <a:latin typeface="Times New Roman" pitchFamily="18" charset="0"/>
              </a:defRPr>
            </a:lvl6pPr>
            <a:lvl7pPr fontAlgn="base">
              <a:spcBef>
                <a:spcPct val="0"/>
              </a:spcBef>
              <a:spcAft>
                <a:spcPct val="0"/>
              </a:spcAft>
              <a:tabLst>
                <a:tab pos="1200150" algn="l"/>
                <a:tab pos="2457450" algn="l"/>
              </a:tabLst>
              <a:defRPr sz="2400">
                <a:solidFill>
                  <a:schemeClr val="tx1"/>
                </a:solidFill>
                <a:latin typeface="Times New Roman" pitchFamily="18" charset="0"/>
              </a:defRPr>
            </a:lvl7pPr>
            <a:lvl8pPr fontAlgn="base">
              <a:spcBef>
                <a:spcPct val="0"/>
              </a:spcBef>
              <a:spcAft>
                <a:spcPct val="0"/>
              </a:spcAft>
              <a:tabLst>
                <a:tab pos="1200150" algn="l"/>
                <a:tab pos="2457450" algn="l"/>
              </a:tabLst>
              <a:defRPr sz="2400">
                <a:solidFill>
                  <a:schemeClr val="tx1"/>
                </a:solidFill>
                <a:latin typeface="Times New Roman" pitchFamily="18" charset="0"/>
              </a:defRPr>
            </a:lvl8pPr>
            <a:lvl9pPr fontAlgn="base">
              <a:spcBef>
                <a:spcPct val="0"/>
              </a:spcBef>
              <a:spcAft>
                <a:spcPct val="0"/>
              </a:spcAft>
              <a:tabLst>
                <a:tab pos="1200150" algn="l"/>
                <a:tab pos="2457450" algn="l"/>
              </a:tabLst>
              <a:defRPr sz="2400">
                <a:solidFill>
                  <a:schemeClr val="tx1"/>
                </a:solidFill>
                <a:latin typeface="Times New Roman" pitchFamily="18" charset="0"/>
              </a:defRPr>
            </a:lvl9pPr>
          </a:lstStyle>
          <a:p>
            <a:pPr eaLnBrk="0" hangingPunct="0">
              <a:buClrTx/>
              <a:buFontTx/>
              <a:buNone/>
            </a:pPr>
            <a:r>
              <a:rPr lang="en-US" altLang="en-US" sz="1600" dirty="0">
                <a:solidFill>
                  <a:srgbClr val="000000"/>
                </a:solidFill>
                <a:latin typeface="Courier New" pitchFamily="49" charset="0"/>
              </a:rPr>
              <a:t>CREATE TABLE employees(</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employee_id</a:t>
            </a:r>
            <a:r>
              <a:rPr lang="en-US" altLang="en-US" sz="1600" dirty="0">
                <a:solidFill>
                  <a:srgbClr val="000000"/>
                </a:solidFill>
                <a:latin typeface="Courier New" pitchFamily="49" charset="0"/>
              </a:rPr>
              <a:t>      NUMBER(6),</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last_name</a:t>
            </a:r>
            <a:r>
              <a:rPr lang="en-US" altLang="en-US" sz="1600" dirty="0">
                <a:solidFill>
                  <a:srgbClr val="000000"/>
                </a:solidFill>
                <a:latin typeface="Courier New" pitchFamily="49" charset="0"/>
              </a:rPr>
              <a:t>        VARCHAR2(25) NOT NULL,</a:t>
            </a:r>
          </a:p>
          <a:p>
            <a:pPr eaLnBrk="0" hangingPunct="0">
              <a:buClrTx/>
              <a:buFontTx/>
              <a:buNone/>
            </a:pPr>
            <a:r>
              <a:rPr lang="en-US" altLang="en-US" sz="1600" dirty="0">
                <a:solidFill>
                  <a:srgbClr val="000000"/>
                </a:solidFill>
                <a:latin typeface="Courier New" pitchFamily="49" charset="0"/>
              </a:rPr>
              <a:t>    email            VARCHAR2(25),</a:t>
            </a:r>
          </a:p>
          <a:p>
            <a:pPr eaLnBrk="0" hangingPunct="0">
              <a:buClrTx/>
              <a:buFontTx/>
              <a:buNone/>
            </a:pPr>
            <a:r>
              <a:rPr lang="en-US" altLang="en-US" sz="1600" dirty="0">
                <a:solidFill>
                  <a:srgbClr val="000000"/>
                </a:solidFill>
                <a:latin typeface="Courier New" pitchFamily="49" charset="0"/>
              </a:rPr>
              <a:t>    salary           NUMBER(8,2),</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commission_pct</a:t>
            </a:r>
            <a:r>
              <a:rPr lang="en-US" altLang="en-US" sz="1600" dirty="0">
                <a:solidFill>
                  <a:srgbClr val="000000"/>
                </a:solidFill>
                <a:latin typeface="Courier New" pitchFamily="49" charset="0"/>
              </a:rPr>
              <a:t>   NUMBER(2,2),</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hire_date</a:t>
            </a:r>
            <a:r>
              <a:rPr lang="en-US" altLang="en-US" sz="1600" dirty="0">
                <a:solidFill>
                  <a:srgbClr val="000000"/>
                </a:solidFill>
                <a:latin typeface="Courier New" pitchFamily="49" charset="0"/>
              </a:rPr>
              <a:t>        DATE NOT NULL,</a:t>
            </a:r>
          </a:p>
          <a:p>
            <a:pPr eaLnBrk="0" hangingPunct="0">
              <a:buClrTx/>
              <a:buFontTx/>
              <a:buNone/>
            </a:pP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    NUMBER(4),</a:t>
            </a:r>
          </a:p>
          <a:p>
            <a:pPr eaLnBrk="0" hangingPunct="0">
              <a:buClrTx/>
              <a:buFontTx/>
              <a:buNone/>
            </a:pPr>
            <a:r>
              <a:rPr lang="en-US" altLang="en-US" sz="1600" dirty="0">
                <a:solidFill>
                  <a:srgbClr val="000000"/>
                </a:solidFill>
                <a:latin typeface="Courier New" pitchFamily="49" charset="0"/>
              </a:rPr>
              <a:t>    CONSTRAINT </a:t>
            </a:r>
            <a:r>
              <a:rPr lang="en-US" altLang="en-US" sz="1600" dirty="0" err="1">
                <a:solidFill>
                  <a:srgbClr val="000000"/>
                </a:solidFill>
                <a:latin typeface="Courier New" pitchFamily="49" charset="0"/>
              </a:rPr>
              <a:t>emp_dept_fk</a:t>
            </a:r>
            <a:r>
              <a:rPr lang="en-US" altLang="en-US" sz="1600" dirty="0">
                <a:solidFill>
                  <a:srgbClr val="000000"/>
                </a:solidFill>
                <a:latin typeface="Courier New" pitchFamily="49" charset="0"/>
              </a:rPr>
              <a:t> FOREIGN KEY (</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REFERENCES departments(</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CONSTRAINT </a:t>
            </a:r>
            <a:r>
              <a:rPr lang="en-US" altLang="en-US" sz="1600" dirty="0" err="1">
                <a:solidFill>
                  <a:srgbClr val="000000"/>
                </a:solidFill>
                <a:latin typeface="Courier New" pitchFamily="49" charset="0"/>
              </a:rPr>
              <a:t>emp_email_uk</a:t>
            </a:r>
            <a:r>
              <a:rPr lang="en-US" altLang="en-US" sz="1600" dirty="0">
                <a:solidFill>
                  <a:srgbClr val="000000"/>
                </a:solidFill>
                <a:latin typeface="Courier New" pitchFamily="49" charset="0"/>
              </a:rPr>
              <a:t> UNIQUE(email));</a:t>
            </a:r>
          </a:p>
        </p:txBody>
      </p:sp>
    </p:spTree>
    <p:extLst>
      <p:ext uri="{BB962C8B-B14F-4D97-AF65-F5344CB8AC3E}">
        <p14:creationId xmlns:p14="http://schemas.microsoft.com/office/powerpoint/2010/main" val="3016325030"/>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zh-CN" dirty="0"/>
              <a:t>Date Time </a:t>
            </a:r>
            <a:r>
              <a:rPr lang="en-US" altLang="zh-CN" dirty="0" err="1"/>
              <a:t>DataType</a:t>
            </a:r>
            <a:endParaRPr lang="en-IE" dirty="0" smtClean="0"/>
          </a:p>
        </p:txBody>
      </p:sp>
      <p:sp>
        <p:nvSpPr>
          <p:cNvPr id="11267" name="Content Placeholder 2"/>
          <p:cNvSpPr>
            <a:spLocks noGrp="1"/>
          </p:cNvSpPr>
          <p:nvPr>
            <p:ph sz="quarter" idx="1"/>
          </p:nvPr>
        </p:nvSpPr>
        <p:spPr/>
        <p:txBody>
          <a:bodyPr>
            <a:normAutofit fontScale="85000" lnSpcReduction="20000"/>
          </a:bodyPr>
          <a:lstStyle/>
          <a:p>
            <a:r>
              <a:rPr lang="en-IE" dirty="0" smtClean="0">
                <a:sym typeface="Wingdings 2" pitchFamily="18" charset="2"/>
              </a:rPr>
              <a:t>DATE</a:t>
            </a:r>
          </a:p>
          <a:p>
            <a:pPr lvl="1"/>
            <a:r>
              <a:rPr lang="en-IE" dirty="0" smtClean="0">
                <a:sym typeface="Wingdings 2" pitchFamily="18" charset="2"/>
              </a:rPr>
              <a:t>This denotes a date AND TIME field.  </a:t>
            </a:r>
          </a:p>
          <a:p>
            <a:pPr lvl="1"/>
            <a:r>
              <a:rPr lang="en-IE" dirty="0" smtClean="0">
                <a:sym typeface="Wingdings 2" pitchFamily="18" charset="2"/>
              </a:rPr>
              <a:t>It holds the date and time correct to a  second.</a:t>
            </a:r>
          </a:p>
          <a:p>
            <a:pPr lvl="1"/>
            <a:r>
              <a:rPr lang="en-IE" dirty="0" smtClean="0">
                <a:sym typeface="Wingdings 2" pitchFamily="18" charset="2"/>
              </a:rPr>
              <a:t>The </a:t>
            </a:r>
            <a:r>
              <a:rPr lang="en-IE" dirty="0" err="1" smtClean="0">
                <a:sym typeface="Wingdings 2" pitchFamily="18" charset="2"/>
              </a:rPr>
              <a:t>datatype</a:t>
            </a:r>
            <a:r>
              <a:rPr lang="en-IE" dirty="0" smtClean="0">
                <a:sym typeface="Wingdings 2" pitchFamily="18" charset="2"/>
              </a:rPr>
              <a:t> DATE suffices for most purposes.</a:t>
            </a:r>
          </a:p>
          <a:p>
            <a:pPr lvl="1"/>
            <a:r>
              <a:rPr lang="en-US" altLang="zh-CN" dirty="0" smtClean="0"/>
              <a:t>Stores a value of centuries down to whole seconds, but cannot store fractions of a second. </a:t>
            </a:r>
          </a:p>
          <a:p>
            <a:pPr lvl="2"/>
            <a:r>
              <a:rPr lang="en-US" altLang="zh-CN" dirty="0" smtClean="0"/>
              <a:t>’21-AUG-2013 17:25:30’ is a valid value</a:t>
            </a:r>
          </a:p>
          <a:p>
            <a:r>
              <a:rPr lang="en-IE" dirty="0" smtClean="0">
                <a:sym typeface="Wingdings 2" pitchFamily="18" charset="2"/>
              </a:rPr>
              <a:t>When comparing dates, remember that two dates with the same day may be different</a:t>
            </a:r>
          </a:p>
          <a:p>
            <a:pPr lvl="1"/>
            <a:r>
              <a:rPr lang="en-IE" dirty="0" smtClean="0">
                <a:sym typeface="Wingdings 2" pitchFamily="18" charset="2"/>
              </a:rPr>
              <a:t>The hours, minutes or seconds may differ</a:t>
            </a:r>
          </a:p>
          <a:p>
            <a:pPr lvl="1"/>
            <a:r>
              <a:rPr lang="en-IE" dirty="0" smtClean="0">
                <a:sym typeface="Wingdings 2" pitchFamily="18" charset="2"/>
              </a:rPr>
              <a:t>So we will need to do some work on date fields in advance of comparing to ensure our comparisons make sense</a:t>
            </a:r>
          </a:p>
          <a:p>
            <a:r>
              <a:rPr lang="en-IE" dirty="0" smtClean="0"/>
              <a:t>We can indicate the formal we want dates output in e.g. ‘DD-MMM-YY’  or DD-MM-YY or YY-MM-DD</a:t>
            </a:r>
          </a:p>
          <a:p>
            <a:pPr lvl="1"/>
            <a:r>
              <a:rPr lang="en-IE" dirty="0" smtClean="0"/>
              <a:t>E.g. ‘01-JAN-10’ or 01-01-10 or 10-01-01</a:t>
            </a:r>
          </a:p>
        </p:txBody>
      </p:sp>
    </p:spTree>
    <p:extLst>
      <p:ext uri="{BB962C8B-B14F-4D97-AF65-F5344CB8AC3E}">
        <p14:creationId xmlns:p14="http://schemas.microsoft.com/office/powerpoint/2010/main" val="176238296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1026"/>
          <p:cNvSpPr>
            <a:spLocks noGrp="1" noChangeArrowheads="1"/>
          </p:cNvSpPr>
          <p:nvPr>
            <p:ph type="title"/>
          </p:nvPr>
        </p:nvSpPr>
        <p:spPr/>
        <p:txBody>
          <a:bodyPr/>
          <a:lstStyle/>
          <a:p>
            <a:r>
              <a:rPr lang="en-US" altLang="en-US" dirty="0">
                <a:latin typeface="Courier New" pitchFamily="49" charset="0"/>
              </a:rPr>
              <a:t>CREATE TABLE</a:t>
            </a:r>
            <a:r>
              <a:rPr lang="en-US" altLang="en-US" dirty="0"/>
              <a:t>: </a:t>
            </a:r>
            <a:r>
              <a:rPr lang="en-US" altLang="en-US" dirty="0" smtClean="0"/>
              <a:t>Employees Example</a:t>
            </a:r>
            <a:endParaRPr lang="en-US" altLang="en-US" dirty="0"/>
          </a:p>
        </p:txBody>
      </p:sp>
      <p:sp>
        <p:nvSpPr>
          <p:cNvPr id="590851" name="Rectangle 1027"/>
          <p:cNvSpPr>
            <a:spLocks noChangeArrowheads="1"/>
          </p:cNvSpPr>
          <p:nvPr/>
        </p:nvSpPr>
        <p:spPr bwMode="blackGray">
          <a:xfrm>
            <a:off x="873125" y="1160463"/>
            <a:ext cx="7270750" cy="5181600"/>
          </a:xfrm>
          <a:prstGeom prst="rect">
            <a:avLst/>
          </a:prstGeom>
          <a:solidFill>
            <a:srgbClr val="FFFF00"/>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600" dirty="0">
                <a:solidFill>
                  <a:srgbClr val="000000"/>
                </a:solidFill>
                <a:latin typeface="Courier New" pitchFamily="49" charset="0"/>
              </a:rPr>
              <a:t>CREATE TABLE employees</a:t>
            </a:r>
          </a:p>
          <a:p>
            <a:pPr eaLnBrk="0" hangingPunct="0">
              <a:buClrTx/>
              <a:buFontTx/>
              <a:buNone/>
            </a:pPr>
            <a:r>
              <a:rPr lang="en-US" altLang="en-US" sz="1600" dirty="0">
                <a:solidFill>
                  <a:srgbClr val="000000"/>
                </a:solidFill>
                <a:latin typeface="Courier New" pitchFamily="49" charset="0"/>
              </a:rPr>
              <a:t>    ( </a:t>
            </a:r>
            <a:r>
              <a:rPr lang="en-US" altLang="en-US" sz="1600" dirty="0" err="1">
                <a:solidFill>
                  <a:srgbClr val="000000"/>
                </a:solidFill>
                <a:latin typeface="Courier New" pitchFamily="49" charset="0"/>
              </a:rPr>
              <a:t>employee_id</a:t>
            </a:r>
            <a:r>
              <a:rPr lang="en-US" altLang="en-US" sz="1600" dirty="0">
                <a:solidFill>
                  <a:srgbClr val="000000"/>
                </a:solidFill>
                <a:latin typeface="Courier New" pitchFamily="49" charset="0"/>
              </a:rPr>
              <a:t>    NUMBER(6)</a:t>
            </a:r>
          </a:p>
          <a:p>
            <a:pPr eaLnBrk="0" hangingPunct="0">
              <a:buClrTx/>
              <a:buFontTx/>
              <a:buNone/>
            </a:pPr>
            <a:r>
              <a:rPr lang="en-US" altLang="en-US" sz="1600" dirty="0">
                <a:solidFill>
                  <a:srgbClr val="000000"/>
                </a:solidFill>
                <a:latin typeface="Courier New" pitchFamily="49" charset="0"/>
              </a:rPr>
              <a:t>        CONSTRAINT     </a:t>
            </a:r>
            <a:r>
              <a:rPr lang="en-US" altLang="en-US" sz="1600" dirty="0" err="1">
                <a:solidFill>
                  <a:srgbClr val="000000"/>
                </a:solidFill>
                <a:latin typeface="Courier New" pitchFamily="49" charset="0"/>
              </a:rPr>
              <a:t>emp_employee_id</a:t>
            </a:r>
            <a:r>
              <a:rPr lang="en-US" altLang="en-US" sz="1600" dirty="0">
                <a:solidFill>
                  <a:srgbClr val="000000"/>
                </a:solidFill>
                <a:latin typeface="Courier New" pitchFamily="49" charset="0"/>
              </a:rPr>
              <a:t>   PRIMARY KEY</a:t>
            </a:r>
          </a:p>
          <a:p>
            <a:pPr eaLnBrk="0" hangingPunct="0">
              <a:buClrTx/>
              <a:buFontTx/>
              <a:buNone/>
            </a:pPr>
            <a:r>
              <a:rPr lang="en-US" altLang="en-US" sz="1600" dirty="0">
                <a:solidFill>
                  <a:srgbClr val="000000"/>
                </a:solidFill>
                <a:latin typeface="Courier New" pitchFamily="49" charset="0"/>
              </a:rPr>
              <a:t>    , </a:t>
            </a:r>
            <a:r>
              <a:rPr lang="en-US" altLang="en-US" sz="1600" dirty="0" err="1">
                <a:solidFill>
                  <a:srgbClr val="000000"/>
                </a:solidFill>
                <a:latin typeface="Courier New" pitchFamily="49" charset="0"/>
              </a:rPr>
              <a:t>first_name</a:t>
            </a:r>
            <a:r>
              <a:rPr lang="en-US" altLang="en-US" sz="1600" dirty="0">
                <a:solidFill>
                  <a:srgbClr val="000000"/>
                </a:solidFill>
                <a:latin typeface="Courier New" pitchFamily="49" charset="0"/>
              </a:rPr>
              <a:t>     VARCHAR2(20)</a:t>
            </a:r>
          </a:p>
          <a:p>
            <a:pPr eaLnBrk="0" hangingPunct="0">
              <a:buClrTx/>
              <a:buFontTx/>
              <a:buNone/>
            </a:pPr>
            <a:r>
              <a:rPr lang="en-US" altLang="en-US" sz="1600" dirty="0">
                <a:solidFill>
                  <a:srgbClr val="000000"/>
                </a:solidFill>
                <a:latin typeface="Courier New" pitchFamily="49" charset="0"/>
              </a:rPr>
              <a:t>    , </a:t>
            </a:r>
            <a:r>
              <a:rPr lang="en-US" altLang="en-US" sz="1600" dirty="0" err="1">
                <a:solidFill>
                  <a:srgbClr val="000000"/>
                </a:solidFill>
                <a:latin typeface="Courier New" pitchFamily="49" charset="0"/>
              </a:rPr>
              <a:t>last_name</a:t>
            </a:r>
            <a:r>
              <a:rPr lang="en-US" altLang="en-US" sz="1600" dirty="0">
                <a:solidFill>
                  <a:srgbClr val="000000"/>
                </a:solidFill>
                <a:latin typeface="Courier New" pitchFamily="49" charset="0"/>
              </a:rPr>
              <a:t>      VARCHAR2(25)</a:t>
            </a:r>
          </a:p>
          <a:p>
            <a:pPr eaLnBrk="0" hangingPunct="0">
              <a:buClrTx/>
              <a:buFontTx/>
              <a:buNone/>
            </a:pPr>
            <a:r>
              <a:rPr lang="en-US" altLang="en-US" sz="1600" dirty="0">
                <a:solidFill>
                  <a:srgbClr val="000000"/>
                </a:solidFill>
                <a:latin typeface="Courier New" pitchFamily="49" charset="0"/>
              </a:rPr>
              <a:t>        CONSTRAINT     </a:t>
            </a:r>
            <a:r>
              <a:rPr lang="en-US" altLang="en-US" sz="1600" dirty="0" err="1">
                <a:solidFill>
                  <a:srgbClr val="000000"/>
                </a:solidFill>
                <a:latin typeface="Courier New" pitchFamily="49" charset="0"/>
              </a:rPr>
              <a:t>emp_last_name_nn</a:t>
            </a:r>
            <a:r>
              <a:rPr lang="en-US" altLang="en-US" sz="1600" dirty="0">
                <a:solidFill>
                  <a:srgbClr val="000000"/>
                </a:solidFill>
                <a:latin typeface="Courier New" pitchFamily="49" charset="0"/>
              </a:rPr>
              <a:t>  NOT NULL</a:t>
            </a:r>
          </a:p>
          <a:p>
            <a:pPr eaLnBrk="0" hangingPunct="0">
              <a:buClrTx/>
              <a:buFontTx/>
              <a:buNone/>
            </a:pPr>
            <a:r>
              <a:rPr lang="en-US" altLang="en-US" sz="1600" dirty="0">
                <a:solidFill>
                  <a:srgbClr val="000000"/>
                </a:solidFill>
                <a:latin typeface="Courier New" pitchFamily="49" charset="0"/>
              </a:rPr>
              <a:t>    , email          VARCHAR2(25)</a:t>
            </a:r>
          </a:p>
          <a:p>
            <a:pPr eaLnBrk="0" hangingPunct="0">
              <a:buClrTx/>
              <a:buFontTx/>
              <a:buNone/>
            </a:pPr>
            <a:r>
              <a:rPr lang="en-US" altLang="en-US" sz="1600" dirty="0">
                <a:solidFill>
                  <a:srgbClr val="000000"/>
                </a:solidFill>
                <a:latin typeface="Courier New" pitchFamily="49" charset="0"/>
              </a:rPr>
              <a:t>        CONSTRAINT     </a:t>
            </a:r>
            <a:r>
              <a:rPr lang="en-US" altLang="en-US" sz="1600" dirty="0" err="1">
                <a:solidFill>
                  <a:srgbClr val="000000"/>
                </a:solidFill>
                <a:latin typeface="Courier New" pitchFamily="49" charset="0"/>
              </a:rPr>
              <a:t>emp_email_nn</a:t>
            </a:r>
            <a:r>
              <a:rPr lang="en-US" altLang="en-US" sz="1600" dirty="0">
                <a:solidFill>
                  <a:srgbClr val="000000"/>
                </a:solidFill>
                <a:latin typeface="Courier New" pitchFamily="49" charset="0"/>
              </a:rPr>
              <a:t>      NOT NULL</a:t>
            </a:r>
          </a:p>
          <a:p>
            <a:pPr eaLnBrk="0" hangingPunct="0">
              <a:buClrTx/>
              <a:buFontTx/>
              <a:buNone/>
            </a:pPr>
            <a:r>
              <a:rPr lang="en-US" altLang="en-US" sz="1600" dirty="0">
                <a:solidFill>
                  <a:srgbClr val="000000"/>
                </a:solidFill>
                <a:latin typeface="Courier New" pitchFamily="49" charset="0"/>
              </a:rPr>
              <a:t>        CONSTRAINT     </a:t>
            </a:r>
            <a:r>
              <a:rPr lang="en-US" altLang="en-US" sz="1600" dirty="0" err="1">
                <a:solidFill>
                  <a:srgbClr val="000000"/>
                </a:solidFill>
                <a:latin typeface="Courier New" pitchFamily="49" charset="0"/>
              </a:rPr>
              <a:t>emp_email_uk</a:t>
            </a:r>
            <a:r>
              <a:rPr lang="en-US" altLang="en-US" sz="1600" dirty="0">
                <a:solidFill>
                  <a:srgbClr val="000000"/>
                </a:solidFill>
                <a:latin typeface="Courier New" pitchFamily="49" charset="0"/>
              </a:rPr>
              <a:t>      UNIQUE</a:t>
            </a:r>
          </a:p>
          <a:p>
            <a:pPr eaLnBrk="0" hangingPunct="0">
              <a:buClrTx/>
              <a:buFontTx/>
              <a:buNone/>
            </a:pPr>
            <a:r>
              <a:rPr lang="en-US" altLang="en-US" sz="1600" dirty="0">
                <a:solidFill>
                  <a:srgbClr val="000000"/>
                </a:solidFill>
                <a:latin typeface="Courier New" pitchFamily="49" charset="0"/>
              </a:rPr>
              <a:t>    , </a:t>
            </a:r>
            <a:r>
              <a:rPr lang="en-US" altLang="en-US" sz="1600" dirty="0" err="1">
                <a:solidFill>
                  <a:srgbClr val="000000"/>
                </a:solidFill>
                <a:latin typeface="Courier New" pitchFamily="49" charset="0"/>
              </a:rPr>
              <a:t>phone_number</a:t>
            </a:r>
            <a:r>
              <a:rPr lang="en-US" altLang="en-US" sz="1600" dirty="0">
                <a:solidFill>
                  <a:srgbClr val="000000"/>
                </a:solidFill>
                <a:latin typeface="Courier New" pitchFamily="49" charset="0"/>
              </a:rPr>
              <a:t>   VARCHAR2(20)</a:t>
            </a:r>
          </a:p>
          <a:p>
            <a:pPr eaLnBrk="0" hangingPunct="0">
              <a:buClrTx/>
              <a:buFontTx/>
              <a:buNone/>
            </a:pPr>
            <a:r>
              <a:rPr lang="en-US" altLang="en-US" sz="1600" dirty="0">
                <a:solidFill>
                  <a:srgbClr val="000000"/>
                </a:solidFill>
                <a:latin typeface="Courier New" pitchFamily="49" charset="0"/>
              </a:rPr>
              <a:t>    , </a:t>
            </a:r>
            <a:r>
              <a:rPr lang="en-US" altLang="en-US" sz="1600" dirty="0" err="1">
                <a:solidFill>
                  <a:srgbClr val="000000"/>
                </a:solidFill>
                <a:latin typeface="Courier New" pitchFamily="49" charset="0"/>
              </a:rPr>
              <a:t>hire_date</a:t>
            </a:r>
            <a:r>
              <a:rPr lang="en-US" altLang="en-US" sz="1600" dirty="0">
                <a:solidFill>
                  <a:srgbClr val="000000"/>
                </a:solidFill>
                <a:latin typeface="Courier New" pitchFamily="49" charset="0"/>
              </a:rPr>
              <a:t>      DATE</a:t>
            </a:r>
          </a:p>
          <a:p>
            <a:pPr eaLnBrk="0" hangingPunct="0">
              <a:buClrTx/>
              <a:buFontTx/>
              <a:buNone/>
            </a:pPr>
            <a:r>
              <a:rPr lang="en-US" altLang="en-US" sz="1600" dirty="0">
                <a:solidFill>
                  <a:srgbClr val="000000"/>
                </a:solidFill>
                <a:latin typeface="Courier New" pitchFamily="49" charset="0"/>
              </a:rPr>
              <a:t>        CONSTRAINT     </a:t>
            </a:r>
            <a:r>
              <a:rPr lang="en-US" altLang="en-US" sz="1600" dirty="0" err="1">
                <a:solidFill>
                  <a:srgbClr val="000000"/>
                </a:solidFill>
                <a:latin typeface="Courier New" pitchFamily="49" charset="0"/>
              </a:rPr>
              <a:t>emp_hire_date_nn</a:t>
            </a:r>
            <a:r>
              <a:rPr lang="en-US" altLang="en-US" sz="1600" dirty="0">
                <a:solidFill>
                  <a:srgbClr val="000000"/>
                </a:solidFill>
                <a:latin typeface="Courier New" pitchFamily="49" charset="0"/>
              </a:rPr>
              <a:t>  NOT NULL</a:t>
            </a:r>
          </a:p>
          <a:p>
            <a:pPr eaLnBrk="0" hangingPunct="0">
              <a:buClrTx/>
              <a:buFontTx/>
              <a:buNone/>
            </a:pPr>
            <a:r>
              <a:rPr lang="en-US" altLang="en-US" sz="1600" dirty="0">
                <a:solidFill>
                  <a:srgbClr val="000000"/>
                </a:solidFill>
                <a:latin typeface="Courier New" pitchFamily="49" charset="0"/>
              </a:rPr>
              <a:t>    , </a:t>
            </a:r>
            <a:r>
              <a:rPr lang="en-US" altLang="en-US" sz="1600" dirty="0" err="1">
                <a:solidFill>
                  <a:srgbClr val="000000"/>
                </a:solidFill>
                <a:latin typeface="Courier New" pitchFamily="49" charset="0"/>
              </a:rPr>
              <a:t>job_id</a:t>
            </a:r>
            <a:r>
              <a:rPr lang="en-US" altLang="en-US" sz="1600" dirty="0">
                <a:solidFill>
                  <a:srgbClr val="000000"/>
                </a:solidFill>
                <a:latin typeface="Courier New" pitchFamily="49" charset="0"/>
              </a:rPr>
              <a:t>         VARCHAR2(10)</a:t>
            </a:r>
          </a:p>
          <a:p>
            <a:pPr eaLnBrk="0" hangingPunct="0">
              <a:buClrTx/>
              <a:buFontTx/>
              <a:buNone/>
            </a:pPr>
            <a:r>
              <a:rPr lang="en-US" altLang="en-US" sz="1600" dirty="0">
                <a:solidFill>
                  <a:srgbClr val="000000"/>
                </a:solidFill>
                <a:latin typeface="Courier New" pitchFamily="49" charset="0"/>
              </a:rPr>
              <a:t>        CONSTRAINT     </a:t>
            </a:r>
            <a:r>
              <a:rPr lang="en-US" altLang="en-US" sz="1600" dirty="0" err="1">
                <a:solidFill>
                  <a:srgbClr val="000000"/>
                </a:solidFill>
                <a:latin typeface="Courier New" pitchFamily="49" charset="0"/>
              </a:rPr>
              <a:t>emp_job_nn</a:t>
            </a:r>
            <a:r>
              <a:rPr lang="en-US" altLang="en-US" sz="1600" dirty="0">
                <a:solidFill>
                  <a:srgbClr val="000000"/>
                </a:solidFill>
                <a:latin typeface="Courier New" pitchFamily="49" charset="0"/>
              </a:rPr>
              <a:t>        NOT NULL</a:t>
            </a:r>
          </a:p>
          <a:p>
            <a:pPr eaLnBrk="0" hangingPunct="0">
              <a:buClrTx/>
              <a:buFontTx/>
              <a:buNone/>
            </a:pPr>
            <a:r>
              <a:rPr lang="en-US" altLang="en-US" sz="1600" dirty="0">
                <a:solidFill>
                  <a:srgbClr val="000000"/>
                </a:solidFill>
                <a:latin typeface="Courier New" pitchFamily="49" charset="0"/>
              </a:rPr>
              <a:t>    , salary         NUMBER(8,2)</a:t>
            </a:r>
          </a:p>
          <a:p>
            <a:pPr eaLnBrk="0" hangingPunct="0">
              <a:buClrTx/>
              <a:buFontTx/>
              <a:buNone/>
            </a:pPr>
            <a:r>
              <a:rPr lang="en-US" altLang="en-US" sz="1600" dirty="0">
                <a:solidFill>
                  <a:srgbClr val="000000"/>
                </a:solidFill>
                <a:latin typeface="Courier New" pitchFamily="49" charset="0"/>
              </a:rPr>
              <a:t>        CONSTRAINT     </a:t>
            </a:r>
            <a:r>
              <a:rPr lang="en-US" altLang="en-US" sz="1600" dirty="0" err="1">
                <a:solidFill>
                  <a:srgbClr val="000000"/>
                </a:solidFill>
                <a:latin typeface="Courier New" pitchFamily="49" charset="0"/>
              </a:rPr>
              <a:t>emp_salary_ck</a:t>
            </a:r>
            <a:r>
              <a:rPr lang="en-US" altLang="en-US" sz="1600" dirty="0">
                <a:solidFill>
                  <a:srgbClr val="000000"/>
                </a:solidFill>
                <a:latin typeface="Courier New" pitchFamily="49" charset="0"/>
              </a:rPr>
              <a:t>     CHECK (salary&gt;0)</a:t>
            </a:r>
          </a:p>
          <a:p>
            <a:pPr eaLnBrk="0" hangingPunct="0">
              <a:buClrTx/>
              <a:buFontTx/>
              <a:buNone/>
            </a:pPr>
            <a:r>
              <a:rPr lang="en-US" altLang="en-US" sz="1600" dirty="0">
                <a:solidFill>
                  <a:srgbClr val="000000"/>
                </a:solidFill>
                <a:latin typeface="Courier New" pitchFamily="49" charset="0"/>
              </a:rPr>
              <a:t>    , </a:t>
            </a:r>
            <a:r>
              <a:rPr lang="en-US" altLang="en-US" sz="1600" dirty="0" err="1">
                <a:solidFill>
                  <a:srgbClr val="000000"/>
                </a:solidFill>
                <a:latin typeface="Courier New" pitchFamily="49" charset="0"/>
              </a:rPr>
              <a:t>commission_pct</a:t>
            </a:r>
            <a:r>
              <a:rPr lang="en-US" altLang="en-US" sz="1600" dirty="0">
                <a:solidFill>
                  <a:srgbClr val="000000"/>
                </a:solidFill>
                <a:latin typeface="Courier New" pitchFamily="49" charset="0"/>
              </a:rPr>
              <a:t> NUMBER(2,2)</a:t>
            </a:r>
          </a:p>
          <a:p>
            <a:pPr eaLnBrk="0" hangingPunct="0">
              <a:buClrTx/>
              <a:buFontTx/>
              <a:buNone/>
            </a:pPr>
            <a:r>
              <a:rPr lang="en-US" altLang="en-US" sz="1600" dirty="0">
                <a:solidFill>
                  <a:srgbClr val="000000"/>
                </a:solidFill>
                <a:latin typeface="Courier New" pitchFamily="49" charset="0"/>
              </a:rPr>
              <a:t>    , </a:t>
            </a:r>
            <a:r>
              <a:rPr lang="en-US" altLang="en-US" sz="1600" dirty="0" err="1">
                <a:solidFill>
                  <a:srgbClr val="000000"/>
                </a:solidFill>
                <a:latin typeface="Courier New" pitchFamily="49" charset="0"/>
              </a:rPr>
              <a:t>manager_id</a:t>
            </a:r>
            <a:r>
              <a:rPr lang="en-US" altLang="en-US" sz="1600" dirty="0">
                <a:solidFill>
                  <a:srgbClr val="000000"/>
                </a:solidFill>
                <a:latin typeface="Courier New" pitchFamily="49" charset="0"/>
              </a:rPr>
              <a:t>     NUMBER(6)</a:t>
            </a:r>
          </a:p>
          <a:p>
            <a:pPr eaLnBrk="0" hangingPunct="0">
              <a:buClrTx/>
              <a:buFontTx/>
              <a:buNone/>
            </a:pPr>
            <a:r>
              <a:rPr lang="en-US" altLang="en-US" sz="1600" dirty="0">
                <a:solidFill>
                  <a:srgbClr val="000000"/>
                </a:solidFill>
                <a:latin typeface="Courier New" pitchFamily="49" charset="0"/>
              </a:rPr>
              <a:t>    , </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  NUMBER(4)</a:t>
            </a:r>
          </a:p>
          <a:p>
            <a:pPr eaLnBrk="0" hangingPunct="0">
              <a:buClrTx/>
              <a:buFontTx/>
              <a:buNone/>
            </a:pPr>
            <a:r>
              <a:rPr lang="en-US" altLang="en-US" sz="1600" dirty="0">
                <a:solidFill>
                  <a:srgbClr val="000000"/>
                </a:solidFill>
                <a:latin typeface="Courier New" pitchFamily="49" charset="0"/>
              </a:rPr>
              <a:t>        CONSTRAINT     </a:t>
            </a:r>
            <a:r>
              <a:rPr lang="en-US" altLang="en-US" sz="1600" dirty="0" err="1">
                <a:solidFill>
                  <a:srgbClr val="000000"/>
                </a:solidFill>
                <a:latin typeface="Courier New" pitchFamily="49" charset="0"/>
              </a:rPr>
              <a:t>emp_dept_fk</a:t>
            </a:r>
            <a:r>
              <a:rPr lang="en-US" altLang="en-US" sz="1600" dirty="0">
                <a:solidFill>
                  <a:srgbClr val="000000"/>
                </a:solidFill>
                <a:latin typeface="Courier New" pitchFamily="49" charset="0"/>
              </a:rPr>
              <a:t>       REFERENCES</a:t>
            </a:r>
          </a:p>
          <a:p>
            <a:pPr eaLnBrk="0" hangingPunct="0">
              <a:buClrTx/>
              <a:buFontTx/>
              <a:buNone/>
            </a:pPr>
            <a:r>
              <a:rPr lang="en-US" altLang="en-US" sz="1600" dirty="0">
                <a:solidFill>
                  <a:srgbClr val="000000"/>
                </a:solidFill>
                <a:latin typeface="Courier New" pitchFamily="49" charset="0"/>
              </a:rPr>
              <a:t>           departments (</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a:t>
            </a:r>
          </a:p>
        </p:txBody>
      </p:sp>
    </p:spTree>
    <p:extLst>
      <p:ext uri="{BB962C8B-B14F-4D97-AF65-F5344CB8AC3E}">
        <p14:creationId xmlns:p14="http://schemas.microsoft.com/office/powerpoint/2010/main" val="3058003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zh-CN" dirty="0"/>
              <a:t>Date Time </a:t>
            </a:r>
            <a:r>
              <a:rPr lang="en-US" altLang="zh-CN" dirty="0" err="1"/>
              <a:t>DataType</a:t>
            </a:r>
            <a:endParaRPr lang="en-IE" dirty="0" smtClean="0"/>
          </a:p>
        </p:txBody>
      </p:sp>
      <p:sp>
        <p:nvSpPr>
          <p:cNvPr id="11267" name="Content Placeholder 2"/>
          <p:cNvSpPr>
            <a:spLocks noGrp="1"/>
          </p:cNvSpPr>
          <p:nvPr>
            <p:ph sz="quarter" idx="1"/>
          </p:nvPr>
        </p:nvSpPr>
        <p:spPr/>
        <p:txBody>
          <a:bodyPr>
            <a:normAutofit lnSpcReduction="10000"/>
          </a:bodyPr>
          <a:lstStyle/>
          <a:p>
            <a:r>
              <a:rPr lang="en-IE" b="1" dirty="0" smtClean="0"/>
              <a:t>The current system date is held in a variable called SYSDATE</a:t>
            </a:r>
          </a:p>
          <a:p>
            <a:r>
              <a:rPr lang="en-IE" dirty="0" smtClean="0">
                <a:sym typeface="Wingdings 2" pitchFamily="18" charset="2"/>
              </a:rPr>
              <a:t>You can use this to set default values for data input or use it in SELECT statements either in the columns or as part of a comparison in the WHERE clause</a:t>
            </a:r>
          </a:p>
          <a:p>
            <a:r>
              <a:rPr lang="en-IE" dirty="0" smtClean="0">
                <a:sym typeface="Wingdings 2" pitchFamily="18" charset="2"/>
              </a:rPr>
              <a:t>To find out the current date you can use a select statement</a:t>
            </a:r>
          </a:p>
          <a:p>
            <a:pPr marL="548640" lvl="2" indent="0">
              <a:buNone/>
            </a:pPr>
            <a:r>
              <a:rPr lang="en-IE" dirty="0" smtClean="0">
                <a:latin typeface="Courier" pitchFamily="49" charset="0"/>
                <a:sym typeface="Wingdings 2" pitchFamily="18" charset="2"/>
              </a:rPr>
              <a:t>SELECT SYSDATE FROM DUAL;</a:t>
            </a:r>
          </a:p>
          <a:p>
            <a:r>
              <a:rPr lang="en-IE" sz="2800" dirty="0" smtClean="0"/>
              <a:t>DUAL is a </a:t>
            </a:r>
            <a:r>
              <a:rPr lang="en-IE" sz="2800" dirty="0"/>
              <a:t>dummy table from which you can get results from system functions.</a:t>
            </a:r>
          </a:p>
          <a:p>
            <a:pPr lvl="1"/>
            <a:r>
              <a:rPr lang="en-IE" sz="2500" dirty="0" smtClean="0"/>
              <a:t>Can </a:t>
            </a:r>
            <a:r>
              <a:rPr lang="en-IE" sz="2500" dirty="0"/>
              <a:t>use it for other things e.g. select 3+4  as “Result” from dual;</a:t>
            </a:r>
          </a:p>
          <a:p>
            <a:endParaRPr lang="en-IE" dirty="0" smtClean="0">
              <a:sym typeface="Wingdings 2" pitchFamily="18" charset="2"/>
            </a:endParaRPr>
          </a:p>
        </p:txBody>
      </p:sp>
    </p:spTree>
    <p:extLst>
      <p:ext uri="{BB962C8B-B14F-4D97-AF65-F5344CB8AC3E}">
        <p14:creationId xmlns:p14="http://schemas.microsoft.com/office/powerpoint/2010/main" val="1122345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zh-CN" dirty="0"/>
              <a:t>Date Time </a:t>
            </a:r>
            <a:r>
              <a:rPr lang="en-US" altLang="zh-CN" dirty="0" err="1"/>
              <a:t>DataType</a:t>
            </a:r>
            <a:endParaRPr lang="zh-CN" altLang="en-US" dirty="0"/>
          </a:p>
        </p:txBody>
      </p:sp>
      <p:sp>
        <p:nvSpPr>
          <p:cNvPr id="197635" name="Rectangle 3"/>
          <p:cNvSpPr>
            <a:spLocks noGrp="1" noChangeArrowheads="1"/>
          </p:cNvSpPr>
          <p:nvPr>
            <p:ph type="body" idx="1"/>
          </p:nvPr>
        </p:nvSpPr>
        <p:spPr/>
        <p:txBody>
          <a:bodyPr/>
          <a:lstStyle/>
          <a:p>
            <a:r>
              <a:rPr lang="en-US" altLang="zh-CN" dirty="0" smtClean="0"/>
              <a:t>The TIMESTAMP data type is an extension of the DATE data type which allows fractions of a second.</a:t>
            </a:r>
          </a:p>
          <a:p>
            <a:pPr lvl="1"/>
            <a:r>
              <a:rPr lang="en-US" altLang="en-US" dirty="0"/>
              <a:t>It stores the year, month, and day of the DATE data type plus hour, minute, and second values as well as the fractional second value.</a:t>
            </a:r>
          </a:p>
          <a:p>
            <a:pPr lvl="1"/>
            <a:r>
              <a:rPr lang="en-US" altLang="zh-CN" dirty="0" smtClean="0"/>
              <a:t>For example, TIMESTAMP(3) allows 3 digits after the whole seconds, allowing values down to milliseconds to be stored.</a:t>
            </a:r>
          </a:p>
          <a:p>
            <a:r>
              <a:rPr lang="en-US" altLang="zh-CN" dirty="0" smtClean="0"/>
              <a:t>Be careful! </a:t>
            </a:r>
            <a:endParaRPr lang="en-US" altLang="zh-CN" dirty="0"/>
          </a:p>
          <a:p>
            <a:pPr marL="0" indent="0">
              <a:buNone/>
            </a:pPr>
            <a:r>
              <a:rPr lang="en-US" altLang="zh-CN" b="1" dirty="0" smtClean="0">
                <a:solidFill>
                  <a:srgbClr val="0070C0"/>
                </a:solidFill>
                <a:latin typeface="Courier" pitchFamily="49" charset="0"/>
              </a:rPr>
              <a:t>Select </a:t>
            </a:r>
            <a:r>
              <a:rPr lang="en-US" altLang="zh-CN" b="1" dirty="0" err="1" smtClean="0">
                <a:solidFill>
                  <a:srgbClr val="FF0000"/>
                </a:solidFill>
                <a:latin typeface="Courier" pitchFamily="49" charset="0"/>
              </a:rPr>
              <a:t>systimestamp</a:t>
            </a:r>
            <a:r>
              <a:rPr lang="en-US" altLang="zh-CN" b="1" dirty="0" smtClean="0">
                <a:solidFill>
                  <a:srgbClr val="0070C0"/>
                </a:solidFill>
                <a:latin typeface="Courier" pitchFamily="49" charset="0"/>
              </a:rPr>
              <a:t> from </a:t>
            </a:r>
            <a:r>
              <a:rPr lang="en-US" altLang="zh-CN" b="1" dirty="0" smtClean="0">
                <a:solidFill>
                  <a:srgbClr val="FF0000"/>
                </a:solidFill>
                <a:latin typeface="Courier" pitchFamily="49" charset="0"/>
              </a:rPr>
              <a:t>dual</a:t>
            </a:r>
            <a:r>
              <a:rPr lang="en-US" altLang="zh-CN" b="1" dirty="0" smtClean="0">
                <a:solidFill>
                  <a:srgbClr val="0070C0"/>
                </a:solidFill>
                <a:latin typeface="Courier" pitchFamily="49" charset="0"/>
              </a:rPr>
              <a:t>;</a:t>
            </a:r>
            <a:endParaRPr lang="zh-CN" altLang="en-US" b="1" dirty="0">
              <a:solidFill>
                <a:srgbClr val="0070C0"/>
              </a:solidFill>
              <a:latin typeface="Courier" pitchFamily="49" charset="0"/>
            </a:endParaRPr>
          </a:p>
        </p:txBody>
      </p:sp>
      <p:sp>
        <p:nvSpPr>
          <p:cNvPr id="6" name="Line Callout 1 5"/>
          <p:cNvSpPr/>
          <p:nvPr/>
        </p:nvSpPr>
        <p:spPr>
          <a:xfrm>
            <a:off x="1115616" y="5373216"/>
            <a:ext cx="2160240" cy="612648"/>
          </a:xfrm>
          <a:prstGeom prst="borderCallout1">
            <a:avLst>
              <a:gd name="adj1" fmla="val 12067"/>
              <a:gd name="adj2" fmla="val 15674"/>
              <a:gd name="adj3" fmla="val -89332"/>
              <a:gd name="adj4" fmla="val 1055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400" dirty="0" smtClean="0"/>
              <a:t>Current Date and Time</a:t>
            </a:r>
            <a:endParaRPr lang="en-IE" sz="1400" dirty="0"/>
          </a:p>
        </p:txBody>
      </p:sp>
    </p:spTree>
    <p:extLst>
      <p:ext uri="{BB962C8B-B14F-4D97-AF65-F5344CB8AC3E}">
        <p14:creationId xmlns:p14="http://schemas.microsoft.com/office/powerpoint/2010/main" val="3654817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title"/>
          </p:nvPr>
        </p:nvSpPr>
        <p:spPr>
          <a:noFill/>
          <a:ln/>
        </p:spPr>
        <p:txBody>
          <a:bodyPr lIns="92075" tIns="46038" rIns="92075" bIns="46038"/>
          <a:lstStyle/>
          <a:p>
            <a:r>
              <a:rPr lang="en-US" altLang="en-US"/>
              <a:t>Data Types</a:t>
            </a:r>
          </a:p>
        </p:txBody>
      </p:sp>
      <p:graphicFrame>
        <p:nvGraphicFramePr>
          <p:cNvPr id="495710" name="Group 94"/>
          <p:cNvGraphicFramePr>
            <a:graphicFrameLocks noGrp="1"/>
          </p:cNvGraphicFramePr>
          <p:nvPr/>
        </p:nvGraphicFramePr>
        <p:xfrm>
          <a:off x="923925" y="1524000"/>
          <a:ext cx="7239000" cy="4543111"/>
        </p:xfrm>
        <a:graphic>
          <a:graphicData uri="http://schemas.openxmlformats.org/drawingml/2006/table">
            <a:tbl>
              <a:tblPr/>
              <a:tblGrid>
                <a:gridCol w="1908175"/>
                <a:gridCol w="5330825"/>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charset="0"/>
                        </a:rPr>
                        <a:t>Data 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VARCHAR2(</a:t>
                      </a:r>
                      <a:r>
                        <a:rPr kumimoji="0" lang="en-US" altLang="en-US" sz="1600" b="1" i="1" u="none" strike="noStrike" cap="none" normalizeH="0" baseline="0" smtClean="0">
                          <a:ln>
                            <a:noFill/>
                          </a:ln>
                          <a:solidFill>
                            <a:schemeClr val="tx1"/>
                          </a:solidFill>
                          <a:effectLst/>
                          <a:latin typeface="Courier New" pitchFamily="49" charset="0"/>
                        </a:rPr>
                        <a:t>size</a:t>
                      </a:r>
                      <a:r>
                        <a:rPr kumimoji="0" lang="en-US" altLang="en-US" sz="1600" b="1" i="0" u="none" strike="noStrike" cap="none" normalizeH="0" baseline="0" smtClean="0">
                          <a:ln>
                            <a:noFill/>
                          </a:ln>
                          <a:solidFill>
                            <a:schemeClr val="tx1"/>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Variable-length character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CHAR(</a:t>
                      </a:r>
                      <a:r>
                        <a:rPr kumimoji="0" lang="en-US" altLang="en-US" sz="1600" b="1" i="1" u="none" strike="noStrike" cap="none" normalizeH="0" baseline="0" smtClean="0">
                          <a:ln>
                            <a:noFill/>
                          </a:ln>
                          <a:solidFill>
                            <a:schemeClr val="tx1"/>
                          </a:solidFill>
                          <a:effectLst/>
                          <a:latin typeface="Courier New" pitchFamily="49" charset="0"/>
                        </a:rPr>
                        <a:t>size</a:t>
                      </a:r>
                      <a:r>
                        <a:rPr kumimoji="0" lang="en-US" altLang="en-US" sz="1600" b="1" i="0" u="none" strike="noStrike" cap="none" normalizeH="0" baseline="0" smtClean="0">
                          <a:ln>
                            <a:noFill/>
                          </a:ln>
                          <a:solidFill>
                            <a:schemeClr val="tx1"/>
                          </a:solidFill>
                          <a:effectLst/>
                          <a:latin typeface="Courier New" pitchFamily="49"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Fixed-length character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NUMBER(</a:t>
                      </a:r>
                      <a:r>
                        <a:rPr kumimoji="0" lang="en-US" altLang="en-US" sz="1600" b="1" i="1" u="none" strike="noStrike" cap="none" normalizeH="0" baseline="0" smtClean="0">
                          <a:ln>
                            <a:noFill/>
                          </a:ln>
                          <a:solidFill>
                            <a:schemeClr val="tx1"/>
                          </a:solidFill>
                          <a:effectLst/>
                          <a:latin typeface="Courier New" pitchFamily="49" charset="0"/>
                        </a:rPr>
                        <a:t>p</a:t>
                      </a:r>
                      <a:r>
                        <a:rPr kumimoji="0" lang="en-US" altLang="en-US" sz="1600" b="1" i="0" u="none" strike="noStrike" cap="none" normalizeH="0" baseline="0" smtClean="0">
                          <a:ln>
                            <a:noFill/>
                          </a:ln>
                          <a:solidFill>
                            <a:schemeClr val="tx1"/>
                          </a:solidFill>
                          <a:effectLst/>
                          <a:latin typeface="Courier New" pitchFamily="49" charset="0"/>
                        </a:rPr>
                        <a:t>,</a:t>
                      </a:r>
                      <a:r>
                        <a:rPr kumimoji="0" lang="en-US" altLang="en-US" sz="1600" b="1" i="1" u="none" strike="noStrike" cap="none" normalizeH="0" baseline="0" smtClean="0">
                          <a:ln>
                            <a:noFill/>
                          </a:ln>
                          <a:solidFill>
                            <a:schemeClr val="tx1"/>
                          </a:solidFill>
                          <a:effectLst/>
                          <a:latin typeface="Courier New" pitchFamily="49" charset="0"/>
                        </a:rPr>
                        <a:t>s)</a:t>
                      </a:r>
                      <a:r>
                        <a:rPr kumimoji="0" lang="en-US" altLang="en-US" sz="1600" b="1" i="0" u="none" strike="noStrike" cap="none" normalizeH="0" baseline="0" smtClean="0">
                          <a:ln>
                            <a:noFill/>
                          </a:ln>
                          <a:solidFill>
                            <a:schemeClr val="tx1"/>
                          </a:solidFill>
                          <a:effectLst/>
                          <a:latin typeface="Arial"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Variable-length numeric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DATE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LONG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Variable-length character data (up to 2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CLOB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Character data (up to 4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RAW and LONG RAW</a:t>
                      </a:r>
                      <a:r>
                        <a:rPr kumimoji="0" lang="en-US" altLang="en-US" sz="1600" b="1" i="0" u="none" strike="noStrike" cap="none" normalizeH="0" baseline="0" smtClean="0">
                          <a:ln>
                            <a:noFill/>
                          </a:ln>
                          <a:solidFill>
                            <a:schemeClr val="tx1"/>
                          </a:solidFill>
                          <a:effectLst/>
                          <a:latin typeface="Arial"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Raw binary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71475">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BLOB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Binary data (up to 4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BFILE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Binary data stored in an external file (up to 4 GB)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ourier New" pitchFamily="49" charset="0"/>
                        </a:rPr>
                        <a:t>ROWID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2500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Arial" charset="0"/>
                        </a:rPr>
                        <a:t>A base-64 number system representing the unique address of a row in its table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4134072028"/>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22" name="Rectangle 10"/>
          <p:cNvSpPr>
            <a:spLocks noGrp="1" noChangeArrowheads="1"/>
          </p:cNvSpPr>
          <p:nvPr>
            <p:ph type="title"/>
          </p:nvPr>
        </p:nvSpPr>
        <p:spPr/>
        <p:txBody>
          <a:bodyPr/>
          <a:lstStyle/>
          <a:p>
            <a:r>
              <a:rPr lang="en-US" altLang="en-US"/>
              <a:t>Datetime Data Types</a:t>
            </a:r>
          </a:p>
        </p:txBody>
      </p:sp>
      <p:sp>
        <p:nvSpPr>
          <p:cNvPr id="499723" name="Rectangle 11"/>
          <p:cNvSpPr>
            <a:spLocks noGrp="1" noChangeArrowheads="1"/>
          </p:cNvSpPr>
          <p:nvPr>
            <p:ph type="body" idx="1"/>
          </p:nvPr>
        </p:nvSpPr>
        <p:spPr>
          <a:xfrm>
            <a:off x="863600" y="1816100"/>
            <a:ext cx="7366000" cy="360363"/>
          </a:xfrm>
        </p:spPr>
        <p:txBody>
          <a:bodyPr>
            <a:normAutofit fontScale="85000" lnSpcReduction="20000"/>
          </a:bodyPr>
          <a:lstStyle/>
          <a:p>
            <a:r>
              <a:rPr lang="en-US" altLang="en-US"/>
              <a:t>You can use several datetime data types:</a:t>
            </a:r>
            <a:endParaRPr lang="en-US" altLang="en-US">
              <a:latin typeface="Times New Roman" pitchFamily="18" charset="0"/>
            </a:endParaRPr>
          </a:p>
        </p:txBody>
      </p:sp>
      <p:graphicFrame>
        <p:nvGraphicFramePr>
          <p:cNvPr id="499771" name="Group 59"/>
          <p:cNvGraphicFramePr>
            <a:graphicFrameLocks noGrp="1"/>
          </p:cNvGraphicFramePr>
          <p:nvPr>
            <p:extLst>
              <p:ext uri="{D42A27DB-BD31-4B8C-83A1-F6EECF244321}">
                <p14:modId xmlns:p14="http://schemas.microsoft.com/office/powerpoint/2010/main" val="1291308564"/>
              </p:ext>
            </p:extLst>
          </p:nvPr>
        </p:nvGraphicFramePr>
        <p:xfrm>
          <a:off x="1028700" y="2365375"/>
          <a:ext cx="7010400" cy="2473452"/>
        </p:xfrm>
        <a:graphic>
          <a:graphicData uri="http://schemas.openxmlformats.org/drawingml/2006/table">
            <a:tbl>
              <a:tblPr/>
              <a:tblGrid>
                <a:gridCol w="2667000"/>
                <a:gridCol w="4343400"/>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15000"/>
                        </a:lnSpc>
                        <a:spcBef>
                          <a:spcPct val="15000"/>
                        </a:spcBef>
                        <a:spcAft>
                          <a:spcPct val="25000"/>
                        </a:spcAft>
                        <a:buClrTx/>
                        <a:buSzTx/>
                        <a:buFontTx/>
                        <a:buNone/>
                        <a:tabLst/>
                      </a:pPr>
                      <a:r>
                        <a:rPr kumimoji="0" lang="en-US" altLang="en-US" sz="1800" b="1" i="0" u="none" strike="noStrike" cap="none" normalizeH="0" baseline="0" dirty="0" smtClean="0">
                          <a:ln>
                            <a:noFill/>
                          </a:ln>
                          <a:solidFill>
                            <a:schemeClr val="tx1"/>
                          </a:solidFill>
                          <a:effectLst/>
                          <a:latin typeface="Arial" charset="0"/>
                        </a:rPr>
                        <a:t>Data 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15000"/>
                        </a:lnSpc>
                        <a:spcBef>
                          <a:spcPct val="15000"/>
                        </a:spcBef>
                        <a:spcAft>
                          <a:spcPct val="25000"/>
                        </a:spcAft>
                        <a:buClrTx/>
                        <a:buSzTx/>
                        <a:buFontTx/>
                        <a:buNone/>
                        <a:tabLst/>
                      </a:pPr>
                      <a:r>
                        <a:rPr kumimoji="0" lang="en-US" altLang="en-US" sz="1800" b="1" i="0" u="none" strike="noStrike" cap="none" normalizeH="0" baseline="0" smtClean="0">
                          <a:ln>
                            <a:noFill/>
                          </a:ln>
                          <a:solidFill>
                            <a:schemeClr val="tx1"/>
                          </a:solidFill>
                          <a:effectLst/>
                          <a:latin typeface="Arial" charset="0"/>
                        </a:rPr>
                        <a:t>         Description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p>
                      <a:pPr marL="0" marR="0" lvl="0" indent="0" algn="l" defTabSz="228600" rtl="0" eaLnBrk="0" fontAlgn="base" latinLnBrk="0" hangingPunct="0">
                        <a:lnSpc>
                          <a:spcPct val="115000"/>
                        </a:lnSpc>
                        <a:spcBef>
                          <a:spcPct val="15000"/>
                        </a:spcBef>
                        <a:spcAft>
                          <a:spcPct val="2500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DATE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20000"/>
                        </a:lnSpc>
                        <a:spcBef>
                          <a:spcPct val="35000"/>
                        </a:spcBef>
                        <a:spcAft>
                          <a:spcPct val="35000"/>
                        </a:spcAft>
                        <a:buClrTx/>
                        <a:buSzTx/>
                        <a:buFontTx/>
                        <a:buNone/>
                        <a:tabLst/>
                        <a:defRPr/>
                      </a:pPr>
                      <a:r>
                        <a:rPr kumimoji="0" lang="en-US" altLang="en-US" sz="1800" b="1" i="0" u="none" strike="noStrike" cap="none" normalizeH="0" baseline="0" dirty="0" smtClean="0">
                          <a:ln>
                            <a:noFill/>
                          </a:ln>
                          <a:solidFill>
                            <a:schemeClr val="tx1"/>
                          </a:solidFill>
                          <a:effectLst/>
                          <a:latin typeface="Arial" charset="0"/>
                        </a:rPr>
                        <a:t>Date and time values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15000"/>
                        </a:lnSpc>
                        <a:spcBef>
                          <a:spcPct val="15000"/>
                        </a:spcBef>
                        <a:spcAft>
                          <a:spcPct val="2500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TIMESTAMP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35000"/>
                        </a:spcBef>
                        <a:spcAft>
                          <a:spcPct val="35000"/>
                        </a:spcAft>
                        <a:buClrTx/>
                        <a:buSzTx/>
                        <a:buFontTx/>
                        <a:buNone/>
                        <a:tabLst/>
                      </a:pPr>
                      <a:r>
                        <a:rPr kumimoji="0" lang="en-US" altLang="en-US" sz="1800" b="1" i="0" u="none" strike="noStrike" cap="none" normalizeH="0" baseline="0" smtClean="0">
                          <a:ln>
                            <a:noFill/>
                          </a:ln>
                          <a:solidFill>
                            <a:schemeClr val="tx1"/>
                          </a:solidFill>
                          <a:effectLst/>
                          <a:latin typeface="Arial" charset="0"/>
                        </a:rPr>
                        <a:t>Date with fractional seconds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15000"/>
                        </a:spcBef>
                        <a:spcAft>
                          <a:spcPct val="2500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INTERVAL YEAR TO MONTH</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15000"/>
                        </a:spcBef>
                        <a:spcAft>
                          <a:spcPct val="25000"/>
                        </a:spcAft>
                        <a:buClrTx/>
                        <a:buSzTx/>
                        <a:buFontTx/>
                        <a:buNone/>
                        <a:tabLst/>
                      </a:pPr>
                      <a:r>
                        <a:rPr kumimoji="0" lang="en-US" altLang="en-US" sz="1800" b="1" i="0" u="none" strike="noStrike" cap="none" normalizeH="0" baseline="0" dirty="0" smtClean="0">
                          <a:ln>
                            <a:noFill/>
                          </a:ln>
                          <a:solidFill>
                            <a:schemeClr val="tx1"/>
                          </a:solidFill>
                          <a:effectLst/>
                          <a:latin typeface="Arial" charset="0"/>
                        </a:rPr>
                        <a:t>Stored as an interval of years</a:t>
                      </a:r>
                      <a:br>
                        <a:rPr kumimoji="0" lang="en-US" altLang="en-US" sz="1800" b="1" i="0" u="none" strike="noStrike" cap="none" normalizeH="0" baseline="0" dirty="0" smtClean="0">
                          <a:ln>
                            <a:noFill/>
                          </a:ln>
                          <a:solidFill>
                            <a:schemeClr val="tx1"/>
                          </a:solidFill>
                          <a:effectLst/>
                          <a:latin typeface="Arial" charset="0"/>
                        </a:rPr>
                      </a:br>
                      <a:r>
                        <a:rPr kumimoji="0" lang="en-US" altLang="en-US" sz="1800" b="1" i="0" u="none" strike="noStrike" cap="none" normalizeH="0" baseline="0" dirty="0" smtClean="0">
                          <a:ln>
                            <a:noFill/>
                          </a:ln>
                          <a:solidFill>
                            <a:schemeClr val="tx1"/>
                          </a:solidFill>
                          <a:effectLst/>
                          <a:latin typeface="Arial" charset="0"/>
                        </a:rPr>
                        <a:t>and months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15000"/>
                        </a:spcBef>
                        <a:spcAft>
                          <a:spcPct val="25000"/>
                        </a:spcAft>
                        <a:buClrTx/>
                        <a:buSzTx/>
                        <a:buFontTx/>
                        <a:buNone/>
                        <a:tabLst/>
                      </a:pPr>
                      <a:r>
                        <a:rPr kumimoji="0" lang="en-US" altLang="en-US" sz="1800" b="1" i="0" u="none" strike="noStrike" cap="none" normalizeH="0" baseline="0" smtClean="0">
                          <a:ln>
                            <a:noFill/>
                          </a:ln>
                          <a:solidFill>
                            <a:schemeClr val="tx1"/>
                          </a:solidFill>
                          <a:effectLst/>
                          <a:latin typeface="Courier New" pitchFamily="49" charset="0"/>
                        </a:rPr>
                        <a:t>INTERVAL DAY TO SECOND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15000"/>
                        </a:spcBef>
                        <a:spcAft>
                          <a:spcPct val="25000"/>
                        </a:spcAft>
                        <a:buClrTx/>
                        <a:buSzTx/>
                        <a:buFontTx/>
                        <a:buNone/>
                        <a:tabLst/>
                      </a:pPr>
                      <a:r>
                        <a:rPr kumimoji="0" lang="en-US" altLang="en-US" sz="1800" b="1" i="0" u="none" strike="noStrike" cap="none" normalizeH="0" baseline="0" dirty="0" smtClean="0">
                          <a:ln>
                            <a:noFill/>
                          </a:ln>
                          <a:solidFill>
                            <a:schemeClr val="tx1"/>
                          </a:solidFill>
                          <a:effectLst/>
                          <a:latin typeface="Arial" charset="0"/>
                        </a:rPr>
                        <a:t>Stored as an interval of days, hours, minutes, and seconds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192210855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Where are the Booleans?</a:t>
            </a:r>
            <a:endParaRPr lang="en-IE" dirty="0"/>
          </a:p>
        </p:txBody>
      </p:sp>
      <p:sp>
        <p:nvSpPr>
          <p:cNvPr id="3" name="Content Placeholder 2"/>
          <p:cNvSpPr>
            <a:spLocks noGrp="1"/>
          </p:cNvSpPr>
          <p:nvPr>
            <p:ph sz="quarter" idx="1"/>
          </p:nvPr>
        </p:nvSpPr>
        <p:spPr/>
        <p:txBody>
          <a:bodyPr/>
          <a:lstStyle/>
          <a:p>
            <a:r>
              <a:rPr lang="en-GB" dirty="0" smtClean="0"/>
              <a:t>Oracle SQL does not support a Boolean </a:t>
            </a:r>
            <a:r>
              <a:rPr lang="en-GB" dirty="0" err="1" smtClean="0"/>
              <a:t>datatype</a:t>
            </a:r>
            <a:r>
              <a:rPr lang="en-GB" dirty="0" smtClean="0"/>
              <a:t>.</a:t>
            </a:r>
          </a:p>
          <a:p>
            <a:r>
              <a:rPr lang="en-GB" dirty="0" smtClean="0"/>
              <a:t>You have to use a workaround.</a:t>
            </a:r>
          </a:p>
          <a:p>
            <a:r>
              <a:rPr lang="en-GB" dirty="0" smtClean="0"/>
              <a:t>You can mimic Booleans by using a single character CHAR(1) or a single number NUMBER(1)</a:t>
            </a:r>
          </a:p>
        </p:txBody>
      </p:sp>
    </p:spTree>
    <p:extLst>
      <p:ext uri="{BB962C8B-B14F-4D97-AF65-F5344CB8AC3E}">
        <p14:creationId xmlns:p14="http://schemas.microsoft.com/office/powerpoint/2010/main" val="64606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39" name="Rectangle 119"/>
          <p:cNvSpPr>
            <a:spLocks noGrp="1" noChangeArrowheads="1"/>
          </p:cNvSpPr>
          <p:nvPr>
            <p:ph type="title"/>
          </p:nvPr>
        </p:nvSpPr>
        <p:spPr/>
        <p:txBody>
          <a:bodyPr/>
          <a:lstStyle/>
          <a:p>
            <a:r>
              <a:rPr lang="en-US" altLang="en-US" smtClean="0"/>
              <a:t>What Is a LOB?</a:t>
            </a:r>
            <a:endParaRPr lang="en-US" altLang="en-US"/>
          </a:p>
        </p:txBody>
      </p:sp>
      <p:sp>
        <p:nvSpPr>
          <p:cNvPr id="286840" name="Rectangle 120"/>
          <p:cNvSpPr>
            <a:spLocks noGrp="1" noChangeArrowheads="1"/>
          </p:cNvSpPr>
          <p:nvPr>
            <p:ph type="body" idx="1"/>
          </p:nvPr>
        </p:nvSpPr>
        <p:spPr/>
        <p:txBody>
          <a:bodyPr/>
          <a:lstStyle/>
          <a:p>
            <a:r>
              <a:rPr lang="en-US" altLang="en-US" smtClean="0"/>
              <a:t>LOBs are used to store large unstructured data such as text, graphic images, films, and sound waveforms.</a:t>
            </a:r>
            <a:endParaRPr lang="en-US" altLang="en-US"/>
          </a:p>
        </p:txBody>
      </p:sp>
      <p:grpSp>
        <p:nvGrpSpPr>
          <p:cNvPr id="286723" name="Group 3"/>
          <p:cNvGrpSpPr>
            <a:grpSpLocks/>
          </p:cNvGrpSpPr>
          <p:nvPr/>
        </p:nvGrpSpPr>
        <p:grpSpPr bwMode="auto">
          <a:xfrm>
            <a:off x="1774825" y="2343150"/>
            <a:ext cx="3606800" cy="3779838"/>
            <a:chOff x="1185" y="1440"/>
            <a:chExt cx="2272" cy="2381"/>
          </a:xfrm>
        </p:grpSpPr>
        <p:sp>
          <p:nvSpPr>
            <p:cNvPr id="286724" name="Freeform 4"/>
            <p:cNvSpPr>
              <a:spLocks/>
            </p:cNvSpPr>
            <p:nvPr/>
          </p:nvSpPr>
          <p:spPr bwMode="auto">
            <a:xfrm>
              <a:off x="1190" y="1869"/>
              <a:ext cx="2260" cy="1952"/>
            </a:xfrm>
            <a:custGeom>
              <a:avLst/>
              <a:gdLst>
                <a:gd name="T0" fmla="*/ 2259 w 2260"/>
                <a:gd name="T1" fmla="*/ 0 h 1952"/>
                <a:gd name="T2" fmla="*/ 0 w 2260"/>
                <a:gd name="T3" fmla="*/ 0 h 1952"/>
                <a:gd name="T4" fmla="*/ 0 w 2260"/>
                <a:gd name="T5" fmla="*/ 1386 h 1952"/>
                <a:gd name="T6" fmla="*/ 11 w 2260"/>
                <a:gd name="T7" fmla="*/ 1386 h 1952"/>
                <a:gd name="T8" fmla="*/ 8 w 2260"/>
                <a:gd name="T9" fmla="*/ 1389 h 1952"/>
                <a:gd name="T10" fmla="*/ 8 w 2260"/>
                <a:gd name="T11" fmla="*/ 1395 h 1952"/>
                <a:gd name="T12" fmla="*/ 8 w 2260"/>
                <a:gd name="T13" fmla="*/ 1398 h 1952"/>
                <a:gd name="T14" fmla="*/ 8 w 2260"/>
                <a:gd name="T15" fmla="*/ 1404 h 1952"/>
                <a:gd name="T16" fmla="*/ 8 w 2260"/>
                <a:gd name="T17" fmla="*/ 1407 h 1952"/>
                <a:gd name="T18" fmla="*/ 8 w 2260"/>
                <a:gd name="T19" fmla="*/ 1410 h 1952"/>
                <a:gd name="T20" fmla="*/ 8 w 2260"/>
                <a:gd name="T21" fmla="*/ 1417 h 1952"/>
                <a:gd name="T22" fmla="*/ 8 w 2260"/>
                <a:gd name="T23" fmla="*/ 1420 h 1952"/>
                <a:gd name="T24" fmla="*/ 31 w 2260"/>
                <a:gd name="T25" fmla="*/ 1528 h 1952"/>
                <a:gd name="T26" fmla="*/ 95 w 2260"/>
                <a:gd name="T27" fmla="*/ 1626 h 1952"/>
                <a:gd name="T28" fmla="*/ 198 w 2260"/>
                <a:gd name="T29" fmla="*/ 1718 h 1952"/>
                <a:gd name="T30" fmla="*/ 337 w 2260"/>
                <a:gd name="T31" fmla="*/ 1795 h 1952"/>
                <a:gd name="T32" fmla="*/ 501 w 2260"/>
                <a:gd name="T33" fmla="*/ 1861 h 1952"/>
                <a:gd name="T34" fmla="*/ 694 w 2260"/>
                <a:gd name="T35" fmla="*/ 1908 h 1952"/>
                <a:gd name="T36" fmla="*/ 903 w 2260"/>
                <a:gd name="T37" fmla="*/ 1941 h 1952"/>
                <a:gd name="T38" fmla="*/ 1129 w 2260"/>
                <a:gd name="T39" fmla="*/ 1951 h 1952"/>
                <a:gd name="T40" fmla="*/ 1354 w 2260"/>
                <a:gd name="T41" fmla="*/ 1941 h 1952"/>
                <a:gd name="T42" fmla="*/ 1566 w 2260"/>
                <a:gd name="T43" fmla="*/ 1908 h 1952"/>
                <a:gd name="T44" fmla="*/ 1756 w 2260"/>
                <a:gd name="T45" fmla="*/ 1861 h 1952"/>
                <a:gd name="T46" fmla="*/ 1923 w 2260"/>
                <a:gd name="T47" fmla="*/ 1795 h 1952"/>
                <a:gd name="T48" fmla="*/ 2059 w 2260"/>
                <a:gd name="T49" fmla="*/ 1718 h 1952"/>
                <a:gd name="T50" fmla="*/ 2162 w 2260"/>
                <a:gd name="T51" fmla="*/ 1626 h 1952"/>
                <a:gd name="T52" fmla="*/ 2229 w 2260"/>
                <a:gd name="T53" fmla="*/ 1528 h 1952"/>
                <a:gd name="T54" fmla="*/ 2252 w 2260"/>
                <a:gd name="T55" fmla="*/ 1420 h 1952"/>
                <a:gd name="T56" fmla="*/ 2252 w 2260"/>
                <a:gd name="T57" fmla="*/ 1417 h 1952"/>
                <a:gd name="T58" fmla="*/ 2252 w 2260"/>
                <a:gd name="T59" fmla="*/ 1410 h 1952"/>
                <a:gd name="T60" fmla="*/ 2249 w 2260"/>
                <a:gd name="T61" fmla="*/ 1407 h 1952"/>
                <a:gd name="T62" fmla="*/ 2249 w 2260"/>
                <a:gd name="T63" fmla="*/ 1404 h 1952"/>
                <a:gd name="T64" fmla="*/ 2249 w 2260"/>
                <a:gd name="T65" fmla="*/ 1398 h 1952"/>
                <a:gd name="T66" fmla="*/ 2249 w 2260"/>
                <a:gd name="T67" fmla="*/ 1395 h 1952"/>
                <a:gd name="T68" fmla="*/ 2249 w 2260"/>
                <a:gd name="T69" fmla="*/ 1389 h 1952"/>
                <a:gd name="T70" fmla="*/ 2249 w 2260"/>
                <a:gd name="T71" fmla="*/ 1386 h 1952"/>
                <a:gd name="T72" fmla="*/ 2259 w 2260"/>
                <a:gd name="T73" fmla="*/ 1386 h 1952"/>
                <a:gd name="T74" fmla="*/ 2259 w 2260"/>
                <a:gd name="T75" fmla="*/ 0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60" h="1952">
                  <a:moveTo>
                    <a:pt x="2259" y="0"/>
                  </a:moveTo>
                  <a:lnTo>
                    <a:pt x="0" y="0"/>
                  </a:lnTo>
                  <a:lnTo>
                    <a:pt x="0" y="1386"/>
                  </a:lnTo>
                  <a:lnTo>
                    <a:pt x="11" y="1386"/>
                  </a:lnTo>
                  <a:lnTo>
                    <a:pt x="8" y="1389"/>
                  </a:lnTo>
                  <a:lnTo>
                    <a:pt x="8" y="1395"/>
                  </a:lnTo>
                  <a:lnTo>
                    <a:pt x="8" y="1398"/>
                  </a:lnTo>
                  <a:lnTo>
                    <a:pt x="8" y="1404"/>
                  </a:lnTo>
                  <a:lnTo>
                    <a:pt x="8" y="1407"/>
                  </a:lnTo>
                  <a:lnTo>
                    <a:pt x="8" y="1410"/>
                  </a:lnTo>
                  <a:lnTo>
                    <a:pt x="8" y="1417"/>
                  </a:lnTo>
                  <a:lnTo>
                    <a:pt x="8" y="1420"/>
                  </a:lnTo>
                  <a:lnTo>
                    <a:pt x="31" y="1528"/>
                  </a:lnTo>
                  <a:lnTo>
                    <a:pt x="95" y="1626"/>
                  </a:lnTo>
                  <a:lnTo>
                    <a:pt x="198" y="1718"/>
                  </a:lnTo>
                  <a:lnTo>
                    <a:pt x="337" y="1795"/>
                  </a:lnTo>
                  <a:lnTo>
                    <a:pt x="501" y="1861"/>
                  </a:lnTo>
                  <a:lnTo>
                    <a:pt x="694" y="1908"/>
                  </a:lnTo>
                  <a:lnTo>
                    <a:pt x="903" y="1941"/>
                  </a:lnTo>
                  <a:lnTo>
                    <a:pt x="1129" y="1951"/>
                  </a:lnTo>
                  <a:lnTo>
                    <a:pt x="1354" y="1941"/>
                  </a:lnTo>
                  <a:lnTo>
                    <a:pt x="1566" y="1908"/>
                  </a:lnTo>
                  <a:lnTo>
                    <a:pt x="1756" y="1861"/>
                  </a:lnTo>
                  <a:lnTo>
                    <a:pt x="1923" y="1795"/>
                  </a:lnTo>
                  <a:lnTo>
                    <a:pt x="2059" y="1718"/>
                  </a:lnTo>
                  <a:lnTo>
                    <a:pt x="2162" y="1626"/>
                  </a:lnTo>
                  <a:lnTo>
                    <a:pt x="2229" y="1528"/>
                  </a:lnTo>
                  <a:lnTo>
                    <a:pt x="2252" y="1420"/>
                  </a:lnTo>
                  <a:lnTo>
                    <a:pt x="2252" y="1417"/>
                  </a:lnTo>
                  <a:lnTo>
                    <a:pt x="2252" y="1410"/>
                  </a:lnTo>
                  <a:lnTo>
                    <a:pt x="2249" y="1407"/>
                  </a:lnTo>
                  <a:lnTo>
                    <a:pt x="2249" y="1404"/>
                  </a:lnTo>
                  <a:lnTo>
                    <a:pt x="2249" y="1398"/>
                  </a:lnTo>
                  <a:lnTo>
                    <a:pt x="2249" y="1395"/>
                  </a:lnTo>
                  <a:lnTo>
                    <a:pt x="2249" y="1389"/>
                  </a:lnTo>
                  <a:lnTo>
                    <a:pt x="2249" y="1386"/>
                  </a:lnTo>
                  <a:lnTo>
                    <a:pt x="2259" y="1386"/>
                  </a:lnTo>
                  <a:lnTo>
                    <a:pt x="2259" y="0"/>
                  </a:lnTo>
                </a:path>
              </a:pathLst>
            </a:custGeom>
            <a:gradFill rotWithShape="0">
              <a:gsLst>
                <a:gs pos="0">
                  <a:srgbClr val="CECECE">
                    <a:gamma/>
                    <a:shade val="89804"/>
                    <a:invGamma/>
                  </a:srgbClr>
                </a:gs>
                <a:gs pos="50000">
                  <a:srgbClr val="CECECE"/>
                </a:gs>
                <a:gs pos="100000">
                  <a:srgbClr val="CECECE">
                    <a:gamma/>
                    <a:shade val="89804"/>
                    <a:invGamma/>
                  </a:srgbClr>
                </a:gs>
              </a:gsLst>
              <a:lin ang="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25" name="Freeform 5"/>
            <p:cNvSpPr>
              <a:spLocks/>
            </p:cNvSpPr>
            <p:nvPr/>
          </p:nvSpPr>
          <p:spPr bwMode="auto">
            <a:xfrm>
              <a:off x="1185" y="1440"/>
              <a:ext cx="2272" cy="853"/>
            </a:xfrm>
            <a:custGeom>
              <a:avLst/>
              <a:gdLst>
                <a:gd name="T0" fmla="*/ 1133 w 2272"/>
                <a:gd name="T1" fmla="*/ 852 h 853"/>
                <a:gd name="T2" fmla="*/ 1362 w 2272"/>
                <a:gd name="T3" fmla="*/ 845 h 853"/>
                <a:gd name="T4" fmla="*/ 1574 w 2272"/>
                <a:gd name="T5" fmla="*/ 819 h 853"/>
                <a:gd name="T6" fmla="*/ 1767 w 2272"/>
                <a:gd name="T7" fmla="*/ 778 h 853"/>
                <a:gd name="T8" fmla="*/ 1935 w 2272"/>
                <a:gd name="T9" fmla="*/ 728 h 853"/>
                <a:gd name="T10" fmla="*/ 2074 w 2272"/>
                <a:gd name="T11" fmla="*/ 664 h 853"/>
                <a:gd name="T12" fmla="*/ 2180 w 2272"/>
                <a:gd name="T13" fmla="*/ 592 h 853"/>
                <a:gd name="T14" fmla="*/ 2248 w 2272"/>
                <a:gd name="T15" fmla="*/ 512 h 853"/>
                <a:gd name="T16" fmla="*/ 2271 w 2272"/>
                <a:gd name="T17" fmla="*/ 427 h 853"/>
                <a:gd name="T18" fmla="*/ 2248 w 2272"/>
                <a:gd name="T19" fmla="*/ 341 h 853"/>
                <a:gd name="T20" fmla="*/ 2180 w 2272"/>
                <a:gd name="T21" fmla="*/ 262 h 853"/>
                <a:gd name="T22" fmla="*/ 2074 w 2272"/>
                <a:gd name="T23" fmla="*/ 189 h 853"/>
                <a:gd name="T24" fmla="*/ 1935 w 2272"/>
                <a:gd name="T25" fmla="*/ 126 h 853"/>
                <a:gd name="T26" fmla="*/ 1767 w 2272"/>
                <a:gd name="T27" fmla="*/ 72 h 853"/>
                <a:gd name="T28" fmla="*/ 1574 w 2272"/>
                <a:gd name="T29" fmla="*/ 34 h 853"/>
                <a:gd name="T30" fmla="*/ 1362 w 2272"/>
                <a:gd name="T31" fmla="*/ 8 h 853"/>
                <a:gd name="T32" fmla="*/ 1133 w 2272"/>
                <a:gd name="T33" fmla="*/ 0 h 853"/>
                <a:gd name="T34" fmla="*/ 904 w 2272"/>
                <a:gd name="T35" fmla="*/ 8 h 853"/>
                <a:gd name="T36" fmla="*/ 691 w 2272"/>
                <a:gd name="T37" fmla="*/ 34 h 853"/>
                <a:gd name="T38" fmla="*/ 499 w 2272"/>
                <a:gd name="T39" fmla="*/ 72 h 853"/>
                <a:gd name="T40" fmla="*/ 331 w 2272"/>
                <a:gd name="T41" fmla="*/ 126 h 853"/>
                <a:gd name="T42" fmla="*/ 192 w 2272"/>
                <a:gd name="T43" fmla="*/ 189 h 853"/>
                <a:gd name="T44" fmla="*/ 86 w 2272"/>
                <a:gd name="T45" fmla="*/ 262 h 853"/>
                <a:gd name="T46" fmla="*/ 21 w 2272"/>
                <a:gd name="T47" fmla="*/ 341 h 853"/>
                <a:gd name="T48" fmla="*/ 0 w 2272"/>
                <a:gd name="T49" fmla="*/ 427 h 853"/>
                <a:gd name="T50" fmla="*/ 21 w 2272"/>
                <a:gd name="T51" fmla="*/ 512 h 853"/>
                <a:gd name="T52" fmla="*/ 86 w 2272"/>
                <a:gd name="T53" fmla="*/ 592 h 853"/>
                <a:gd name="T54" fmla="*/ 192 w 2272"/>
                <a:gd name="T55" fmla="*/ 664 h 853"/>
                <a:gd name="T56" fmla="*/ 331 w 2272"/>
                <a:gd name="T57" fmla="*/ 728 h 853"/>
                <a:gd name="T58" fmla="*/ 499 w 2272"/>
                <a:gd name="T59" fmla="*/ 778 h 853"/>
                <a:gd name="T60" fmla="*/ 691 w 2272"/>
                <a:gd name="T61" fmla="*/ 819 h 853"/>
                <a:gd name="T62" fmla="*/ 904 w 2272"/>
                <a:gd name="T63" fmla="*/ 845 h 853"/>
                <a:gd name="T64" fmla="*/ 1133 w 2272"/>
                <a:gd name="T65" fmla="*/ 852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72" h="853">
                  <a:moveTo>
                    <a:pt x="1133" y="852"/>
                  </a:moveTo>
                  <a:lnTo>
                    <a:pt x="1362" y="845"/>
                  </a:lnTo>
                  <a:lnTo>
                    <a:pt x="1574" y="819"/>
                  </a:lnTo>
                  <a:lnTo>
                    <a:pt x="1767" y="778"/>
                  </a:lnTo>
                  <a:lnTo>
                    <a:pt x="1935" y="728"/>
                  </a:lnTo>
                  <a:lnTo>
                    <a:pt x="2074" y="664"/>
                  </a:lnTo>
                  <a:lnTo>
                    <a:pt x="2180" y="592"/>
                  </a:lnTo>
                  <a:lnTo>
                    <a:pt x="2248" y="512"/>
                  </a:lnTo>
                  <a:lnTo>
                    <a:pt x="2271" y="427"/>
                  </a:lnTo>
                  <a:lnTo>
                    <a:pt x="2248" y="341"/>
                  </a:lnTo>
                  <a:lnTo>
                    <a:pt x="2180" y="262"/>
                  </a:lnTo>
                  <a:lnTo>
                    <a:pt x="2074" y="189"/>
                  </a:lnTo>
                  <a:lnTo>
                    <a:pt x="1935" y="126"/>
                  </a:lnTo>
                  <a:lnTo>
                    <a:pt x="1767" y="72"/>
                  </a:lnTo>
                  <a:lnTo>
                    <a:pt x="1574" y="34"/>
                  </a:lnTo>
                  <a:lnTo>
                    <a:pt x="1362" y="8"/>
                  </a:lnTo>
                  <a:lnTo>
                    <a:pt x="1133" y="0"/>
                  </a:lnTo>
                  <a:lnTo>
                    <a:pt x="904" y="8"/>
                  </a:lnTo>
                  <a:lnTo>
                    <a:pt x="691" y="34"/>
                  </a:lnTo>
                  <a:lnTo>
                    <a:pt x="499" y="72"/>
                  </a:lnTo>
                  <a:lnTo>
                    <a:pt x="331" y="126"/>
                  </a:lnTo>
                  <a:lnTo>
                    <a:pt x="192" y="189"/>
                  </a:lnTo>
                  <a:lnTo>
                    <a:pt x="86" y="262"/>
                  </a:lnTo>
                  <a:lnTo>
                    <a:pt x="21" y="341"/>
                  </a:lnTo>
                  <a:lnTo>
                    <a:pt x="0" y="427"/>
                  </a:lnTo>
                  <a:lnTo>
                    <a:pt x="21" y="512"/>
                  </a:lnTo>
                  <a:lnTo>
                    <a:pt x="86" y="592"/>
                  </a:lnTo>
                  <a:lnTo>
                    <a:pt x="192" y="664"/>
                  </a:lnTo>
                  <a:lnTo>
                    <a:pt x="331" y="728"/>
                  </a:lnTo>
                  <a:lnTo>
                    <a:pt x="499" y="778"/>
                  </a:lnTo>
                  <a:lnTo>
                    <a:pt x="691" y="819"/>
                  </a:lnTo>
                  <a:lnTo>
                    <a:pt x="904" y="845"/>
                  </a:lnTo>
                  <a:lnTo>
                    <a:pt x="1133" y="852"/>
                  </a:lnTo>
                </a:path>
              </a:pathLst>
            </a:custGeom>
            <a:gradFill rotWithShape="0">
              <a:gsLst>
                <a:gs pos="0">
                  <a:srgbClr val="CECECE"/>
                </a:gs>
                <a:gs pos="100000">
                  <a:srgbClr val="CECECE">
                    <a:gamma/>
                    <a:tint val="89804"/>
                    <a:invGamma/>
                  </a:srgbClr>
                </a:gs>
              </a:gsLst>
              <a:lin ang="27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grpSp>
        <p:nvGrpSpPr>
          <p:cNvPr id="286879" name="Group 159"/>
          <p:cNvGrpSpPr>
            <a:grpSpLocks/>
          </p:cNvGrpSpPr>
          <p:nvPr/>
        </p:nvGrpSpPr>
        <p:grpSpPr bwMode="auto">
          <a:xfrm>
            <a:off x="2349500" y="2979738"/>
            <a:ext cx="2500313" cy="3251200"/>
            <a:chOff x="1480" y="1841"/>
            <a:chExt cx="1575" cy="2048"/>
          </a:xfrm>
        </p:grpSpPr>
        <p:sp>
          <p:nvSpPr>
            <p:cNvPr id="286727" name="Freeform 7"/>
            <p:cNvSpPr>
              <a:spLocks/>
            </p:cNvSpPr>
            <p:nvPr/>
          </p:nvSpPr>
          <p:spPr bwMode="gray">
            <a:xfrm>
              <a:off x="1480" y="1841"/>
              <a:ext cx="1575" cy="2048"/>
            </a:xfrm>
            <a:custGeom>
              <a:avLst/>
              <a:gdLst>
                <a:gd name="T0" fmla="*/ 1574 w 1575"/>
                <a:gd name="T1" fmla="*/ 1631 h 2048"/>
                <a:gd name="T2" fmla="*/ 0 w 1575"/>
                <a:gd name="T3" fmla="*/ 2047 h 2048"/>
                <a:gd name="T4" fmla="*/ 0 w 1575"/>
                <a:gd name="T5" fmla="*/ 414 h 2048"/>
                <a:gd name="T6" fmla="*/ 1574 w 1575"/>
                <a:gd name="T7" fmla="*/ 0 h 2048"/>
                <a:gd name="T8" fmla="*/ 1574 w 1575"/>
                <a:gd name="T9" fmla="*/ 1631 h 2048"/>
              </a:gdLst>
              <a:ahLst/>
              <a:cxnLst>
                <a:cxn ang="0">
                  <a:pos x="T0" y="T1"/>
                </a:cxn>
                <a:cxn ang="0">
                  <a:pos x="T2" y="T3"/>
                </a:cxn>
                <a:cxn ang="0">
                  <a:pos x="T4" y="T5"/>
                </a:cxn>
                <a:cxn ang="0">
                  <a:pos x="T6" y="T7"/>
                </a:cxn>
                <a:cxn ang="0">
                  <a:pos x="T8" y="T9"/>
                </a:cxn>
              </a:cxnLst>
              <a:rect l="0" t="0" r="r" b="b"/>
              <a:pathLst>
                <a:path w="1575" h="2048">
                  <a:moveTo>
                    <a:pt x="1574" y="1631"/>
                  </a:moveTo>
                  <a:lnTo>
                    <a:pt x="0" y="2047"/>
                  </a:lnTo>
                  <a:lnTo>
                    <a:pt x="0" y="414"/>
                  </a:lnTo>
                  <a:lnTo>
                    <a:pt x="1574" y="0"/>
                  </a:lnTo>
                  <a:lnTo>
                    <a:pt x="1574" y="1631"/>
                  </a:lnTo>
                </a:path>
              </a:pathLst>
            </a:custGeom>
            <a:solidFill>
              <a:srgbClr val="7F7F7F"/>
            </a:solidFill>
            <a:ln w="19050" cap="rnd">
              <a:solidFill>
                <a:schemeClr val="fo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28" name="Freeform 8"/>
            <p:cNvSpPr>
              <a:spLocks/>
            </p:cNvSpPr>
            <p:nvPr/>
          </p:nvSpPr>
          <p:spPr bwMode="ltGray">
            <a:xfrm>
              <a:off x="1547" y="1926"/>
              <a:ext cx="1440" cy="1879"/>
            </a:xfrm>
            <a:custGeom>
              <a:avLst/>
              <a:gdLst>
                <a:gd name="T0" fmla="*/ 1439 w 1440"/>
                <a:gd name="T1" fmla="*/ 1499 h 1879"/>
                <a:gd name="T2" fmla="*/ 0 w 1440"/>
                <a:gd name="T3" fmla="*/ 1878 h 1879"/>
                <a:gd name="T4" fmla="*/ 0 w 1440"/>
                <a:gd name="T5" fmla="*/ 377 h 1879"/>
                <a:gd name="T6" fmla="*/ 1439 w 1440"/>
                <a:gd name="T7" fmla="*/ 0 h 1879"/>
                <a:gd name="T8" fmla="*/ 1439 w 1440"/>
                <a:gd name="T9" fmla="*/ 1499 h 1879"/>
              </a:gdLst>
              <a:ahLst/>
              <a:cxnLst>
                <a:cxn ang="0">
                  <a:pos x="T0" y="T1"/>
                </a:cxn>
                <a:cxn ang="0">
                  <a:pos x="T2" y="T3"/>
                </a:cxn>
                <a:cxn ang="0">
                  <a:pos x="T4" y="T5"/>
                </a:cxn>
                <a:cxn ang="0">
                  <a:pos x="T6" y="T7"/>
                </a:cxn>
                <a:cxn ang="0">
                  <a:pos x="T8" y="T9"/>
                </a:cxn>
              </a:cxnLst>
              <a:rect l="0" t="0" r="r" b="b"/>
              <a:pathLst>
                <a:path w="1440" h="1879">
                  <a:moveTo>
                    <a:pt x="1439" y="1499"/>
                  </a:moveTo>
                  <a:lnTo>
                    <a:pt x="0" y="1878"/>
                  </a:lnTo>
                  <a:lnTo>
                    <a:pt x="0" y="377"/>
                  </a:lnTo>
                  <a:lnTo>
                    <a:pt x="1439" y="0"/>
                  </a:lnTo>
                  <a:lnTo>
                    <a:pt x="1439" y="1499"/>
                  </a:lnTo>
                </a:path>
              </a:pathLst>
            </a:custGeom>
            <a:solidFill>
              <a:srgbClr val="FFFFD1"/>
            </a:solidFill>
            <a:ln w="28575" cap="rnd">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29" name="Freeform 9"/>
            <p:cNvSpPr>
              <a:spLocks/>
            </p:cNvSpPr>
            <p:nvPr/>
          </p:nvSpPr>
          <p:spPr bwMode="ltGray">
            <a:xfrm>
              <a:off x="1617" y="2299"/>
              <a:ext cx="193" cy="223"/>
            </a:xfrm>
            <a:custGeom>
              <a:avLst/>
              <a:gdLst>
                <a:gd name="T0" fmla="*/ 192 w 193"/>
                <a:gd name="T1" fmla="*/ 170 h 223"/>
                <a:gd name="T2" fmla="*/ 192 w 193"/>
                <a:gd name="T3" fmla="*/ 0 h 223"/>
                <a:gd name="T4" fmla="*/ 0 w 193"/>
                <a:gd name="T5" fmla="*/ 50 h 223"/>
                <a:gd name="T6" fmla="*/ 0 w 193"/>
                <a:gd name="T7" fmla="*/ 222 h 223"/>
                <a:gd name="T8" fmla="*/ 192 w 193"/>
                <a:gd name="T9" fmla="*/ 170 h 223"/>
              </a:gdLst>
              <a:ahLst/>
              <a:cxnLst>
                <a:cxn ang="0">
                  <a:pos x="T0" y="T1"/>
                </a:cxn>
                <a:cxn ang="0">
                  <a:pos x="T2" y="T3"/>
                </a:cxn>
                <a:cxn ang="0">
                  <a:pos x="T4" y="T5"/>
                </a:cxn>
                <a:cxn ang="0">
                  <a:pos x="T6" y="T7"/>
                </a:cxn>
                <a:cxn ang="0">
                  <a:pos x="T8" y="T9"/>
                </a:cxn>
              </a:cxnLst>
              <a:rect l="0" t="0" r="r" b="b"/>
              <a:pathLst>
                <a:path w="193" h="223">
                  <a:moveTo>
                    <a:pt x="192" y="170"/>
                  </a:moveTo>
                  <a:lnTo>
                    <a:pt x="192" y="0"/>
                  </a:lnTo>
                  <a:lnTo>
                    <a:pt x="0" y="50"/>
                  </a:lnTo>
                  <a:lnTo>
                    <a:pt x="0" y="222"/>
                  </a:lnTo>
                  <a:lnTo>
                    <a:pt x="192" y="170"/>
                  </a:lnTo>
                </a:path>
              </a:pathLst>
            </a:custGeom>
            <a:solidFill>
              <a:srgbClr val="C1D0FE"/>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30" name="Freeform 10"/>
            <p:cNvSpPr>
              <a:spLocks/>
            </p:cNvSpPr>
            <p:nvPr/>
          </p:nvSpPr>
          <p:spPr bwMode="ltGray">
            <a:xfrm>
              <a:off x="1893" y="2227"/>
              <a:ext cx="191" cy="222"/>
            </a:xfrm>
            <a:custGeom>
              <a:avLst/>
              <a:gdLst>
                <a:gd name="T0" fmla="*/ 190 w 191"/>
                <a:gd name="T1" fmla="*/ 170 h 222"/>
                <a:gd name="T2" fmla="*/ 190 w 191"/>
                <a:gd name="T3" fmla="*/ 0 h 222"/>
                <a:gd name="T4" fmla="*/ 0 w 191"/>
                <a:gd name="T5" fmla="*/ 49 h 222"/>
                <a:gd name="T6" fmla="*/ 0 w 191"/>
                <a:gd name="T7" fmla="*/ 221 h 222"/>
                <a:gd name="T8" fmla="*/ 190 w 191"/>
                <a:gd name="T9" fmla="*/ 170 h 222"/>
              </a:gdLst>
              <a:ahLst/>
              <a:cxnLst>
                <a:cxn ang="0">
                  <a:pos x="T0" y="T1"/>
                </a:cxn>
                <a:cxn ang="0">
                  <a:pos x="T2" y="T3"/>
                </a:cxn>
                <a:cxn ang="0">
                  <a:pos x="T4" y="T5"/>
                </a:cxn>
                <a:cxn ang="0">
                  <a:pos x="T6" y="T7"/>
                </a:cxn>
                <a:cxn ang="0">
                  <a:pos x="T8" y="T9"/>
                </a:cxn>
              </a:cxnLst>
              <a:rect l="0" t="0" r="r" b="b"/>
              <a:pathLst>
                <a:path w="191" h="222">
                  <a:moveTo>
                    <a:pt x="190" y="170"/>
                  </a:moveTo>
                  <a:lnTo>
                    <a:pt x="190" y="0"/>
                  </a:lnTo>
                  <a:lnTo>
                    <a:pt x="0" y="49"/>
                  </a:lnTo>
                  <a:lnTo>
                    <a:pt x="0" y="221"/>
                  </a:lnTo>
                  <a:lnTo>
                    <a:pt x="190" y="170"/>
                  </a:lnTo>
                </a:path>
              </a:pathLst>
            </a:custGeom>
            <a:solidFill>
              <a:srgbClr val="8F1EE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31" name="Freeform 11"/>
            <p:cNvSpPr>
              <a:spLocks/>
            </p:cNvSpPr>
            <p:nvPr/>
          </p:nvSpPr>
          <p:spPr bwMode="gray">
            <a:xfrm>
              <a:off x="2166" y="2152"/>
              <a:ext cx="191" cy="224"/>
            </a:xfrm>
            <a:custGeom>
              <a:avLst/>
              <a:gdLst>
                <a:gd name="T0" fmla="*/ 190 w 191"/>
                <a:gd name="T1" fmla="*/ 172 h 224"/>
                <a:gd name="T2" fmla="*/ 190 w 191"/>
                <a:gd name="T3" fmla="*/ 0 h 224"/>
                <a:gd name="T4" fmla="*/ 0 w 191"/>
                <a:gd name="T5" fmla="*/ 49 h 224"/>
                <a:gd name="T6" fmla="*/ 0 w 191"/>
                <a:gd name="T7" fmla="*/ 223 h 224"/>
                <a:gd name="T8" fmla="*/ 190 w 191"/>
                <a:gd name="T9" fmla="*/ 172 h 224"/>
              </a:gdLst>
              <a:ahLst/>
              <a:cxnLst>
                <a:cxn ang="0">
                  <a:pos x="T0" y="T1"/>
                </a:cxn>
                <a:cxn ang="0">
                  <a:pos x="T2" y="T3"/>
                </a:cxn>
                <a:cxn ang="0">
                  <a:pos x="T4" y="T5"/>
                </a:cxn>
                <a:cxn ang="0">
                  <a:pos x="T6" y="T7"/>
                </a:cxn>
                <a:cxn ang="0">
                  <a:pos x="T8" y="T9"/>
                </a:cxn>
              </a:cxnLst>
              <a:rect l="0" t="0" r="r" b="b"/>
              <a:pathLst>
                <a:path w="191" h="224">
                  <a:moveTo>
                    <a:pt x="190" y="172"/>
                  </a:moveTo>
                  <a:lnTo>
                    <a:pt x="190" y="0"/>
                  </a:lnTo>
                  <a:lnTo>
                    <a:pt x="0" y="49"/>
                  </a:lnTo>
                  <a:lnTo>
                    <a:pt x="0" y="223"/>
                  </a:lnTo>
                  <a:lnTo>
                    <a:pt x="190" y="17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32" name="Freeform 12"/>
            <p:cNvSpPr>
              <a:spLocks/>
            </p:cNvSpPr>
            <p:nvPr/>
          </p:nvSpPr>
          <p:spPr bwMode="ltGray">
            <a:xfrm>
              <a:off x="2440" y="2080"/>
              <a:ext cx="192" cy="222"/>
            </a:xfrm>
            <a:custGeom>
              <a:avLst/>
              <a:gdLst>
                <a:gd name="T0" fmla="*/ 191 w 192"/>
                <a:gd name="T1" fmla="*/ 169 h 222"/>
                <a:gd name="T2" fmla="*/ 191 w 192"/>
                <a:gd name="T3" fmla="*/ 0 h 222"/>
                <a:gd name="T4" fmla="*/ 0 w 192"/>
                <a:gd name="T5" fmla="*/ 50 h 222"/>
                <a:gd name="T6" fmla="*/ 0 w 192"/>
                <a:gd name="T7" fmla="*/ 221 h 222"/>
                <a:gd name="T8" fmla="*/ 191 w 192"/>
                <a:gd name="T9" fmla="*/ 169 h 222"/>
              </a:gdLst>
              <a:ahLst/>
              <a:cxnLst>
                <a:cxn ang="0">
                  <a:pos x="T0" y="T1"/>
                </a:cxn>
                <a:cxn ang="0">
                  <a:pos x="T2" y="T3"/>
                </a:cxn>
                <a:cxn ang="0">
                  <a:pos x="T4" y="T5"/>
                </a:cxn>
                <a:cxn ang="0">
                  <a:pos x="T6" y="T7"/>
                </a:cxn>
                <a:cxn ang="0">
                  <a:pos x="T8" y="T9"/>
                </a:cxn>
              </a:cxnLst>
              <a:rect l="0" t="0" r="r" b="b"/>
              <a:pathLst>
                <a:path w="192" h="222">
                  <a:moveTo>
                    <a:pt x="191" y="169"/>
                  </a:moveTo>
                  <a:lnTo>
                    <a:pt x="191" y="0"/>
                  </a:lnTo>
                  <a:lnTo>
                    <a:pt x="0" y="50"/>
                  </a:lnTo>
                  <a:lnTo>
                    <a:pt x="0" y="221"/>
                  </a:lnTo>
                  <a:lnTo>
                    <a:pt x="191" y="169"/>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33" name="Freeform 13"/>
            <p:cNvSpPr>
              <a:spLocks/>
            </p:cNvSpPr>
            <p:nvPr/>
          </p:nvSpPr>
          <p:spPr bwMode="gray">
            <a:xfrm>
              <a:off x="2714" y="2008"/>
              <a:ext cx="191" cy="222"/>
            </a:xfrm>
            <a:custGeom>
              <a:avLst/>
              <a:gdLst>
                <a:gd name="T0" fmla="*/ 190 w 191"/>
                <a:gd name="T1" fmla="*/ 172 h 222"/>
                <a:gd name="T2" fmla="*/ 190 w 191"/>
                <a:gd name="T3" fmla="*/ 0 h 222"/>
                <a:gd name="T4" fmla="*/ 0 w 191"/>
                <a:gd name="T5" fmla="*/ 49 h 222"/>
                <a:gd name="T6" fmla="*/ 0 w 191"/>
                <a:gd name="T7" fmla="*/ 221 h 222"/>
                <a:gd name="T8" fmla="*/ 190 w 191"/>
                <a:gd name="T9" fmla="*/ 172 h 222"/>
              </a:gdLst>
              <a:ahLst/>
              <a:cxnLst>
                <a:cxn ang="0">
                  <a:pos x="T0" y="T1"/>
                </a:cxn>
                <a:cxn ang="0">
                  <a:pos x="T2" y="T3"/>
                </a:cxn>
                <a:cxn ang="0">
                  <a:pos x="T4" y="T5"/>
                </a:cxn>
                <a:cxn ang="0">
                  <a:pos x="T6" y="T7"/>
                </a:cxn>
                <a:cxn ang="0">
                  <a:pos x="T8" y="T9"/>
                </a:cxn>
              </a:cxnLst>
              <a:rect l="0" t="0" r="r" b="b"/>
              <a:pathLst>
                <a:path w="191" h="222">
                  <a:moveTo>
                    <a:pt x="190" y="172"/>
                  </a:moveTo>
                  <a:lnTo>
                    <a:pt x="190" y="0"/>
                  </a:lnTo>
                  <a:lnTo>
                    <a:pt x="0" y="49"/>
                  </a:lnTo>
                  <a:lnTo>
                    <a:pt x="0" y="221"/>
                  </a:lnTo>
                  <a:lnTo>
                    <a:pt x="190" y="172"/>
                  </a:lnTo>
                </a:path>
              </a:pathLst>
            </a:custGeom>
            <a:solidFill>
              <a:srgbClr val="DD2409"/>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34" name="Freeform 14"/>
            <p:cNvSpPr>
              <a:spLocks/>
            </p:cNvSpPr>
            <p:nvPr/>
          </p:nvSpPr>
          <p:spPr bwMode="ltGray">
            <a:xfrm>
              <a:off x="1617" y="2537"/>
              <a:ext cx="193" cy="223"/>
            </a:xfrm>
            <a:custGeom>
              <a:avLst/>
              <a:gdLst>
                <a:gd name="T0" fmla="*/ 192 w 193"/>
                <a:gd name="T1" fmla="*/ 170 h 223"/>
                <a:gd name="T2" fmla="*/ 192 w 193"/>
                <a:gd name="T3" fmla="*/ 0 h 223"/>
                <a:gd name="T4" fmla="*/ 0 w 193"/>
                <a:gd name="T5" fmla="*/ 48 h 223"/>
                <a:gd name="T6" fmla="*/ 0 w 193"/>
                <a:gd name="T7" fmla="*/ 222 h 223"/>
                <a:gd name="T8" fmla="*/ 192 w 193"/>
                <a:gd name="T9" fmla="*/ 170 h 223"/>
              </a:gdLst>
              <a:ahLst/>
              <a:cxnLst>
                <a:cxn ang="0">
                  <a:pos x="T0" y="T1"/>
                </a:cxn>
                <a:cxn ang="0">
                  <a:pos x="T2" y="T3"/>
                </a:cxn>
                <a:cxn ang="0">
                  <a:pos x="T4" y="T5"/>
                </a:cxn>
                <a:cxn ang="0">
                  <a:pos x="T6" y="T7"/>
                </a:cxn>
                <a:cxn ang="0">
                  <a:pos x="T8" y="T9"/>
                </a:cxn>
              </a:cxnLst>
              <a:rect l="0" t="0" r="r" b="b"/>
              <a:pathLst>
                <a:path w="193" h="223">
                  <a:moveTo>
                    <a:pt x="192" y="170"/>
                  </a:moveTo>
                  <a:lnTo>
                    <a:pt x="192" y="0"/>
                  </a:lnTo>
                  <a:lnTo>
                    <a:pt x="0" y="48"/>
                  </a:lnTo>
                  <a:lnTo>
                    <a:pt x="0" y="222"/>
                  </a:lnTo>
                  <a:lnTo>
                    <a:pt x="192"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35" name="Freeform 15"/>
            <p:cNvSpPr>
              <a:spLocks/>
            </p:cNvSpPr>
            <p:nvPr/>
          </p:nvSpPr>
          <p:spPr bwMode="ltGray">
            <a:xfrm>
              <a:off x="1893" y="2466"/>
              <a:ext cx="191" cy="222"/>
            </a:xfrm>
            <a:custGeom>
              <a:avLst/>
              <a:gdLst>
                <a:gd name="T0" fmla="*/ 190 w 191"/>
                <a:gd name="T1" fmla="*/ 170 h 222"/>
                <a:gd name="T2" fmla="*/ 190 w 191"/>
                <a:gd name="T3" fmla="*/ 0 h 222"/>
                <a:gd name="T4" fmla="*/ 0 w 191"/>
                <a:gd name="T5" fmla="*/ 49 h 222"/>
                <a:gd name="T6" fmla="*/ 0 w 191"/>
                <a:gd name="T7" fmla="*/ 221 h 222"/>
                <a:gd name="T8" fmla="*/ 190 w 191"/>
                <a:gd name="T9" fmla="*/ 170 h 222"/>
              </a:gdLst>
              <a:ahLst/>
              <a:cxnLst>
                <a:cxn ang="0">
                  <a:pos x="T0" y="T1"/>
                </a:cxn>
                <a:cxn ang="0">
                  <a:pos x="T2" y="T3"/>
                </a:cxn>
                <a:cxn ang="0">
                  <a:pos x="T4" y="T5"/>
                </a:cxn>
                <a:cxn ang="0">
                  <a:pos x="T6" y="T7"/>
                </a:cxn>
                <a:cxn ang="0">
                  <a:pos x="T8" y="T9"/>
                </a:cxn>
              </a:cxnLst>
              <a:rect l="0" t="0" r="r" b="b"/>
              <a:pathLst>
                <a:path w="191" h="222">
                  <a:moveTo>
                    <a:pt x="190" y="170"/>
                  </a:moveTo>
                  <a:lnTo>
                    <a:pt x="190" y="0"/>
                  </a:lnTo>
                  <a:lnTo>
                    <a:pt x="0" y="49"/>
                  </a:lnTo>
                  <a:lnTo>
                    <a:pt x="0" y="221"/>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36" name="Freeform 16"/>
            <p:cNvSpPr>
              <a:spLocks/>
            </p:cNvSpPr>
            <p:nvPr/>
          </p:nvSpPr>
          <p:spPr bwMode="ltGray">
            <a:xfrm>
              <a:off x="2166" y="2393"/>
              <a:ext cx="191" cy="223"/>
            </a:xfrm>
            <a:custGeom>
              <a:avLst/>
              <a:gdLst>
                <a:gd name="T0" fmla="*/ 190 w 191"/>
                <a:gd name="T1" fmla="*/ 170 h 223"/>
                <a:gd name="T2" fmla="*/ 190 w 191"/>
                <a:gd name="T3" fmla="*/ 0 h 223"/>
                <a:gd name="T4" fmla="*/ 0 w 191"/>
                <a:gd name="T5" fmla="*/ 50 h 223"/>
                <a:gd name="T6" fmla="*/ 0 w 191"/>
                <a:gd name="T7" fmla="*/ 222 h 223"/>
                <a:gd name="T8" fmla="*/ 190 w 191"/>
                <a:gd name="T9" fmla="*/ 170 h 223"/>
              </a:gdLst>
              <a:ahLst/>
              <a:cxnLst>
                <a:cxn ang="0">
                  <a:pos x="T0" y="T1"/>
                </a:cxn>
                <a:cxn ang="0">
                  <a:pos x="T2" y="T3"/>
                </a:cxn>
                <a:cxn ang="0">
                  <a:pos x="T4" y="T5"/>
                </a:cxn>
                <a:cxn ang="0">
                  <a:pos x="T6" y="T7"/>
                </a:cxn>
                <a:cxn ang="0">
                  <a:pos x="T8" y="T9"/>
                </a:cxn>
              </a:cxnLst>
              <a:rect l="0" t="0" r="r" b="b"/>
              <a:pathLst>
                <a:path w="191" h="223">
                  <a:moveTo>
                    <a:pt x="190" y="170"/>
                  </a:moveTo>
                  <a:lnTo>
                    <a:pt x="190" y="0"/>
                  </a:lnTo>
                  <a:lnTo>
                    <a:pt x="0" y="50"/>
                  </a:lnTo>
                  <a:lnTo>
                    <a:pt x="0" y="222"/>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37" name="Freeform 17"/>
            <p:cNvSpPr>
              <a:spLocks/>
            </p:cNvSpPr>
            <p:nvPr/>
          </p:nvSpPr>
          <p:spPr bwMode="ltGray">
            <a:xfrm>
              <a:off x="2440" y="2322"/>
              <a:ext cx="192" cy="221"/>
            </a:xfrm>
            <a:custGeom>
              <a:avLst/>
              <a:gdLst>
                <a:gd name="T0" fmla="*/ 191 w 192"/>
                <a:gd name="T1" fmla="*/ 169 h 221"/>
                <a:gd name="T2" fmla="*/ 191 w 192"/>
                <a:gd name="T3" fmla="*/ 0 h 221"/>
                <a:gd name="T4" fmla="*/ 0 w 192"/>
                <a:gd name="T5" fmla="*/ 49 h 221"/>
                <a:gd name="T6" fmla="*/ 0 w 192"/>
                <a:gd name="T7" fmla="*/ 220 h 221"/>
                <a:gd name="T8" fmla="*/ 191 w 192"/>
                <a:gd name="T9" fmla="*/ 169 h 221"/>
              </a:gdLst>
              <a:ahLst/>
              <a:cxnLst>
                <a:cxn ang="0">
                  <a:pos x="T0" y="T1"/>
                </a:cxn>
                <a:cxn ang="0">
                  <a:pos x="T2" y="T3"/>
                </a:cxn>
                <a:cxn ang="0">
                  <a:pos x="T4" y="T5"/>
                </a:cxn>
                <a:cxn ang="0">
                  <a:pos x="T6" y="T7"/>
                </a:cxn>
                <a:cxn ang="0">
                  <a:pos x="T8" y="T9"/>
                </a:cxn>
              </a:cxnLst>
              <a:rect l="0" t="0" r="r" b="b"/>
              <a:pathLst>
                <a:path w="192" h="221">
                  <a:moveTo>
                    <a:pt x="191" y="169"/>
                  </a:moveTo>
                  <a:lnTo>
                    <a:pt x="191" y="0"/>
                  </a:lnTo>
                  <a:lnTo>
                    <a:pt x="0" y="49"/>
                  </a:lnTo>
                  <a:lnTo>
                    <a:pt x="0" y="220"/>
                  </a:lnTo>
                  <a:lnTo>
                    <a:pt x="191" y="169"/>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38" name="Freeform 18"/>
            <p:cNvSpPr>
              <a:spLocks/>
            </p:cNvSpPr>
            <p:nvPr/>
          </p:nvSpPr>
          <p:spPr bwMode="ltGray">
            <a:xfrm>
              <a:off x="2714" y="2247"/>
              <a:ext cx="191" cy="225"/>
            </a:xfrm>
            <a:custGeom>
              <a:avLst/>
              <a:gdLst>
                <a:gd name="T0" fmla="*/ 190 w 191"/>
                <a:gd name="T1" fmla="*/ 172 h 225"/>
                <a:gd name="T2" fmla="*/ 190 w 191"/>
                <a:gd name="T3" fmla="*/ 0 h 225"/>
                <a:gd name="T4" fmla="*/ 0 w 191"/>
                <a:gd name="T5" fmla="*/ 50 h 225"/>
                <a:gd name="T6" fmla="*/ 0 w 191"/>
                <a:gd name="T7" fmla="*/ 224 h 225"/>
                <a:gd name="T8" fmla="*/ 190 w 191"/>
                <a:gd name="T9" fmla="*/ 172 h 225"/>
              </a:gdLst>
              <a:ahLst/>
              <a:cxnLst>
                <a:cxn ang="0">
                  <a:pos x="T0" y="T1"/>
                </a:cxn>
                <a:cxn ang="0">
                  <a:pos x="T2" y="T3"/>
                </a:cxn>
                <a:cxn ang="0">
                  <a:pos x="T4" y="T5"/>
                </a:cxn>
                <a:cxn ang="0">
                  <a:pos x="T6" y="T7"/>
                </a:cxn>
                <a:cxn ang="0">
                  <a:pos x="T8" y="T9"/>
                </a:cxn>
              </a:cxnLst>
              <a:rect l="0" t="0" r="r" b="b"/>
              <a:pathLst>
                <a:path w="191" h="225">
                  <a:moveTo>
                    <a:pt x="190" y="172"/>
                  </a:moveTo>
                  <a:lnTo>
                    <a:pt x="190" y="0"/>
                  </a:lnTo>
                  <a:lnTo>
                    <a:pt x="0" y="50"/>
                  </a:lnTo>
                  <a:lnTo>
                    <a:pt x="0" y="224"/>
                  </a:lnTo>
                  <a:lnTo>
                    <a:pt x="190" y="172"/>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39" name="Freeform 19"/>
            <p:cNvSpPr>
              <a:spLocks/>
            </p:cNvSpPr>
            <p:nvPr/>
          </p:nvSpPr>
          <p:spPr bwMode="ltGray">
            <a:xfrm>
              <a:off x="1617" y="2773"/>
              <a:ext cx="193" cy="226"/>
            </a:xfrm>
            <a:custGeom>
              <a:avLst/>
              <a:gdLst>
                <a:gd name="T0" fmla="*/ 192 w 193"/>
                <a:gd name="T1" fmla="*/ 173 h 226"/>
                <a:gd name="T2" fmla="*/ 192 w 193"/>
                <a:gd name="T3" fmla="*/ 0 h 226"/>
                <a:gd name="T4" fmla="*/ 0 w 193"/>
                <a:gd name="T5" fmla="*/ 50 h 226"/>
                <a:gd name="T6" fmla="*/ 0 w 193"/>
                <a:gd name="T7" fmla="*/ 225 h 226"/>
                <a:gd name="T8" fmla="*/ 192 w 193"/>
                <a:gd name="T9" fmla="*/ 173 h 226"/>
              </a:gdLst>
              <a:ahLst/>
              <a:cxnLst>
                <a:cxn ang="0">
                  <a:pos x="T0" y="T1"/>
                </a:cxn>
                <a:cxn ang="0">
                  <a:pos x="T2" y="T3"/>
                </a:cxn>
                <a:cxn ang="0">
                  <a:pos x="T4" y="T5"/>
                </a:cxn>
                <a:cxn ang="0">
                  <a:pos x="T6" y="T7"/>
                </a:cxn>
                <a:cxn ang="0">
                  <a:pos x="T8" y="T9"/>
                </a:cxn>
              </a:cxnLst>
              <a:rect l="0" t="0" r="r" b="b"/>
              <a:pathLst>
                <a:path w="193" h="226">
                  <a:moveTo>
                    <a:pt x="192" y="173"/>
                  </a:moveTo>
                  <a:lnTo>
                    <a:pt x="192" y="0"/>
                  </a:lnTo>
                  <a:lnTo>
                    <a:pt x="0" y="50"/>
                  </a:lnTo>
                  <a:lnTo>
                    <a:pt x="0" y="225"/>
                  </a:lnTo>
                  <a:lnTo>
                    <a:pt x="192" y="173"/>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40" name="Freeform 20"/>
            <p:cNvSpPr>
              <a:spLocks/>
            </p:cNvSpPr>
            <p:nvPr/>
          </p:nvSpPr>
          <p:spPr bwMode="ltGray">
            <a:xfrm>
              <a:off x="1893" y="2704"/>
              <a:ext cx="191" cy="222"/>
            </a:xfrm>
            <a:custGeom>
              <a:avLst/>
              <a:gdLst>
                <a:gd name="T0" fmla="*/ 190 w 191"/>
                <a:gd name="T1" fmla="*/ 170 h 222"/>
                <a:gd name="T2" fmla="*/ 190 w 191"/>
                <a:gd name="T3" fmla="*/ 0 h 222"/>
                <a:gd name="T4" fmla="*/ 0 w 191"/>
                <a:gd name="T5" fmla="*/ 49 h 222"/>
                <a:gd name="T6" fmla="*/ 0 w 191"/>
                <a:gd name="T7" fmla="*/ 221 h 222"/>
                <a:gd name="T8" fmla="*/ 190 w 191"/>
                <a:gd name="T9" fmla="*/ 170 h 222"/>
              </a:gdLst>
              <a:ahLst/>
              <a:cxnLst>
                <a:cxn ang="0">
                  <a:pos x="T0" y="T1"/>
                </a:cxn>
                <a:cxn ang="0">
                  <a:pos x="T2" y="T3"/>
                </a:cxn>
                <a:cxn ang="0">
                  <a:pos x="T4" y="T5"/>
                </a:cxn>
                <a:cxn ang="0">
                  <a:pos x="T6" y="T7"/>
                </a:cxn>
                <a:cxn ang="0">
                  <a:pos x="T8" y="T9"/>
                </a:cxn>
              </a:cxnLst>
              <a:rect l="0" t="0" r="r" b="b"/>
              <a:pathLst>
                <a:path w="191" h="222">
                  <a:moveTo>
                    <a:pt x="190" y="170"/>
                  </a:moveTo>
                  <a:lnTo>
                    <a:pt x="190" y="0"/>
                  </a:lnTo>
                  <a:lnTo>
                    <a:pt x="0" y="49"/>
                  </a:lnTo>
                  <a:lnTo>
                    <a:pt x="0" y="221"/>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41" name="Freeform 21"/>
            <p:cNvSpPr>
              <a:spLocks/>
            </p:cNvSpPr>
            <p:nvPr/>
          </p:nvSpPr>
          <p:spPr bwMode="ltGray">
            <a:xfrm>
              <a:off x="2166" y="2632"/>
              <a:ext cx="191" cy="223"/>
            </a:xfrm>
            <a:custGeom>
              <a:avLst/>
              <a:gdLst>
                <a:gd name="T0" fmla="*/ 190 w 191"/>
                <a:gd name="T1" fmla="*/ 170 h 223"/>
                <a:gd name="T2" fmla="*/ 190 w 191"/>
                <a:gd name="T3" fmla="*/ 0 h 223"/>
                <a:gd name="T4" fmla="*/ 0 w 191"/>
                <a:gd name="T5" fmla="*/ 50 h 223"/>
                <a:gd name="T6" fmla="*/ 0 w 191"/>
                <a:gd name="T7" fmla="*/ 222 h 223"/>
                <a:gd name="T8" fmla="*/ 190 w 191"/>
                <a:gd name="T9" fmla="*/ 170 h 223"/>
              </a:gdLst>
              <a:ahLst/>
              <a:cxnLst>
                <a:cxn ang="0">
                  <a:pos x="T0" y="T1"/>
                </a:cxn>
                <a:cxn ang="0">
                  <a:pos x="T2" y="T3"/>
                </a:cxn>
                <a:cxn ang="0">
                  <a:pos x="T4" y="T5"/>
                </a:cxn>
                <a:cxn ang="0">
                  <a:pos x="T6" y="T7"/>
                </a:cxn>
                <a:cxn ang="0">
                  <a:pos x="T8" y="T9"/>
                </a:cxn>
              </a:cxnLst>
              <a:rect l="0" t="0" r="r" b="b"/>
              <a:pathLst>
                <a:path w="191" h="223">
                  <a:moveTo>
                    <a:pt x="190" y="170"/>
                  </a:moveTo>
                  <a:lnTo>
                    <a:pt x="190" y="0"/>
                  </a:lnTo>
                  <a:lnTo>
                    <a:pt x="0" y="50"/>
                  </a:lnTo>
                  <a:lnTo>
                    <a:pt x="0" y="222"/>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42" name="Freeform 22"/>
            <p:cNvSpPr>
              <a:spLocks/>
            </p:cNvSpPr>
            <p:nvPr/>
          </p:nvSpPr>
          <p:spPr bwMode="ltGray">
            <a:xfrm>
              <a:off x="2440" y="2560"/>
              <a:ext cx="192" cy="222"/>
            </a:xfrm>
            <a:custGeom>
              <a:avLst/>
              <a:gdLst>
                <a:gd name="T0" fmla="*/ 191 w 192"/>
                <a:gd name="T1" fmla="*/ 170 h 222"/>
                <a:gd name="T2" fmla="*/ 191 w 192"/>
                <a:gd name="T3" fmla="*/ 0 h 222"/>
                <a:gd name="T4" fmla="*/ 0 w 192"/>
                <a:gd name="T5" fmla="*/ 49 h 222"/>
                <a:gd name="T6" fmla="*/ 0 w 192"/>
                <a:gd name="T7" fmla="*/ 221 h 222"/>
                <a:gd name="T8" fmla="*/ 191 w 192"/>
                <a:gd name="T9" fmla="*/ 170 h 222"/>
              </a:gdLst>
              <a:ahLst/>
              <a:cxnLst>
                <a:cxn ang="0">
                  <a:pos x="T0" y="T1"/>
                </a:cxn>
                <a:cxn ang="0">
                  <a:pos x="T2" y="T3"/>
                </a:cxn>
                <a:cxn ang="0">
                  <a:pos x="T4" y="T5"/>
                </a:cxn>
                <a:cxn ang="0">
                  <a:pos x="T6" y="T7"/>
                </a:cxn>
                <a:cxn ang="0">
                  <a:pos x="T8" y="T9"/>
                </a:cxn>
              </a:cxnLst>
              <a:rect l="0" t="0" r="r" b="b"/>
              <a:pathLst>
                <a:path w="192" h="222">
                  <a:moveTo>
                    <a:pt x="191" y="170"/>
                  </a:moveTo>
                  <a:lnTo>
                    <a:pt x="191" y="0"/>
                  </a:lnTo>
                  <a:lnTo>
                    <a:pt x="0" y="49"/>
                  </a:lnTo>
                  <a:lnTo>
                    <a:pt x="0" y="221"/>
                  </a:lnTo>
                  <a:lnTo>
                    <a:pt x="191"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43" name="Freeform 23"/>
            <p:cNvSpPr>
              <a:spLocks/>
            </p:cNvSpPr>
            <p:nvPr/>
          </p:nvSpPr>
          <p:spPr bwMode="ltGray">
            <a:xfrm>
              <a:off x="2714" y="2488"/>
              <a:ext cx="191" cy="222"/>
            </a:xfrm>
            <a:custGeom>
              <a:avLst/>
              <a:gdLst>
                <a:gd name="T0" fmla="*/ 190 w 191"/>
                <a:gd name="T1" fmla="*/ 169 h 222"/>
                <a:gd name="T2" fmla="*/ 190 w 191"/>
                <a:gd name="T3" fmla="*/ 0 h 222"/>
                <a:gd name="T4" fmla="*/ 0 w 191"/>
                <a:gd name="T5" fmla="*/ 50 h 222"/>
                <a:gd name="T6" fmla="*/ 0 w 191"/>
                <a:gd name="T7" fmla="*/ 221 h 222"/>
                <a:gd name="T8" fmla="*/ 190 w 191"/>
                <a:gd name="T9" fmla="*/ 169 h 222"/>
              </a:gdLst>
              <a:ahLst/>
              <a:cxnLst>
                <a:cxn ang="0">
                  <a:pos x="T0" y="T1"/>
                </a:cxn>
                <a:cxn ang="0">
                  <a:pos x="T2" y="T3"/>
                </a:cxn>
                <a:cxn ang="0">
                  <a:pos x="T4" y="T5"/>
                </a:cxn>
                <a:cxn ang="0">
                  <a:pos x="T6" y="T7"/>
                </a:cxn>
                <a:cxn ang="0">
                  <a:pos x="T8" y="T9"/>
                </a:cxn>
              </a:cxnLst>
              <a:rect l="0" t="0" r="r" b="b"/>
              <a:pathLst>
                <a:path w="191" h="222">
                  <a:moveTo>
                    <a:pt x="190" y="169"/>
                  </a:moveTo>
                  <a:lnTo>
                    <a:pt x="190" y="0"/>
                  </a:lnTo>
                  <a:lnTo>
                    <a:pt x="0" y="50"/>
                  </a:lnTo>
                  <a:lnTo>
                    <a:pt x="0" y="221"/>
                  </a:lnTo>
                  <a:lnTo>
                    <a:pt x="190" y="169"/>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44" name="Freeform 24"/>
            <p:cNvSpPr>
              <a:spLocks/>
            </p:cNvSpPr>
            <p:nvPr/>
          </p:nvSpPr>
          <p:spPr bwMode="ltGray">
            <a:xfrm>
              <a:off x="1617" y="3015"/>
              <a:ext cx="193" cy="225"/>
            </a:xfrm>
            <a:custGeom>
              <a:avLst/>
              <a:gdLst>
                <a:gd name="T0" fmla="*/ 192 w 193"/>
                <a:gd name="T1" fmla="*/ 173 h 225"/>
                <a:gd name="T2" fmla="*/ 192 w 193"/>
                <a:gd name="T3" fmla="*/ 0 h 225"/>
                <a:gd name="T4" fmla="*/ 0 w 193"/>
                <a:gd name="T5" fmla="*/ 49 h 225"/>
                <a:gd name="T6" fmla="*/ 0 w 193"/>
                <a:gd name="T7" fmla="*/ 224 h 225"/>
                <a:gd name="T8" fmla="*/ 192 w 193"/>
                <a:gd name="T9" fmla="*/ 173 h 225"/>
              </a:gdLst>
              <a:ahLst/>
              <a:cxnLst>
                <a:cxn ang="0">
                  <a:pos x="T0" y="T1"/>
                </a:cxn>
                <a:cxn ang="0">
                  <a:pos x="T2" y="T3"/>
                </a:cxn>
                <a:cxn ang="0">
                  <a:pos x="T4" y="T5"/>
                </a:cxn>
                <a:cxn ang="0">
                  <a:pos x="T6" y="T7"/>
                </a:cxn>
                <a:cxn ang="0">
                  <a:pos x="T8" y="T9"/>
                </a:cxn>
              </a:cxnLst>
              <a:rect l="0" t="0" r="r" b="b"/>
              <a:pathLst>
                <a:path w="193" h="225">
                  <a:moveTo>
                    <a:pt x="192" y="173"/>
                  </a:moveTo>
                  <a:lnTo>
                    <a:pt x="192" y="0"/>
                  </a:lnTo>
                  <a:lnTo>
                    <a:pt x="0" y="49"/>
                  </a:lnTo>
                  <a:lnTo>
                    <a:pt x="0" y="224"/>
                  </a:lnTo>
                  <a:lnTo>
                    <a:pt x="192" y="173"/>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45" name="Freeform 25"/>
            <p:cNvSpPr>
              <a:spLocks/>
            </p:cNvSpPr>
            <p:nvPr/>
          </p:nvSpPr>
          <p:spPr bwMode="ltGray">
            <a:xfrm>
              <a:off x="1893" y="2940"/>
              <a:ext cx="191" cy="226"/>
            </a:xfrm>
            <a:custGeom>
              <a:avLst/>
              <a:gdLst>
                <a:gd name="T0" fmla="*/ 190 w 191"/>
                <a:gd name="T1" fmla="*/ 173 h 226"/>
                <a:gd name="T2" fmla="*/ 190 w 191"/>
                <a:gd name="T3" fmla="*/ 0 h 226"/>
                <a:gd name="T4" fmla="*/ 0 w 191"/>
                <a:gd name="T5" fmla="*/ 50 h 226"/>
                <a:gd name="T6" fmla="*/ 0 w 191"/>
                <a:gd name="T7" fmla="*/ 225 h 226"/>
                <a:gd name="T8" fmla="*/ 190 w 191"/>
                <a:gd name="T9" fmla="*/ 173 h 226"/>
              </a:gdLst>
              <a:ahLst/>
              <a:cxnLst>
                <a:cxn ang="0">
                  <a:pos x="T0" y="T1"/>
                </a:cxn>
                <a:cxn ang="0">
                  <a:pos x="T2" y="T3"/>
                </a:cxn>
                <a:cxn ang="0">
                  <a:pos x="T4" y="T5"/>
                </a:cxn>
                <a:cxn ang="0">
                  <a:pos x="T6" y="T7"/>
                </a:cxn>
                <a:cxn ang="0">
                  <a:pos x="T8" y="T9"/>
                </a:cxn>
              </a:cxnLst>
              <a:rect l="0" t="0" r="r" b="b"/>
              <a:pathLst>
                <a:path w="191" h="226">
                  <a:moveTo>
                    <a:pt x="190" y="173"/>
                  </a:moveTo>
                  <a:lnTo>
                    <a:pt x="190" y="0"/>
                  </a:lnTo>
                  <a:lnTo>
                    <a:pt x="0" y="50"/>
                  </a:lnTo>
                  <a:lnTo>
                    <a:pt x="0" y="225"/>
                  </a:lnTo>
                  <a:lnTo>
                    <a:pt x="190" y="173"/>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46" name="Freeform 26"/>
            <p:cNvSpPr>
              <a:spLocks/>
            </p:cNvSpPr>
            <p:nvPr/>
          </p:nvSpPr>
          <p:spPr bwMode="ltGray">
            <a:xfrm>
              <a:off x="2166" y="2871"/>
              <a:ext cx="191" cy="222"/>
            </a:xfrm>
            <a:custGeom>
              <a:avLst/>
              <a:gdLst>
                <a:gd name="T0" fmla="*/ 190 w 191"/>
                <a:gd name="T1" fmla="*/ 170 h 222"/>
                <a:gd name="T2" fmla="*/ 190 w 191"/>
                <a:gd name="T3" fmla="*/ 0 h 222"/>
                <a:gd name="T4" fmla="*/ 0 w 191"/>
                <a:gd name="T5" fmla="*/ 49 h 222"/>
                <a:gd name="T6" fmla="*/ 0 w 191"/>
                <a:gd name="T7" fmla="*/ 221 h 222"/>
                <a:gd name="T8" fmla="*/ 190 w 191"/>
                <a:gd name="T9" fmla="*/ 170 h 222"/>
              </a:gdLst>
              <a:ahLst/>
              <a:cxnLst>
                <a:cxn ang="0">
                  <a:pos x="T0" y="T1"/>
                </a:cxn>
                <a:cxn ang="0">
                  <a:pos x="T2" y="T3"/>
                </a:cxn>
                <a:cxn ang="0">
                  <a:pos x="T4" y="T5"/>
                </a:cxn>
                <a:cxn ang="0">
                  <a:pos x="T6" y="T7"/>
                </a:cxn>
                <a:cxn ang="0">
                  <a:pos x="T8" y="T9"/>
                </a:cxn>
              </a:cxnLst>
              <a:rect l="0" t="0" r="r" b="b"/>
              <a:pathLst>
                <a:path w="191" h="222">
                  <a:moveTo>
                    <a:pt x="190" y="170"/>
                  </a:moveTo>
                  <a:lnTo>
                    <a:pt x="190" y="0"/>
                  </a:lnTo>
                  <a:lnTo>
                    <a:pt x="0" y="49"/>
                  </a:lnTo>
                  <a:lnTo>
                    <a:pt x="0" y="221"/>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47" name="Freeform 27"/>
            <p:cNvSpPr>
              <a:spLocks/>
            </p:cNvSpPr>
            <p:nvPr/>
          </p:nvSpPr>
          <p:spPr bwMode="ltGray">
            <a:xfrm>
              <a:off x="2440" y="2799"/>
              <a:ext cx="192" cy="222"/>
            </a:xfrm>
            <a:custGeom>
              <a:avLst/>
              <a:gdLst>
                <a:gd name="T0" fmla="*/ 191 w 192"/>
                <a:gd name="T1" fmla="*/ 170 h 222"/>
                <a:gd name="T2" fmla="*/ 191 w 192"/>
                <a:gd name="T3" fmla="*/ 0 h 222"/>
                <a:gd name="T4" fmla="*/ 0 w 192"/>
                <a:gd name="T5" fmla="*/ 49 h 222"/>
                <a:gd name="T6" fmla="*/ 0 w 192"/>
                <a:gd name="T7" fmla="*/ 221 h 222"/>
                <a:gd name="T8" fmla="*/ 191 w 192"/>
                <a:gd name="T9" fmla="*/ 170 h 222"/>
              </a:gdLst>
              <a:ahLst/>
              <a:cxnLst>
                <a:cxn ang="0">
                  <a:pos x="T0" y="T1"/>
                </a:cxn>
                <a:cxn ang="0">
                  <a:pos x="T2" y="T3"/>
                </a:cxn>
                <a:cxn ang="0">
                  <a:pos x="T4" y="T5"/>
                </a:cxn>
                <a:cxn ang="0">
                  <a:pos x="T6" y="T7"/>
                </a:cxn>
                <a:cxn ang="0">
                  <a:pos x="T8" y="T9"/>
                </a:cxn>
              </a:cxnLst>
              <a:rect l="0" t="0" r="r" b="b"/>
              <a:pathLst>
                <a:path w="192" h="222">
                  <a:moveTo>
                    <a:pt x="191" y="170"/>
                  </a:moveTo>
                  <a:lnTo>
                    <a:pt x="191" y="0"/>
                  </a:lnTo>
                  <a:lnTo>
                    <a:pt x="0" y="49"/>
                  </a:lnTo>
                  <a:lnTo>
                    <a:pt x="0" y="221"/>
                  </a:lnTo>
                  <a:lnTo>
                    <a:pt x="191"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48" name="Freeform 28"/>
            <p:cNvSpPr>
              <a:spLocks/>
            </p:cNvSpPr>
            <p:nvPr/>
          </p:nvSpPr>
          <p:spPr bwMode="ltGray">
            <a:xfrm>
              <a:off x="2714" y="2726"/>
              <a:ext cx="191" cy="223"/>
            </a:xfrm>
            <a:custGeom>
              <a:avLst/>
              <a:gdLst>
                <a:gd name="T0" fmla="*/ 190 w 191"/>
                <a:gd name="T1" fmla="*/ 170 h 223"/>
                <a:gd name="T2" fmla="*/ 190 w 191"/>
                <a:gd name="T3" fmla="*/ 0 h 223"/>
                <a:gd name="T4" fmla="*/ 0 w 191"/>
                <a:gd name="T5" fmla="*/ 50 h 223"/>
                <a:gd name="T6" fmla="*/ 0 w 191"/>
                <a:gd name="T7" fmla="*/ 222 h 223"/>
                <a:gd name="T8" fmla="*/ 190 w 191"/>
                <a:gd name="T9" fmla="*/ 170 h 223"/>
              </a:gdLst>
              <a:ahLst/>
              <a:cxnLst>
                <a:cxn ang="0">
                  <a:pos x="T0" y="T1"/>
                </a:cxn>
                <a:cxn ang="0">
                  <a:pos x="T2" y="T3"/>
                </a:cxn>
                <a:cxn ang="0">
                  <a:pos x="T4" y="T5"/>
                </a:cxn>
                <a:cxn ang="0">
                  <a:pos x="T6" y="T7"/>
                </a:cxn>
                <a:cxn ang="0">
                  <a:pos x="T8" y="T9"/>
                </a:cxn>
              </a:cxnLst>
              <a:rect l="0" t="0" r="r" b="b"/>
              <a:pathLst>
                <a:path w="191" h="223">
                  <a:moveTo>
                    <a:pt x="190" y="170"/>
                  </a:moveTo>
                  <a:lnTo>
                    <a:pt x="190" y="0"/>
                  </a:lnTo>
                  <a:lnTo>
                    <a:pt x="0" y="50"/>
                  </a:lnTo>
                  <a:lnTo>
                    <a:pt x="0" y="222"/>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49" name="Freeform 29"/>
            <p:cNvSpPr>
              <a:spLocks/>
            </p:cNvSpPr>
            <p:nvPr/>
          </p:nvSpPr>
          <p:spPr bwMode="ltGray">
            <a:xfrm>
              <a:off x="1617" y="3254"/>
              <a:ext cx="193" cy="222"/>
            </a:xfrm>
            <a:custGeom>
              <a:avLst/>
              <a:gdLst>
                <a:gd name="T0" fmla="*/ 192 w 193"/>
                <a:gd name="T1" fmla="*/ 172 h 222"/>
                <a:gd name="T2" fmla="*/ 192 w 193"/>
                <a:gd name="T3" fmla="*/ 0 h 222"/>
                <a:gd name="T4" fmla="*/ 0 w 193"/>
                <a:gd name="T5" fmla="*/ 49 h 222"/>
                <a:gd name="T6" fmla="*/ 0 w 193"/>
                <a:gd name="T7" fmla="*/ 221 h 222"/>
                <a:gd name="T8" fmla="*/ 192 w 193"/>
                <a:gd name="T9" fmla="*/ 172 h 222"/>
              </a:gdLst>
              <a:ahLst/>
              <a:cxnLst>
                <a:cxn ang="0">
                  <a:pos x="T0" y="T1"/>
                </a:cxn>
                <a:cxn ang="0">
                  <a:pos x="T2" y="T3"/>
                </a:cxn>
                <a:cxn ang="0">
                  <a:pos x="T4" y="T5"/>
                </a:cxn>
                <a:cxn ang="0">
                  <a:pos x="T6" y="T7"/>
                </a:cxn>
                <a:cxn ang="0">
                  <a:pos x="T8" y="T9"/>
                </a:cxn>
              </a:cxnLst>
              <a:rect l="0" t="0" r="r" b="b"/>
              <a:pathLst>
                <a:path w="193" h="222">
                  <a:moveTo>
                    <a:pt x="192" y="172"/>
                  </a:moveTo>
                  <a:lnTo>
                    <a:pt x="192" y="0"/>
                  </a:lnTo>
                  <a:lnTo>
                    <a:pt x="0" y="49"/>
                  </a:lnTo>
                  <a:lnTo>
                    <a:pt x="0" y="221"/>
                  </a:lnTo>
                  <a:lnTo>
                    <a:pt x="192" y="172"/>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50" name="Freeform 30"/>
            <p:cNvSpPr>
              <a:spLocks/>
            </p:cNvSpPr>
            <p:nvPr/>
          </p:nvSpPr>
          <p:spPr bwMode="ltGray">
            <a:xfrm>
              <a:off x="1893" y="3181"/>
              <a:ext cx="191" cy="226"/>
            </a:xfrm>
            <a:custGeom>
              <a:avLst/>
              <a:gdLst>
                <a:gd name="T0" fmla="*/ 190 w 191"/>
                <a:gd name="T1" fmla="*/ 173 h 226"/>
                <a:gd name="T2" fmla="*/ 190 w 191"/>
                <a:gd name="T3" fmla="*/ 0 h 226"/>
                <a:gd name="T4" fmla="*/ 0 w 191"/>
                <a:gd name="T5" fmla="*/ 50 h 226"/>
                <a:gd name="T6" fmla="*/ 0 w 191"/>
                <a:gd name="T7" fmla="*/ 225 h 226"/>
                <a:gd name="T8" fmla="*/ 190 w 191"/>
                <a:gd name="T9" fmla="*/ 173 h 226"/>
              </a:gdLst>
              <a:ahLst/>
              <a:cxnLst>
                <a:cxn ang="0">
                  <a:pos x="T0" y="T1"/>
                </a:cxn>
                <a:cxn ang="0">
                  <a:pos x="T2" y="T3"/>
                </a:cxn>
                <a:cxn ang="0">
                  <a:pos x="T4" y="T5"/>
                </a:cxn>
                <a:cxn ang="0">
                  <a:pos x="T6" y="T7"/>
                </a:cxn>
                <a:cxn ang="0">
                  <a:pos x="T8" y="T9"/>
                </a:cxn>
              </a:cxnLst>
              <a:rect l="0" t="0" r="r" b="b"/>
              <a:pathLst>
                <a:path w="191" h="226">
                  <a:moveTo>
                    <a:pt x="190" y="173"/>
                  </a:moveTo>
                  <a:lnTo>
                    <a:pt x="190" y="0"/>
                  </a:lnTo>
                  <a:lnTo>
                    <a:pt x="0" y="50"/>
                  </a:lnTo>
                  <a:lnTo>
                    <a:pt x="0" y="225"/>
                  </a:lnTo>
                  <a:lnTo>
                    <a:pt x="190" y="173"/>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51" name="Freeform 31"/>
            <p:cNvSpPr>
              <a:spLocks/>
            </p:cNvSpPr>
            <p:nvPr/>
          </p:nvSpPr>
          <p:spPr bwMode="ltGray">
            <a:xfrm>
              <a:off x="2166" y="3110"/>
              <a:ext cx="191" cy="224"/>
            </a:xfrm>
            <a:custGeom>
              <a:avLst/>
              <a:gdLst>
                <a:gd name="T0" fmla="*/ 190 w 191"/>
                <a:gd name="T1" fmla="*/ 172 h 224"/>
                <a:gd name="T2" fmla="*/ 190 w 191"/>
                <a:gd name="T3" fmla="*/ 0 h 224"/>
                <a:gd name="T4" fmla="*/ 0 w 191"/>
                <a:gd name="T5" fmla="*/ 49 h 224"/>
                <a:gd name="T6" fmla="*/ 0 w 191"/>
                <a:gd name="T7" fmla="*/ 223 h 224"/>
                <a:gd name="T8" fmla="*/ 190 w 191"/>
                <a:gd name="T9" fmla="*/ 172 h 224"/>
              </a:gdLst>
              <a:ahLst/>
              <a:cxnLst>
                <a:cxn ang="0">
                  <a:pos x="T0" y="T1"/>
                </a:cxn>
                <a:cxn ang="0">
                  <a:pos x="T2" y="T3"/>
                </a:cxn>
                <a:cxn ang="0">
                  <a:pos x="T4" y="T5"/>
                </a:cxn>
                <a:cxn ang="0">
                  <a:pos x="T6" y="T7"/>
                </a:cxn>
                <a:cxn ang="0">
                  <a:pos x="T8" y="T9"/>
                </a:cxn>
              </a:cxnLst>
              <a:rect l="0" t="0" r="r" b="b"/>
              <a:pathLst>
                <a:path w="191" h="224">
                  <a:moveTo>
                    <a:pt x="190" y="172"/>
                  </a:moveTo>
                  <a:lnTo>
                    <a:pt x="190" y="0"/>
                  </a:lnTo>
                  <a:lnTo>
                    <a:pt x="0" y="49"/>
                  </a:lnTo>
                  <a:lnTo>
                    <a:pt x="0" y="223"/>
                  </a:lnTo>
                  <a:lnTo>
                    <a:pt x="190" y="172"/>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52" name="Freeform 32"/>
            <p:cNvSpPr>
              <a:spLocks/>
            </p:cNvSpPr>
            <p:nvPr/>
          </p:nvSpPr>
          <p:spPr bwMode="ltGray">
            <a:xfrm>
              <a:off x="2440" y="3037"/>
              <a:ext cx="192" cy="223"/>
            </a:xfrm>
            <a:custGeom>
              <a:avLst/>
              <a:gdLst>
                <a:gd name="T0" fmla="*/ 191 w 192"/>
                <a:gd name="T1" fmla="*/ 170 h 223"/>
                <a:gd name="T2" fmla="*/ 191 w 192"/>
                <a:gd name="T3" fmla="*/ 0 h 223"/>
                <a:gd name="T4" fmla="*/ 0 w 192"/>
                <a:gd name="T5" fmla="*/ 50 h 223"/>
                <a:gd name="T6" fmla="*/ 0 w 192"/>
                <a:gd name="T7" fmla="*/ 222 h 223"/>
                <a:gd name="T8" fmla="*/ 191 w 192"/>
                <a:gd name="T9" fmla="*/ 170 h 223"/>
              </a:gdLst>
              <a:ahLst/>
              <a:cxnLst>
                <a:cxn ang="0">
                  <a:pos x="T0" y="T1"/>
                </a:cxn>
                <a:cxn ang="0">
                  <a:pos x="T2" y="T3"/>
                </a:cxn>
                <a:cxn ang="0">
                  <a:pos x="T4" y="T5"/>
                </a:cxn>
                <a:cxn ang="0">
                  <a:pos x="T6" y="T7"/>
                </a:cxn>
                <a:cxn ang="0">
                  <a:pos x="T8" y="T9"/>
                </a:cxn>
              </a:cxnLst>
              <a:rect l="0" t="0" r="r" b="b"/>
              <a:pathLst>
                <a:path w="192" h="223">
                  <a:moveTo>
                    <a:pt x="191" y="170"/>
                  </a:moveTo>
                  <a:lnTo>
                    <a:pt x="191" y="0"/>
                  </a:lnTo>
                  <a:lnTo>
                    <a:pt x="0" y="50"/>
                  </a:lnTo>
                  <a:lnTo>
                    <a:pt x="0" y="222"/>
                  </a:lnTo>
                  <a:lnTo>
                    <a:pt x="191"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53" name="Freeform 33"/>
            <p:cNvSpPr>
              <a:spLocks/>
            </p:cNvSpPr>
            <p:nvPr/>
          </p:nvSpPr>
          <p:spPr bwMode="ltGray">
            <a:xfrm>
              <a:off x="2714" y="2966"/>
              <a:ext cx="191" cy="222"/>
            </a:xfrm>
            <a:custGeom>
              <a:avLst/>
              <a:gdLst>
                <a:gd name="T0" fmla="*/ 190 w 191"/>
                <a:gd name="T1" fmla="*/ 170 h 222"/>
                <a:gd name="T2" fmla="*/ 190 w 191"/>
                <a:gd name="T3" fmla="*/ 0 h 222"/>
                <a:gd name="T4" fmla="*/ 0 w 191"/>
                <a:gd name="T5" fmla="*/ 49 h 222"/>
                <a:gd name="T6" fmla="*/ 0 w 191"/>
                <a:gd name="T7" fmla="*/ 221 h 222"/>
                <a:gd name="T8" fmla="*/ 190 w 191"/>
                <a:gd name="T9" fmla="*/ 170 h 222"/>
              </a:gdLst>
              <a:ahLst/>
              <a:cxnLst>
                <a:cxn ang="0">
                  <a:pos x="T0" y="T1"/>
                </a:cxn>
                <a:cxn ang="0">
                  <a:pos x="T2" y="T3"/>
                </a:cxn>
                <a:cxn ang="0">
                  <a:pos x="T4" y="T5"/>
                </a:cxn>
                <a:cxn ang="0">
                  <a:pos x="T6" y="T7"/>
                </a:cxn>
                <a:cxn ang="0">
                  <a:pos x="T8" y="T9"/>
                </a:cxn>
              </a:cxnLst>
              <a:rect l="0" t="0" r="r" b="b"/>
              <a:pathLst>
                <a:path w="191" h="222">
                  <a:moveTo>
                    <a:pt x="190" y="170"/>
                  </a:moveTo>
                  <a:lnTo>
                    <a:pt x="190" y="0"/>
                  </a:lnTo>
                  <a:lnTo>
                    <a:pt x="0" y="49"/>
                  </a:lnTo>
                  <a:lnTo>
                    <a:pt x="0" y="221"/>
                  </a:lnTo>
                  <a:lnTo>
                    <a:pt x="190"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54" name="Freeform 34"/>
            <p:cNvSpPr>
              <a:spLocks/>
            </p:cNvSpPr>
            <p:nvPr/>
          </p:nvSpPr>
          <p:spPr bwMode="ltGray">
            <a:xfrm>
              <a:off x="1617" y="3493"/>
              <a:ext cx="193" cy="222"/>
            </a:xfrm>
            <a:custGeom>
              <a:avLst/>
              <a:gdLst>
                <a:gd name="T0" fmla="*/ 192 w 193"/>
                <a:gd name="T1" fmla="*/ 171 h 222"/>
                <a:gd name="T2" fmla="*/ 192 w 193"/>
                <a:gd name="T3" fmla="*/ 0 h 222"/>
                <a:gd name="T4" fmla="*/ 0 w 193"/>
                <a:gd name="T5" fmla="*/ 50 h 222"/>
                <a:gd name="T6" fmla="*/ 0 w 193"/>
                <a:gd name="T7" fmla="*/ 221 h 222"/>
                <a:gd name="T8" fmla="*/ 192 w 193"/>
                <a:gd name="T9" fmla="*/ 171 h 222"/>
              </a:gdLst>
              <a:ahLst/>
              <a:cxnLst>
                <a:cxn ang="0">
                  <a:pos x="T0" y="T1"/>
                </a:cxn>
                <a:cxn ang="0">
                  <a:pos x="T2" y="T3"/>
                </a:cxn>
                <a:cxn ang="0">
                  <a:pos x="T4" y="T5"/>
                </a:cxn>
                <a:cxn ang="0">
                  <a:pos x="T6" y="T7"/>
                </a:cxn>
                <a:cxn ang="0">
                  <a:pos x="T8" y="T9"/>
                </a:cxn>
              </a:cxnLst>
              <a:rect l="0" t="0" r="r" b="b"/>
              <a:pathLst>
                <a:path w="193" h="222">
                  <a:moveTo>
                    <a:pt x="192" y="171"/>
                  </a:moveTo>
                  <a:lnTo>
                    <a:pt x="192" y="0"/>
                  </a:lnTo>
                  <a:lnTo>
                    <a:pt x="0" y="50"/>
                  </a:lnTo>
                  <a:lnTo>
                    <a:pt x="0" y="221"/>
                  </a:lnTo>
                  <a:lnTo>
                    <a:pt x="192" y="171"/>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55" name="Freeform 35"/>
            <p:cNvSpPr>
              <a:spLocks/>
            </p:cNvSpPr>
            <p:nvPr/>
          </p:nvSpPr>
          <p:spPr bwMode="ltGray">
            <a:xfrm>
              <a:off x="1893" y="3420"/>
              <a:ext cx="191" cy="225"/>
            </a:xfrm>
            <a:custGeom>
              <a:avLst/>
              <a:gdLst>
                <a:gd name="T0" fmla="*/ 190 w 191"/>
                <a:gd name="T1" fmla="*/ 172 h 225"/>
                <a:gd name="T2" fmla="*/ 190 w 191"/>
                <a:gd name="T3" fmla="*/ 0 h 225"/>
                <a:gd name="T4" fmla="*/ 0 w 191"/>
                <a:gd name="T5" fmla="*/ 50 h 225"/>
                <a:gd name="T6" fmla="*/ 0 w 191"/>
                <a:gd name="T7" fmla="*/ 224 h 225"/>
                <a:gd name="T8" fmla="*/ 190 w 191"/>
                <a:gd name="T9" fmla="*/ 172 h 225"/>
              </a:gdLst>
              <a:ahLst/>
              <a:cxnLst>
                <a:cxn ang="0">
                  <a:pos x="T0" y="T1"/>
                </a:cxn>
                <a:cxn ang="0">
                  <a:pos x="T2" y="T3"/>
                </a:cxn>
                <a:cxn ang="0">
                  <a:pos x="T4" y="T5"/>
                </a:cxn>
                <a:cxn ang="0">
                  <a:pos x="T6" y="T7"/>
                </a:cxn>
                <a:cxn ang="0">
                  <a:pos x="T8" y="T9"/>
                </a:cxn>
              </a:cxnLst>
              <a:rect l="0" t="0" r="r" b="b"/>
              <a:pathLst>
                <a:path w="191" h="225">
                  <a:moveTo>
                    <a:pt x="190" y="172"/>
                  </a:moveTo>
                  <a:lnTo>
                    <a:pt x="190" y="0"/>
                  </a:lnTo>
                  <a:lnTo>
                    <a:pt x="0" y="50"/>
                  </a:lnTo>
                  <a:lnTo>
                    <a:pt x="0" y="224"/>
                  </a:lnTo>
                  <a:lnTo>
                    <a:pt x="190" y="172"/>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56" name="Freeform 36"/>
            <p:cNvSpPr>
              <a:spLocks/>
            </p:cNvSpPr>
            <p:nvPr/>
          </p:nvSpPr>
          <p:spPr bwMode="ltGray">
            <a:xfrm>
              <a:off x="2166" y="3348"/>
              <a:ext cx="191" cy="225"/>
            </a:xfrm>
            <a:custGeom>
              <a:avLst/>
              <a:gdLst>
                <a:gd name="T0" fmla="*/ 190 w 191"/>
                <a:gd name="T1" fmla="*/ 173 h 225"/>
                <a:gd name="T2" fmla="*/ 190 w 191"/>
                <a:gd name="T3" fmla="*/ 0 h 225"/>
                <a:gd name="T4" fmla="*/ 0 w 191"/>
                <a:gd name="T5" fmla="*/ 49 h 225"/>
                <a:gd name="T6" fmla="*/ 0 w 191"/>
                <a:gd name="T7" fmla="*/ 224 h 225"/>
                <a:gd name="T8" fmla="*/ 190 w 191"/>
                <a:gd name="T9" fmla="*/ 173 h 225"/>
              </a:gdLst>
              <a:ahLst/>
              <a:cxnLst>
                <a:cxn ang="0">
                  <a:pos x="T0" y="T1"/>
                </a:cxn>
                <a:cxn ang="0">
                  <a:pos x="T2" y="T3"/>
                </a:cxn>
                <a:cxn ang="0">
                  <a:pos x="T4" y="T5"/>
                </a:cxn>
                <a:cxn ang="0">
                  <a:pos x="T6" y="T7"/>
                </a:cxn>
                <a:cxn ang="0">
                  <a:pos x="T8" y="T9"/>
                </a:cxn>
              </a:cxnLst>
              <a:rect l="0" t="0" r="r" b="b"/>
              <a:pathLst>
                <a:path w="191" h="225">
                  <a:moveTo>
                    <a:pt x="190" y="173"/>
                  </a:moveTo>
                  <a:lnTo>
                    <a:pt x="190" y="0"/>
                  </a:lnTo>
                  <a:lnTo>
                    <a:pt x="0" y="49"/>
                  </a:lnTo>
                  <a:lnTo>
                    <a:pt x="0" y="224"/>
                  </a:lnTo>
                  <a:lnTo>
                    <a:pt x="190" y="173"/>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57" name="Freeform 37"/>
            <p:cNvSpPr>
              <a:spLocks/>
            </p:cNvSpPr>
            <p:nvPr/>
          </p:nvSpPr>
          <p:spPr bwMode="ltGray">
            <a:xfrm>
              <a:off x="2440" y="3278"/>
              <a:ext cx="192" cy="223"/>
            </a:xfrm>
            <a:custGeom>
              <a:avLst/>
              <a:gdLst>
                <a:gd name="T0" fmla="*/ 191 w 192"/>
                <a:gd name="T1" fmla="*/ 170 h 223"/>
                <a:gd name="T2" fmla="*/ 191 w 192"/>
                <a:gd name="T3" fmla="*/ 0 h 223"/>
                <a:gd name="T4" fmla="*/ 0 w 192"/>
                <a:gd name="T5" fmla="*/ 50 h 223"/>
                <a:gd name="T6" fmla="*/ 0 w 192"/>
                <a:gd name="T7" fmla="*/ 222 h 223"/>
                <a:gd name="T8" fmla="*/ 191 w 192"/>
                <a:gd name="T9" fmla="*/ 170 h 223"/>
              </a:gdLst>
              <a:ahLst/>
              <a:cxnLst>
                <a:cxn ang="0">
                  <a:pos x="T0" y="T1"/>
                </a:cxn>
                <a:cxn ang="0">
                  <a:pos x="T2" y="T3"/>
                </a:cxn>
                <a:cxn ang="0">
                  <a:pos x="T4" y="T5"/>
                </a:cxn>
                <a:cxn ang="0">
                  <a:pos x="T6" y="T7"/>
                </a:cxn>
                <a:cxn ang="0">
                  <a:pos x="T8" y="T9"/>
                </a:cxn>
              </a:cxnLst>
              <a:rect l="0" t="0" r="r" b="b"/>
              <a:pathLst>
                <a:path w="192" h="223">
                  <a:moveTo>
                    <a:pt x="191" y="170"/>
                  </a:moveTo>
                  <a:lnTo>
                    <a:pt x="191" y="0"/>
                  </a:lnTo>
                  <a:lnTo>
                    <a:pt x="0" y="50"/>
                  </a:lnTo>
                  <a:lnTo>
                    <a:pt x="0" y="222"/>
                  </a:lnTo>
                  <a:lnTo>
                    <a:pt x="191" y="170"/>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758" name="Freeform 38"/>
            <p:cNvSpPr>
              <a:spLocks/>
            </p:cNvSpPr>
            <p:nvPr/>
          </p:nvSpPr>
          <p:spPr bwMode="ltGray">
            <a:xfrm>
              <a:off x="2714" y="3204"/>
              <a:ext cx="191" cy="225"/>
            </a:xfrm>
            <a:custGeom>
              <a:avLst/>
              <a:gdLst>
                <a:gd name="T0" fmla="*/ 190 w 191"/>
                <a:gd name="T1" fmla="*/ 172 h 225"/>
                <a:gd name="T2" fmla="*/ 190 w 191"/>
                <a:gd name="T3" fmla="*/ 0 h 225"/>
                <a:gd name="T4" fmla="*/ 0 w 191"/>
                <a:gd name="T5" fmla="*/ 50 h 225"/>
                <a:gd name="T6" fmla="*/ 0 w 191"/>
                <a:gd name="T7" fmla="*/ 224 h 225"/>
                <a:gd name="T8" fmla="*/ 190 w 191"/>
                <a:gd name="T9" fmla="*/ 172 h 225"/>
              </a:gdLst>
              <a:ahLst/>
              <a:cxnLst>
                <a:cxn ang="0">
                  <a:pos x="T0" y="T1"/>
                </a:cxn>
                <a:cxn ang="0">
                  <a:pos x="T2" y="T3"/>
                </a:cxn>
                <a:cxn ang="0">
                  <a:pos x="T4" y="T5"/>
                </a:cxn>
                <a:cxn ang="0">
                  <a:pos x="T6" y="T7"/>
                </a:cxn>
                <a:cxn ang="0">
                  <a:pos x="T8" y="T9"/>
                </a:cxn>
              </a:cxnLst>
              <a:rect l="0" t="0" r="r" b="b"/>
              <a:pathLst>
                <a:path w="191" h="225">
                  <a:moveTo>
                    <a:pt x="190" y="172"/>
                  </a:moveTo>
                  <a:lnTo>
                    <a:pt x="190" y="0"/>
                  </a:lnTo>
                  <a:lnTo>
                    <a:pt x="0" y="50"/>
                  </a:lnTo>
                  <a:lnTo>
                    <a:pt x="0" y="224"/>
                  </a:lnTo>
                  <a:lnTo>
                    <a:pt x="190" y="172"/>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grpSp>
        <p:nvGrpSpPr>
          <p:cNvPr id="286878" name="Group 158"/>
          <p:cNvGrpSpPr>
            <a:grpSpLocks/>
          </p:cNvGrpSpPr>
          <p:nvPr/>
        </p:nvGrpSpPr>
        <p:grpSpPr bwMode="auto">
          <a:xfrm>
            <a:off x="957263" y="3338513"/>
            <a:ext cx="7242175" cy="2714625"/>
            <a:chOff x="603" y="2067"/>
            <a:chExt cx="4562" cy="1710"/>
          </a:xfrm>
        </p:grpSpPr>
        <p:grpSp>
          <p:nvGrpSpPr>
            <p:cNvPr id="286876" name="Group 156"/>
            <p:cNvGrpSpPr>
              <a:grpSpLocks/>
            </p:cNvGrpSpPr>
            <p:nvPr/>
          </p:nvGrpSpPr>
          <p:grpSpPr bwMode="auto">
            <a:xfrm>
              <a:off x="2139" y="2202"/>
              <a:ext cx="1058" cy="1575"/>
              <a:chOff x="2139" y="2202"/>
              <a:chExt cx="1058" cy="1575"/>
            </a:xfrm>
          </p:grpSpPr>
          <p:pic>
            <p:nvPicPr>
              <p:cNvPr id="286842" name="Picture 1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2206" y="2702"/>
                <a:ext cx="926" cy="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9" name="Rectangle 99"/>
              <p:cNvSpPr>
                <a:spLocks noChangeArrowheads="1"/>
              </p:cNvSpPr>
              <p:nvPr/>
            </p:nvSpPr>
            <p:spPr bwMode="auto">
              <a:xfrm>
                <a:off x="2139" y="3552"/>
                <a:ext cx="1058" cy="2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defRPr sz="2400">
                    <a:solidFill>
                      <a:schemeClr val="tx1"/>
                    </a:solidFill>
                    <a:latin typeface="Times New Roman" pitchFamily="18" charset="0"/>
                  </a:defRPr>
                </a:lvl1pPr>
                <a:lvl2pPr marL="411163" defTabSz="822325">
                  <a:defRPr sz="2400">
                    <a:solidFill>
                      <a:schemeClr val="tx1"/>
                    </a:solidFill>
                    <a:latin typeface="Times New Roman" pitchFamily="18" charset="0"/>
                  </a:defRPr>
                </a:lvl2pPr>
                <a:lvl3pPr marL="822325" defTabSz="822325">
                  <a:defRPr sz="2400">
                    <a:solidFill>
                      <a:schemeClr val="tx1"/>
                    </a:solidFill>
                    <a:latin typeface="Times New Roman" pitchFamily="18" charset="0"/>
                  </a:defRPr>
                </a:lvl3pPr>
                <a:lvl4pPr marL="1235075" defTabSz="822325">
                  <a:defRPr sz="2400">
                    <a:solidFill>
                      <a:schemeClr val="tx1"/>
                    </a:solidFill>
                    <a:latin typeface="Times New Roman" pitchFamily="18" charset="0"/>
                  </a:defRPr>
                </a:lvl4pPr>
                <a:lvl5pPr marL="1646238"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lnSpc>
                    <a:spcPct val="100000"/>
                  </a:lnSpc>
                </a:pPr>
                <a:r>
                  <a:rPr lang="en-US" altLang="en-US" sz="1800">
                    <a:solidFill>
                      <a:srgbClr val="000000"/>
                    </a:solidFill>
                    <a:latin typeface="Arial" charset="0"/>
                  </a:rPr>
                  <a:t>Photo (</a:t>
                </a:r>
                <a:r>
                  <a:rPr lang="en-US" altLang="en-US" sz="1800">
                    <a:solidFill>
                      <a:srgbClr val="000000"/>
                    </a:solidFill>
                    <a:latin typeface="Courier New" pitchFamily="49" charset="0"/>
                  </a:rPr>
                  <a:t>BLOB</a:t>
                </a:r>
                <a:r>
                  <a:rPr lang="en-US" altLang="en-US" sz="1800">
                    <a:solidFill>
                      <a:srgbClr val="000000"/>
                    </a:solidFill>
                    <a:latin typeface="Arial" charset="0"/>
                  </a:rPr>
                  <a:t>)</a:t>
                </a:r>
              </a:p>
            </p:txBody>
          </p:sp>
          <p:sp>
            <p:nvSpPr>
              <p:cNvPr id="286828" name="Freeform 108"/>
              <p:cNvSpPr>
                <a:spLocks/>
              </p:cNvSpPr>
              <p:nvPr/>
            </p:nvSpPr>
            <p:spPr bwMode="auto">
              <a:xfrm>
                <a:off x="2291" y="2202"/>
                <a:ext cx="349" cy="489"/>
              </a:xfrm>
              <a:custGeom>
                <a:avLst/>
                <a:gdLst>
                  <a:gd name="T0" fmla="*/ 0 w 299"/>
                  <a:gd name="T1" fmla="*/ 0 h 489"/>
                  <a:gd name="T2" fmla="*/ 298 w 299"/>
                  <a:gd name="T3" fmla="*/ 0 h 489"/>
                  <a:gd name="T4" fmla="*/ 298 w 299"/>
                  <a:gd name="T5" fmla="*/ 488 h 489"/>
                </a:gdLst>
                <a:ahLst/>
                <a:cxnLst>
                  <a:cxn ang="0">
                    <a:pos x="T0" y="T1"/>
                  </a:cxn>
                  <a:cxn ang="0">
                    <a:pos x="T2" y="T3"/>
                  </a:cxn>
                  <a:cxn ang="0">
                    <a:pos x="T4" y="T5"/>
                  </a:cxn>
                </a:cxnLst>
                <a:rect l="0" t="0" r="r" b="b"/>
                <a:pathLst>
                  <a:path w="299" h="489">
                    <a:moveTo>
                      <a:pt x="0" y="0"/>
                    </a:moveTo>
                    <a:lnTo>
                      <a:pt x="298" y="0"/>
                    </a:lnTo>
                    <a:lnTo>
                      <a:pt x="298" y="488"/>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grpSp>
          <p:nvGrpSpPr>
            <p:cNvPr id="286875" name="Group 155"/>
            <p:cNvGrpSpPr>
              <a:grpSpLocks/>
            </p:cNvGrpSpPr>
            <p:nvPr/>
          </p:nvGrpSpPr>
          <p:grpSpPr bwMode="auto">
            <a:xfrm>
              <a:off x="603" y="2318"/>
              <a:ext cx="1442" cy="1459"/>
              <a:chOff x="603" y="2318"/>
              <a:chExt cx="1442" cy="1459"/>
            </a:xfrm>
          </p:grpSpPr>
          <p:grpSp>
            <p:nvGrpSpPr>
              <p:cNvPr id="286874" name="Group 154"/>
              <p:cNvGrpSpPr>
                <a:grpSpLocks/>
              </p:cNvGrpSpPr>
              <p:nvPr/>
            </p:nvGrpSpPr>
            <p:grpSpPr bwMode="auto">
              <a:xfrm>
                <a:off x="605" y="2702"/>
                <a:ext cx="1440" cy="794"/>
                <a:chOff x="605" y="2702"/>
                <a:chExt cx="1440" cy="794"/>
              </a:xfrm>
            </p:grpSpPr>
            <p:sp>
              <p:nvSpPr>
                <p:cNvPr id="286822" name="Freeform 102"/>
                <p:cNvSpPr>
                  <a:spLocks/>
                </p:cNvSpPr>
                <p:nvPr/>
              </p:nvSpPr>
              <p:spPr bwMode="blackWhite">
                <a:xfrm>
                  <a:off x="605" y="2702"/>
                  <a:ext cx="1440" cy="794"/>
                </a:xfrm>
                <a:custGeom>
                  <a:avLst/>
                  <a:gdLst>
                    <a:gd name="T0" fmla="*/ 0 w 1513"/>
                    <a:gd name="T1" fmla="*/ 793 h 794"/>
                    <a:gd name="T2" fmla="*/ 0 w 1513"/>
                    <a:gd name="T3" fmla="*/ 0 h 794"/>
                    <a:gd name="T4" fmla="*/ 1439 w 1513"/>
                    <a:gd name="T5" fmla="*/ 0 h 794"/>
                    <a:gd name="T6" fmla="*/ 1447 w 1513"/>
                    <a:gd name="T7" fmla="*/ 31 h 794"/>
                    <a:gd name="T8" fmla="*/ 1431 w 1513"/>
                    <a:gd name="T9" fmla="*/ 73 h 794"/>
                    <a:gd name="T10" fmla="*/ 1447 w 1513"/>
                    <a:gd name="T11" fmla="*/ 94 h 794"/>
                    <a:gd name="T12" fmla="*/ 1467 w 1513"/>
                    <a:gd name="T13" fmla="*/ 113 h 794"/>
                    <a:gd name="T14" fmla="*/ 1439 w 1513"/>
                    <a:gd name="T15" fmla="*/ 143 h 794"/>
                    <a:gd name="T16" fmla="*/ 1451 w 1513"/>
                    <a:gd name="T17" fmla="*/ 162 h 794"/>
                    <a:gd name="T18" fmla="*/ 1467 w 1513"/>
                    <a:gd name="T19" fmla="*/ 199 h 794"/>
                    <a:gd name="T20" fmla="*/ 1423 w 1513"/>
                    <a:gd name="T21" fmla="*/ 219 h 794"/>
                    <a:gd name="T22" fmla="*/ 1431 w 1513"/>
                    <a:gd name="T23" fmla="*/ 240 h 794"/>
                    <a:gd name="T24" fmla="*/ 1451 w 1513"/>
                    <a:gd name="T25" fmla="*/ 262 h 794"/>
                    <a:gd name="T26" fmla="*/ 1483 w 1513"/>
                    <a:gd name="T27" fmla="*/ 294 h 794"/>
                    <a:gd name="T28" fmla="*/ 1467 w 1513"/>
                    <a:gd name="T29" fmla="*/ 314 h 794"/>
                    <a:gd name="T30" fmla="*/ 1459 w 1513"/>
                    <a:gd name="T31" fmla="*/ 340 h 794"/>
                    <a:gd name="T32" fmla="*/ 1459 w 1513"/>
                    <a:gd name="T33" fmla="*/ 389 h 794"/>
                    <a:gd name="T34" fmla="*/ 1491 w 1513"/>
                    <a:gd name="T35" fmla="*/ 420 h 794"/>
                    <a:gd name="T36" fmla="*/ 1512 w 1513"/>
                    <a:gd name="T37" fmla="*/ 466 h 794"/>
                    <a:gd name="T38" fmla="*/ 1491 w 1513"/>
                    <a:gd name="T39" fmla="*/ 503 h 794"/>
                    <a:gd name="T40" fmla="*/ 1463 w 1513"/>
                    <a:gd name="T41" fmla="*/ 554 h 794"/>
                    <a:gd name="T42" fmla="*/ 1375 w 1513"/>
                    <a:gd name="T43" fmla="*/ 600 h 794"/>
                    <a:gd name="T44" fmla="*/ 1282 w 1513"/>
                    <a:gd name="T45" fmla="*/ 603 h 794"/>
                    <a:gd name="T46" fmla="*/ 1246 w 1513"/>
                    <a:gd name="T47" fmla="*/ 635 h 794"/>
                    <a:gd name="T48" fmla="*/ 1154 w 1513"/>
                    <a:gd name="T49" fmla="*/ 663 h 794"/>
                    <a:gd name="T50" fmla="*/ 1070 w 1513"/>
                    <a:gd name="T51" fmla="*/ 675 h 794"/>
                    <a:gd name="T52" fmla="*/ 1034 w 1513"/>
                    <a:gd name="T53" fmla="*/ 657 h 794"/>
                    <a:gd name="T54" fmla="*/ 1006 w 1513"/>
                    <a:gd name="T55" fmla="*/ 681 h 794"/>
                    <a:gd name="T56" fmla="*/ 958 w 1513"/>
                    <a:gd name="T57" fmla="*/ 703 h 794"/>
                    <a:gd name="T58" fmla="*/ 905 w 1513"/>
                    <a:gd name="T59" fmla="*/ 692 h 794"/>
                    <a:gd name="T60" fmla="*/ 849 w 1513"/>
                    <a:gd name="T61" fmla="*/ 723 h 794"/>
                    <a:gd name="T62" fmla="*/ 709 w 1513"/>
                    <a:gd name="T63" fmla="*/ 715 h 794"/>
                    <a:gd name="T64" fmla="*/ 689 w 1513"/>
                    <a:gd name="T65" fmla="*/ 749 h 794"/>
                    <a:gd name="T66" fmla="*/ 653 w 1513"/>
                    <a:gd name="T67" fmla="*/ 746 h 794"/>
                    <a:gd name="T68" fmla="*/ 609 w 1513"/>
                    <a:gd name="T69" fmla="*/ 757 h 794"/>
                    <a:gd name="T70" fmla="*/ 492 w 1513"/>
                    <a:gd name="T71" fmla="*/ 781 h 794"/>
                    <a:gd name="T72" fmla="*/ 444 w 1513"/>
                    <a:gd name="T73" fmla="*/ 755 h 794"/>
                    <a:gd name="T74" fmla="*/ 396 w 1513"/>
                    <a:gd name="T75" fmla="*/ 757 h 794"/>
                    <a:gd name="T76" fmla="*/ 324 w 1513"/>
                    <a:gd name="T77" fmla="*/ 769 h 794"/>
                    <a:gd name="T78" fmla="*/ 288 w 1513"/>
                    <a:gd name="T79" fmla="*/ 749 h 794"/>
                    <a:gd name="T80" fmla="*/ 192 w 1513"/>
                    <a:gd name="T81" fmla="*/ 766 h 794"/>
                    <a:gd name="T82" fmla="*/ 107 w 1513"/>
                    <a:gd name="T83" fmla="*/ 755 h 794"/>
                    <a:gd name="T84" fmla="*/ 91 w 1513"/>
                    <a:gd name="T85" fmla="*/ 784 h 794"/>
                    <a:gd name="T86" fmla="*/ 59 w 1513"/>
                    <a:gd name="T87" fmla="*/ 763 h 794"/>
                    <a:gd name="T88" fmla="*/ 47 w 1513"/>
                    <a:gd name="T89" fmla="*/ 784 h 794"/>
                    <a:gd name="T90" fmla="*/ 0 w 1513"/>
                    <a:gd name="T91" fmla="*/ 793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3" h="794">
                      <a:moveTo>
                        <a:pt x="0" y="793"/>
                      </a:moveTo>
                      <a:lnTo>
                        <a:pt x="0" y="0"/>
                      </a:lnTo>
                      <a:lnTo>
                        <a:pt x="1439" y="0"/>
                      </a:lnTo>
                      <a:lnTo>
                        <a:pt x="1447" y="31"/>
                      </a:lnTo>
                      <a:lnTo>
                        <a:pt x="1431" y="73"/>
                      </a:lnTo>
                      <a:lnTo>
                        <a:pt x="1447" y="94"/>
                      </a:lnTo>
                      <a:lnTo>
                        <a:pt x="1467" y="113"/>
                      </a:lnTo>
                      <a:lnTo>
                        <a:pt x="1439" y="143"/>
                      </a:lnTo>
                      <a:lnTo>
                        <a:pt x="1451" y="162"/>
                      </a:lnTo>
                      <a:lnTo>
                        <a:pt x="1467" y="199"/>
                      </a:lnTo>
                      <a:lnTo>
                        <a:pt x="1423" y="219"/>
                      </a:lnTo>
                      <a:lnTo>
                        <a:pt x="1431" y="240"/>
                      </a:lnTo>
                      <a:lnTo>
                        <a:pt x="1451" y="262"/>
                      </a:lnTo>
                      <a:lnTo>
                        <a:pt x="1483" y="294"/>
                      </a:lnTo>
                      <a:lnTo>
                        <a:pt x="1467" y="314"/>
                      </a:lnTo>
                      <a:lnTo>
                        <a:pt x="1459" y="340"/>
                      </a:lnTo>
                      <a:lnTo>
                        <a:pt x="1459" y="389"/>
                      </a:lnTo>
                      <a:lnTo>
                        <a:pt x="1491" y="420"/>
                      </a:lnTo>
                      <a:lnTo>
                        <a:pt x="1512" y="466"/>
                      </a:lnTo>
                      <a:lnTo>
                        <a:pt x="1491" y="503"/>
                      </a:lnTo>
                      <a:lnTo>
                        <a:pt x="1463" y="554"/>
                      </a:lnTo>
                      <a:lnTo>
                        <a:pt x="1375" y="600"/>
                      </a:lnTo>
                      <a:lnTo>
                        <a:pt x="1282" y="603"/>
                      </a:lnTo>
                      <a:lnTo>
                        <a:pt x="1246" y="635"/>
                      </a:lnTo>
                      <a:lnTo>
                        <a:pt x="1154" y="663"/>
                      </a:lnTo>
                      <a:lnTo>
                        <a:pt x="1070" y="675"/>
                      </a:lnTo>
                      <a:lnTo>
                        <a:pt x="1034" y="657"/>
                      </a:lnTo>
                      <a:lnTo>
                        <a:pt x="1006" y="681"/>
                      </a:lnTo>
                      <a:lnTo>
                        <a:pt x="958" y="703"/>
                      </a:lnTo>
                      <a:lnTo>
                        <a:pt x="905" y="692"/>
                      </a:lnTo>
                      <a:lnTo>
                        <a:pt x="849" y="723"/>
                      </a:lnTo>
                      <a:lnTo>
                        <a:pt x="709" y="715"/>
                      </a:lnTo>
                      <a:lnTo>
                        <a:pt x="689" y="749"/>
                      </a:lnTo>
                      <a:lnTo>
                        <a:pt x="653" y="746"/>
                      </a:lnTo>
                      <a:lnTo>
                        <a:pt x="609" y="757"/>
                      </a:lnTo>
                      <a:lnTo>
                        <a:pt x="492" y="781"/>
                      </a:lnTo>
                      <a:lnTo>
                        <a:pt x="444" y="755"/>
                      </a:lnTo>
                      <a:lnTo>
                        <a:pt x="396" y="757"/>
                      </a:lnTo>
                      <a:lnTo>
                        <a:pt x="324" y="769"/>
                      </a:lnTo>
                      <a:lnTo>
                        <a:pt x="288" y="749"/>
                      </a:lnTo>
                      <a:lnTo>
                        <a:pt x="192" y="766"/>
                      </a:lnTo>
                      <a:lnTo>
                        <a:pt x="107" y="755"/>
                      </a:lnTo>
                      <a:lnTo>
                        <a:pt x="91" y="784"/>
                      </a:lnTo>
                      <a:lnTo>
                        <a:pt x="59" y="763"/>
                      </a:lnTo>
                      <a:lnTo>
                        <a:pt x="47" y="784"/>
                      </a:lnTo>
                      <a:lnTo>
                        <a:pt x="0" y="793"/>
                      </a:lnTo>
                    </a:path>
                  </a:pathLst>
                </a:custGeom>
                <a:solidFill>
                  <a:srgbClr val="FFCC99"/>
                </a:solidFill>
                <a:ln w="28575" cap="rnd">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823" name="Rectangle 103"/>
                <p:cNvSpPr>
                  <a:spLocks noChangeArrowheads="1"/>
                </p:cNvSpPr>
                <p:nvPr/>
              </p:nvSpPr>
              <p:spPr bwMode="blackWhite">
                <a:xfrm>
                  <a:off x="605" y="2743"/>
                  <a:ext cx="1408"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60000"/>
                    </a:spcBef>
                  </a:pPr>
                  <a:r>
                    <a:rPr lang="en-US" altLang="en-US" sz="900" b="0">
                      <a:solidFill>
                        <a:srgbClr val="000000"/>
                      </a:solidFill>
                    </a:rPr>
                    <a:t>“Four score and seven years ago our fathers brought forth upon this continent, a new nation, conceived in LIBERTY, and dedicated to the proposition that all men are created equal.”</a:t>
                  </a:r>
                </a:p>
              </p:txBody>
            </p:sp>
          </p:grpSp>
          <p:sp>
            <p:nvSpPr>
              <p:cNvPr id="286829" name="Freeform 109"/>
              <p:cNvSpPr>
                <a:spLocks/>
              </p:cNvSpPr>
              <p:nvPr/>
            </p:nvSpPr>
            <p:spPr bwMode="auto">
              <a:xfrm>
                <a:off x="1268" y="2318"/>
                <a:ext cx="679" cy="373"/>
              </a:xfrm>
              <a:custGeom>
                <a:avLst/>
                <a:gdLst>
                  <a:gd name="T0" fmla="*/ 678 w 679"/>
                  <a:gd name="T1" fmla="*/ 0 h 373"/>
                  <a:gd name="T2" fmla="*/ 0 w 679"/>
                  <a:gd name="T3" fmla="*/ 0 h 373"/>
                  <a:gd name="T4" fmla="*/ 0 w 679"/>
                  <a:gd name="T5" fmla="*/ 372 h 373"/>
                </a:gdLst>
                <a:ahLst/>
                <a:cxnLst>
                  <a:cxn ang="0">
                    <a:pos x="T0" y="T1"/>
                  </a:cxn>
                  <a:cxn ang="0">
                    <a:pos x="T2" y="T3"/>
                  </a:cxn>
                  <a:cxn ang="0">
                    <a:pos x="T4" y="T5"/>
                  </a:cxn>
                </a:cxnLst>
                <a:rect l="0" t="0" r="r" b="b"/>
                <a:pathLst>
                  <a:path w="679" h="373">
                    <a:moveTo>
                      <a:pt x="678" y="0"/>
                    </a:moveTo>
                    <a:lnTo>
                      <a:pt x="0" y="0"/>
                    </a:lnTo>
                    <a:lnTo>
                      <a:pt x="0" y="372"/>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841" name="Rectangle 121"/>
              <p:cNvSpPr>
                <a:spLocks noChangeArrowheads="1"/>
              </p:cNvSpPr>
              <p:nvPr/>
            </p:nvSpPr>
            <p:spPr bwMode="auto">
              <a:xfrm>
                <a:off x="603" y="3552"/>
                <a:ext cx="1298" cy="2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defRPr sz="2400">
                    <a:solidFill>
                      <a:schemeClr val="tx1"/>
                    </a:solidFill>
                    <a:latin typeface="Times New Roman" pitchFamily="18" charset="0"/>
                  </a:defRPr>
                </a:lvl1pPr>
                <a:lvl2pPr marL="411163" defTabSz="822325">
                  <a:defRPr sz="2400">
                    <a:solidFill>
                      <a:schemeClr val="tx1"/>
                    </a:solidFill>
                    <a:latin typeface="Times New Roman" pitchFamily="18" charset="0"/>
                  </a:defRPr>
                </a:lvl2pPr>
                <a:lvl3pPr marL="822325" defTabSz="822325">
                  <a:defRPr sz="2400">
                    <a:solidFill>
                      <a:schemeClr val="tx1"/>
                    </a:solidFill>
                    <a:latin typeface="Times New Roman" pitchFamily="18" charset="0"/>
                  </a:defRPr>
                </a:lvl3pPr>
                <a:lvl4pPr marL="1235075" defTabSz="822325">
                  <a:defRPr sz="2400">
                    <a:solidFill>
                      <a:schemeClr val="tx1"/>
                    </a:solidFill>
                    <a:latin typeface="Times New Roman" pitchFamily="18" charset="0"/>
                  </a:defRPr>
                </a:lvl4pPr>
                <a:lvl5pPr marL="1646238"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lnSpc>
                    <a:spcPct val="100000"/>
                  </a:lnSpc>
                </a:pPr>
                <a:r>
                  <a:rPr lang="en-US" altLang="en-US" sz="1800">
                    <a:solidFill>
                      <a:srgbClr val="000000"/>
                    </a:solidFill>
                    <a:latin typeface="Arial" charset="0"/>
                  </a:rPr>
                  <a:t>Text (</a:t>
                </a:r>
                <a:r>
                  <a:rPr lang="en-US" altLang="en-US" sz="1800">
                    <a:solidFill>
                      <a:srgbClr val="000000"/>
                    </a:solidFill>
                    <a:latin typeface="Courier New" pitchFamily="49" charset="0"/>
                  </a:rPr>
                  <a:t>CLOB</a:t>
                </a:r>
                <a:r>
                  <a:rPr lang="en-US" altLang="en-US" sz="1800">
                    <a:solidFill>
                      <a:srgbClr val="000000"/>
                    </a:solidFill>
                    <a:latin typeface="Arial" charset="0"/>
                  </a:rPr>
                  <a:t>)</a:t>
                </a:r>
              </a:p>
            </p:txBody>
          </p:sp>
        </p:grpSp>
        <p:grpSp>
          <p:nvGrpSpPr>
            <p:cNvPr id="286877" name="Group 157"/>
            <p:cNvGrpSpPr>
              <a:grpSpLocks/>
            </p:cNvGrpSpPr>
            <p:nvPr/>
          </p:nvGrpSpPr>
          <p:grpSpPr bwMode="auto">
            <a:xfrm>
              <a:off x="2860" y="2067"/>
              <a:ext cx="2305" cy="1341"/>
              <a:chOff x="2860" y="2067"/>
              <a:chExt cx="2305" cy="1341"/>
            </a:xfrm>
          </p:grpSpPr>
          <p:sp>
            <p:nvSpPr>
              <p:cNvPr id="286761" name="Rectangle 41"/>
              <p:cNvSpPr>
                <a:spLocks noChangeArrowheads="1"/>
              </p:cNvSpPr>
              <p:nvPr/>
            </p:nvSpPr>
            <p:spPr bwMode="auto">
              <a:xfrm>
                <a:off x="3600" y="3183"/>
                <a:ext cx="1364" cy="2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defRPr sz="2400">
                    <a:solidFill>
                      <a:schemeClr val="tx1"/>
                    </a:solidFill>
                    <a:latin typeface="Times New Roman" pitchFamily="18" charset="0"/>
                  </a:defRPr>
                </a:lvl1pPr>
                <a:lvl2pPr marL="411163" defTabSz="822325">
                  <a:defRPr sz="2400">
                    <a:solidFill>
                      <a:schemeClr val="tx1"/>
                    </a:solidFill>
                    <a:latin typeface="Times New Roman" pitchFamily="18" charset="0"/>
                  </a:defRPr>
                </a:lvl2pPr>
                <a:lvl3pPr marL="822325" defTabSz="822325">
                  <a:defRPr sz="2400">
                    <a:solidFill>
                      <a:schemeClr val="tx1"/>
                    </a:solidFill>
                    <a:latin typeface="Times New Roman" pitchFamily="18" charset="0"/>
                  </a:defRPr>
                </a:lvl3pPr>
                <a:lvl4pPr marL="1235075" defTabSz="822325">
                  <a:defRPr sz="2400">
                    <a:solidFill>
                      <a:schemeClr val="tx1"/>
                    </a:solidFill>
                    <a:latin typeface="Times New Roman" pitchFamily="18" charset="0"/>
                  </a:defRPr>
                </a:lvl4pPr>
                <a:lvl5pPr marL="1646238"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lnSpc>
                    <a:spcPct val="100000"/>
                  </a:lnSpc>
                </a:pPr>
                <a:r>
                  <a:rPr lang="en-US" altLang="en-US" sz="1800">
                    <a:solidFill>
                      <a:srgbClr val="010102"/>
                    </a:solidFill>
                    <a:latin typeface="Arial" charset="0"/>
                  </a:rPr>
                  <a:t>Movie (</a:t>
                </a:r>
                <a:r>
                  <a:rPr lang="en-US" altLang="en-US" sz="1800">
                    <a:solidFill>
                      <a:srgbClr val="010102"/>
                    </a:solidFill>
                    <a:latin typeface="Courier New" pitchFamily="49" charset="0"/>
                  </a:rPr>
                  <a:t>BFILE</a:t>
                </a:r>
                <a:r>
                  <a:rPr lang="en-US" altLang="en-US" sz="1800">
                    <a:solidFill>
                      <a:srgbClr val="010102"/>
                    </a:solidFill>
                    <a:latin typeface="Arial" charset="0"/>
                  </a:rPr>
                  <a:t>)</a:t>
                </a:r>
              </a:p>
            </p:txBody>
          </p:sp>
          <p:sp>
            <p:nvSpPr>
              <p:cNvPr id="286827" name="Freeform 107"/>
              <p:cNvSpPr>
                <a:spLocks/>
              </p:cNvSpPr>
              <p:nvPr/>
            </p:nvSpPr>
            <p:spPr bwMode="auto">
              <a:xfrm>
                <a:off x="2860" y="2067"/>
                <a:ext cx="1460" cy="621"/>
              </a:xfrm>
              <a:custGeom>
                <a:avLst/>
                <a:gdLst>
                  <a:gd name="T0" fmla="*/ 0 w 1540"/>
                  <a:gd name="T1" fmla="*/ 0 h 584"/>
                  <a:gd name="T2" fmla="*/ 1539 w 1540"/>
                  <a:gd name="T3" fmla="*/ 0 h 584"/>
                  <a:gd name="T4" fmla="*/ 1539 w 1540"/>
                  <a:gd name="T5" fmla="*/ 583 h 584"/>
                </a:gdLst>
                <a:ahLst/>
                <a:cxnLst>
                  <a:cxn ang="0">
                    <a:pos x="T0" y="T1"/>
                  </a:cxn>
                  <a:cxn ang="0">
                    <a:pos x="T2" y="T3"/>
                  </a:cxn>
                  <a:cxn ang="0">
                    <a:pos x="T4" y="T5"/>
                  </a:cxn>
                </a:cxnLst>
                <a:rect l="0" t="0" r="r" b="b"/>
                <a:pathLst>
                  <a:path w="1540" h="584">
                    <a:moveTo>
                      <a:pt x="0" y="0"/>
                    </a:moveTo>
                    <a:lnTo>
                      <a:pt x="1539" y="0"/>
                    </a:lnTo>
                    <a:lnTo>
                      <a:pt x="1539" y="583"/>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nvGrpSpPr>
              <p:cNvPr id="286873" name="Group 153"/>
              <p:cNvGrpSpPr>
                <a:grpSpLocks/>
              </p:cNvGrpSpPr>
              <p:nvPr/>
            </p:nvGrpSpPr>
            <p:grpSpPr bwMode="auto">
              <a:xfrm>
                <a:off x="3396" y="2702"/>
                <a:ext cx="1769" cy="441"/>
                <a:chOff x="3463" y="2697"/>
                <a:chExt cx="1982" cy="494"/>
              </a:xfrm>
            </p:grpSpPr>
            <p:sp>
              <p:nvSpPr>
                <p:cNvPr id="286763" name="Rectangle 43"/>
                <p:cNvSpPr>
                  <a:spLocks noChangeArrowheads="1"/>
                </p:cNvSpPr>
                <p:nvPr/>
              </p:nvSpPr>
              <p:spPr bwMode="gray">
                <a:xfrm>
                  <a:off x="3463" y="2697"/>
                  <a:ext cx="1982" cy="49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286845" name="Picture 1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3807" y="2764"/>
                  <a:ext cx="58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44" name="Picture 1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4432" y="2764"/>
                  <a:ext cx="58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43" name="Picture 12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5059" y="2764"/>
                  <a:ext cx="35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46" name="Picture 12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512" y="2764"/>
                  <a:ext cx="24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71" name="Line 151"/>
                <p:cNvSpPr>
                  <a:spLocks noChangeShapeType="1"/>
                </p:cNvSpPr>
                <p:nvPr/>
              </p:nvSpPr>
              <p:spPr bwMode="gray">
                <a:xfrm>
                  <a:off x="3470" y="2729"/>
                  <a:ext cx="1968" cy="0"/>
                </a:xfrm>
                <a:prstGeom prst="line">
                  <a:avLst/>
                </a:prstGeom>
                <a:noFill/>
                <a:ln w="38100">
                  <a:solidFill>
                    <a:schemeClr val="bg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6872" name="Line 152"/>
                <p:cNvSpPr>
                  <a:spLocks noChangeShapeType="1"/>
                </p:cNvSpPr>
                <p:nvPr/>
              </p:nvSpPr>
              <p:spPr bwMode="gray">
                <a:xfrm>
                  <a:off x="3470" y="3161"/>
                  <a:ext cx="1968" cy="0"/>
                </a:xfrm>
                <a:prstGeom prst="line">
                  <a:avLst/>
                </a:prstGeom>
                <a:noFill/>
                <a:ln w="38100">
                  <a:solidFill>
                    <a:schemeClr val="bg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grpSp>
      </p:grpSp>
    </p:spTree>
    <p:extLst>
      <p:ext uri="{BB962C8B-B14F-4D97-AF65-F5344CB8AC3E}">
        <p14:creationId xmlns:p14="http://schemas.microsoft.com/office/powerpoint/2010/main" val="700641818"/>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 SELECT statement revisited</a:t>
            </a:r>
            <a:endParaRPr lang="en-IE" dirty="0"/>
          </a:p>
        </p:txBody>
      </p:sp>
      <p:sp>
        <p:nvSpPr>
          <p:cNvPr id="3" name="Content Placeholder 2"/>
          <p:cNvSpPr>
            <a:spLocks noGrp="1"/>
          </p:cNvSpPr>
          <p:nvPr>
            <p:ph sz="quarter" idx="1"/>
          </p:nvPr>
        </p:nvSpPr>
        <p:spPr/>
        <p:txBody>
          <a:bodyPr>
            <a:normAutofit lnSpcReduction="10000"/>
          </a:bodyPr>
          <a:lstStyle/>
          <a:p>
            <a:pPr marL="0" lvl="1" indent="0">
              <a:spcBef>
                <a:spcPts val="600"/>
              </a:spcBef>
              <a:buClr>
                <a:schemeClr val="accent1"/>
              </a:buClr>
              <a:buNone/>
            </a:pPr>
            <a:endParaRPr lang="en-US" altLang="zh-CN" b="1" dirty="0" smtClean="0">
              <a:latin typeface="Courier New" panose="02070309020205020404" pitchFamily="49" charset="0"/>
              <a:cs typeface="Courier New" panose="02070309020205020404" pitchFamily="49" charset="0"/>
            </a:endParaRPr>
          </a:p>
          <a:p>
            <a:pPr marL="0" lvl="1" indent="0">
              <a:spcBef>
                <a:spcPts val="600"/>
              </a:spcBef>
              <a:buClr>
                <a:schemeClr val="accent1"/>
              </a:buClr>
              <a:buNone/>
            </a:pPr>
            <a:endParaRPr lang="en-US" altLang="zh-CN" b="1" dirty="0">
              <a:latin typeface="Courier New" panose="02070309020205020404" pitchFamily="49" charset="0"/>
              <a:cs typeface="Courier New" panose="02070309020205020404" pitchFamily="49" charset="0"/>
            </a:endParaRPr>
          </a:p>
          <a:p>
            <a:pPr marL="0" lvl="1" indent="0">
              <a:spcBef>
                <a:spcPts val="600"/>
              </a:spcBef>
              <a:buClr>
                <a:schemeClr val="accent1"/>
              </a:buClr>
              <a:buNone/>
            </a:pPr>
            <a:r>
              <a:rPr lang="en-US" altLang="zh-CN" b="1" dirty="0" smtClean="0">
                <a:latin typeface="Courier New" panose="02070309020205020404" pitchFamily="49" charset="0"/>
                <a:cs typeface="Courier New" panose="02070309020205020404" pitchFamily="49" charset="0"/>
              </a:rPr>
              <a:t>SELECT</a:t>
            </a:r>
            <a:r>
              <a:rPr lang="en-US" altLang="zh-CN" b="1" dirty="0">
                <a:latin typeface="Courier New" panose="02070309020205020404" pitchFamily="49" charset="0"/>
                <a:cs typeface="Courier New" panose="02070309020205020404" pitchFamily="49" charset="0"/>
              </a:rPr>
              <a:t> </a:t>
            </a:r>
            <a:r>
              <a:rPr lang="en-US" altLang="zh-CN" b="1" dirty="0">
                <a:solidFill>
                  <a:srgbClr val="FF0000"/>
                </a:solidFill>
                <a:latin typeface="Courier New" panose="02070309020205020404" pitchFamily="49" charset="0"/>
                <a:cs typeface="Courier New" panose="02070309020205020404" pitchFamily="49" charset="0"/>
              </a:rPr>
              <a:t>columns</a:t>
            </a:r>
            <a:r>
              <a:rPr lang="en-US" altLang="zh-CN" b="1" dirty="0">
                <a:latin typeface="Courier New" panose="02070309020205020404" pitchFamily="49" charset="0"/>
                <a:cs typeface="Courier New" panose="02070309020205020404" pitchFamily="49" charset="0"/>
              </a:rPr>
              <a:t> FROM </a:t>
            </a:r>
            <a:r>
              <a:rPr lang="en-US" altLang="zh-CN" b="1" dirty="0">
                <a:solidFill>
                  <a:srgbClr val="FF0000"/>
                </a:solidFill>
                <a:latin typeface="Courier New" panose="02070309020205020404" pitchFamily="49" charset="0"/>
                <a:cs typeface="Courier New" panose="02070309020205020404" pitchFamily="49" charset="0"/>
              </a:rPr>
              <a:t>tables</a:t>
            </a:r>
            <a:r>
              <a:rPr lang="en-US" altLang="zh-CN" b="1" dirty="0">
                <a:latin typeface="Courier New" panose="02070309020205020404" pitchFamily="49" charset="0"/>
                <a:cs typeface="Courier New" panose="02070309020205020404" pitchFamily="49" charset="0"/>
              </a:rPr>
              <a:t> WHERE </a:t>
            </a:r>
            <a:r>
              <a:rPr lang="en-US" altLang="zh-CN" b="1" dirty="0">
                <a:solidFill>
                  <a:srgbClr val="FF0000"/>
                </a:solidFill>
                <a:latin typeface="Courier New" panose="02070309020205020404" pitchFamily="49" charset="0"/>
                <a:cs typeface="Courier New" panose="02070309020205020404" pitchFamily="49" charset="0"/>
              </a:rPr>
              <a:t>condition</a:t>
            </a:r>
            <a:r>
              <a:rPr lang="en-US" altLang="zh-CN" b="1" dirty="0" smtClean="0">
                <a:latin typeface="Courier New" panose="02070309020205020404" pitchFamily="49" charset="0"/>
                <a:cs typeface="Courier New" panose="02070309020205020404" pitchFamily="49" charset="0"/>
              </a:rPr>
              <a:t>;</a:t>
            </a:r>
          </a:p>
          <a:p>
            <a:pPr marL="0" lvl="1" indent="0">
              <a:spcBef>
                <a:spcPts val="600"/>
              </a:spcBef>
              <a:buClr>
                <a:schemeClr val="accent1"/>
              </a:buClr>
              <a:buNone/>
            </a:pPr>
            <a:endParaRPr lang="en-US" altLang="zh-CN" b="1" dirty="0" smtClean="0">
              <a:latin typeface="Courier New" panose="02070309020205020404" pitchFamily="49" charset="0"/>
              <a:cs typeface="Courier New" panose="02070309020205020404" pitchFamily="49" charset="0"/>
            </a:endParaRPr>
          </a:p>
          <a:p>
            <a:pPr marL="342900" lvl="1" indent="-342900">
              <a:spcBef>
                <a:spcPts val="600"/>
              </a:spcBef>
              <a:buClr>
                <a:schemeClr val="accent1"/>
              </a:buClr>
            </a:pPr>
            <a:r>
              <a:rPr lang="en-US" altLang="zh-CN" b="1" dirty="0" smtClean="0">
                <a:latin typeface="Courier New" panose="02070309020205020404" pitchFamily="49" charset="0"/>
                <a:cs typeface="Courier New" panose="02070309020205020404" pitchFamily="49" charset="0"/>
              </a:rPr>
              <a:t>To use a select statement we need to know:</a:t>
            </a:r>
          </a:p>
          <a:p>
            <a:pPr marL="617220" lvl="2" indent="-342900">
              <a:spcBef>
                <a:spcPts val="600"/>
              </a:spcBef>
              <a:buClr>
                <a:schemeClr val="accent1"/>
              </a:buClr>
            </a:pPr>
            <a:r>
              <a:rPr lang="en-US" altLang="zh-CN" b="1" dirty="0" smtClean="0">
                <a:latin typeface="Courier New" panose="02070309020205020404" pitchFamily="49" charset="0"/>
                <a:cs typeface="Courier New" panose="02070309020205020404" pitchFamily="49" charset="0"/>
              </a:rPr>
              <a:t>The pieces of data we want the DBMS to  show us in the output once the SELECT statement is executed </a:t>
            </a:r>
            <a:r>
              <a:rPr lang="en-US" altLang="zh-CN" b="1" dirty="0" smtClean="0">
                <a:solidFill>
                  <a:srgbClr val="FF0000"/>
                </a:solidFill>
                <a:latin typeface="Courier New" panose="02070309020205020404" pitchFamily="49" charset="0"/>
                <a:cs typeface="Courier New" panose="02070309020205020404" pitchFamily="49" charset="0"/>
              </a:rPr>
              <a:t>(columns)</a:t>
            </a:r>
          </a:p>
          <a:p>
            <a:pPr marL="617220" lvl="2" indent="-342900">
              <a:spcBef>
                <a:spcPts val="600"/>
              </a:spcBef>
              <a:buClr>
                <a:schemeClr val="accent1"/>
              </a:buClr>
            </a:pPr>
            <a:r>
              <a:rPr lang="en-US" altLang="zh-CN" b="1" dirty="0" smtClean="0">
                <a:latin typeface="Courier New" panose="02070309020205020404" pitchFamily="49" charset="0"/>
                <a:cs typeface="Courier New" panose="02070309020205020404" pitchFamily="49" charset="0"/>
              </a:rPr>
              <a:t>The table(s) that the DBMS should look in to find those pieces of data </a:t>
            </a:r>
            <a:r>
              <a:rPr lang="en-US" altLang="zh-CN" b="1" dirty="0" smtClean="0">
                <a:solidFill>
                  <a:srgbClr val="FF0000"/>
                </a:solidFill>
                <a:latin typeface="Courier New" panose="02070309020205020404" pitchFamily="49" charset="0"/>
                <a:cs typeface="Courier New" panose="02070309020205020404" pitchFamily="49" charset="0"/>
              </a:rPr>
              <a:t>(tables)</a:t>
            </a:r>
          </a:p>
          <a:p>
            <a:pPr marL="617220" lvl="2" indent="-342900">
              <a:spcBef>
                <a:spcPts val="600"/>
              </a:spcBef>
              <a:buClr>
                <a:schemeClr val="accent1"/>
              </a:buClr>
            </a:pPr>
            <a:r>
              <a:rPr lang="en-US" altLang="zh-CN" b="1" dirty="0" smtClean="0">
                <a:latin typeface="Courier New" panose="02070309020205020404" pitchFamily="49" charset="0"/>
                <a:cs typeface="Courier New" panose="02070309020205020404" pitchFamily="49" charset="0"/>
              </a:rPr>
              <a:t>The condition we want the DBMS to use to filter the rows of data it uses to construct the output (showing the columns we have indicated for each row)</a:t>
            </a:r>
            <a:r>
              <a:rPr lang="en-US" altLang="zh-CN" b="1" dirty="0" smtClean="0">
                <a:solidFill>
                  <a:srgbClr val="FF0000"/>
                </a:solidFill>
                <a:latin typeface="Courier New" panose="02070309020205020404" pitchFamily="49" charset="0"/>
                <a:cs typeface="Courier New" panose="02070309020205020404" pitchFamily="49" charset="0"/>
              </a:rPr>
              <a:t>(conditions)</a:t>
            </a:r>
            <a:endParaRPr lang="en-US" altLang="zh-CN" b="1" dirty="0">
              <a:solidFill>
                <a:srgbClr val="FF0000"/>
              </a:solidFill>
              <a:latin typeface="Courier New" panose="02070309020205020404" pitchFamily="49" charset="0"/>
              <a:cs typeface="Courier New" panose="02070309020205020404" pitchFamily="49" charset="0"/>
            </a:endParaRPr>
          </a:p>
          <a:p>
            <a:endParaRPr lang="en-IE" dirty="0"/>
          </a:p>
        </p:txBody>
      </p:sp>
    </p:spTree>
    <p:extLst>
      <p:ext uri="{BB962C8B-B14F-4D97-AF65-F5344CB8AC3E}">
        <p14:creationId xmlns:p14="http://schemas.microsoft.com/office/powerpoint/2010/main" val="4068268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Learning Objectives</a:t>
            </a:r>
            <a:endParaRPr lang="en-IE" dirty="0"/>
          </a:p>
        </p:txBody>
      </p:sp>
      <p:sp>
        <p:nvSpPr>
          <p:cNvPr id="3" name="Content Placeholder 2"/>
          <p:cNvSpPr>
            <a:spLocks noGrp="1"/>
          </p:cNvSpPr>
          <p:nvPr>
            <p:ph sz="quarter" idx="1"/>
          </p:nvPr>
        </p:nvSpPr>
        <p:spPr/>
        <p:txBody>
          <a:bodyPr/>
          <a:lstStyle/>
          <a:p>
            <a:r>
              <a:rPr lang="en-GB" altLang="en-US" dirty="0"/>
              <a:t>By the end of this </a:t>
            </a:r>
            <a:r>
              <a:rPr lang="en-GB" altLang="en-US" dirty="0" smtClean="0"/>
              <a:t>lesson </a:t>
            </a:r>
            <a:r>
              <a:rPr lang="en-GB" altLang="en-US" dirty="0"/>
              <a:t>you </a:t>
            </a:r>
            <a:r>
              <a:rPr lang="en-GB" altLang="en-US" dirty="0" smtClean="0"/>
              <a:t>will have :</a:t>
            </a:r>
            <a:endParaRPr lang="en-IE" altLang="en-US" dirty="0"/>
          </a:p>
          <a:p>
            <a:pPr lvl="1"/>
            <a:r>
              <a:rPr lang="en-GB" altLang="en-US" dirty="0" smtClean="0"/>
              <a:t>A </a:t>
            </a:r>
            <a:r>
              <a:rPr lang="en-GB" altLang="en-US" dirty="0"/>
              <a:t>clearer understanding of how the SELECT statement works</a:t>
            </a:r>
          </a:p>
          <a:p>
            <a:pPr lvl="1"/>
            <a:r>
              <a:rPr lang="en-GB" altLang="en-US" dirty="0" smtClean="0"/>
              <a:t>Know how to use comparators in a query</a:t>
            </a:r>
            <a:endParaRPr lang="en-GB" altLang="en-US" dirty="0"/>
          </a:p>
          <a:p>
            <a:pPr lvl="1"/>
            <a:r>
              <a:rPr lang="en-GB" altLang="en-US" dirty="0" smtClean="0"/>
              <a:t>Know </a:t>
            </a:r>
            <a:r>
              <a:rPr lang="en-GB" altLang="en-US" dirty="0"/>
              <a:t>how to sort the output of a </a:t>
            </a:r>
            <a:r>
              <a:rPr lang="en-GB" altLang="en-US" dirty="0" smtClean="0"/>
              <a:t>query</a:t>
            </a:r>
          </a:p>
          <a:p>
            <a:pPr lvl="1"/>
            <a:r>
              <a:rPr lang="en-GB" altLang="en-US" dirty="0" smtClean="0"/>
              <a:t>Understand the concept of Foreign Key</a:t>
            </a:r>
          </a:p>
          <a:p>
            <a:pPr lvl="1"/>
            <a:r>
              <a:rPr lang="en-GB" altLang="en-US" dirty="0" smtClean="0"/>
              <a:t>Be able to implement the Foreign Key constraint</a:t>
            </a:r>
          </a:p>
          <a:p>
            <a:pPr lvl="1"/>
            <a:r>
              <a:rPr lang="en-GB" altLang="en-US" dirty="0" smtClean="0"/>
              <a:t>Use Inner Join to develop more powerful select statements</a:t>
            </a:r>
            <a:endParaRPr lang="en-GB" altLang="en-US" dirty="0"/>
          </a:p>
          <a:p>
            <a:pPr marL="0" indent="0">
              <a:buNone/>
            </a:pPr>
            <a:endParaRPr lang="en-IE" dirty="0"/>
          </a:p>
        </p:txBody>
      </p:sp>
    </p:spTree>
    <p:extLst>
      <p:ext uri="{BB962C8B-B14F-4D97-AF65-F5344CB8AC3E}">
        <p14:creationId xmlns:p14="http://schemas.microsoft.com/office/powerpoint/2010/main" val="469204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does it work?</a:t>
            </a:r>
            <a:endParaRPr lang="en-IE" dirty="0"/>
          </a:p>
        </p:txBody>
      </p:sp>
      <p:sp>
        <p:nvSpPr>
          <p:cNvPr id="3" name="Content Placeholder 2"/>
          <p:cNvSpPr>
            <a:spLocks noGrp="1"/>
          </p:cNvSpPr>
          <p:nvPr>
            <p:ph sz="quarter" idx="1"/>
          </p:nvPr>
        </p:nvSpPr>
        <p:spPr/>
        <p:txBody>
          <a:bodyPr>
            <a:normAutofit lnSpcReduction="10000"/>
          </a:bodyPr>
          <a:lstStyle/>
          <a:p>
            <a:r>
              <a:rPr lang="en-IE" dirty="0" smtClean="0"/>
              <a:t>The SELECT statement is a Query</a:t>
            </a:r>
          </a:p>
          <a:p>
            <a:r>
              <a:rPr lang="en-IE" dirty="0" smtClean="0"/>
              <a:t>For each Query the DBMS</a:t>
            </a:r>
          </a:p>
          <a:p>
            <a:pPr lvl="1"/>
            <a:r>
              <a:rPr lang="en-IE" dirty="0" smtClean="0"/>
              <a:t>Creates a temporary table </a:t>
            </a:r>
          </a:p>
          <a:p>
            <a:pPr lvl="1"/>
            <a:r>
              <a:rPr lang="en-IE" dirty="0" smtClean="0"/>
              <a:t>Its structure is the set of columns you have indicated</a:t>
            </a:r>
          </a:p>
          <a:p>
            <a:pPr lvl="1"/>
            <a:r>
              <a:rPr lang="en-IE" dirty="0" smtClean="0"/>
              <a:t>It populates it with values from the columns in the tables you indicated</a:t>
            </a:r>
          </a:p>
          <a:p>
            <a:pPr lvl="1"/>
            <a:r>
              <a:rPr lang="en-IE" dirty="0" smtClean="0"/>
              <a:t>If you have a where clause, it only inserts data that matches the condition you specify</a:t>
            </a:r>
          </a:p>
          <a:p>
            <a:r>
              <a:rPr lang="en-IE" dirty="0" smtClean="0"/>
              <a:t>If you run the SELECT as a single statement</a:t>
            </a:r>
          </a:p>
          <a:p>
            <a:pPr lvl="1"/>
            <a:r>
              <a:rPr lang="en-IE" dirty="0" smtClean="0"/>
              <a:t>Your output will be in the form of a table</a:t>
            </a:r>
          </a:p>
          <a:p>
            <a:r>
              <a:rPr lang="en-IE" dirty="0" smtClean="0"/>
              <a:t>If you run it as a Script </a:t>
            </a:r>
          </a:p>
          <a:p>
            <a:pPr lvl="1"/>
            <a:r>
              <a:rPr lang="en-IE" dirty="0" smtClean="0"/>
              <a:t>Your output will look like a report</a:t>
            </a:r>
          </a:p>
          <a:p>
            <a:pPr lvl="1"/>
            <a:endParaRPr lang="en-IE" dirty="0"/>
          </a:p>
        </p:txBody>
      </p:sp>
    </p:spTree>
    <p:extLst>
      <p:ext uri="{BB962C8B-B14F-4D97-AF65-F5344CB8AC3E}">
        <p14:creationId xmlns:p14="http://schemas.microsoft.com/office/powerpoint/2010/main" val="4185587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9" name="Rectangle 9"/>
          <p:cNvSpPr>
            <a:spLocks noChangeArrowheads="1"/>
          </p:cNvSpPr>
          <p:nvPr/>
        </p:nvSpPr>
        <p:spPr bwMode="blackGray">
          <a:xfrm>
            <a:off x="882650" y="3910013"/>
            <a:ext cx="7272338" cy="923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movie_price</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mm_movie</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movie_title</a:t>
            </a:r>
            <a:r>
              <a:rPr lang="en-IE" altLang="en-US" sz="1800" dirty="0">
                <a:solidFill>
                  <a:srgbClr val="000000"/>
                </a:solidFill>
                <a:latin typeface="Courier New" pitchFamily="49" charset="0"/>
              </a:rPr>
              <a:t> = 'Jaws' ;</a:t>
            </a:r>
            <a:endParaRPr lang="en-US" altLang="en-US" sz="1800" dirty="0">
              <a:solidFill>
                <a:srgbClr val="000000"/>
              </a:solidFill>
              <a:latin typeface="Courier New" pitchFamily="49" charset="0"/>
            </a:endParaRPr>
          </a:p>
        </p:txBody>
      </p:sp>
      <p:sp>
        <p:nvSpPr>
          <p:cNvPr id="373767" name="Rectangle 7"/>
          <p:cNvSpPr>
            <a:spLocks noGrp="1" noChangeArrowheads="1"/>
          </p:cNvSpPr>
          <p:nvPr>
            <p:ph type="title"/>
          </p:nvPr>
        </p:nvSpPr>
        <p:spPr/>
        <p:txBody>
          <a:bodyPr/>
          <a:lstStyle/>
          <a:p>
            <a:r>
              <a:rPr lang="en-US" altLang="en-US"/>
              <a:t>Character Strings and Dates</a:t>
            </a:r>
          </a:p>
        </p:txBody>
      </p:sp>
      <p:sp>
        <p:nvSpPr>
          <p:cNvPr id="373768" name="Rectangle 8"/>
          <p:cNvSpPr>
            <a:spLocks noGrp="1" noChangeArrowheads="1"/>
          </p:cNvSpPr>
          <p:nvPr>
            <p:ph type="body" idx="1"/>
          </p:nvPr>
        </p:nvSpPr>
        <p:spPr>
          <a:xfrm>
            <a:off x="863600" y="1816100"/>
            <a:ext cx="7366000" cy="1833563"/>
          </a:xfrm>
        </p:spPr>
        <p:txBody>
          <a:bodyPr>
            <a:normAutofit fontScale="92500" lnSpcReduction="10000"/>
          </a:bodyPr>
          <a:lstStyle/>
          <a:p>
            <a:pPr lvl="1"/>
            <a:r>
              <a:rPr lang="en-US" altLang="en-US" dirty="0"/>
              <a:t>Character strings and date values are enclosed by single quotation marks.</a:t>
            </a:r>
          </a:p>
          <a:p>
            <a:pPr lvl="1"/>
            <a:r>
              <a:rPr lang="en-US" altLang="en-US" dirty="0"/>
              <a:t>Character values are case-sensitive</a:t>
            </a:r>
            <a:r>
              <a:rPr lang="en-US" altLang="en-US" dirty="0" smtClean="0"/>
              <a:t>,</a:t>
            </a:r>
          </a:p>
          <a:p>
            <a:pPr lvl="1"/>
            <a:r>
              <a:rPr lang="en-US" altLang="en-US" dirty="0" smtClean="0"/>
              <a:t>Date </a:t>
            </a:r>
            <a:r>
              <a:rPr lang="en-US" altLang="en-US" dirty="0"/>
              <a:t>values are format-sensitive.</a:t>
            </a:r>
          </a:p>
          <a:p>
            <a:pPr lvl="1"/>
            <a:r>
              <a:rPr lang="en-US" altLang="en-US" dirty="0"/>
              <a:t>The default date format is DD-MON-RR.</a:t>
            </a:r>
          </a:p>
        </p:txBody>
      </p:sp>
      <p:sp>
        <p:nvSpPr>
          <p:cNvPr id="373766" name="Rectangle 6"/>
          <p:cNvSpPr>
            <a:spLocks noChangeArrowheads="1"/>
          </p:cNvSpPr>
          <p:nvPr/>
        </p:nvSpPr>
        <p:spPr bwMode="auto">
          <a:xfrm>
            <a:off x="3533775" y="4476750"/>
            <a:ext cx="1171575" cy="290513"/>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1346325006"/>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22" name="Rectangle 14"/>
          <p:cNvSpPr>
            <a:spLocks noGrp="1" noChangeArrowheads="1"/>
          </p:cNvSpPr>
          <p:nvPr>
            <p:ph type="title"/>
          </p:nvPr>
        </p:nvSpPr>
        <p:spPr/>
        <p:txBody>
          <a:bodyPr/>
          <a:lstStyle/>
          <a:p>
            <a:r>
              <a:rPr lang="en-US" altLang="en-US"/>
              <a:t>Comparison Conditions</a:t>
            </a:r>
          </a:p>
        </p:txBody>
      </p:sp>
      <p:graphicFrame>
        <p:nvGraphicFramePr>
          <p:cNvPr id="375940" name="Group 132"/>
          <p:cNvGraphicFramePr>
            <a:graphicFrameLocks noGrp="1"/>
          </p:cNvGraphicFramePr>
          <p:nvPr/>
        </p:nvGraphicFramePr>
        <p:xfrm>
          <a:off x="2057400" y="1828800"/>
          <a:ext cx="4978400" cy="4487990"/>
        </p:xfrm>
        <a:graphic>
          <a:graphicData uri="http://schemas.openxmlformats.org/drawingml/2006/table">
            <a:tbl>
              <a:tblPr/>
              <a:tblGrid>
                <a:gridCol w="1562100"/>
                <a:gridCol w="3416300"/>
              </a:tblGrid>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746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Greater than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Greater than or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&lt;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Less than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&lt;=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Less than or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&lt;&gt;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Not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rgbClr val="000000"/>
                          </a:solidFill>
                          <a:effectLst/>
                          <a:latin typeface="Courier New" pitchFamily="49" charset="0"/>
                        </a:rPr>
                        <a:t>BETWEEN</a:t>
                      </a:r>
                      <a:br>
                        <a:rPr kumimoji="0" lang="en-US" altLang="en-US" sz="1800" b="1" i="0" u="none" strike="noStrike" cap="none" normalizeH="0" baseline="0" smtClean="0">
                          <a:ln>
                            <a:noFill/>
                          </a:ln>
                          <a:solidFill>
                            <a:srgbClr val="000000"/>
                          </a:solidFill>
                          <a:effectLst/>
                          <a:latin typeface="Courier New" pitchFamily="49" charset="0"/>
                        </a:rPr>
                      </a:br>
                      <a:r>
                        <a:rPr kumimoji="0" lang="en-US" altLang="en-US" sz="1800" b="1" i="0" u="none" strike="noStrike" cap="none" normalizeH="0" baseline="0" smtClean="0">
                          <a:ln>
                            <a:noFill/>
                          </a:ln>
                          <a:solidFill>
                            <a:srgbClr val="000000"/>
                          </a:solidFill>
                          <a:effectLst/>
                          <a:latin typeface="Courier New" pitchFamily="49" charset="0"/>
                        </a:rPr>
                        <a:t>...AND...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rgbClr val="000000"/>
                          </a:solidFill>
                          <a:effectLst/>
                          <a:latin typeface="Arial" charset="0"/>
                        </a:rPr>
                        <a:t>Between two values (inclusive)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IN(set)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Match any of a list of values </a:t>
                      </a:r>
                      <a:endParaRPr kumimoji="0" lang="en-US" altLang="en-US" sz="1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LIKE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Match a character pattern </a:t>
                      </a:r>
                      <a:endParaRPr kumimoji="0" lang="en-US" altLang="en-US" sz="1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rgbClr val="000000"/>
                          </a:solidFill>
                          <a:effectLst/>
                          <a:latin typeface="Courier New" pitchFamily="49" charset="0"/>
                        </a:rPr>
                        <a:t>IS NULL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Is a null value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1130041871"/>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3" name="Rectangle 7"/>
          <p:cNvSpPr>
            <a:spLocks noChangeArrowheads="1"/>
          </p:cNvSpPr>
          <p:nvPr/>
        </p:nvSpPr>
        <p:spPr bwMode="blackGray">
          <a:xfrm>
            <a:off x="935832" y="1812059"/>
            <a:ext cx="7272338" cy="1040877"/>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US" altLang="en-US" sz="1800" dirty="0" smtClean="0">
                <a:solidFill>
                  <a:srgbClr val="000000"/>
                </a:solidFill>
                <a:latin typeface="Courier New" pitchFamily="49" charset="0"/>
              </a:rPr>
              <a:t>SELECT </a:t>
            </a:r>
            <a:r>
              <a:rPr lang="en-US" altLang="en-US" sz="1800" dirty="0" err="1" smtClean="0">
                <a:solidFill>
                  <a:srgbClr val="000000"/>
                </a:solidFill>
                <a:latin typeface="Courier New" pitchFamily="49" charset="0"/>
              </a:rPr>
              <a:t>movie_title</a:t>
            </a:r>
            <a:r>
              <a:rPr lang="en-US" altLang="en-US" sz="1800" dirty="0" smtClean="0">
                <a:solidFill>
                  <a:srgbClr val="000000"/>
                </a:solidFill>
                <a:latin typeface="Courier New" pitchFamily="49" charset="0"/>
              </a:rPr>
              <a:t>, </a:t>
            </a:r>
            <a:r>
              <a:rPr lang="en-US" altLang="en-US" sz="1800" dirty="0" err="1" smtClean="0">
                <a:solidFill>
                  <a:srgbClr val="000000"/>
                </a:solidFill>
                <a:latin typeface="Courier New" pitchFamily="49" charset="0"/>
              </a:rPr>
              <a:t>movie_qty</a:t>
            </a:r>
            <a:endParaRPr lang="en-US" altLang="en-US" sz="1800" dirty="0" smtClean="0">
              <a:solidFill>
                <a:srgbClr val="000000"/>
              </a:solidFill>
              <a:latin typeface="Courier New" pitchFamily="49" charset="0"/>
            </a:endParaRPr>
          </a:p>
          <a:p>
            <a:r>
              <a:rPr lang="en-US" altLang="en-US" sz="1800" dirty="0" smtClean="0">
                <a:solidFill>
                  <a:srgbClr val="000000"/>
                </a:solidFill>
                <a:latin typeface="Courier New" pitchFamily="49" charset="0"/>
              </a:rPr>
              <a:t>FROM   </a:t>
            </a:r>
            <a:r>
              <a:rPr lang="en-US" altLang="en-US" sz="1800" dirty="0" err="1" smtClean="0">
                <a:solidFill>
                  <a:srgbClr val="000000"/>
                </a:solidFill>
                <a:latin typeface="Courier New" pitchFamily="49" charset="0"/>
              </a:rPr>
              <a:t>mm_movie</a:t>
            </a:r>
            <a:endParaRPr lang="en-US" altLang="en-US" sz="1800" dirty="0" smtClean="0">
              <a:solidFill>
                <a:srgbClr val="000000"/>
              </a:solidFill>
              <a:latin typeface="Courier New" pitchFamily="49" charset="0"/>
            </a:endParaRPr>
          </a:p>
          <a:p>
            <a:r>
              <a:rPr lang="en-US" altLang="en-US" sz="1800" dirty="0" smtClean="0">
                <a:solidFill>
                  <a:srgbClr val="000000"/>
                </a:solidFill>
                <a:latin typeface="Courier New" pitchFamily="49" charset="0"/>
              </a:rPr>
              <a:t>WHERE  </a:t>
            </a:r>
            <a:r>
              <a:rPr lang="en-US" altLang="en-US" sz="1800" dirty="0" err="1" smtClean="0">
                <a:solidFill>
                  <a:srgbClr val="000000"/>
                </a:solidFill>
                <a:latin typeface="Courier New" pitchFamily="49" charset="0"/>
              </a:rPr>
              <a:t>movie_qty</a:t>
            </a:r>
            <a:r>
              <a:rPr lang="en-US" altLang="en-US" sz="1800" dirty="0" smtClean="0">
                <a:solidFill>
                  <a:srgbClr val="000000"/>
                </a:solidFill>
                <a:latin typeface="Courier New" pitchFamily="49" charset="0"/>
              </a:rPr>
              <a:t> &gt;3 ;</a:t>
            </a:r>
            <a:endParaRPr lang="en-US" altLang="en-US" sz="1800" dirty="0">
              <a:solidFill>
                <a:srgbClr val="000000"/>
              </a:solidFill>
              <a:latin typeface="Courier New" pitchFamily="49" charset="0"/>
            </a:endParaRPr>
          </a:p>
        </p:txBody>
      </p:sp>
      <p:sp>
        <p:nvSpPr>
          <p:cNvPr id="377864" name="Rectangle 8"/>
          <p:cNvSpPr>
            <a:spLocks noGrp="1" noChangeArrowheads="1"/>
          </p:cNvSpPr>
          <p:nvPr>
            <p:ph type="title"/>
          </p:nvPr>
        </p:nvSpPr>
        <p:spPr/>
        <p:txBody>
          <a:bodyPr/>
          <a:lstStyle/>
          <a:p>
            <a:r>
              <a:rPr lang="en-US" altLang="en-US"/>
              <a:t>Using Comparison Conditions</a:t>
            </a:r>
          </a:p>
        </p:txBody>
      </p:sp>
      <p:pic>
        <p:nvPicPr>
          <p:cNvPr id="1433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867" t="45384" r="55022" b="40385"/>
          <a:stretch/>
        </p:blipFill>
        <p:spPr bwMode="auto">
          <a:xfrm>
            <a:off x="1835696" y="3140968"/>
            <a:ext cx="5102479" cy="1693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10"/>
          <p:cNvSpPr>
            <a:spLocks noChangeArrowheads="1"/>
          </p:cNvSpPr>
          <p:nvPr/>
        </p:nvSpPr>
        <p:spPr bwMode="auto">
          <a:xfrm>
            <a:off x="935832" y="2429044"/>
            <a:ext cx="3060104" cy="295275"/>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1636200067"/>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78" name="Rectangle 26"/>
          <p:cNvSpPr>
            <a:spLocks noChangeArrowheads="1"/>
          </p:cNvSpPr>
          <p:nvPr/>
        </p:nvSpPr>
        <p:spPr bwMode="blackGray">
          <a:xfrm>
            <a:off x="882650" y="2552700"/>
            <a:ext cx="7272338" cy="1093788"/>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endParaRPr lang="en-US" altLang="en-US" sz="1800" dirty="0" smtClean="0">
              <a:solidFill>
                <a:srgbClr val="000000"/>
              </a:solidFill>
              <a:latin typeface="Courier New" pitchFamily="49" charset="0"/>
            </a:endParaRPr>
          </a:p>
          <a:p>
            <a:r>
              <a:rPr lang="en-US" altLang="en-US" sz="1800" dirty="0" smtClean="0">
                <a:solidFill>
                  <a:srgbClr val="000000"/>
                </a:solidFill>
                <a:latin typeface="Courier New" pitchFamily="49" charset="0"/>
              </a:rPr>
              <a:t>SELECT </a:t>
            </a:r>
            <a:r>
              <a:rPr lang="en-US" altLang="en-US" sz="1800" dirty="0" err="1">
                <a:solidFill>
                  <a:srgbClr val="000000"/>
                </a:solidFill>
                <a:latin typeface="Courier New" pitchFamily="49" charset="0"/>
              </a:rPr>
              <a:t>movie_title</a:t>
            </a:r>
            <a:r>
              <a:rPr lang="en-US" altLang="en-US" sz="1800" dirty="0">
                <a:solidFill>
                  <a:srgbClr val="000000"/>
                </a:solidFill>
                <a:latin typeface="Courier New" pitchFamily="49" charset="0"/>
              </a:rPr>
              <a:t>, </a:t>
            </a:r>
            <a:r>
              <a:rPr lang="en-US" altLang="en-US" sz="1800" dirty="0" err="1">
                <a:solidFill>
                  <a:srgbClr val="000000"/>
                </a:solidFill>
                <a:latin typeface="Courier New" pitchFamily="49" charset="0"/>
              </a:rPr>
              <a:t>movie_qty</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FROM   </a:t>
            </a:r>
            <a:r>
              <a:rPr lang="en-US" altLang="en-US" sz="1800" dirty="0" err="1">
                <a:solidFill>
                  <a:srgbClr val="000000"/>
                </a:solidFill>
                <a:latin typeface="Courier New" pitchFamily="49" charset="0"/>
              </a:rPr>
              <a:t>mm_movie</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WHERE  </a:t>
            </a:r>
            <a:r>
              <a:rPr lang="en-US" altLang="en-US" sz="1800" dirty="0" err="1">
                <a:solidFill>
                  <a:srgbClr val="000000"/>
                </a:solidFill>
                <a:latin typeface="Courier New" pitchFamily="49" charset="0"/>
              </a:rPr>
              <a:t>movie_qty</a:t>
            </a:r>
            <a:r>
              <a:rPr lang="en-US" altLang="en-US" sz="1800" dirty="0">
                <a:solidFill>
                  <a:srgbClr val="000000"/>
                </a:solidFill>
                <a:latin typeface="Courier New" pitchFamily="49" charset="0"/>
              </a:rPr>
              <a:t> </a:t>
            </a:r>
            <a:r>
              <a:rPr lang="en-US" altLang="en-US" sz="1800" dirty="0" smtClean="0">
                <a:solidFill>
                  <a:srgbClr val="000000"/>
                </a:solidFill>
                <a:latin typeface="Courier New" pitchFamily="49" charset="0"/>
              </a:rPr>
              <a:t>BETWEEN 3 and 5;</a:t>
            </a:r>
            <a:endParaRPr lang="en-US" altLang="en-US" sz="1800" dirty="0">
              <a:solidFill>
                <a:srgbClr val="000000"/>
              </a:solidFill>
              <a:latin typeface="Courier New" pitchFamily="49" charset="0"/>
            </a:endParaRPr>
          </a:p>
          <a:p>
            <a:endParaRPr lang="en-US" altLang="en-US" sz="1800" dirty="0">
              <a:latin typeface="Courier New" pitchFamily="49" charset="0"/>
            </a:endParaRPr>
          </a:p>
        </p:txBody>
      </p:sp>
      <p:sp>
        <p:nvSpPr>
          <p:cNvPr id="381974" name="Rectangle 22"/>
          <p:cNvSpPr>
            <a:spLocks noGrp="1" noChangeArrowheads="1"/>
          </p:cNvSpPr>
          <p:nvPr>
            <p:ph type="title"/>
          </p:nvPr>
        </p:nvSpPr>
        <p:spPr/>
        <p:txBody>
          <a:bodyPr/>
          <a:lstStyle/>
          <a:p>
            <a:r>
              <a:rPr lang="en-US" altLang="en-US"/>
              <a:t>Using the </a:t>
            </a:r>
            <a:r>
              <a:rPr lang="en-US" altLang="en-US">
                <a:latin typeface="Courier New" pitchFamily="49" charset="0"/>
              </a:rPr>
              <a:t>BETWEEN</a:t>
            </a:r>
            <a:r>
              <a:rPr lang="en-US" altLang="en-US"/>
              <a:t> Condition</a:t>
            </a:r>
          </a:p>
        </p:txBody>
      </p:sp>
      <p:sp>
        <p:nvSpPr>
          <p:cNvPr id="381975" name="Rectangle 23"/>
          <p:cNvSpPr>
            <a:spLocks noGrp="1" noChangeArrowheads="1"/>
          </p:cNvSpPr>
          <p:nvPr>
            <p:ph type="body" idx="1"/>
          </p:nvPr>
        </p:nvSpPr>
        <p:spPr>
          <a:xfrm>
            <a:off x="863600" y="1816100"/>
            <a:ext cx="7366000" cy="695325"/>
          </a:xfrm>
        </p:spPr>
        <p:txBody>
          <a:bodyPr>
            <a:normAutofit fontScale="92500" lnSpcReduction="20000"/>
          </a:bodyPr>
          <a:lstStyle/>
          <a:p>
            <a:r>
              <a:rPr lang="en-US" altLang="en-US"/>
              <a:t>Use the </a:t>
            </a:r>
            <a:r>
              <a:rPr lang="en-US" altLang="en-US">
                <a:latin typeface="Courier New" pitchFamily="49" charset="0"/>
              </a:rPr>
              <a:t>BETWEEN</a:t>
            </a:r>
            <a:r>
              <a:rPr lang="en-US" altLang="en-US"/>
              <a:t> condition to display rows based on a range of values:</a:t>
            </a:r>
          </a:p>
        </p:txBody>
      </p:sp>
      <p:sp>
        <p:nvSpPr>
          <p:cNvPr id="381958" name="Rectangle 6"/>
          <p:cNvSpPr>
            <a:spLocks noChangeArrowheads="1"/>
          </p:cNvSpPr>
          <p:nvPr/>
        </p:nvSpPr>
        <p:spPr bwMode="auto">
          <a:xfrm>
            <a:off x="3333750" y="3810000"/>
            <a:ext cx="1390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60000"/>
              </a:spcBef>
            </a:pPr>
            <a:r>
              <a:rPr lang="en-US" altLang="en-US" dirty="0">
                <a:solidFill>
                  <a:schemeClr val="tx1"/>
                </a:solidFill>
                <a:latin typeface="Arial" charset="0"/>
              </a:rPr>
              <a:t>Lower limit</a:t>
            </a:r>
          </a:p>
        </p:txBody>
      </p:sp>
      <p:sp>
        <p:nvSpPr>
          <p:cNvPr id="381959" name="Line 7"/>
          <p:cNvSpPr>
            <a:spLocks noChangeShapeType="1"/>
          </p:cNvSpPr>
          <p:nvPr/>
        </p:nvSpPr>
        <p:spPr bwMode="auto">
          <a:xfrm flipH="1">
            <a:off x="4427984" y="3481388"/>
            <a:ext cx="4763" cy="330200"/>
          </a:xfrm>
          <a:prstGeom prst="line">
            <a:avLst/>
          </a:prstGeom>
          <a:noFill/>
          <a:ln w="28575">
            <a:solidFill>
              <a:srgbClr val="FF0033"/>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81960" name="Rectangle 8"/>
          <p:cNvSpPr>
            <a:spLocks noChangeArrowheads="1"/>
          </p:cNvSpPr>
          <p:nvPr/>
        </p:nvSpPr>
        <p:spPr bwMode="auto">
          <a:xfrm>
            <a:off x="4994275" y="3810000"/>
            <a:ext cx="1377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60000"/>
              </a:spcBef>
            </a:pPr>
            <a:r>
              <a:rPr lang="en-US" altLang="en-US" dirty="0">
                <a:solidFill>
                  <a:schemeClr val="tx1"/>
                </a:solidFill>
                <a:latin typeface="Arial" charset="0"/>
              </a:rPr>
              <a:t>Upper limit</a:t>
            </a:r>
          </a:p>
        </p:txBody>
      </p:sp>
      <p:sp>
        <p:nvSpPr>
          <p:cNvPr id="381962" name="Rectangle 10"/>
          <p:cNvSpPr>
            <a:spLocks noChangeArrowheads="1"/>
          </p:cNvSpPr>
          <p:nvPr/>
        </p:nvSpPr>
        <p:spPr bwMode="auto">
          <a:xfrm>
            <a:off x="3186907" y="3175450"/>
            <a:ext cx="2249190" cy="305938"/>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
        <p:nvSpPr>
          <p:cNvPr id="381977" name="Line 25"/>
          <p:cNvSpPr>
            <a:spLocks noChangeShapeType="1"/>
          </p:cNvSpPr>
          <p:nvPr/>
        </p:nvSpPr>
        <p:spPr bwMode="auto">
          <a:xfrm flipH="1">
            <a:off x="5292080" y="3470725"/>
            <a:ext cx="4763" cy="330200"/>
          </a:xfrm>
          <a:prstGeom prst="line">
            <a:avLst/>
          </a:prstGeom>
          <a:noFill/>
          <a:ln w="28575">
            <a:solidFill>
              <a:srgbClr val="FF0033"/>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1536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516" t="46267" r="43237" b="32865"/>
          <a:stretch/>
        </p:blipFill>
        <p:spPr bwMode="auto">
          <a:xfrm>
            <a:off x="1164498" y="4531057"/>
            <a:ext cx="6990490" cy="2326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0365126"/>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17" name="Rectangle 17"/>
          <p:cNvSpPr>
            <a:spLocks noChangeArrowheads="1"/>
          </p:cNvSpPr>
          <p:nvPr/>
        </p:nvSpPr>
        <p:spPr bwMode="blackGray">
          <a:xfrm>
            <a:off x="35496" y="2566988"/>
            <a:ext cx="8568952" cy="923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US" altLang="en-US" sz="1600" dirty="0">
                <a:solidFill>
                  <a:srgbClr val="000000"/>
                </a:solidFill>
                <a:latin typeface="Courier New" pitchFamily="49" charset="0"/>
              </a:rPr>
              <a:t>SELECT </a:t>
            </a:r>
            <a:r>
              <a:rPr lang="en-US" altLang="en-US" sz="1600" dirty="0" err="1">
                <a:solidFill>
                  <a:srgbClr val="000000"/>
                </a:solidFill>
                <a:latin typeface="Courier New" pitchFamily="49" charset="0"/>
              </a:rPr>
              <a:t>movie_title</a:t>
            </a: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movie_qty</a:t>
            </a:r>
            <a:endParaRPr lang="en-US" altLang="en-US" sz="1600" dirty="0">
              <a:solidFill>
                <a:srgbClr val="000000"/>
              </a:solidFill>
              <a:latin typeface="Courier New" pitchFamily="49" charset="0"/>
            </a:endParaRPr>
          </a:p>
          <a:p>
            <a:r>
              <a:rPr lang="en-US" altLang="en-US" sz="1600" dirty="0">
                <a:solidFill>
                  <a:srgbClr val="000000"/>
                </a:solidFill>
                <a:latin typeface="Courier New" pitchFamily="49" charset="0"/>
              </a:rPr>
              <a:t>FROM   </a:t>
            </a:r>
            <a:r>
              <a:rPr lang="en-US" altLang="en-US" sz="1600" dirty="0" err="1">
                <a:solidFill>
                  <a:srgbClr val="000000"/>
                </a:solidFill>
                <a:latin typeface="Courier New" pitchFamily="49" charset="0"/>
              </a:rPr>
              <a:t>mm_movie</a:t>
            </a:r>
            <a:endParaRPr lang="en-US" altLang="en-US" sz="1600" dirty="0">
              <a:solidFill>
                <a:srgbClr val="000000"/>
              </a:solidFill>
              <a:latin typeface="Courier New" pitchFamily="49" charset="0"/>
            </a:endParaRPr>
          </a:p>
          <a:p>
            <a:r>
              <a:rPr lang="en-US" altLang="en-US" sz="1600" dirty="0">
                <a:solidFill>
                  <a:srgbClr val="000000"/>
                </a:solidFill>
                <a:latin typeface="Courier New" pitchFamily="49" charset="0"/>
              </a:rPr>
              <a:t>WHERE  </a:t>
            </a:r>
            <a:r>
              <a:rPr lang="en-US" altLang="en-US" sz="1600" dirty="0" err="1" smtClean="0">
                <a:solidFill>
                  <a:srgbClr val="000000"/>
                </a:solidFill>
                <a:latin typeface="Courier New" pitchFamily="49" charset="0"/>
              </a:rPr>
              <a:t>movie_title</a:t>
            </a:r>
            <a:r>
              <a:rPr lang="en-US" altLang="en-US" sz="1600" dirty="0" smtClean="0">
                <a:solidFill>
                  <a:srgbClr val="000000"/>
                </a:solidFill>
                <a:latin typeface="Courier New" pitchFamily="49" charset="0"/>
              </a:rPr>
              <a:t> IN (‘Jaws’, ‘</a:t>
            </a:r>
            <a:r>
              <a:rPr lang="en-US" altLang="en-US" sz="1600" dirty="0" err="1" smtClean="0">
                <a:solidFill>
                  <a:srgbClr val="000000"/>
                </a:solidFill>
                <a:latin typeface="Courier New" pitchFamily="49" charset="0"/>
              </a:rPr>
              <a:t>Bladerunner</a:t>
            </a:r>
            <a:r>
              <a:rPr lang="en-US" altLang="en-US" sz="1600" dirty="0" smtClean="0">
                <a:solidFill>
                  <a:srgbClr val="000000"/>
                </a:solidFill>
                <a:latin typeface="Courier New" pitchFamily="49" charset="0"/>
              </a:rPr>
              <a:t>’, ‘Waking Ned Devine’) </a:t>
            </a:r>
            <a:r>
              <a:rPr lang="en-US" altLang="en-US" sz="1600" dirty="0">
                <a:solidFill>
                  <a:srgbClr val="000000"/>
                </a:solidFill>
                <a:latin typeface="Courier New" pitchFamily="49" charset="0"/>
              </a:rPr>
              <a:t>;</a:t>
            </a:r>
          </a:p>
        </p:txBody>
      </p:sp>
      <p:sp>
        <p:nvSpPr>
          <p:cNvPr id="384015" name="Rectangle 15"/>
          <p:cNvSpPr>
            <a:spLocks noGrp="1" noChangeArrowheads="1"/>
          </p:cNvSpPr>
          <p:nvPr>
            <p:ph type="title"/>
          </p:nvPr>
        </p:nvSpPr>
        <p:spPr/>
        <p:txBody>
          <a:bodyPr/>
          <a:lstStyle/>
          <a:p>
            <a:r>
              <a:rPr lang="en-US" altLang="en-US"/>
              <a:t>Using the </a:t>
            </a:r>
            <a:r>
              <a:rPr lang="en-US" altLang="en-US">
                <a:latin typeface="Courier New" pitchFamily="49" charset="0"/>
              </a:rPr>
              <a:t>IN</a:t>
            </a:r>
            <a:r>
              <a:rPr lang="en-US" altLang="en-US"/>
              <a:t> Condition</a:t>
            </a:r>
          </a:p>
        </p:txBody>
      </p:sp>
      <p:sp>
        <p:nvSpPr>
          <p:cNvPr id="384016" name="Rectangle 16"/>
          <p:cNvSpPr>
            <a:spLocks noGrp="1" noChangeArrowheads="1"/>
          </p:cNvSpPr>
          <p:nvPr>
            <p:ph type="body" idx="1"/>
          </p:nvPr>
        </p:nvSpPr>
        <p:spPr>
          <a:xfrm>
            <a:off x="863600" y="1816100"/>
            <a:ext cx="7366000" cy="695325"/>
          </a:xfrm>
        </p:spPr>
        <p:txBody>
          <a:bodyPr>
            <a:normAutofit fontScale="92500" lnSpcReduction="20000"/>
          </a:bodyPr>
          <a:lstStyle/>
          <a:p>
            <a:r>
              <a:rPr lang="en-US" altLang="en-US"/>
              <a:t>Use the </a:t>
            </a:r>
            <a:r>
              <a:rPr lang="en-US" altLang="en-US">
                <a:latin typeface="Courier New" pitchFamily="49" charset="0"/>
              </a:rPr>
              <a:t>IN</a:t>
            </a:r>
            <a:r>
              <a:rPr lang="en-US" altLang="en-US"/>
              <a:t> membership condition to test for values in a list:</a:t>
            </a:r>
          </a:p>
        </p:txBody>
      </p:sp>
      <p:sp>
        <p:nvSpPr>
          <p:cNvPr id="384006" name="Rectangle 6"/>
          <p:cNvSpPr>
            <a:spLocks noChangeArrowheads="1"/>
          </p:cNvSpPr>
          <p:nvPr/>
        </p:nvSpPr>
        <p:spPr bwMode="auto">
          <a:xfrm>
            <a:off x="2411760" y="3135313"/>
            <a:ext cx="6048672" cy="298450"/>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pic>
        <p:nvPicPr>
          <p:cNvPr id="1638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867" t="44900" r="54265" b="43846"/>
          <a:stretch/>
        </p:blipFill>
        <p:spPr bwMode="auto">
          <a:xfrm>
            <a:off x="2546874" y="4063909"/>
            <a:ext cx="3235570" cy="82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546383"/>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17" name="Rectangle 17"/>
          <p:cNvSpPr>
            <a:spLocks noChangeArrowheads="1"/>
          </p:cNvSpPr>
          <p:nvPr/>
        </p:nvSpPr>
        <p:spPr bwMode="blackGray">
          <a:xfrm>
            <a:off x="1691680" y="2590611"/>
            <a:ext cx="5616624" cy="1054413"/>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US" altLang="en-US" sz="1600" dirty="0">
                <a:solidFill>
                  <a:srgbClr val="000000"/>
                </a:solidFill>
                <a:latin typeface="Courier New" pitchFamily="49" charset="0"/>
              </a:rPr>
              <a:t>SELECT </a:t>
            </a:r>
            <a:r>
              <a:rPr lang="en-US" altLang="en-US" sz="1600" dirty="0" err="1">
                <a:solidFill>
                  <a:srgbClr val="000000"/>
                </a:solidFill>
                <a:latin typeface="Courier New" pitchFamily="49" charset="0"/>
              </a:rPr>
              <a:t>movie_title</a:t>
            </a: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movie_qty</a:t>
            </a:r>
            <a:endParaRPr lang="en-US" altLang="en-US" sz="1600" dirty="0">
              <a:solidFill>
                <a:srgbClr val="000000"/>
              </a:solidFill>
              <a:latin typeface="Courier New" pitchFamily="49" charset="0"/>
            </a:endParaRPr>
          </a:p>
          <a:p>
            <a:r>
              <a:rPr lang="en-US" altLang="en-US" sz="1600" dirty="0">
                <a:solidFill>
                  <a:srgbClr val="000000"/>
                </a:solidFill>
                <a:latin typeface="Courier New" pitchFamily="49" charset="0"/>
              </a:rPr>
              <a:t>FROM   </a:t>
            </a:r>
            <a:r>
              <a:rPr lang="en-US" altLang="en-US" sz="1600" dirty="0" err="1">
                <a:solidFill>
                  <a:srgbClr val="000000"/>
                </a:solidFill>
                <a:latin typeface="Courier New" pitchFamily="49" charset="0"/>
              </a:rPr>
              <a:t>mm_movie</a:t>
            </a:r>
            <a:endParaRPr lang="en-US" altLang="en-US" sz="1600" dirty="0">
              <a:solidFill>
                <a:srgbClr val="000000"/>
              </a:solidFill>
              <a:latin typeface="Courier New" pitchFamily="49" charset="0"/>
            </a:endParaRPr>
          </a:p>
          <a:p>
            <a:r>
              <a:rPr lang="en-US" altLang="en-US" sz="1600" dirty="0">
                <a:solidFill>
                  <a:srgbClr val="000000"/>
                </a:solidFill>
                <a:latin typeface="Courier New" pitchFamily="49" charset="0"/>
              </a:rPr>
              <a:t>WHERE  </a:t>
            </a:r>
            <a:r>
              <a:rPr lang="en-US" altLang="en-US" sz="1600" dirty="0" err="1" smtClean="0">
                <a:solidFill>
                  <a:srgbClr val="000000"/>
                </a:solidFill>
                <a:latin typeface="Courier New" pitchFamily="49" charset="0"/>
              </a:rPr>
              <a:t>movie_qty</a:t>
            </a:r>
            <a:r>
              <a:rPr lang="en-US" altLang="en-US" sz="1600" dirty="0" smtClean="0">
                <a:solidFill>
                  <a:srgbClr val="000000"/>
                </a:solidFill>
                <a:latin typeface="Courier New" pitchFamily="49" charset="0"/>
              </a:rPr>
              <a:t> IN (1,5,11);</a:t>
            </a:r>
            <a:endParaRPr lang="en-US" altLang="en-US" sz="1600" dirty="0">
              <a:solidFill>
                <a:srgbClr val="000000"/>
              </a:solidFill>
              <a:latin typeface="Courier New" pitchFamily="49" charset="0"/>
            </a:endParaRPr>
          </a:p>
        </p:txBody>
      </p:sp>
      <p:sp>
        <p:nvSpPr>
          <p:cNvPr id="384015" name="Rectangle 15"/>
          <p:cNvSpPr>
            <a:spLocks noGrp="1" noChangeArrowheads="1"/>
          </p:cNvSpPr>
          <p:nvPr>
            <p:ph type="title"/>
          </p:nvPr>
        </p:nvSpPr>
        <p:spPr/>
        <p:txBody>
          <a:bodyPr/>
          <a:lstStyle/>
          <a:p>
            <a:r>
              <a:rPr lang="en-US" altLang="en-US"/>
              <a:t>Using the </a:t>
            </a:r>
            <a:r>
              <a:rPr lang="en-US" altLang="en-US">
                <a:latin typeface="Courier New" pitchFamily="49" charset="0"/>
              </a:rPr>
              <a:t>IN</a:t>
            </a:r>
            <a:r>
              <a:rPr lang="en-US" altLang="en-US"/>
              <a:t> Condition</a:t>
            </a:r>
          </a:p>
        </p:txBody>
      </p:sp>
      <p:sp>
        <p:nvSpPr>
          <p:cNvPr id="384016" name="Rectangle 16"/>
          <p:cNvSpPr>
            <a:spLocks noGrp="1" noChangeArrowheads="1"/>
          </p:cNvSpPr>
          <p:nvPr>
            <p:ph type="body" idx="1"/>
          </p:nvPr>
        </p:nvSpPr>
        <p:spPr>
          <a:xfrm>
            <a:off x="863600" y="1816100"/>
            <a:ext cx="7366000" cy="695325"/>
          </a:xfrm>
        </p:spPr>
        <p:txBody>
          <a:bodyPr>
            <a:normAutofit fontScale="92500" lnSpcReduction="20000"/>
          </a:bodyPr>
          <a:lstStyle/>
          <a:p>
            <a:r>
              <a:rPr lang="en-US" altLang="en-US"/>
              <a:t>Use the </a:t>
            </a:r>
            <a:r>
              <a:rPr lang="en-US" altLang="en-US">
                <a:latin typeface="Courier New" pitchFamily="49" charset="0"/>
              </a:rPr>
              <a:t>IN</a:t>
            </a:r>
            <a:r>
              <a:rPr lang="en-US" altLang="en-US"/>
              <a:t> membership condition to test for values in a list:</a:t>
            </a:r>
          </a:p>
        </p:txBody>
      </p:sp>
      <p:sp>
        <p:nvSpPr>
          <p:cNvPr id="384006" name="Rectangle 6"/>
          <p:cNvSpPr>
            <a:spLocks noChangeArrowheads="1"/>
          </p:cNvSpPr>
          <p:nvPr/>
        </p:nvSpPr>
        <p:spPr bwMode="auto">
          <a:xfrm>
            <a:off x="3851920" y="3135312"/>
            <a:ext cx="1584176" cy="379223"/>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pic>
        <p:nvPicPr>
          <p:cNvPr id="174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543" t="45748" r="53940" b="35407"/>
          <a:stretch/>
        </p:blipFill>
        <p:spPr bwMode="auto">
          <a:xfrm>
            <a:off x="2555776" y="4065563"/>
            <a:ext cx="3319975" cy="1378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1065857"/>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7" name="Rectangle 9"/>
          <p:cNvSpPr>
            <a:spLocks noChangeArrowheads="1"/>
          </p:cNvSpPr>
          <p:nvPr/>
        </p:nvSpPr>
        <p:spPr bwMode="blackGray">
          <a:xfrm>
            <a:off x="882650" y="3645024"/>
            <a:ext cx="7272338" cy="923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US" altLang="en-US" sz="1800" dirty="0">
                <a:solidFill>
                  <a:srgbClr val="000000"/>
                </a:solidFill>
                <a:latin typeface="Courier New" pitchFamily="49" charset="0"/>
              </a:rPr>
              <a:t>SELECT	</a:t>
            </a:r>
            <a:r>
              <a:rPr lang="en-US" altLang="en-US" sz="1800" dirty="0" err="1" smtClean="0">
                <a:solidFill>
                  <a:srgbClr val="000000"/>
                </a:solidFill>
                <a:latin typeface="Courier New" pitchFamily="49" charset="0"/>
              </a:rPr>
              <a:t>movie_title</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FROM 	</a:t>
            </a:r>
            <a:r>
              <a:rPr lang="en-US" altLang="en-US" sz="1800" dirty="0" err="1" smtClean="0">
                <a:solidFill>
                  <a:srgbClr val="000000"/>
                </a:solidFill>
                <a:latin typeface="Courier New" pitchFamily="49" charset="0"/>
              </a:rPr>
              <a:t>mm_movie</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WHERE	</a:t>
            </a:r>
            <a:r>
              <a:rPr lang="en-US" altLang="en-US" sz="1800" dirty="0" err="1" smtClean="0">
                <a:solidFill>
                  <a:srgbClr val="000000"/>
                </a:solidFill>
                <a:latin typeface="Courier New" pitchFamily="49" charset="0"/>
              </a:rPr>
              <a:t>movie_title</a:t>
            </a:r>
            <a:r>
              <a:rPr lang="en-US" altLang="en-US" sz="1800" dirty="0" smtClean="0">
                <a:solidFill>
                  <a:srgbClr val="000000"/>
                </a:solidFill>
                <a:latin typeface="Courier New" pitchFamily="49" charset="0"/>
              </a:rPr>
              <a:t> </a:t>
            </a:r>
            <a:r>
              <a:rPr lang="en-US" altLang="en-US" sz="1800" dirty="0">
                <a:solidFill>
                  <a:srgbClr val="000000"/>
                </a:solidFill>
                <a:latin typeface="Courier New" pitchFamily="49" charset="0"/>
              </a:rPr>
              <a:t>LIKE 'T%' ;</a:t>
            </a:r>
          </a:p>
        </p:txBody>
      </p:sp>
      <p:sp>
        <p:nvSpPr>
          <p:cNvPr id="386055" name="Rectangle 7"/>
          <p:cNvSpPr>
            <a:spLocks noGrp="1" noChangeArrowheads="1"/>
          </p:cNvSpPr>
          <p:nvPr>
            <p:ph type="title"/>
          </p:nvPr>
        </p:nvSpPr>
        <p:spPr/>
        <p:txBody>
          <a:bodyPr/>
          <a:lstStyle/>
          <a:p>
            <a:r>
              <a:rPr lang="en-US" altLang="en-US"/>
              <a:t>Using the </a:t>
            </a:r>
            <a:r>
              <a:rPr lang="en-US" altLang="en-US">
                <a:latin typeface="Courier New" pitchFamily="49" charset="0"/>
              </a:rPr>
              <a:t>LIKE</a:t>
            </a:r>
            <a:r>
              <a:rPr lang="en-US" altLang="en-US"/>
              <a:t> Condition</a:t>
            </a:r>
          </a:p>
        </p:txBody>
      </p:sp>
      <p:sp>
        <p:nvSpPr>
          <p:cNvPr id="386056" name="Rectangle 8"/>
          <p:cNvSpPr>
            <a:spLocks noGrp="1" noChangeArrowheads="1"/>
          </p:cNvSpPr>
          <p:nvPr>
            <p:ph type="body" idx="1"/>
          </p:nvPr>
        </p:nvSpPr>
        <p:spPr>
          <a:xfrm>
            <a:off x="835819" y="1340768"/>
            <a:ext cx="7366000" cy="2162175"/>
          </a:xfrm>
        </p:spPr>
        <p:txBody>
          <a:bodyPr>
            <a:normAutofit lnSpcReduction="10000"/>
          </a:bodyPr>
          <a:lstStyle/>
          <a:p>
            <a:pPr lvl="1"/>
            <a:r>
              <a:rPr lang="en-US" altLang="en-US" dirty="0"/>
              <a:t>Use the </a:t>
            </a:r>
            <a:r>
              <a:rPr lang="en-US" altLang="en-US" dirty="0">
                <a:latin typeface="Courier New" pitchFamily="49" charset="0"/>
              </a:rPr>
              <a:t>LIKE</a:t>
            </a:r>
            <a:r>
              <a:rPr lang="en-US" altLang="en-US" dirty="0"/>
              <a:t> condition to perform wildcard searches of valid search string values.</a:t>
            </a:r>
          </a:p>
          <a:p>
            <a:pPr lvl="1"/>
            <a:r>
              <a:rPr lang="en-US" altLang="en-US" dirty="0"/>
              <a:t>Search conditions can contain either literal characters or numbers:</a:t>
            </a:r>
          </a:p>
          <a:p>
            <a:pPr lvl="2"/>
            <a:r>
              <a:rPr lang="en-US" altLang="en-US" dirty="0">
                <a:latin typeface="Courier New" pitchFamily="49" charset="0"/>
              </a:rPr>
              <a:t>%</a:t>
            </a:r>
            <a:r>
              <a:rPr lang="en-US" altLang="en-US" dirty="0"/>
              <a:t> denotes zero or many characters.</a:t>
            </a:r>
          </a:p>
          <a:p>
            <a:pPr lvl="2"/>
            <a:r>
              <a:rPr lang="en-US" altLang="en-US" dirty="0">
                <a:latin typeface="Courier New" pitchFamily="49" charset="0"/>
              </a:rPr>
              <a:t>_</a:t>
            </a:r>
            <a:r>
              <a:rPr lang="en-US" altLang="en-US" dirty="0"/>
              <a:t> denotes one character.</a:t>
            </a:r>
          </a:p>
        </p:txBody>
      </p:sp>
      <p:sp>
        <p:nvSpPr>
          <p:cNvPr id="386054" name="Rectangle 6"/>
          <p:cNvSpPr>
            <a:spLocks noChangeArrowheads="1"/>
          </p:cNvSpPr>
          <p:nvPr/>
        </p:nvSpPr>
        <p:spPr bwMode="auto">
          <a:xfrm>
            <a:off x="3816350" y="4246023"/>
            <a:ext cx="1404937" cy="252413"/>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pic>
        <p:nvPicPr>
          <p:cNvPr id="1945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2705" t="45941" r="49291" b="43685"/>
          <a:stretch/>
        </p:blipFill>
        <p:spPr bwMode="auto">
          <a:xfrm>
            <a:off x="2267744" y="5013176"/>
            <a:ext cx="3643533" cy="758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Callout 1"/>
          <p:cNvSpPr/>
          <p:nvPr/>
        </p:nvSpPr>
        <p:spPr>
          <a:xfrm>
            <a:off x="6588224" y="5313699"/>
            <a:ext cx="2243712" cy="916706"/>
          </a:xfrm>
          <a:prstGeom prst="wedgeEllipseCallout">
            <a:avLst>
              <a:gd name="adj1" fmla="val -110314"/>
              <a:gd name="adj2" fmla="val -1423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t>Every title that starts with an uppercase T</a:t>
            </a:r>
            <a:endParaRPr lang="en-IE" sz="1600" dirty="0"/>
          </a:p>
        </p:txBody>
      </p:sp>
    </p:spTree>
    <p:extLst>
      <p:ext uri="{BB962C8B-B14F-4D97-AF65-F5344CB8AC3E}">
        <p14:creationId xmlns:p14="http://schemas.microsoft.com/office/powerpoint/2010/main" val="2402776537"/>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7" name="Rectangle 9"/>
          <p:cNvSpPr>
            <a:spLocks noChangeArrowheads="1"/>
          </p:cNvSpPr>
          <p:nvPr/>
        </p:nvSpPr>
        <p:spPr bwMode="blackGray">
          <a:xfrm>
            <a:off x="873040" y="1340768"/>
            <a:ext cx="7272338" cy="923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US" altLang="en-US" sz="1800" dirty="0">
                <a:solidFill>
                  <a:srgbClr val="000000"/>
                </a:solidFill>
                <a:latin typeface="Courier New" pitchFamily="49" charset="0"/>
              </a:rPr>
              <a:t>SELECT	</a:t>
            </a:r>
            <a:r>
              <a:rPr lang="en-US" altLang="en-US" sz="1800" dirty="0" err="1" smtClean="0">
                <a:solidFill>
                  <a:srgbClr val="000000"/>
                </a:solidFill>
                <a:latin typeface="Courier New" pitchFamily="49" charset="0"/>
              </a:rPr>
              <a:t>movie_title</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FROM 	</a:t>
            </a:r>
            <a:r>
              <a:rPr lang="en-US" altLang="en-US" sz="1800" dirty="0" err="1" smtClean="0">
                <a:solidFill>
                  <a:srgbClr val="000000"/>
                </a:solidFill>
                <a:latin typeface="Courier New" pitchFamily="49" charset="0"/>
              </a:rPr>
              <a:t>mm_movie</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WHERE	</a:t>
            </a:r>
            <a:r>
              <a:rPr lang="en-US" altLang="en-US" sz="1800" dirty="0" err="1" smtClean="0">
                <a:solidFill>
                  <a:srgbClr val="000000"/>
                </a:solidFill>
                <a:latin typeface="Courier New" pitchFamily="49" charset="0"/>
              </a:rPr>
              <a:t>movie_title</a:t>
            </a:r>
            <a:r>
              <a:rPr lang="en-US" altLang="en-US" sz="1800" dirty="0" smtClean="0">
                <a:solidFill>
                  <a:srgbClr val="000000"/>
                </a:solidFill>
                <a:latin typeface="Courier New" pitchFamily="49" charset="0"/>
              </a:rPr>
              <a:t> </a:t>
            </a:r>
            <a:r>
              <a:rPr lang="en-US" altLang="en-US" sz="1800" dirty="0">
                <a:solidFill>
                  <a:srgbClr val="000000"/>
                </a:solidFill>
                <a:latin typeface="Courier New" pitchFamily="49" charset="0"/>
              </a:rPr>
              <a:t>LIKE </a:t>
            </a:r>
            <a:r>
              <a:rPr lang="en-US" altLang="en-US" sz="1800" dirty="0" smtClean="0">
                <a:solidFill>
                  <a:srgbClr val="000000"/>
                </a:solidFill>
                <a:latin typeface="Courier New" pitchFamily="49" charset="0"/>
              </a:rPr>
              <a:t>‘%t%' </a:t>
            </a:r>
            <a:r>
              <a:rPr lang="en-US" altLang="en-US" sz="1800" dirty="0">
                <a:solidFill>
                  <a:srgbClr val="000000"/>
                </a:solidFill>
                <a:latin typeface="Courier New" pitchFamily="49" charset="0"/>
              </a:rPr>
              <a:t>;</a:t>
            </a:r>
          </a:p>
        </p:txBody>
      </p:sp>
      <p:sp>
        <p:nvSpPr>
          <p:cNvPr id="386055" name="Rectangle 7"/>
          <p:cNvSpPr>
            <a:spLocks noGrp="1" noChangeArrowheads="1"/>
          </p:cNvSpPr>
          <p:nvPr>
            <p:ph type="title"/>
          </p:nvPr>
        </p:nvSpPr>
        <p:spPr/>
        <p:txBody>
          <a:bodyPr/>
          <a:lstStyle/>
          <a:p>
            <a:r>
              <a:rPr lang="en-US" altLang="en-US"/>
              <a:t>Using the </a:t>
            </a:r>
            <a:r>
              <a:rPr lang="en-US" altLang="en-US">
                <a:latin typeface="Courier New" pitchFamily="49" charset="0"/>
              </a:rPr>
              <a:t>LIKE</a:t>
            </a:r>
            <a:r>
              <a:rPr lang="en-US" altLang="en-US"/>
              <a:t> Condition</a:t>
            </a:r>
          </a:p>
        </p:txBody>
      </p:sp>
      <p:sp>
        <p:nvSpPr>
          <p:cNvPr id="386054" name="Rectangle 6"/>
          <p:cNvSpPr>
            <a:spLocks noChangeArrowheads="1"/>
          </p:cNvSpPr>
          <p:nvPr/>
        </p:nvSpPr>
        <p:spPr bwMode="auto">
          <a:xfrm>
            <a:off x="3788143" y="1916832"/>
            <a:ext cx="1404937" cy="252413"/>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
        <p:nvSpPr>
          <p:cNvPr id="2" name="Oval Callout 1"/>
          <p:cNvSpPr/>
          <p:nvPr/>
        </p:nvSpPr>
        <p:spPr>
          <a:xfrm>
            <a:off x="6588224" y="5313699"/>
            <a:ext cx="2243712" cy="916706"/>
          </a:xfrm>
          <a:prstGeom prst="wedgeEllipseCallout">
            <a:avLst>
              <a:gd name="adj1" fmla="val -121871"/>
              <a:gd name="adj2" fmla="val -3939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t>Every title with a lowercase t anywhere in the title</a:t>
            </a:r>
            <a:endParaRPr lang="en-IE" sz="1600" dirty="0"/>
          </a:p>
        </p:txBody>
      </p:sp>
      <p:pic>
        <p:nvPicPr>
          <p:cNvPr id="2150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867" t="45769" r="49365" b="41154"/>
          <a:stretch/>
        </p:blipFill>
        <p:spPr bwMode="auto">
          <a:xfrm>
            <a:off x="467544" y="3910401"/>
            <a:ext cx="5585060" cy="137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9860420"/>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9" name="Rectangle 13"/>
          <p:cNvSpPr>
            <a:spLocks noGrp="1" noChangeArrowheads="1"/>
          </p:cNvSpPr>
          <p:nvPr>
            <p:ph type="body" idx="1"/>
          </p:nvPr>
        </p:nvSpPr>
        <p:spPr>
          <a:xfrm>
            <a:off x="863600" y="1196752"/>
            <a:ext cx="7366000" cy="5661248"/>
          </a:xfrm>
        </p:spPr>
        <p:txBody>
          <a:bodyPr>
            <a:normAutofit/>
          </a:bodyPr>
          <a:lstStyle/>
          <a:p>
            <a:pPr lvl="1"/>
            <a:r>
              <a:rPr lang="en-US" altLang="en-US" dirty="0"/>
              <a:t>You can combine pattern-matching characters:</a:t>
            </a:r>
          </a:p>
          <a:p>
            <a:pPr lvl="1"/>
            <a:endParaRPr lang="en-US" altLang="en-US" dirty="0"/>
          </a:p>
          <a:p>
            <a:pPr lvl="1"/>
            <a:endParaRPr lang="en-US" altLang="en-US" dirty="0"/>
          </a:p>
          <a:p>
            <a:pPr marL="274320" lvl="1" indent="0">
              <a:buNone/>
            </a:pPr>
            <a:endParaRPr lang="en-US" altLang="en-US" dirty="0"/>
          </a:p>
          <a:p>
            <a:pPr marL="274320" lvl="1" indent="0">
              <a:buNone/>
            </a:pPr>
            <a:endParaRPr lang="en-US" altLang="en-US" dirty="0" smtClean="0"/>
          </a:p>
          <a:p>
            <a:pPr lvl="1"/>
            <a:endParaRPr lang="en-US" altLang="en-US" dirty="0"/>
          </a:p>
          <a:p>
            <a:pPr lvl="1"/>
            <a:endParaRPr lang="en-US" altLang="en-US" dirty="0"/>
          </a:p>
        </p:txBody>
      </p:sp>
      <p:sp>
        <p:nvSpPr>
          <p:cNvPr id="388110" name="Rectangle 14"/>
          <p:cNvSpPr>
            <a:spLocks noChangeArrowheads="1"/>
          </p:cNvSpPr>
          <p:nvPr/>
        </p:nvSpPr>
        <p:spPr bwMode="blackGray">
          <a:xfrm>
            <a:off x="882650" y="1639665"/>
            <a:ext cx="7272338" cy="923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US" altLang="en-US" sz="1800" dirty="0">
                <a:solidFill>
                  <a:srgbClr val="000000"/>
                </a:solidFill>
                <a:latin typeface="Courier New" pitchFamily="49" charset="0"/>
              </a:rPr>
              <a:t>SELECT </a:t>
            </a:r>
            <a:r>
              <a:rPr lang="en-US" altLang="en-US" sz="1800" dirty="0" err="1" smtClean="0">
                <a:solidFill>
                  <a:srgbClr val="000000"/>
                </a:solidFill>
                <a:latin typeface="Courier New" pitchFamily="49" charset="0"/>
              </a:rPr>
              <a:t>movie_title</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FROM   </a:t>
            </a:r>
            <a:r>
              <a:rPr lang="en-US" altLang="en-US" sz="1800" dirty="0" err="1" smtClean="0">
                <a:solidFill>
                  <a:srgbClr val="000000"/>
                </a:solidFill>
                <a:latin typeface="Courier New" pitchFamily="49" charset="0"/>
              </a:rPr>
              <a:t>mm_movie</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WHERE </a:t>
            </a:r>
            <a:r>
              <a:rPr lang="en-US" altLang="en-US" sz="1800" dirty="0" smtClean="0">
                <a:solidFill>
                  <a:srgbClr val="000000"/>
                </a:solidFill>
                <a:latin typeface="Courier New" pitchFamily="49" charset="0"/>
              </a:rPr>
              <a:t> </a:t>
            </a:r>
            <a:r>
              <a:rPr lang="en-US" altLang="en-US" sz="1800" dirty="0" err="1" smtClean="0">
                <a:solidFill>
                  <a:srgbClr val="000000"/>
                </a:solidFill>
                <a:latin typeface="Courier New" pitchFamily="49" charset="0"/>
              </a:rPr>
              <a:t>movie_title</a:t>
            </a:r>
            <a:r>
              <a:rPr lang="en-US" altLang="en-US" sz="1800" dirty="0" smtClean="0">
                <a:solidFill>
                  <a:srgbClr val="000000"/>
                </a:solidFill>
                <a:latin typeface="Courier New" pitchFamily="49" charset="0"/>
              </a:rPr>
              <a:t> LIKE '_a%' </a:t>
            </a:r>
            <a:r>
              <a:rPr lang="en-US" altLang="en-US" sz="1800" dirty="0">
                <a:solidFill>
                  <a:srgbClr val="000000"/>
                </a:solidFill>
                <a:latin typeface="Courier New" pitchFamily="49" charset="0"/>
              </a:rPr>
              <a:t>;</a:t>
            </a:r>
          </a:p>
        </p:txBody>
      </p:sp>
      <p:sp>
        <p:nvSpPr>
          <p:cNvPr id="388108" name="Rectangle 12"/>
          <p:cNvSpPr>
            <a:spLocks noGrp="1" noChangeArrowheads="1"/>
          </p:cNvSpPr>
          <p:nvPr>
            <p:ph type="title"/>
          </p:nvPr>
        </p:nvSpPr>
        <p:spPr/>
        <p:txBody>
          <a:bodyPr/>
          <a:lstStyle/>
          <a:p>
            <a:r>
              <a:rPr lang="en-US" altLang="en-US"/>
              <a:t>Using the </a:t>
            </a:r>
            <a:r>
              <a:rPr lang="en-US" altLang="en-US">
                <a:latin typeface="Courier New" pitchFamily="49" charset="0"/>
              </a:rPr>
              <a:t>LIKE</a:t>
            </a:r>
            <a:r>
              <a:rPr lang="en-US" altLang="en-US"/>
              <a:t> Condition</a:t>
            </a:r>
          </a:p>
        </p:txBody>
      </p:sp>
      <p:sp>
        <p:nvSpPr>
          <p:cNvPr id="388102" name="Rectangle 6"/>
          <p:cNvSpPr>
            <a:spLocks noChangeArrowheads="1"/>
          </p:cNvSpPr>
          <p:nvPr/>
        </p:nvSpPr>
        <p:spPr bwMode="auto">
          <a:xfrm>
            <a:off x="3563888" y="2211163"/>
            <a:ext cx="1463675" cy="409575"/>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pic>
        <p:nvPicPr>
          <p:cNvPr id="2048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651" t="45769" r="60428" b="46346"/>
          <a:stretch/>
        </p:blipFill>
        <p:spPr bwMode="auto">
          <a:xfrm>
            <a:off x="1610316" y="3636498"/>
            <a:ext cx="3417248" cy="80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Callout 7"/>
          <p:cNvSpPr/>
          <p:nvPr/>
        </p:nvSpPr>
        <p:spPr>
          <a:xfrm>
            <a:off x="6516216" y="5313698"/>
            <a:ext cx="2315720" cy="1067629"/>
          </a:xfrm>
          <a:prstGeom prst="wedgeEllipseCallout">
            <a:avLst>
              <a:gd name="adj1" fmla="val -121871"/>
              <a:gd name="adj2" fmla="val -3939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t>Every title  with the letter a (lowercase) as its second letter </a:t>
            </a:r>
            <a:endParaRPr lang="en-IE" sz="1600" dirty="0"/>
          </a:p>
        </p:txBody>
      </p:sp>
    </p:spTree>
    <p:extLst>
      <p:ext uri="{BB962C8B-B14F-4D97-AF65-F5344CB8AC3E}">
        <p14:creationId xmlns:p14="http://schemas.microsoft.com/office/powerpoint/2010/main" val="3787370615"/>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mtClean="0"/>
              <a:t>Relational Database</a:t>
            </a:r>
          </a:p>
        </p:txBody>
      </p:sp>
      <p:sp>
        <p:nvSpPr>
          <p:cNvPr id="30723" name="Rectangle 3"/>
          <p:cNvSpPr>
            <a:spLocks noGrp="1" noChangeArrowheads="1"/>
          </p:cNvSpPr>
          <p:nvPr>
            <p:ph sz="quarter" idx="1"/>
          </p:nvPr>
        </p:nvSpPr>
        <p:spPr/>
        <p:txBody>
          <a:bodyPr/>
          <a:lstStyle/>
          <a:p>
            <a:r>
              <a:rPr lang="en-US" altLang="en-US" dirty="0" smtClean="0"/>
              <a:t>Data is organized into tables</a:t>
            </a:r>
          </a:p>
          <a:p>
            <a:pPr lvl="1"/>
            <a:r>
              <a:rPr lang="en-US" altLang="en-US" dirty="0" smtClean="0"/>
              <a:t>Rows and Columns  or Records and Fields</a:t>
            </a:r>
          </a:p>
          <a:p>
            <a:pPr lvl="1"/>
            <a:r>
              <a:rPr lang="en-US" altLang="en-US" dirty="0" smtClean="0"/>
              <a:t>Tuples and Attributes (Relational Theory)</a:t>
            </a:r>
          </a:p>
          <a:p>
            <a:r>
              <a:rPr lang="en-US" altLang="en-US" dirty="0" smtClean="0"/>
              <a:t>Each table usually represents a ‘thing’ we are interested in storing data about</a:t>
            </a:r>
          </a:p>
          <a:p>
            <a:pPr lvl="1"/>
            <a:r>
              <a:rPr lang="en-US" altLang="en-US" dirty="0" smtClean="0"/>
              <a:t>Each row represents a single occurrence of this ‘thing’ </a:t>
            </a:r>
          </a:p>
          <a:p>
            <a:pPr lvl="1"/>
            <a:r>
              <a:rPr lang="en-US" altLang="en-US" dirty="0" smtClean="0"/>
              <a:t>Each column represents a piece of data we want to store about this ‘thing’</a:t>
            </a:r>
          </a:p>
          <a:p>
            <a:pPr lvl="1"/>
            <a:r>
              <a:rPr lang="en-US" altLang="en-US" dirty="0" smtClean="0"/>
              <a:t>Each column can only store data of a particular type</a:t>
            </a:r>
          </a:p>
        </p:txBody>
      </p:sp>
    </p:spTree>
    <p:extLst>
      <p:ext uri="{BB962C8B-B14F-4D97-AF65-F5344CB8AC3E}">
        <p14:creationId xmlns:p14="http://schemas.microsoft.com/office/powerpoint/2010/main" val="1651780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9" name="Rectangle 13"/>
          <p:cNvSpPr>
            <a:spLocks noGrp="1" noChangeArrowheads="1"/>
          </p:cNvSpPr>
          <p:nvPr>
            <p:ph type="body" idx="1"/>
          </p:nvPr>
        </p:nvSpPr>
        <p:spPr>
          <a:xfrm>
            <a:off x="863600" y="1196752"/>
            <a:ext cx="7366000" cy="5661248"/>
          </a:xfrm>
        </p:spPr>
        <p:txBody>
          <a:bodyPr>
            <a:normAutofit/>
          </a:bodyPr>
          <a:lstStyle/>
          <a:p>
            <a:pPr lvl="1"/>
            <a:r>
              <a:rPr lang="en-US" altLang="en-US" dirty="0" smtClean="0"/>
              <a:t>You </a:t>
            </a:r>
            <a:r>
              <a:rPr lang="en-US" altLang="en-US" dirty="0"/>
              <a:t>can use the </a:t>
            </a:r>
            <a:r>
              <a:rPr lang="en-US" altLang="en-US" dirty="0">
                <a:latin typeface="Courier New" pitchFamily="49" charset="0"/>
              </a:rPr>
              <a:t>ESCAPE</a:t>
            </a:r>
            <a:r>
              <a:rPr lang="en-US" altLang="en-US" dirty="0"/>
              <a:t> identifier to search for the actual </a:t>
            </a:r>
            <a:r>
              <a:rPr lang="en-US" altLang="en-US" dirty="0">
                <a:latin typeface="Courier New" pitchFamily="49" charset="0"/>
              </a:rPr>
              <a:t>%</a:t>
            </a:r>
            <a:r>
              <a:rPr lang="en-US" altLang="en-US" dirty="0"/>
              <a:t> and </a:t>
            </a:r>
            <a:r>
              <a:rPr lang="en-US" altLang="en-US" dirty="0">
                <a:latin typeface="Courier New" pitchFamily="49" charset="0"/>
              </a:rPr>
              <a:t>_</a:t>
            </a:r>
            <a:r>
              <a:rPr lang="en-US" altLang="en-US" dirty="0"/>
              <a:t> symbols</a:t>
            </a:r>
            <a:r>
              <a:rPr lang="en-US" altLang="en-US" dirty="0" smtClean="0"/>
              <a:t>.</a:t>
            </a:r>
          </a:p>
          <a:p>
            <a:pPr lvl="1"/>
            <a:endParaRPr lang="en-US" altLang="en-US" dirty="0"/>
          </a:p>
          <a:p>
            <a:pPr lvl="1"/>
            <a:endParaRPr lang="en-US" altLang="en-US" dirty="0" smtClean="0"/>
          </a:p>
          <a:p>
            <a:pPr marL="274320" lvl="1" indent="0">
              <a:buNone/>
            </a:pPr>
            <a:endParaRPr lang="en-US" altLang="en-US" dirty="0" smtClean="0"/>
          </a:p>
          <a:p>
            <a:pPr lvl="1"/>
            <a:r>
              <a:rPr lang="en-US" altLang="en-US" dirty="0" smtClean="0"/>
              <a:t>Will return movies with a title that contains T_</a:t>
            </a:r>
          </a:p>
          <a:p>
            <a:pPr lvl="1"/>
            <a:endParaRPr lang="en-US" altLang="en-US" dirty="0"/>
          </a:p>
          <a:p>
            <a:pPr lvl="1"/>
            <a:endParaRPr lang="en-US" altLang="en-US" dirty="0" smtClean="0"/>
          </a:p>
          <a:p>
            <a:pPr lvl="1"/>
            <a:endParaRPr lang="en-US" altLang="en-US" dirty="0"/>
          </a:p>
          <a:p>
            <a:pPr lvl="1"/>
            <a:endParaRPr lang="en-US" altLang="en-US" dirty="0"/>
          </a:p>
        </p:txBody>
      </p:sp>
      <p:sp>
        <p:nvSpPr>
          <p:cNvPr id="388108" name="Rectangle 12"/>
          <p:cNvSpPr>
            <a:spLocks noGrp="1" noChangeArrowheads="1"/>
          </p:cNvSpPr>
          <p:nvPr>
            <p:ph type="title"/>
          </p:nvPr>
        </p:nvSpPr>
        <p:spPr/>
        <p:txBody>
          <a:bodyPr/>
          <a:lstStyle/>
          <a:p>
            <a:r>
              <a:rPr lang="en-US" altLang="en-US"/>
              <a:t>Using the </a:t>
            </a:r>
            <a:r>
              <a:rPr lang="en-US" altLang="en-US">
                <a:latin typeface="Courier New" pitchFamily="49" charset="0"/>
              </a:rPr>
              <a:t>LIKE</a:t>
            </a:r>
            <a:r>
              <a:rPr lang="en-US" altLang="en-US"/>
              <a:t> Condition</a:t>
            </a:r>
          </a:p>
        </p:txBody>
      </p:sp>
      <p:sp>
        <p:nvSpPr>
          <p:cNvPr id="7" name="Rectangle 14"/>
          <p:cNvSpPr>
            <a:spLocks noChangeArrowheads="1"/>
          </p:cNvSpPr>
          <p:nvPr/>
        </p:nvSpPr>
        <p:spPr bwMode="blackGray">
          <a:xfrm>
            <a:off x="1187624" y="2132856"/>
            <a:ext cx="7272338" cy="923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US" altLang="en-US" sz="1800" dirty="0">
                <a:solidFill>
                  <a:srgbClr val="000000"/>
                </a:solidFill>
                <a:latin typeface="Courier New" pitchFamily="49" charset="0"/>
              </a:rPr>
              <a:t>SELECT </a:t>
            </a:r>
            <a:r>
              <a:rPr lang="en-US" altLang="en-US" sz="1800" dirty="0" err="1" smtClean="0">
                <a:solidFill>
                  <a:srgbClr val="000000"/>
                </a:solidFill>
                <a:latin typeface="Courier New" pitchFamily="49" charset="0"/>
              </a:rPr>
              <a:t>movie_title</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FROM   </a:t>
            </a:r>
            <a:r>
              <a:rPr lang="en-US" altLang="en-US" sz="1800" dirty="0" err="1" smtClean="0">
                <a:solidFill>
                  <a:srgbClr val="000000"/>
                </a:solidFill>
                <a:latin typeface="Courier New" pitchFamily="49" charset="0"/>
              </a:rPr>
              <a:t>mm_movie</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WHERE  </a:t>
            </a:r>
            <a:r>
              <a:rPr lang="en-US" altLang="en-US" sz="1800" dirty="0" err="1" smtClean="0">
                <a:solidFill>
                  <a:srgbClr val="000000"/>
                </a:solidFill>
                <a:latin typeface="Courier New" pitchFamily="49" charset="0"/>
              </a:rPr>
              <a:t>movie_title</a:t>
            </a:r>
            <a:r>
              <a:rPr lang="en-US" altLang="en-US" sz="1800" dirty="0" smtClean="0">
                <a:solidFill>
                  <a:srgbClr val="000000"/>
                </a:solidFill>
                <a:latin typeface="Courier New" pitchFamily="49" charset="0"/>
              </a:rPr>
              <a:t> </a:t>
            </a:r>
            <a:r>
              <a:rPr lang="en-US" altLang="en-US" sz="1800" dirty="0">
                <a:solidFill>
                  <a:srgbClr val="000000"/>
                </a:solidFill>
                <a:latin typeface="Courier New" pitchFamily="49" charset="0"/>
              </a:rPr>
              <a:t>LIKE </a:t>
            </a:r>
            <a:r>
              <a:rPr lang="en-US" altLang="en-US" sz="1800" dirty="0" smtClean="0">
                <a:latin typeface="Courier New" panose="02070309020205020404" pitchFamily="49" charset="0"/>
                <a:cs typeface="Courier New" panose="02070309020205020404" pitchFamily="49" charset="0"/>
              </a:rPr>
              <a:t>'%</a:t>
            </a:r>
            <a:r>
              <a:rPr lang="en-US" altLang="en-US" sz="1800" dirty="0">
                <a:latin typeface="Courier New" panose="02070309020205020404" pitchFamily="49" charset="0"/>
                <a:cs typeface="Courier New" panose="02070309020205020404" pitchFamily="49" charset="0"/>
              </a:rPr>
              <a:t>T</a:t>
            </a:r>
            <a:r>
              <a:rPr lang="en-US" altLang="en-US" sz="1800" dirty="0" smtClean="0">
                <a:latin typeface="Courier New" panose="02070309020205020404" pitchFamily="49" charset="0"/>
                <a:cs typeface="Courier New" panose="02070309020205020404" pitchFamily="49" charset="0"/>
              </a:rPr>
              <a:t>\_%' </a:t>
            </a:r>
            <a:r>
              <a:rPr lang="en-US" altLang="en-US" sz="1800" dirty="0">
                <a:latin typeface="Courier New" panose="02070309020205020404" pitchFamily="49" charset="0"/>
                <a:cs typeface="Courier New" panose="02070309020205020404" pitchFamily="49" charset="0"/>
              </a:rPr>
              <a:t>ESCAPE '\';</a:t>
            </a:r>
            <a:endParaRPr lang="en-US" altLang="en-US" sz="1800" dirty="0">
              <a:solidFill>
                <a:srgbClr val="000000"/>
              </a:solidFill>
              <a:latin typeface="Courier New" pitchFamily="49" charset="0"/>
              <a:cs typeface="Courier New" panose="02070309020205020404" pitchFamily="49" charset="0"/>
            </a:endParaRPr>
          </a:p>
        </p:txBody>
      </p:sp>
      <p:sp>
        <p:nvSpPr>
          <p:cNvPr id="8" name="Rectangle 6"/>
          <p:cNvSpPr>
            <a:spLocks noChangeArrowheads="1"/>
          </p:cNvSpPr>
          <p:nvPr/>
        </p:nvSpPr>
        <p:spPr bwMode="auto">
          <a:xfrm>
            <a:off x="3851920" y="2651522"/>
            <a:ext cx="4096345" cy="409575"/>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205420209"/>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56" name="Rectangle 12"/>
          <p:cNvSpPr>
            <a:spLocks noChangeArrowheads="1"/>
          </p:cNvSpPr>
          <p:nvPr/>
        </p:nvSpPr>
        <p:spPr bwMode="blackGray">
          <a:xfrm>
            <a:off x="882650" y="2336800"/>
            <a:ext cx="7272338" cy="923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firstname</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lastname</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mm_customer</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on_mailing_list</a:t>
            </a:r>
            <a:r>
              <a:rPr lang="en-IE" altLang="en-US" sz="1800" dirty="0">
                <a:solidFill>
                  <a:srgbClr val="000000"/>
                </a:solidFill>
                <a:latin typeface="Courier New" pitchFamily="49" charset="0"/>
              </a:rPr>
              <a:t> IS NULL ;</a:t>
            </a:r>
            <a:endParaRPr lang="en-US" altLang="en-US" sz="1800" dirty="0">
              <a:solidFill>
                <a:srgbClr val="000000"/>
              </a:solidFill>
              <a:latin typeface="Courier New" pitchFamily="49" charset="0"/>
            </a:endParaRPr>
          </a:p>
        </p:txBody>
      </p:sp>
      <p:sp>
        <p:nvSpPr>
          <p:cNvPr id="390154" name="Rectangle 10"/>
          <p:cNvSpPr>
            <a:spLocks noGrp="1" noChangeArrowheads="1"/>
          </p:cNvSpPr>
          <p:nvPr>
            <p:ph type="title"/>
          </p:nvPr>
        </p:nvSpPr>
        <p:spPr/>
        <p:txBody>
          <a:bodyPr/>
          <a:lstStyle/>
          <a:p>
            <a:r>
              <a:rPr lang="en-US" altLang="en-US"/>
              <a:t>Using the </a:t>
            </a:r>
            <a:r>
              <a:rPr lang="en-US" altLang="en-US">
                <a:latin typeface="Courier New" pitchFamily="49" charset="0"/>
              </a:rPr>
              <a:t>NULL</a:t>
            </a:r>
            <a:r>
              <a:rPr lang="en-US" altLang="en-US"/>
              <a:t> Conditions</a:t>
            </a:r>
          </a:p>
        </p:txBody>
      </p:sp>
      <p:sp>
        <p:nvSpPr>
          <p:cNvPr id="390155" name="Rectangle 11"/>
          <p:cNvSpPr>
            <a:spLocks noGrp="1" noChangeArrowheads="1"/>
          </p:cNvSpPr>
          <p:nvPr>
            <p:ph type="body" idx="1"/>
          </p:nvPr>
        </p:nvSpPr>
        <p:spPr>
          <a:xfrm>
            <a:off x="863600" y="1816100"/>
            <a:ext cx="7366000" cy="360363"/>
          </a:xfrm>
        </p:spPr>
        <p:txBody>
          <a:bodyPr>
            <a:normAutofit fontScale="85000" lnSpcReduction="20000"/>
          </a:bodyPr>
          <a:lstStyle/>
          <a:p>
            <a:r>
              <a:rPr lang="en-US" altLang="en-US"/>
              <a:t>Test for nulls with the </a:t>
            </a:r>
            <a:r>
              <a:rPr lang="en-US" altLang="en-US">
                <a:latin typeface="Courier New" pitchFamily="49" charset="0"/>
              </a:rPr>
              <a:t>IS NULL</a:t>
            </a:r>
            <a:r>
              <a:rPr lang="en-US" altLang="en-US"/>
              <a:t> operator.</a:t>
            </a:r>
          </a:p>
        </p:txBody>
      </p:sp>
      <p:sp>
        <p:nvSpPr>
          <p:cNvPr id="390150" name="Rectangle 6"/>
          <p:cNvSpPr>
            <a:spLocks noChangeArrowheads="1"/>
          </p:cNvSpPr>
          <p:nvPr/>
        </p:nvSpPr>
        <p:spPr bwMode="auto">
          <a:xfrm>
            <a:off x="1825625" y="2909888"/>
            <a:ext cx="3394447" cy="29845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717032"/>
            <a:ext cx="2395537" cy="81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9185568"/>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56" name="Rectangle 12"/>
          <p:cNvSpPr>
            <a:spLocks noChangeArrowheads="1"/>
          </p:cNvSpPr>
          <p:nvPr/>
        </p:nvSpPr>
        <p:spPr bwMode="blackGray">
          <a:xfrm>
            <a:off x="882650" y="2336800"/>
            <a:ext cx="7272338" cy="923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firstname</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lastname</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mm_customer</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on_mailing_list</a:t>
            </a:r>
            <a:r>
              <a:rPr lang="en-IE" altLang="en-US" sz="1800" dirty="0">
                <a:solidFill>
                  <a:srgbClr val="000000"/>
                </a:solidFill>
                <a:latin typeface="Courier New" pitchFamily="49" charset="0"/>
              </a:rPr>
              <a:t> IS NOT NULL </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390154" name="Rectangle 10"/>
          <p:cNvSpPr>
            <a:spLocks noGrp="1" noChangeArrowheads="1"/>
          </p:cNvSpPr>
          <p:nvPr>
            <p:ph type="title"/>
          </p:nvPr>
        </p:nvSpPr>
        <p:spPr/>
        <p:txBody>
          <a:bodyPr/>
          <a:lstStyle/>
          <a:p>
            <a:r>
              <a:rPr lang="en-US" altLang="en-US"/>
              <a:t>Using the </a:t>
            </a:r>
            <a:r>
              <a:rPr lang="en-US" altLang="en-US">
                <a:latin typeface="Courier New" pitchFamily="49" charset="0"/>
              </a:rPr>
              <a:t>NULL</a:t>
            </a:r>
            <a:r>
              <a:rPr lang="en-US" altLang="en-US"/>
              <a:t> Conditions</a:t>
            </a:r>
          </a:p>
        </p:txBody>
      </p:sp>
      <p:sp>
        <p:nvSpPr>
          <p:cNvPr id="390155" name="Rectangle 11"/>
          <p:cNvSpPr>
            <a:spLocks noGrp="1" noChangeArrowheads="1"/>
          </p:cNvSpPr>
          <p:nvPr>
            <p:ph type="body" idx="1"/>
          </p:nvPr>
        </p:nvSpPr>
        <p:spPr>
          <a:xfrm>
            <a:off x="863600" y="1816100"/>
            <a:ext cx="7366000" cy="360363"/>
          </a:xfrm>
        </p:spPr>
        <p:txBody>
          <a:bodyPr>
            <a:normAutofit fontScale="85000" lnSpcReduction="20000"/>
          </a:bodyPr>
          <a:lstStyle/>
          <a:p>
            <a:r>
              <a:rPr lang="en-US" altLang="en-US" dirty="0"/>
              <a:t>Test for </a:t>
            </a:r>
            <a:r>
              <a:rPr lang="en-US" altLang="en-US" dirty="0" smtClean="0"/>
              <a:t>non null values </a:t>
            </a:r>
            <a:r>
              <a:rPr lang="en-US" altLang="en-US" dirty="0"/>
              <a:t>with the </a:t>
            </a:r>
            <a:r>
              <a:rPr lang="en-US" altLang="en-US" dirty="0" smtClean="0">
                <a:latin typeface="Courier New" pitchFamily="49" charset="0"/>
              </a:rPr>
              <a:t>IS NOT </a:t>
            </a:r>
            <a:r>
              <a:rPr lang="en-US" altLang="en-US" dirty="0">
                <a:latin typeface="Courier New" pitchFamily="49" charset="0"/>
              </a:rPr>
              <a:t>NULL</a:t>
            </a:r>
            <a:r>
              <a:rPr lang="en-US" altLang="en-US" dirty="0"/>
              <a:t> operator.</a:t>
            </a:r>
          </a:p>
        </p:txBody>
      </p:sp>
      <p:sp>
        <p:nvSpPr>
          <p:cNvPr id="390150" name="Rectangle 6"/>
          <p:cNvSpPr>
            <a:spLocks noChangeArrowheads="1"/>
          </p:cNvSpPr>
          <p:nvPr/>
        </p:nvSpPr>
        <p:spPr bwMode="auto">
          <a:xfrm>
            <a:off x="1825625" y="2909888"/>
            <a:ext cx="3898503" cy="29845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990287"/>
            <a:ext cx="2774950" cy="106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6413722"/>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smtClean="0"/>
              <a:t>Logical Conditions</a:t>
            </a:r>
            <a:endParaRPr lang="en-IE" dirty="0"/>
          </a:p>
        </p:txBody>
      </p:sp>
      <p:sp>
        <p:nvSpPr>
          <p:cNvPr id="5" name="Subtitle 4"/>
          <p:cNvSpPr>
            <a:spLocks noGrp="1"/>
          </p:cNvSpPr>
          <p:nvPr>
            <p:ph type="subTitle" idx="1"/>
          </p:nvPr>
        </p:nvSpPr>
        <p:spPr/>
        <p:txBody>
          <a:bodyPr/>
          <a:lstStyle/>
          <a:p>
            <a:endParaRPr lang="en-IE"/>
          </a:p>
        </p:txBody>
      </p:sp>
    </p:spTree>
    <p:extLst>
      <p:ext uri="{BB962C8B-B14F-4D97-AF65-F5344CB8AC3E}">
        <p14:creationId xmlns:p14="http://schemas.microsoft.com/office/powerpoint/2010/main" val="35463255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61" name="Rectangle 69"/>
          <p:cNvSpPr>
            <a:spLocks noGrp="1" noChangeArrowheads="1"/>
          </p:cNvSpPr>
          <p:nvPr>
            <p:ph type="title"/>
          </p:nvPr>
        </p:nvSpPr>
        <p:spPr/>
        <p:txBody>
          <a:bodyPr/>
          <a:lstStyle/>
          <a:p>
            <a:r>
              <a:rPr lang="en-US" altLang="en-US"/>
              <a:t>Logical Conditions</a:t>
            </a:r>
          </a:p>
        </p:txBody>
      </p:sp>
      <p:graphicFrame>
        <p:nvGraphicFramePr>
          <p:cNvPr id="392263" name="Group 71"/>
          <p:cNvGraphicFramePr>
            <a:graphicFrameLocks noGrp="1"/>
          </p:cNvGraphicFramePr>
          <p:nvPr/>
        </p:nvGraphicFramePr>
        <p:xfrm>
          <a:off x="1849438" y="1828800"/>
          <a:ext cx="5384800" cy="2340864"/>
        </p:xfrm>
        <a:graphic>
          <a:graphicData uri="http://schemas.openxmlformats.org/drawingml/2006/table">
            <a:tbl>
              <a:tblPr/>
              <a:tblGrid>
                <a:gridCol w="1276350"/>
                <a:gridCol w="4108450"/>
              </a:tblGrid>
              <a:tr h="2984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746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1196975" algn="l" defTabSz="228600">
                        <a:spcBef>
                          <a:spcPct val="20000"/>
                        </a:spcBef>
                        <a:buClr>
                          <a:srgbClr val="FF0000"/>
                        </a:buClr>
                        <a:buFont typeface="Arial" charset="0"/>
                        <a:defRPr b="1">
                          <a:solidFill>
                            <a:schemeClr val="tx1"/>
                          </a:solidFill>
                          <a:latin typeface="Arial" charset="0"/>
                        </a:defRPr>
                      </a:lvl3pPr>
                      <a:lvl4pPr marL="1311275" algn="l" defTabSz="228600">
                        <a:spcBef>
                          <a:spcPct val="20000"/>
                        </a:spcBef>
                        <a:buClr>
                          <a:srgbClr val="000000"/>
                        </a:buClr>
                        <a:buFont typeface="Arial" charset="0"/>
                        <a:defRPr b="1">
                          <a:solidFill>
                            <a:srgbClr val="FF0000"/>
                          </a:solidFill>
                          <a:latin typeface="Arial" charset="0"/>
                        </a:defRPr>
                      </a:lvl4pPr>
                      <a:lvl5pPr marL="1425575" algn="l" defTabSz="228600">
                        <a:spcBef>
                          <a:spcPct val="20000"/>
                        </a:spcBef>
                        <a:buClr>
                          <a:srgbClr val="000000"/>
                        </a:buClr>
                        <a:buFont typeface="Arial" charset="0"/>
                        <a:defRPr b="1">
                          <a:solidFill>
                            <a:schemeClr val="tx1"/>
                          </a:solidFill>
                          <a:latin typeface="Arial" charset="0"/>
                        </a:defRPr>
                      </a:lvl5pPr>
                      <a:lvl6pPr marL="1882775" defTabSz="228600" fontAlgn="base">
                        <a:spcBef>
                          <a:spcPct val="20000"/>
                        </a:spcBef>
                        <a:spcAft>
                          <a:spcPct val="0"/>
                        </a:spcAft>
                        <a:buClr>
                          <a:srgbClr val="000000"/>
                        </a:buClr>
                        <a:buFont typeface="Arial" charset="0"/>
                        <a:defRPr b="1">
                          <a:solidFill>
                            <a:schemeClr val="tx1"/>
                          </a:solidFill>
                          <a:latin typeface="Arial" charset="0"/>
                        </a:defRPr>
                      </a:lvl6pPr>
                      <a:lvl7pPr marL="2339975" defTabSz="228600" fontAlgn="base">
                        <a:spcBef>
                          <a:spcPct val="20000"/>
                        </a:spcBef>
                        <a:spcAft>
                          <a:spcPct val="0"/>
                        </a:spcAft>
                        <a:buClr>
                          <a:srgbClr val="000000"/>
                        </a:buClr>
                        <a:buFont typeface="Arial" charset="0"/>
                        <a:defRPr b="1">
                          <a:solidFill>
                            <a:schemeClr val="tx1"/>
                          </a:solidFill>
                          <a:latin typeface="Arial" charset="0"/>
                        </a:defRPr>
                      </a:lvl7pPr>
                      <a:lvl8pPr marL="2797175" defTabSz="228600" fontAlgn="base">
                        <a:spcBef>
                          <a:spcPct val="20000"/>
                        </a:spcBef>
                        <a:spcAft>
                          <a:spcPct val="0"/>
                        </a:spcAft>
                        <a:buClr>
                          <a:srgbClr val="000000"/>
                        </a:buClr>
                        <a:buFont typeface="Arial" charset="0"/>
                        <a:defRPr b="1">
                          <a:solidFill>
                            <a:schemeClr val="tx1"/>
                          </a:solidFill>
                          <a:latin typeface="Arial" charset="0"/>
                        </a:defRPr>
                      </a:lvl8pPr>
                      <a:lvl9pPr marL="3254375"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rgbClr val="000000"/>
                          </a:solidFill>
                          <a:effectLst/>
                          <a:latin typeface="Arial" charset="0"/>
                        </a:rPr>
                        <a:t>Returns </a:t>
                      </a:r>
                      <a:r>
                        <a:rPr kumimoji="0" lang="en-US" altLang="en-US" sz="1800" b="1" i="0" u="none" strike="noStrike" cap="none" normalizeH="0" baseline="0" smtClean="0">
                          <a:ln>
                            <a:noFill/>
                          </a:ln>
                          <a:solidFill>
                            <a:srgbClr val="000000"/>
                          </a:solidFill>
                          <a:effectLst/>
                          <a:latin typeface="Courier New" pitchFamily="49" charset="0"/>
                        </a:rPr>
                        <a:t>TRUE</a:t>
                      </a:r>
                      <a:r>
                        <a:rPr kumimoji="0" lang="en-US" altLang="en-US" sz="1800" b="1" i="0" u="none" strike="noStrike" cap="none" normalizeH="0" baseline="0" smtClean="0">
                          <a:ln>
                            <a:noFill/>
                          </a:ln>
                          <a:solidFill>
                            <a:srgbClr val="000000"/>
                          </a:solidFill>
                          <a:effectLst/>
                          <a:latin typeface="Arial" charset="0"/>
                        </a:rPr>
                        <a:t> if </a:t>
                      </a:r>
                      <a:r>
                        <a:rPr kumimoji="0" lang="en-US" altLang="en-US" sz="1800" b="1" i="1" u="none" strike="noStrike" cap="none" normalizeH="0" baseline="0" smtClean="0">
                          <a:ln>
                            <a:noFill/>
                          </a:ln>
                          <a:solidFill>
                            <a:srgbClr val="000000"/>
                          </a:solidFill>
                          <a:effectLst/>
                          <a:latin typeface="Arial" charset="0"/>
                        </a:rPr>
                        <a:t>both </a:t>
                      </a:r>
                      <a:r>
                        <a:rPr kumimoji="0" lang="en-US" altLang="en-US" sz="1800" b="1" i="0" u="none" strike="noStrike" cap="none" normalizeH="0" baseline="0" smtClean="0">
                          <a:ln>
                            <a:noFill/>
                          </a:ln>
                          <a:solidFill>
                            <a:srgbClr val="000000"/>
                          </a:solidFill>
                          <a:effectLst/>
                          <a:latin typeface="Arial" charset="0"/>
                        </a:rPr>
                        <a:t>component conditions are true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rgbClr val="000000"/>
                          </a:solidFill>
                          <a:effectLst/>
                          <a:latin typeface="Arial" charset="0"/>
                        </a:rPr>
                        <a:t>Returns </a:t>
                      </a:r>
                      <a:r>
                        <a:rPr kumimoji="0" lang="en-US" altLang="en-US" sz="1800" b="1" i="0" u="none" strike="noStrike" cap="none" normalizeH="0" baseline="0" smtClean="0">
                          <a:ln>
                            <a:noFill/>
                          </a:ln>
                          <a:solidFill>
                            <a:srgbClr val="000000"/>
                          </a:solidFill>
                          <a:effectLst/>
                          <a:latin typeface="Courier New" pitchFamily="49" charset="0"/>
                        </a:rPr>
                        <a:t>TRUE</a:t>
                      </a:r>
                      <a:r>
                        <a:rPr kumimoji="0" lang="en-US" altLang="en-US" sz="1800" b="1" i="0" u="none" strike="noStrike" cap="none" normalizeH="0" baseline="0" smtClean="0">
                          <a:ln>
                            <a:noFill/>
                          </a:ln>
                          <a:solidFill>
                            <a:srgbClr val="000000"/>
                          </a:solidFill>
                          <a:effectLst/>
                          <a:latin typeface="Arial" charset="0"/>
                        </a:rPr>
                        <a:t> if </a:t>
                      </a:r>
                      <a:r>
                        <a:rPr kumimoji="0" lang="en-US" altLang="en-US" sz="1800" b="1" i="1" u="none" strike="noStrike" cap="none" normalizeH="0" baseline="0" smtClean="0">
                          <a:ln>
                            <a:noFill/>
                          </a:ln>
                          <a:solidFill>
                            <a:srgbClr val="000000"/>
                          </a:solidFill>
                          <a:effectLst/>
                          <a:latin typeface="Arial" charset="0"/>
                        </a:rPr>
                        <a:t>either </a:t>
                      </a:r>
                      <a:r>
                        <a:rPr kumimoji="0" lang="en-US" altLang="en-US" sz="1800" b="1" i="0" u="none" strike="noStrike" cap="none" normalizeH="0" baseline="0" smtClean="0">
                          <a:ln>
                            <a:noFill/>
                          </a:ln>
                          <a:solidFill>
                            <a:srgbClr val="000000"/>
                          </a:solidFill>
                          <a:effectLst/>
                          <a:latin typeface="Arial" charset="0"/>
                        </a:rPr>
                        <a:t>component condition is true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344488"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 NOT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1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Returns </a:t>
                      </a:r>
                      <a:r>
                        <a:rPr kumimoji="0" lang="en-US" altLang="en-US" sz="1800" b="1" i="0" u="none" strike="noStrike" cap="none" normalizeH="0" baseline="0" smtClean="0">
                          <a:ln>
                            <a:noFill/>
                          </a:ln>
                          <a:solidFill>
                            <a:srgbClr val="000000"/>
                          </a:solidFill>
                          <a:effectLst/>
                          <a:latin typeface="Courier New" pitchFamily="49" charset="0"/>
                        </a:rPr>
                        <a:t>TRUE</a:t>
                      </a:r>
                      <a:r>
                        <a:rPr kumimoji="0" lang="en-US" altLang="en-US" sz="1800" b="1" i="0" u="none" strike="noStrike" cap="none" normalizeH="0" baseline="0" smtClean="0">
                          <a:ln>
                            <a:noFill/>
                          </a:ln>
                          <a:solidFill>
                            <a:srgbClr val="000000"/>
                          </a:solidFill>
                          <a:effectLst/>
                          <a:latin typeface="Arial" charset="0"/>
                        </a:rPr>
                        <a:t> if the following condition is false</a:t>
                      </a:r>
                      <a:endParaRPr kumimoji="0" lang="en-US" altLang="en-US" sz="1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2835323676"/>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52" name="Rectangle 12"/>
          <p:cNvSpPr>
            <a:spLocks noChangeArrowheads="1"/>
          </p:cNvSpPr>
          <p:nvPr/>
        </p:nvSpPr>
        <p:spPr bwMode="blackGray">
          <a:xfrm>
            <a:off x="882650" y="2266950"/>
            <a:ext cx="7272338" cy="1271588"/>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US" altLang="en-US" sz="1800" dirty="0">
                <a:solidFill>
                  <a:srgbClr val="000000"/>
                </a:solidFill>
                <a:latin typeface="Courier New" pitchFamily="49" charset="0"/>
              </a:rPr>
              <a:t>SELECT </a:t>
            </a:r>
            <a:r>
              <a:rPr lang="en-US" altLang="en-US" sz="1800" dirty="0" err="1" smtClean="0">
                <a:solidFill>
                  <a:srgbClr val="000000"/>
                </a:solidFill>
                <a:latin typeface="Courier New" pitchFamily="49" charset="0"/>
              </a:rPr>
              <a:t>movie_title</a:t>
            </a:r>
            <a:r>
              <a:rPr lang="en-US" altLang="en-US" sz="1800" dirty="0" smtClean="0">
                <a:solidFill>
                  <a:srgbClr val="000000"/>
                </a:solidFill>
                <a:latin typeface="Courier New" pitchFamily="49" charset="0"/>
              </a:rPr>
              <a:t>, </a:t>
            </a:r>
            <a:r>
              <a:rPr lang="en-US" altLang="en-US" sz="1800" dirty="0" err="1" smtClean="0">
                <a:solidFill>
                  <a:srgbClr val="000000"/>
                </a:solidFill>
                <a:latin typeface="Courier New" pitchFamily="49" charset="0"/>
              </a:rPr>
              <a:t>movie_qty</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FROM   </a:t>
            </a:r>
            <a:r>
              <a:rPr lang="en-US" altLang="en-US" sz="1800" dirty="0" err="1" smtClean="0">
                <a:solidFill>
                  <a:srgbClr val="000000"/>
                </a:solidFill>
                <a:latin typeface="Courier New" pitchFamily="49" charset="0"/>
              </a:rPr>
              <a:t>mm_movie</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WHERE  </a:t>
            </a:r>
            <a:r>
              <a:rPr lang="en-US" altLang="en-US" sz="1800" dirty="0" err="1" smtClean="0">
                <a:solidFill>
                  <a:srgbClr val="000000"/>
                </a:solidFill>
                <a:latin typeface="Courier New" pitchFamily="49" charset="0"/>
              </a:rPr>
              <a:t>movie_qty</a:t>
            </a:r>
            <a:r>
              <a:rPr lang="en-US" altLang="en-US" sz="1800" dirty="0">
                <a:solidFill>
                  <a:srgbClr val="000000"/>
                </a:solidFill>
                <a:latin typeface="Courier New" pitchFamily="49" charset="0"/>
              </a:rPr>
              <a:t> </a:t>
            </a:r>
            <a:r>
              <a:rPr lang="en-US" altLang="en-US" sz="1800" dirty="0" smtClean="0">
                <a:solidFill>
                  <a:srgbClr val="000000"/>
                </a:solidFill>
                <a:latin typeface="Courier New" pitchFamily="49" charset="0"/>
              </a:rPr>
              <a:t>&gt;=5</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AND    </a:t>
            </a:r>
            <a:r>
              <a:rPr lang="en-US" altLang="en-US" sz="1800" dirty="0" err="1" smtClean="0">
                <a:solidFill>
                  <a:srgbClr val="000000"/>
                </a:solidFill>
                <a:latin typeface="Courier New" pitchFamily="49" charset="0"/>
              </a:rPr>
              <a:t>movie_title</a:t>
            </a:r>
            <a:r>
              <a:rPr lang="en-US" altLang="en-US" sz="1800" dirty="0" smtClean="0">
                <a:solidFill>
                  <a:srgbClr val="000000"/>
                </a:solidFill>
                <a:latin typeface="Courier New" pitchFamily="49" charset="0"/>
              </a:rPr>
              <a:t> </a:t>
            </a:r>
            <a:r>
              <a:rPr lang="en-US" altLang="en-US" sz="1800" dirty="0">
                <a:solidFill>
                  <a:srgbClr val="000000"/>
                </a:solidFill>
                <a:latin typeface="Courier New" pitchFamily="49" charset="0"/>
              </a:rPr>
              <a:t>LIKE </a:t>
            </a:r>
            <a:r>
              <a:rPr lang="en-US" altLang="en-US" sz="1800" dirty="0" smtClean="0">
                <a:solidFill>
                  <a:srgbClr val="000000"/>
                </a:solidFill>
                <a:latin typeface="Courier New" pitchFamily="49" charset="0"/>
              </a:rPr>
              <a:t>'%t%' </a:t>
            </a:r>
            <a:r>
              <a:rPr lang="en-US" altLang="en-US" sz="1800" dirty="0">
                <a:solidFill>
                  <a:srgbClr val="000000"/>
                </a:solidFill>
                <a:latin typeface="Courier New" pitchFamily="49" charset="0"/>
              </a:rPr>
              <a:t>;</a:t>
            </a:r>
          </a:p>
        </p:txBody>
      </p:sp>
      <p:sp>
        <p:nvSpPr>
          <p:cNvPr id="394251" name="Rectangle 11"/>
          <p:cNvSpPr>
            <a:spLocks noGrp="1" noChangeArrowheads="1"/>
          </p:cNvSpPr>
          <p:nvPr>
            <p:ph type="title"/>
          </p:nvPr>
        </p:nvSpPr>
        <p:spPr/>
        <p:txBody>
          <a:bodyPr/>
          <a:lstStyle/>
          <a:p>
            <a:r>
              <a:rPr lang="en-US" altLang="en-US"/>
              <a:t>Using the </a:t>
            </a:r>
            <a:r>
              <a:rPr lang="en-US" altLang="en-US">
                <a:latin typeface="Courier New" pitchFamily="49" charset="0"/>
              </a:rPr>
              <a:t>AND</a:t>
            </a:r>
            <a:r>
              <a:rPr lang="en-US" altLang="en-US"/>
              <a:t> Operator</a:t>
            </a:r>
          </a:p>
        </p:txBody>
      </p:sp>
      <p:sp>
        <p:nvSpPr>
          <p:cNvPr id="394244" name="Rectangle 4"/>
          <p:cNvSpPr>
            <a:spLocks noChangeArrowheads="1"/>
          </p:cNvSpPr>
          <p:nvPr/>
        </p:nvSpPr>
        <p:spPr bwMode="auto">
          <a:xfrm>
            <a:off x="889000" y="1793875"/>
            <a:ext cx="549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346075">
              <a:tabLst>
                <a:tab pos="571500" algn="l"/>
              </a:tabLst>
              <a:defRPr sz="2400">
                <a:solidFill>
                  <a:schemeClr val="tx1"/>
                </a:solidFill>
                <a:latin typeface="Times New Roman" pitchFamily="18" charset="0"/>
              </a:defRPr>
            </a:lvl1pPr>
            <a:lvl2pPr marL="341313" indent="-227013" algn="l" defTabSz="346075">
              <a:tabLst>
                <a:tab pos="571500" algn="l"/>
              </a:tabLst>
              <a:defRPr sz="2400">
                <a:solidFill>
                  <a:schemeClr val="tx1"/>
                </a:solidFill>
                <a:latin typeface="Times New Roman" pitchFamily="18" charset="0"/>
              </a:defRPr>
            </a:lvl2pPr>
            <a:lvl3pPr marL="741363" indent="-285750" algn="l" defTabSz="346075">
              <a:tabLst>
                <a:tab pos="571500" algn="l"/>
              </a:tabLst>
              <a:defRPr sz="2400">
                <a:solidFill>
                  <a:schemeClr val="tx1"/>
                </a:solidFill>
                <a:latin typeface="Times New Roman" pitchFamily="18" charset="0"/>
              </a:defRPr>
            </a:lvl3pPr>
            <a:lvl4pPr marL="1600200" indent="-228600" algn="l" defTabSz="346075">
              <a:tabLst>
                <a:tab pos="571500" algn="l"/>
              </a:tabLst>
              <a:defRPr sz="2400">
                <a:solidFill>
                  <a:schemeClr val="tx1"/>
                </a:solidFill>
                <a:latin typeface="Times New Roman" pitchFamily="18" charset="0"/>
              </a:defRPr>
            </a:lvl4pPr>
            <a:lvl5pPr marL="2057400" indent="-228600" algn="l" defTabSz="346075">
              <a:tabLst>
                <a:tab pos="571500" algn="l"/>
              </a:tabLst>
              <a:defRPr sz="2400">
                <a:solidFill>
                  <a:schemeClr val="tx1"/>
                </a:solidFill>
                <a:latin typeface="Times New Roman"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a:lnSpc>
                <a:spcPct val="95000"/>
              </a:lnSpc>
              <a:spcBef>
                <a:spcPct val="35000"/>
              </a:spcBef>
            </a:pPr>
            <a:r>
              <a:rPr lang="en-US" altLang="en-US" sz="2200">
                <a:latin typeface="Courier New" pitchFamily="49" charset="0"/>
              </a:rPr>
              <a:t>AND</a:t>
            </a:r>
            <a:r>
              <a:rPr lang="en-US" altLang="en-US" sz="2200">
                <a:latin typeface="Arial" charset="0"/>
              </a:rPr>
              <a:t> requires both conditions to be true:</a:t>
            </a:r>
          </a:p>
        </p:txBody>
      </p:sp>
      <p:sp>
        <p:nvSpPr>
          <p:cNvPr id="394246" name="Rectangle 6"/>
          <p:cNvSpPr>
            <a:spLocks noChangeArrowheads="1"/>
          </p:cNvSpPr>
          <p:nvPr/>
        </p:nvSpPr>
        <p:spPr bwMode="auto">
          <a:xfrm>
            <a:off x="971600" y="2906713"/>
            <a:ext cx="4320479" cy="55880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pic>
        <p:nvPicPr>
          <p:cNvPr id="286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651" t="59808" r="54805" b="31923"/>
          <a:stretch/>
        </p:blipFill>
        <p:spPr bwMode="auto">
          <a:xfrm>
            <a:off x="2686928" y="4375052"/>
            <a:ext cx="3193367" cy="604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2414935"/>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300" name="Rectangle 12"/>
          <p:cNvSpPr>
            <a:spLocks noChangeArrowheads="1"/>
          </p:cNvSpPr>
          <p:nvPr/>
        </p:nvSpPr>
        <p:spPr bwMode="blackGray">
          <a:xfrm>
            <a:off x="882650" y="2262188"/>
            <a:ext cx="7272338" cy="1271587"/>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US" altLang="en-US" sz="1800" dirty="0">
                <a:solidFill>
                  <a:srgbClr val="000000"/>
                </a:solidFill>
                <a:latin typeface="Courier New" pitchFamily="49" charset="0"/>
              </a:rPr>
              <a:t>SELECT </a:t>
            </a:r>
            <a:r>
              <a:rPr lang="en-US" altLang="en-US" sz="1800" dirty="0" err="1">
                <a:solidFill>
                  <a:srgbClr val="000000"/>
                </a:solidFill>
                <a:latin typeface="Courier New" pitchFamily="49" charset="0"/>
              </a:rPr>
              <a:t>movie_title</a:t>
            </a:r>
            <a:r>
              <a:rPr lang="en-US" altLang="en-US" sz="1800" dirty="0">
                <a:solidFill>
                  <a:srgbClr val="000000"/>
                </a:solidFill>
                <a:latin typeface="Courier New" pitchFamily="49" charset="0"/>
              </a:rPr>
              <a:t>, </a:t>
            </a:r>
            <a:r>
              <a:rPr lang="en-US" altLang="en-US" sz="1800" dirty="0" err="1">
                <a:solidFill>
                  <a:srgbClr val="000000"/>
                </a:solidFill>
                <a:latin typeface="Courier New" pitchFamily="49" charset="0"/>
              </a:rPr>
              <a:t>movie_qty</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FROM   </a:t>
            </a:r>
            <a:r>
              <a:rPr lang="en-US" altLang="en-US" sz="1800" dirty="0" err="1">
                <a:solidFill>
                  <a:srgbClr val="000000"/>
                </a:solidFill>
                <a:latin typeface="Courier New" pitchFamily="49" charset="0"/>
              </a:rPr>
              <a:t>mm_movie</a:t>
            </a:r>
            <a:endParaRPr lang="en-US" altLang="en-US" sz="1800" dirty="0">
              <a:solidFill>
                <a:srgbClr val="000000"/>
              </a:solidFill>
              <a:latin typeface="Courier New" pitchFamily="49" charset="0"/>
            </a:endParaRPr>
          </a:p>
          <a:p>
            <a:r>
              <a:rPr lang="en-US" altLang="en-US" sz="1800" dirty="0">
                <a:solidFill>
                  <a:srgbClr val="000000"/>
                </a:solidFill>
                <a:latin typeface="Courier New" pitchFamily="49" charset="0"/>
              </a:rPr>
              <a:t>WHERE  </a:t>
            </a:r>
            <a:r>
              <a:rPr lang="en-US" altLang="en-US" sz="1800" dirty="0" err="1">
                <a:solidFill>
                  <a:srgbClr val="000000"/>
                </a:solidFill>
                <a:latin typeface="Courier New" pitchFamily="49" charset="0"/>
              </a:rPr>
              <a:t>movie_qty</a:t>
            </a:r>
            <a:r>
              <a:rPr lang="en-US" altLang="en-US" sz="1800" dirty="0">
                <a:solidFill>
                  <a:srgbClr val="000000"/>
                </a:solidFill>
                <a:latin typeface="Courier New" pitchFamily="49" charset="0"/>
              </a:rPr>
              <a:t> &gt;=5</a:t>
            </a:r>
          </a:p>
          <a:p>
            <a:r>
              <a:rPr lang="en-US" altLang="en-US" sz="1800" dirty="0" smtClean="0">
                <a:solidFill>
                  <a:srgbClr val="000000"/>
                </a:solidFill>
                <a:latin typeface="Courier New" pitchFamily="49" charset="0"/>
              </a:rPr>
              <a:t>OR     </a:t>
            </a:r>
            <a:r>
              <a:rPr lang="en-US" altLang="en-US" sz="1800" dirty="0" err="1">
                <a:solidFill>
                  <a:srgbClr val="000000"/>
                </a:solidFill>
                <a:latin typeface="Courier New" pitchFamily="49" charset="0"/>
              </a:rPr>
              <a:t>movie_title</a:t>
            </a:r>
            <a:r>
              <a:rPr lang="en-US" altLang="en-US" sz="1800" dirty="0">
                <a:solidFill>
                  <a:srgbClr val="000000"/>
                </a:solidFill>
                <a:latin typeface="Courier New" pitchFamily="49" charset="0"/>
              </a:rPr>
              <a:t> LIKE '%t%' ;</a:t>
            </a:r>
          </a:p>
        </p:txBody>
      </p:sp>
      <p:sp>
        <p:nvSpPr>
          <p:cNvPr id="396299" name="Rectangle 11"/>
          <p:cNvSpPr>
            <a:spLocks noGrp="1" noChangeArrowheads="1"/>
          </p:cNvSpPr>
          <p:nvPr>
            <p:ph type="title"/>
          </p:nvPr>
        </p:nvSpPr>
        <p:spPr/>
        <p:txBody>
          <a:bodyPr/>
          <a:lstStyle/>
          <a:p>
            <a:r>
              <a:rPr lang="en-US" altLang="en-US"/>
              <a:t>Using the </a:t>
            </a:r>
            <a:r>
              <a:rPr lang="en-US" altLang="en-US">
                <a:latin typeface="Courier New" pitchFamily="49" charset="0"/>
              </a:rPr>
              <a:t>OR</a:t>
            </a:r>
            <a:r>
              <a:rPr lang="en-US" altLang="en-US"/>
              <a:t> Operator</a:t>
            </a:r>
          </a:p>
        </p:txBody>
      </p:sp>
      <p:sp>
        <p:nvSpPr>
          <p:cNvPr id="396292" name="Rectangle 4"/>
          <p:cNvSpPr>
            <a:spLocks noChangeArrowheads="1"/>
          </p:cNvSpPr>
          <p:nvPr/>
        </p:nvSpPr>
        <p:spPr bwMode="auto">
          <a:xfrm>
            <a:off x="796925" y="1792288"/>
            <a:ext cx="77247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txBody>
          <a:bodyPr lIns="92075" tIns="46038" rIns="92075" bIns="46038">
            <a:spAutoFit/>
          </a:bodyPr>
          <a:lstStyle>
            <a:lvl1pPr algn="l" defTabSz="346075">
              <a:tabLst>
                <a:tab pos="571500" algn="l"/>
              </a:tabLst>
              <a:defRPr sz="2400">
                <a:solidFill>
                  <a:schemeClr val="tx1"/>
                </a:solidFill>
                <a:latin typeface="Times New Roman" pitchFamily="18" charset="0"/>
              </a:defRPr>
            </a:lvl1pPr>
            <a:lvl2pPr marL="341313" indent="-227013" algn="l" defTabSz="346075">
              <a:tabLst>
                <a:tab pos="571500" algn="l"/>
              </a:tabLst>
              <a:defRPr sz="2400">
                <a:solidFill>
                  <a:schemeClr val="tx1"/>
                </a:solidFill>
                <a:latin typeface="Times New Roman" pitchFamily="18" charset="0"/>
              </a:defRPr>
            </a:lvl2pPr>
            <a:lvl3pPr marL="741363" indent="-285750" algn="l" defTabSz="346075">
              <a:tabLst>
                <a:tab pos="571500" algn="l"/>
              </a:tabLst>
              <a:defRPr sz="2400">
                <a:solidFill>
                  <a:schemeClr val="tx1"/>
                </a:solidFill>
                <a:latin typeface="Times New Roman" pitchFamily="18" charset="0"/>
              </a:defRPr>
            </a:lvl3pPr>
            <a:lvl4pPr marL="1600200" indent="-228600" algn="l" defTabSz="346075">
              <a:tabLst>
                <a:tab pos="571500" algn="l"/>
              </a:tabLst>
              <a:defRPr sz="2400">
                <a:solidFill>
                  <a:schemeClr val="tx1"/>
                </a:solidFill>
                <a:latin typeface="Times New Roman" pitchFamily="18" charset="0"/>
              </a:defRPr>
            </a:lvl4pPr>
            <a:lvl5pPr marL="2057400" indent="-228600" algn="l" defTabSz="346075">
              <a:tabLst>
                <a:tab pos="571500" algn="l"/>
              </a:tabLst>
              <a:defRPr sz="2400">
                <a:solidFill>
                  <a:schemeClr val="tx1"/>
                </a:solidFill>
                <a:latin typeface="Times New Roman"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lvl="1">
              <a:lnSpc>
                <a:spcPct val="95000"/>
              </a:lnSpc>
              <a:spcBef>
                <a:spcPct val="35000"/>
              </a:spcBef>
            </a:pPr>
            <a:r>
              <a:rPr lang="en-US" altLang="en-US" sz="2200">
                <a:latin typeface="Courier New" pitchFamily="49" charset="0"/>
              </a:rPr>
              <a:t>OR</a:t>
            </a:r>
            <a:r>
              <a:rPr lang="en-US" altLang="en-US" sz="2200">
                <a:latin typeface="Arial" charset="0"/>
              </a:rPr>
              <a:t> requires either condition to be true:</a:t>
            </a:r>
          </a:p>
        </p:txBody>
      </p:sp>
      <p:sp>
        <p:nvSpPr>
          <p:cNvPr id="396294" name="Rectangle 6"/>
          <p:cNvSpPr>
            <a:spLocks noChangeArrowheads="1"/>
          </p:cNvSpPr>
          <p:nvPr/>
        </p:nvSpPr>
        <p:spPr bwMode="auto">
          <a:xfrm>
            <a:off x="971601" y="2906713"/>
            <a:ext cx="4032447" cy="57150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pic>
        <p:nvPicPr>
          <p:cNvPr id="296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975" t="59423" r="43670" b="21731"/>
          <a:stretch/>
        </p:blipFill>
        <p:spPr bwMode="auto">
          <a:xfrm>
            <a:off x="2218751" y="3861048"/>
            <a:ext cx="4600136" cy="1378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4730331"/>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6" name="Rectangle 10"/>
          <p:cNvSpPr>
            <a:spLocks noGrp="1" noChangeArrowheads="1"/>
          </p:cNvSpPr>
          <p:nvPr>
            <p:ph type="title"/>
          </p:nvPr>
        </p:nvSpPr>
        <p:spPr/>
        <p:txBody>
          <a:bodyPr/>
          <a:lstStyle/>
          <a:p>
            <a:r>
              <a:rPr lang="en-US" altLang="en-US"/>
              <a:t>Using the </a:t>
            </a:r>
            <a:r>
              <a:rPr lang="en-US" altLang="en-US">
                <a:latin typeface="Courier New" pitchFamily="49" charset="0"/>
              </a:rPr>
              <a:t>NOT</a:t>
            </a:r>
            <a:r>
              <a:rPr lang="en-US" altLang="en-US"/>
              <a:t> Operator</a:t>
            </a:r>
          </a:p>
        </p:txBody>
      </p:sp>
      <p:sp>
        <p:nvSpPr>
          <p:cNvPr id="7" name="Rectangle 17"/>
          <p:cNvSpPr>
            <a:spLocks noChangeArrowheads="1"/>
          </p:cNvSpPr>
          <p:nvPr/>
        </p:nvSpPr>
        <p:spPr bwMode="blackGray">
          <a:xfrm>
            <a:off x="1547664" y="1916832"/>
            <a:ext cx="5616624" cy="1008112"/>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US" altLang="en-US" sz="1600" dirty="0">
                <a:solidFill>
                  <a:srgbClr val="000000"/>
                </a:solidFill>
                <a:latin typeface="Courier New" pitchFamily="49" charset="0"/>
              </a:rPr>
              <a:t>SELECT </a:t>
            </a:r>
            <a:r>
              <a:rPr lang="en-US" altLang="en-US" sz="1600" dirty="0" err="1">
                <a:solidFill>
                  <a:srgbClr val="000000"/>
                </a:solidFill>
                <a:latin typeface="Courier New" pitchFamily="49" charset="0"/>
              </a:rPr>
              <a:t>movie_title</a:t>
            </a: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movie_qty</a:t>
            </a:r>
            <a:endParaRPr lang="en-US" altLang="en-US" sz="1600" dirty="0">
              <a:solidFill>
                <a:srgbClr val="000000"/>
              </a:solidFill>
              <a:latin typeface="Courier New" pitchFamily="49" charset="0"/>
            </a:endParaRPr>
          </a:p>
          <a:p>
            <a:r>
              <a:rPr lang="en-US" altLang="en-US" sz="1600" dirty="0">
                <a:solidFill>
                  <a:srgbClr val="000000"/>
                </a:solidFill>
                <a:latin typeface="Courier New" pitchFamily="49" charset="0"/>
              </a:rPr>
              <a:t>FROM   </a:t>
            </a:r>
            <a:r>
              <a:rPr lang="en-US" altLang="en-US" sz="1600" dirty="0" err="1">
                <a:solidFill>
                  <a:srgbClr val="000000"/>
                </a:solidFill>
                <a:latin typeface="Courier New" pitchFamily="49" charset="0"/>
              </a:rPr>
              <a:t>mm_movie</a:t>
            </a:r>
            <a:endParaRPr lang="en-US" altLang="en-US" sz="1600" dirty="0">
              <a:solidFill>
                <a:srgbClr val="000000"/>
              </a:solidFill>
              <a:latin typeface="Courier New" pitchFamily="49" charset="0"/>
            </a:endParaRPr>
          </a:p>
          <a:p>
            <a:r>
              <a:rPr lang="en-US" altLang="en-US" sz="1600" dirty="0">
                <a:solidFill>
                  <a:srgbClr val="000000"/>
                </a:solidFill>
                <a:latin typeface="Courier New" pitchFamily="49" charset="0"/>
              </a:rPr>
              <a:t>WHERE  </a:t>
            </a:r>
            <a:r>
              <a:rPr lang="en-US" altLang="en-US" sz="1600" dirty="0" err="1" smtClean="0">
                <a:solidFill>
                  <a:srgbClr val="000000"/>
                </a:solidFill>
                <a:latin typeface="Courier New" pitchFamily="49" charset="0"/>
              </a:rPr>
              <a:t>movie_qty</a:t>
            </a:r>
            <a:r>
              <a:rPr lang="en-US" altLang="en-US" sz="1600" dirty="0" smtClean="0">
                <a:solidFill>
                  <a:srgbClr val="000000"/>
                </a:solidFill>
                <a:latin typeface="Courier New" pitchFamily="49" charset="0"/>
              </a:rPr>
              <a:t> NOT IN (1,5,11);</a:t>
            </a:r>
            <a:endParaRPr lang="en-US" altLang="en-US" sz="1600" dirty="0">
              <a:solidFill>
                <a:srgbClr val="000000"/>
              </a:solidFill>
              <a:latin typeface="Courier New" pitchFamily="49" charset="0"/>
            </a:endParaRPr>
          </a:p>
        </p:txBody>
      </p:sp>
      <p:sp>
        <p:nvSpPr>
          <p:cNvPr id="8" name="Rectangle 6"/>
          <p:cNvSpPr>
            <a:spLocks noChangeArrowheads="1"/>
          </p:cNvSpPr>
          <p:nvPr/>
        </p:nvSpPr>
        <p:spPr bwMode="auto">
          <a:xfrm>
            <a:off x="1619672" y="2545721"/>
            <a:ext cx="4176464" cy="379223"/>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pic>
        <p:nvPicPr>
          <p:cNvPr id="307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376" t="60000" r="43561" b="20000"/>
          <a:stretch/>
        </p:blipFill>
        <p:spPr bwMode="auto">
          <a:xfrm>
            <a:off x="2129051" y="3657600"/>
            <a:ext cx="4562161" cy="1463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6119758"/>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02" name="Rectangle 18"/>
          <p:cNvSpPr>
            <a:spLocks noGrp="1" noChangeArrowheads="1"/>
          </p:cNvSpPr>
          <p:nvPr>
            <p:ph type="title"/>
          </p:nvPr>
        </p:nvSpPr>
        <p:spPr/>
        <p:txBody>
          <a:bodyPr/>
          <a:lstStyle/>
          <a:p>
            <a:r>
              <a:rPr lang="en-US" altLang="en-US"/>
              <a:t>Rules of Precedence</a:t>
            </a:r>
          </a:p>
        </p:txBody>
      </p:sp>
      <p:sp>
        <p:nvSpPr>
          <p:cNvPr id="400387" name="Rectangle 3"/>
          <p:cNvSpPr>
            <a:spLocks noChangeArrowheads="1"/>
          </p:cNvSpPr>
          <p:nvPr/>
        </p:nvSpPr>
        <p:spPr bwMode="auto">
          <a:xfrm>
            <a:off x="1216025" y="5735638"/>
            <a:ext cx="73850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346075">
              <a:tabLst>
                <a:tab pos="571500" algn="l"/>
              </a:tabLst>
              <a:defRPr sz="2400">
                <a:solidFill>
                  <a:schemeClr val="tx1"/>
                </a:solidFill>
                <a:latin typeface="Times New Roman" pitchFamily="18" charset="0"/>
              </a:defRPr>
            </a:lvl1pPr>
            <a:lvl2pPr marL="919163" indent="-400050" algn="l" defTabSz="346075">
              <a:tabLst>
                <a:tab pos="571500" algn="l"/>
              </a:tabLst>
              <a:defRPr sz="2400">
                <a:solidFill>
                  <a:schemeClr val="tx1"/>
                </a:solidFill>
                <a:latin typeface="Times New Roman" pitchFamily="18" charset="0"/>
              </a:defRPr>
            </a:lvl2pPr>
            <a:lvl3pPr marL="1319213" indent="-285750" algn="l" defTabSz="346075">
              <a:tabLst>
                <a:tab pos="571500" algn="l"/>
              </a:tabLst>
              <a:defRPr sz="2400">
                <a:solidFill>
                  <a:schemeClr val="tx1"/>
                </a:solidFill>
                <a:latin typeface="Times New Roman" pitchFamily="18" charset="0"/>
              </a:defRPr>
            </a:lvl3pPr>
            <a:lvl4pPr marL="1662113" indent="-228600" algn="l" defTabSz="346075">
              <a:tabLst>
                <a:tab pos="571500" algn="l"/>
              </a:tabLst>
              <a:defRPr sz="2400">
                <a:solidFill>
                  <a:schemeClr val="tx1"/>
                </a:solidFill>
                <a:latin typeface="Times New Roman" pitchFamily="18" charset="0"/>
              </a:defRPr>
            </a:lvl4pPr>
            <a:lvl5pPr marL="2005013" indent="-228600" algn="l" defTabSz="346075">
              <a:tabLst>
                <a:tab pos="571500" algn="l"/>
              </a:tabLst>
              <a:defRPr sz="2400">
                <a:solidFill>
                  <a:schemeClr val="tx1"/>
                </a:solidFill>
                <a:latin typeface="Times New Roman"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algn="ctr">
              <a:lnSpc>
                <a:spcPct val="95000"/>
              </a:lnSpc>
              <a:spcBef>
                <a:spcPct val="35000"/>
              </a:spcBef>
            </a:pPr>
            <a:r>
              <a:rPr lang="en-US" altLang="en-US" sz="1800">
                <a:latin typeface="Arial" charset="0"/>
              </a:rPr>
              <a:t>You can use parentheses to override rules of precedence.</a:t>
            </a:r>
          </a:p>
        </p:txBody>
      </p:sp>
      <p:graphicFrame>
        <p:nvGraphicFramePr>
          <p:cNvPr id="400458" name="Group 74"/>
          <p:cNvGraphicFramePr>
            <a:graphicFrameLocks noGrp="1"/>
          </p:cNvGraphicFramePr>
          <p:nvPr/>
        </p:nvGraphicFramePr>
        <p:xfrm>
          <a:off x="1803400" y="1801813"/>
          <a:ext cx="5486400" cy="3793046"/>
        </p:xfrm>
        <a:graphic>
          <a:graphicData uri="http://schemas.openxmlformats.org/drawingml/2006/table">
            <a:tbl>
              <a:tblPr/>
              <a:tblGrid>
                <a:gridCol w="1254125"/>
                <a:gridCol w="4232275"/>
              </a:tblGrid>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746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1</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Arithmetic operators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2</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4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charset="0"/>
                        </a:rPr>
                        <a:t>Concatenation operator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3</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4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charset="0"/>
                        </a:rPr>
                        <a:t>Comparison conditions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4</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IS</a:t>
                      </a:r>
                      <a:r>
                        <a:rPr kumimoji="0" lang="en-US" altLang="en-US" sz="1800" b="1" i="0" u="none" strike="noStrike" cap="none" normalizeH="0" baseline="0" smtClean="0">
                          <a:ln>
                            <a:noFill/>
                          </a:ln>
                          <a:solidFill>
                            <a:schemeClr val="tx1"/>
                          </a:solidFill>
                          <a:effectLst/>
                          <a:latin typeface="Times New Roman" pitchFamily="18" charset="0"/>
                        </a:rPr>
                        <a:t> </a:t>
                      </a:r>
                      <a:r>
                        <a:rPr kumimoji="0" lang="en-US" altLang="en-US" sz="1800" b="1" i="0" u="none" strike="noStrike" cap="none" normalizeH="0" baseline="0" smtClean="0">
                          <a:ln>
                            <a:noFill/>
                          </a:ln>
                          <a:solidFill>
                            <a:schemeClr val="tx1"/>
                          </a:solidFill>
                          <a:effectLst/>
                          <a:latin typeface="Courier New" pitchFamily="49" charset="0"/>
                        </a:rPr>
                        <a:t>[NOT]</a:t>
                      </a:r>
                      <a:r>
                        <a:rPr kumimoji="0" lang="en-US" altLang="en-US" sz="1800" b="1" i="0" u="none" strike="noStrike" cap="none" normalizeH="0" baseline="0" smtClean="0">
                          <a:ln>
                            <a:noFill/>
                          </a:ln>
                          <a:solidFill>
                            <a:schemeClr val="tx1"/>
                          </a:solidFill>
                          <a:effectLst/>
                          <a:latin typeface="Times New Roman" pitchFamily="18" charset="0"/>
                        </a:rPr>
                        <a:t> </a:t>
                      </a:r>
                      <a:r>
                        <a:rPr kumimoji="0" lang="en-US" altLang="en-US" sz="1800" b="1" i="0" u="none" strike="noStrike" cap="none" normalizeH="0" baseline="0" smtClean="0">
                          <a:ln>
                            <a:noFill/>
                          </a:ln>
                          <a:solidFill>
                            <a:schemeClr val="tx1"/>
                          </a:solidFill>
                          <a:effectLst/>
                          <a:latin typeface="Courier New" pitchFamily="49" charset="0"/>
                        </a:rPr>
                        <a:t>NULL</a:t>
                      </a:r>
                      <a:r>
                        <a:rPr kumimoji="0" lang="en-US" altLang="en-US" sz="1800" b="1" i="0" u="none" strike="noStrike" cap="none" normalizeH="0" baseline="0" smtClean="0">
                          <a:ln>
                            <a:noFill/>
                          </a:ln>
                          <a:solidFill>
                            <a:schemeClr val="tx1"/>
                          </a:solidFill>
                          <a:effectLst/>
                          <a:latin typeface="Times New Roman" pitchFamily="18" charset="0"/>
                        </a:rPr>
                        <a:t>, </a:t>
                      </a:r>
                      <a:r>
                        <a:rPr kumimoji="0" lang="en-US" altLang="en-US" sz="1800" b="1" i="0" u="none" strike="noStrike" cap="none" normalizeH="0" baseline="0" smtClean="0">
                          <a:ln>
                            <a:noFill/>
                          </a:ln>
                          <a:solidFill>
                            <a:schemeClr val="tx1"/>
                          </a:solidFill>
                          <a:effectLst/>
                          <a:latin typeface="Courier New" pitchFamily="49" charset="0"/>
                        </a:rPr>
                        <a:t>LIKE</a:t>
                      </a:r>
                      <a:r>
                        <a:rPr kumimoji="0" lang="en-US" altLang="en-US" sz="1800" b="1" i="0" u="none" strike="noStrike" cap="none" normalizeH="0" baseline="0" smtClean="0">
                          <a:ln>
                            <a:noFill/>
                          </a:ln>
                          <a:solidFill>
                            <a:schemeClr val="tx1"/>
                          </a:solidFill>
                          <a:effectLst/>
                          <a:latin typeface="Times New Roman" pitchFamily="18" charset="0"/>
                        </a:rPr>
                        <a:t>, </a:t>
                      </a:r>
                      <a:r>
                        <a:rPr kumimoji="0" lang="en-US" altLang="en-US" sz="1800" b="1" i="0" u="none" strike="noStrike" cap="none" normalizeH="0" baseline="0" smtClean="0">
                          <a:ln>
                            <a:noFill/>
                          </a:ln>
                          <a:solidFill>
                            <a:schemeClr val="tx1"/>
                          </a:solidFill>
                          <a:effectLst/>
                          <a:latin typeface="Courier New" pitchFamily="49" charset="0"/>
                        </a:rPr>
                        <a:t>[NOT]</a:t>
                      </a:r>
                      <a:r>
                        <a:rPr kumimoji="0" lang="en-US" altLang="en-US" sz="1800" b="1" i="0" u="none" strike="noStrike" cap="none" normalizeH="0" baseline="0" smtClean="0">
                          <a:ln>
                            <a:noFill/>
                          </a:ln>
                          <a:solidFill>
                            <a:schemeClr val="tx1"/>
                          </a:solidFill>
                          <a:effectLst/>
                          <a:latin typeface="Times New Roman" pitchFamily="18" charset="0"/>
                        </a:rPr>
                        <a:t> </a:t>
                      </a:r>
                      <a:r>
                        <a:rPr kumimoji="0" lang="en-US" altLang="en-US" sz="1800" b="1" i="0" u="none" strike="noStrike" cap="none" normalizeH="0" baseline="0" smtClean="0">
                          <a:ln>
                            <a:noFill/>
                          </a:ln>
                          <a:solidFill>
                            <a:schemeClr val="tx1"/>
                          </a:solidFill>
                          <a:effectLst/>
                          <a:latin typeface="Courier New" pitchFamily="49" charset="0"/>
                        </a:rPr>
                        <a:t>IN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5</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[NOT] BETWEEN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6</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Not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tabLst>
                          <a:tab pos="115888" algn="l"/>
                        </a:tabLst>
                        <a:defRPr sz="2000" b="1">
                          <a:solidFill>
                            <a:schemeClr val="tx1"/>
                          </a:solidFill>
                          <a:latin typeface="Arial" charset="0"/>
                        </a:defRPr>
                      </a:lvl1pPr>
                      <a:lvl2pPr marL="114300" algn="l" defTabSz="228600">
                        <a:spcBef>
                          <a:spcPct val="20000"/>
                        </a:spcBef>
                        <a:buClr>
                          <a:srgbClr val="FF0000"/>
                        </a:buClr>
                        <a:buFont typeface="Arial" charset="0"/>
                        <a:tabLst>
                          <a:tab pos="115888" algn="l"/>
                        </a:tabLst>
                        <a:defRPr sz="2000" b="1">
                          <a:solidFill>
                            <a:schemeClr val="tx1"/>
                          </a:solidFill>
                          <a:latin typeface="Arial" charset="0"/>
                        </a:defRPr>
                      </a:lvl2pPr>
                      <a:lvl3pPr marL="685800" algn="l" defTabSz="228600">
                        <a:spcBef>
                          <a:spcPct val="20000"/>
                        </a:spcBef>
                        <a:buClr>
                          <a:srgbClr val="FF0000"/>
                        </a:buClr>
                        <a:buFont typeface="Arial" charset="0"/>
                        <a:tabLst>
                          <a:tab pos="115888" algn="l"/>
                        </a:tabLst>
                        <a:defRPr b="1">
                          <a:solidFill>
                            <a:schemeClr val="tx1"/>
                          </a:solidFill>
                          <a:latin typeface="Arial" charset="0"/>
                        </a:defRPr>
                      </a:lvl3pPr>
                      <a:lvl4pPr marL="1143000" algn="l" defTabSz="228600">
                        <a:spcBef>
                          <a:spcPct val="20000"/>
                        </a:spcBef>
                        <a:buClr>
                          <a:srgbClr val="000000"/>
                        </a:buClr>
                        <a:buFont typeface="Arial" charset="0"/>
                        <a:tabLst>
                          <a:tab pos="115888" algn="l"/>
                        </a:tabLst>
                        <a:defRPr b="1">
                          <a:solidFill>
                            <a:srgbClr val="FF0000"/>
                          </a:solidFill>
                          <a:latin typeface="Arial" charset="0"/>
                        </a:defRPr>
                      </a:lvl4pPr>
                      <a:lvl5pPr marL="1257300" algn="l" defTabSz="228600">
                        <a:spcBef>
                          <a:spcPct val="20000"/>
                        </a:spcBef>
                        <a:buClr>
                          <a:srgbClr val="000000"/>
                        </a:buClr>
                        <a:buFont typeface="Arial" charset="0"/>
                        <a:tabLst>
                          <a:tab pos="115888" algn="l"/>
                        </a:tabLst>
                        <a:defRPr b="1">
                          <a:solidFill>
                            <a:schemeClr val="tx1"/>
                          </a:solidFill>
                          <a:latin typeface="Arial" charset="0"/>
                        </a:defRPr>
                      </a:lvl5pPr>
                      <a:lvl6pPr marL="17145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6pPr>
                      <a:lvl7pPr marL="21717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7pPr>
                      <a:lvl8pPr marL="26289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8pPr>
                      <a:lvl9pPr marL="30861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tab pos="115888" algn="l"/>
                        </a:tabLst>
                      </a:pPr>
                      <a:r>
                        <a:rPr kumimoji="0" lang="en-US" altLang="en-US" sz="1800" b="1" i="0" u="none" strike="noStrike" cap="none" normalizeH="0" baseline="0" smtClean="0">
                          <a:ln>
                            <a:noFill/>
                          </a:ln>
                          <a:solidFill>
                            <a:srgbClr val="000000"/>
                          </a:solidFill>
                          <a:effectLst/>
                          <a:latin typeface="Arial" charset="0"/>
                        </a:rPr>
                        <a:t>7</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NOT</a:t>
                      </a:r>
                      <a:r>
                        <a:rPr kumimoji="0" lang="en-US" altLang="en-US" sz="1800" b="1" i="0" u="none" strike="noStrike" cap="none" normalizeH="0" baseline="0" smtClean="0">
                          <a:ln>
                            <a:noFill/>
                          </a:ln>
                          <a:solidFill>
                            <a:schemeClr val="tx1"/>
                          </a:solidFill>
                          <a:effectLst/>
                          <a:latin typeface="Arial" charset="0"/>
                        </a:rPr>
                        <a:t> logical condition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8</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itchFamily="49" charset="0"/>
                        </a:rPr>
                        <a:t>AND</a:t>
                      </a:r>
                      <a:r>
                        <a:rPr kumimoji="0" lang="en-US" altLang="en-US" sz="1800" b="1" i="0" u="none" strike="noStrike" cap="none" normalizeH="0" baseline="0" smtClean="0">
                          <a:ln>
                            <a:noFill/>
                          </a:ln>
                          <a:solidFill>
                            <a:schemeClr val="tx1"/>
                          </a:solidFill>
                          <a:effectLst/>
                          <a:latin typeface="Arial" charset="0"/>
                        </a:rPr>
                        <a:t> logical condition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9</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itchFamily="49" charset="0"/>
                        </a:rPr>
                        <a:t>OR</a:t>
                      </a:r>
                      <a:r>
                        <a:rPr kumimoji="0" lang="en-US" altLang="en-US" sz="1800" b="1" i="0" u="none" strike="noStrike" cap="none" normalizeH="0" baseline="0" smtClean="0">
                          <a:ln>
                            <a:noFill/>
                          </a:ln>
                          <a:solidFill>
                            <a:schemeClr val="tx1"/>
                          </a:solidFill>
                          <a:effectLst/>
                          <a:latin typeface="Arial" charset="0"/>
                        </a:rPr>
                        <a:t> logical condition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2907807288"/>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2449" name="Group 1041"/>
          <p:cNvGrpSpPr>
            <a:grpSpLocks/>
          </p:cNvGrpSpPr>
          <p:nvPr/>
        </p:nvGrpSpPr>
        <p:grpSpPr bwMode="auto">
          <a:xfrm>
            <a:off x="882650" y="1582738"/>
            <a:ext cx="7272338" cy="1446212"/>
            <a:chOff x="650" y="991"/>
            <a:chExt cx="4652" cy="911"/>
          </a:xfrm>
          <a:solidFill>
            <a:schemeClr val="accent4">
              <a:lumMod val="20000"/>
              <a:lumOff val="80000"/>
            </a:schemeClr>
          </a:solidFill>
        </p:grpSpPr>
        <p:sp>
          <p:nvSpPr>
            <p:cNvPr id="402439" name="Rectangle 1031"/>
            <p:cNvSpPr>
              <a:spLocks noChangeArrowheads="1"/>
            </p:cNvSpPr>
            <p:nvPr/>
          </p:nvSpPr>
          <p:spPr bwMode="auto">
            <a:xfrm>
              <a:off x="671" y="1555"/>
              <a:ext cx="361" cy="330"/>
            </a:xfrm>
            <a:prstGeom prst="rect">
              <a:avLst/>
            </a:prstGeom>
            <a:grpFill/>
            <a:ln w="28575">
              <a:solidFill>
                <a:schemeClr val="hlink"/>
              </a:solidFill>
              <a:miter lim="800000"/>
              <a:headEnd type="none" w="sm" len="sm"/>
              <a:tailEnd type="none" w="sm" len="sm"/>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
          <p:nvSpPr>
            <p:cNvPr id="402442" name="Rectangle 1034"/>
            <p:cNvSpPr>
              <a:spLocks noChangeArrowheads="1"/>
            </p:cNvSpPr>
            <p:nvPr/>
          </p:nvSpPr>
          <p:spPr bwMode="blackGray">
            <a:xfrm>
              <a:off x="650" y="991"/>
              <a:ext cx="4652" cy="911"/>
            </a:xfrm>
            <a:prstGeom prst="rect">
              <a:avLst/>
            </a:prstGeom>
            <a:grp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movie_title</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movie_qty</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mm_movie</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movie_title</a:t>
              </a:r>
              <a:r>
                <a:rPr lang="en-IE" altLang="en-US" sz="1800" dirty="0">
                  <a:solidFill>
                    <a:srgbClr val="000000"/>
                  </a:solidFill>
                  <a:latin typeface="Courier New" pitchFamily="49" charset="0"/>
                </a:rPr>
                <a:t> like </a:t>
              </a:r>
              <a:r>
                <a:rPr lang="en-IE" altLang="en-US" sz="1800" dirty="0" smtClean="0">
                  <a:solidFill>
                    <a:srgbClr val="000000"/>
                  </a:solidFill>
                  <a:latin typeface="Courier New" pitchFamily="49" charset="0"/>
                </a:rPr>
                <a:t>‘S%'</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OR     </a:t>
              </a:r>
              <a:r>
                <a:rPr lang="en-IE" altLang="en-US" sz="1800" dirty="0" err="1">
                  <a:solidFill>
                    <a:srgbClr val="000000"/>
                  </a:solidFill>
                  <a:latin typeface="Courier New" pitchFamily="49" charset="0"/>
                </a:rPr>
                <a:t>movie_title</a:t>
              </a:r>
              <a:r>
                <a:rPr lang="en-IE" altLang="en-US" sz="1800" dirty="0">
                  <a:solidFill>
                    <a:srgbClr val="000000"/>
                  </a:solidFill>
                  <a:latin typeface="Courier New" pitchFamily="49" charset="0"/>
                </a:rPr>
                <a:t> like '_a%'</a:t>
              </a:r>
            </a:p>
            <a:p>
              <a:r>
                <a:rPr lang="en-IE" altLang="en-US" sz="1800" dirty="0">
                  <a:solidFill>
                    <a:srgbClr val="000000"/>
                  </a:solidFill>
                  <a:latin typeface="Courier New" pitchFamily="49" charset="0"/>
                </a:rPr>
                <a:t>AND    </a:t>
              </a:r>
              <a:r>
                <a:rPr lang="en-IE" altLang="en-US" sz="1800" dirty="0" err="1">
                  <a:solidFill>
                    <a:srgbClr val="000000"/>
                  </a:solidFill>
                  <a:latin typeface="Courier New" pitchFamily="49" charset="0"/>
                </a:rPr>
                <a:t>movie_qty</a:t>
              </a:r>
              <a:r>
                <a:rPr lang="en-IE" altLang="en-US" sz="1800" dirty="0">
                  <a:solidFill>
                    <a:srgbClr val="000000"/>
                  </a:solidFill>
                  <a:latin typeface="Courier New" pitchFamily="49" charset="0"/>
                </a:rPr>
                <a:t> &gt; 3;</a:t>
              </a:r>
              <a:endParaRPr lang="en-US" altLang="en-US" sz="1800" dirty="0">
                <a:solidFill>
                  <a:srgbClr val="000000"/>
                </a:solidFill>
                <a:latin typeface="Courier New" pitchFamily="49" charset="0"/>
              </a:endParaRPr>
            </a:p>
          </p:txBody>
        </p:sp>
        <p:sp>
          <p:nvSpPr>
            <p:cNvPr id="402437" name="Freeform 1029"/>
            <p:cNvSpPr>
              <a:spLocks/>
            </p:cNvSpPr>
            <p:nvPr/>
          </p:nvSpPr>
          <p:spPr bwMode="auto">
            <a:xfrm>
              <a:off x="1078" y="1619"/>
              <a:ext cx="228" cy="147"/>
            </a:xfrm>
            <a:custGeom>
              <a:avLst/>
              <a:gdLst>
                <a:gd name="T0" fmla="*/ 0 w 228"/>
                <a:gd name="T1" fmla="*/ 146 h 147"/>
                <a:gd name="T2" fmla="*/ 0 w 228"/>
                <a:gd name="T3" fmla="*/ 0 h 147"/>
                <a:gd name="T4" fmla="*/ 227 w 228"/>
                <a:gd name="T5" fmla="*/ 0 h 147"/>
              </a:gdLst>
              <a:ahLst/>
              <a:cxnLst>
                <a:cxn ang="0">
                  <a:pos x="T0" y="T1"/>
                </a:cxn>
                <a:cxn ang="0">
                  <a:pos x="T2" y="T3"/>
                </a:cxn>
                <a:cxn ang="0">
                  <a:pos x="T4" y="T5"/>
                </a:cxn>
              </a:cxnLst>
              <a:rect l="0" t="0" r="r" b="b"/>
              <a:pathLst>
                <a:path w="228" h="147">
                  <a:moveTo>
                    <a:pt x="0" y="146"/>
                  </a:moveTo>
                  <a:lnTo>
                    <a:pt x="0" y="0"/>
                  </a:lnTo>
                  <a:lnTo>
                    <a:pt x="227" y="0"/>
                  </a:lnTo>
                </a:path>
              </a:pathLst>
            </a:custGeom>
            <a:grpFill/>
            <a:ln w="28575" cap="rnd" cmpd="sng">
              <a:solidFill>
                <a:srgbClr val="FF0033"/>
              </a:solidFill>
              <a:prstDash val="solid"/>
              <a:round/>
              <a:headEnd type="none" w="sm" len="sm"/>
              <a:tailEnd type="triangle" w="sm" len="sm"/>
            </a:ln>
            <a:effectLst/>
            <a:extLst>
              <a:ext uri="{AF507438-7753-43E0-B8FC-AC1667EBCBE1}">
                <a14:hiddenEffects xmlns:a14="http://schemas.microsoft.com/office/drawing/2010/main">
                  <a:effectLst>
                    <a:outerShdw dist="17961" dir="2700000" algn="ctr" rotWithShape="0">
                      <a:srgbClr val="000000"/>
                    </a:outerShdw>
                  </a:effectLst>
                </a14:hiddenEffects>
              </a:ext>
            </a:extLst>
          </p:spPr>
          <p:txBody>
            <a:bodyPr/>
            <a:lstStyle/>
            <a:p>
              <a:endParaRPr lang="en-IE"/>
            </a:p>
          </p:txBody>
        </p:sp>
      </p:grpSp>
      <p:sp>
        <p:nvSpPr>
          <p:cNvPr id="402441" name="Rectangle 1033"/>
          <p:cNvSpPr>
            <a:spLocks noGrp="1" noChangeArrowheads="1"/>
          </p:cNvSpPr>
          <p:nvPr>
            <p:ph type="title"/>
          </p:nvPr>
        </p:nvSpPr>
        <p:spPr/>
        <p:txBody>
          <a:bodyPr/>
          <a:lstStyle/>
          <a:p>
            <a:r>
              <a:rPr lang="en-US" altLang="en-US"/>
              <a:t>Rules of Precedence</a:t>
            </a:r>
          </a:p>
        </p:txBody>
      </p:sp>
      <p:sp>
        <p:nvSpPr>
          <p:cNvPr id="402438" name="Line 1030"/>
          <p:cNvSpPr>
            <a:spLocks noChangeShapeType="1"/>
          </p:cNvSpPr>
          <p:nvPr/>
        </p:nvSpPr>
        <p:spPr bwMode="auto">
          <a:xfrm>
            <a:off x="1462088" y="2828925"/>
            <a:ext cx="447675" cy="0"/>
          </a:xfrm>
          <a:prstGeom prst="line">
            <a:avLst/>
          </a:prstGeom>
          <a:noFill/>
          <a:ln w="28575">
            <a:solidFill>
              <a:srgbClr val="FF0033"/>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a:lstStyle/>
          <a:p>
            <a:endParaRPr lang="en-IE"/>
          </a:p>
        </p:txBody>
      </p:sp>
      <p:sp>
        <p:nvSpPr>
          <p:cNvPr id="402451" name="Oval 1043"/>
          <p:cNvSpPr>
            <a:spLocks noChangeArrowheads="1"/>
          </p:cNvSpPr>
          <p:nvPr/>
        </p:nvSpPr>
        <p:spPr bwMode="blackWhite">
          <a:xfrm>
            <a:off x="7321550" y="2027238"/>
            <a:ext cx="490538" cy="493712"/>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defRPr sz="2400">
                <a:solidFill>
                  <a:schemeClr val="tx1"/>
                </a:solidFill>
                <a:latin typeface="Times New Roman" pitchFamily="18" charset="0"/>
              </a:defRPr>
            </a:lvl1pPr>
            <a:lvl2pPr marL="411163" algn="l" defTabSz="822325">
              <a:defRPr sz="2400">
                <a:solidFill>
                  <a:schemeClr val="tx1"/>
                </a:solidFill>
                <a:latin typeface="Times New Roman" pitchFamily="18" charset="0"/>
              </a:defRPr>
            </a:lvl2pPr>
            <a:lvl3pPr marL="822325" algn="l" defTabSz="822325">
              <a:defRPr sz="2400">
                <a:solidFill>
                  <a:schemeClr val="tx1"/>
                </a:solidFill>
                <a:latin typeface="Times New Roman" pitchFamily="18" charset="0"/>
              </a:defRPr>
            </a:lvl3pPr>
            <a:lvl4pPr marL="1235075" algn="l" defTabSz="822325">
              <a:defRPr sz="2400">
                <a:solidFill>
                  <a:schemeClr val="tx1"/>
                </a:solidFill>
                <a:latin typeface="Times New Roman" pitchFamily="18" charset="0"/>
              </a:defRPr>
            </a:lvl4pPr>
            <a:lvl5pPr marL="1646238" algn="l"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lnSpc>
                <a:spcPct val="95000"/>
              </a:lnSpc>
            </a:pPr>
            <a:r>
              <a:rPr lang="en-US" altLang="en-US">
                <a:latin typeface="Arial" charset="0"/>
              </a:rPr>
              <a:t>1</a:t>
            </a:r>
          </a:p>
        </p:txBody>
      </p:sp>
      <p:pic>
        <p:nvPicPr>
          <p:cNvPr id="317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192" t="59616" r="54914" b="29038"/>
          <a:stretch/>
        </p:blipFill>
        <p:spPr bwMode="auto">
          <a:xfrm>
            <a:off x="387551" y="3501008"/>
            <a:ext cx="7139404" cy="1905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82650" y="2478088"/>
            <a:ext cx="579438" cy="52387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900498056"/>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Movie Rental Shop</a:t>
            </a:r>
            <a:endParaRPr lang="en-IE" dirty="0"/>
          </a:p>
        </p:txBody>
      </p:sp>
      <p:sp>
        <p:nvSpPr>
          <p:cNvPr id="6" name="Text Placeholder 5"/>
          <p:cNvSpPr>
            <a:spLocks noGrp="1"/>
          </p:cNvSpPr>
          <p:nvPr>
            <p:ph type="body" idx="2"/>
          </p:nvPr>
        </p:nvSpPr>
        <p:spPr/>
        <p:txBody>
          <a:bodyPr>
            <a:normAutofit lnSpcReduction="10000"/>
          </a:bodyPr>
          <a:lstStyle/>
          <a:p>
            <a:pPr>
              <a:lnSpc>
                <a:spcPct val="100000"/>
              </a:lnSpc>
              <a:spcBef>
                <a:spcPts val="0"/>
              </a:spcBef>
              <a:spcAft>
                <a:spcPts val="0"/>
              </a:spcAft>
            </a:pPr>
            <a:r>
              <a:rPr lang="en-IE" dirty="0" err="1" smtClean="0"/>
              <a:t>mm_movie_type</a:t>
            </a:r>
            <a:r>
              <a:rPr lang="en-IE" dirty="0" smtClean="0"/>
              <a:t>(</a:t>
            </a:r>
          </a:p>
          <a:p>
            <a:pPr>
              <a:lnSpc>
                <a:spcPct val="100000"/>
              </a:lnSpc>
              <a:spcBef>
                <a:spcPts val="0"/>
              </a:spcBef>
              <a:spcAft>
                <a:spcPts val="0"/>
              </a:spcAft>
            </a:pPr>
            <a:r>
              <a:rPr lang="en-IE" b="1" u="sng" dirty="0" err="1" smtClean="0"/>
              <a:t>move_type_id</a:t>
            </a:r>
            <a:r>
              <a:rPr lang="en-IE" dirty="0" smtClean="0"/>
              <a:t>, </a:t>
            </a:r>
            <a:r>
              <a:rPr lang="en-IE" dirty="0" err="1" smtClean="0"/>
              <a:t>movie_type_description</a:t>
            </a:r>
            <a:r>
              <a:rPr lang="en-IE" dirty="0" smtClean="0"/>
              <a:t>)</a:t>
            </a:r>
          </a:p>
          <a:p>
            <a:pPr>
              <a:lnSpc>
                <a:spcPct val="100000"/>
              </a:lnSpc>
              <a:spcBef>
                <a:spcPts val="0"/>
              </a:spcBef>
              <a:spcAft>
                <a:spcPts val="0"/>
              </a:spcAft>
            </a:pPr>
            <a:endParaRPr lang="en-IE" dirty="0" smtClean="0"/>
          </a:p>
          <a:p>
            <a:pPr>
              <a:lnSpc>
                <a:spcPct val="100000"/>
              </a:lnSpc>
              <a:spcBef>
                <a:spcPts val="0"/>
              </a:spcBef>
              <a:spcAft>
                <a:spcPts val="0"/>
              </a:spcAft>
            </a:pPr>
            <a:r>
              <a:rPr lang="en-IE" dirty="0" err="1" smtClean="0"/>
              <a:t>mm_movie</a:t>
            </a:r>
            <a:r>
              <a:rPr lang="en-IE" dirty="0" smtClean="0"/>
              <a:t>(</a:t>
            </a:r>
          </a:p>
          <a:p>
            <a:pPr>
              <a:lnSpc>
                <a:spcPct val="100000"/>
              </a:lnSpc>
              <a:spcBef>
                <a:spcPts val="0"/>
              </a:spcBef>
              <a:spcAft>
                <a:spcPts val="0"/>
              </a:spcAft>
            </a:pPr>
            <a:r>
              <a:rPr lang="en-IE" b="1" u="sng" dirty="0" err="1" smtClean="0"/>
              <a:t>movie_id</a:t>
            </a:r>
            <a:r>
              <a:rPr lang="en-IE" dirty="0" smtClean="0"/>
              <a:t>,</a:t>
            </a:r>
          </a:p>
          <a:p>
            <a:pPr>
              <a:lnSpc>
                <a:spcPct val="100000"/>
              </a:lnSpc>
              <a:spcBef>
                <a:spcPts val="0"/>
              </a:spcBef>
              <a:spcAft>
                <a:spcPts val="0"/>
              </a:spcAft>
            </a:pPr>
            <a:r>
              <a:rPr lang="en-IE" dirty="0" err="1" smtClean="0"/>
              <a:t>movie_title,movie_type_id</a:t>
            </a:r>
            <a:r>
              <a:rPr lang="en-IE" dirty="0" smtClean="0"/>
              <a:t>, </a:t>
            </a:r>
            <a:r>
              <a:rPr lang="en-IE" dirty="0" err="1" smtClean="0"/>
              <a:t>movie_price</a:t>
            </a:r>
            <a:r>
              <a:rPr lang="en-IE" dirty="0" smtClean="0"/>
              <a:t>, </a:t>
            </a:r>
            <a:r>
              <a:rPr lang="en-IE" dirty="0" err="1" smtClean="0"/>
              <a:t>movie_qty</a:t>
            </a:r>
            <a:r>
              <a:rPr lang="en-IE" dirty="0" smtClean="0"/>
              <a:t>)</a:t>
            </a:r>
          </a:p>
          <a:p>
            <a:pPr>
              <a:lnSpc>
                <a:spcPct val="100000"/>
              </a:lnSpc>
              <a:spcBef>
                <a:spcPts val="0"/>
              </a:spcBef>
              <a:spcAft>
                <a:spcPts val="0"/>
              </a:spcAft>
            </a:pPr>
            <a:endParaRPr lang="en-IE" dirty="0" smtClean="0"/>
          </a:p>
          <a:p>
            <a:pPr>
              <a:lnSpc>
                <a:spcPct val="100000"/>
              </a:lnSpc>
              <a:spcBef>
                <a:spcPts val="0"/>
              </a:spcBef>
              <a:spcAft>
                <a:spcPts val="0"/>
              </a:spcAft>
            </a:pPr>
            <a:r>
              <a:rPr lang="en-IE" dirty="0" err="1" smtClean="0"/>
              <a:t>mm_customer</a:t>
            </a:r>
            <a:r>
              <a:rPr lang="en-IE" dirty="0" smtClean="0"/>
              <a:t>(</a:t>
            </a:r>
          </a:p>
          <a:p>
            <a:pPr>
              <a:lnSpc>
                <a:spcPct val="100000"/>
              </a:lnSpc>
              <a:spcBef>
                <a:spcPts val="0"/>
              </a:spcBef>
              <a:spcAft>
                <a:spcPts val="0"/>
              </a:spcAft>
            </a:pPr>
            <a:r>
              <a:rPr lang="en-IE" b="1" u="sng" dirty="0" err="1" smtClean="0"/>
              <a:t>customer_id</a:t>
            </a:r>
            <a:r>
              <a:rPr lang="en-IE" dirty="0" smtClean="0"/>
              <a:t>, </a:t>
            </a:r>
          </a:p>
          <a:p>
            <a:pPr>
              <a:lnSpc>
                <a:spcPct val="100000"/>
              </a:lnSpc>
              <a:spcBef>
                <a:spcPts val="0"/>
              </a:spcBef>
              <a:spcAft>
                <a:spcPts val="0"/>
              </a:spcAft>
            </a:pPr>
            <a:r>
              <a:rPr lang="en-IE" dirty="0" err="1" smtClean="0"/>
              <a:t>lastname</a:t>
            </a:r>
            <a:r>
              <a:rPr lang="en-IE" dirty="0" smtClean="0"/>
              <a:t>, </a:t>
            </a:r>
            <a:r>
              <a:rPr lang="en-IE" dirty="0" err="1" smtClean="0"/>
              <a:t>firstname</a:t>
            </a:r>
            <a:r>
              <a:rPr lang="en-IE" dirty="0" smtClean="0"/>
              <a:t>, </a:t>
            </a:r>
            <a:r>
              <a:rPr lang="en-IE" dirty="0" err="1" smtClean="0"/>
              <a:t>credit_card</a:t>
            </a:r>
            <a:r>
              <a:rPr lang="en-IE" dirty="0" smtClean="0"/>
              <a:t>, </a:t>
            </a:r>
            <a:r>
              <a:rPr lang="en-IE" dirty="0" err="1" smtClean="0"/>
              <a:t>on_mailing_list</a:t>
            </a:r>
            <a:r>
              <a:rPr lang="en-IE" dirty="0" smtClean="0"/>
              <a:t>)</a:t>
            </a:r>
          </a:p>
          <a:p>
            <a:pPr>
              <a:lnSpc>
                <a:spcPct val="100000"/>
              </a:lnSpc>
              <a:spcBef>
                <a:spcPts val="0"/>
              </a:spcBef>
              <a:spcAft>
                <a:spcPts val="0"/>
              </a:spcAft>
            </a:pPr>
            <a:endParaRPr lang="en-IE" dirty="0" smtClean="0"/>
          </a:p>
          <a:p>
            <a:pPr>
              <a:lnSpc>
                <a:spcPct val="100000"/>
              </a:lnSpc>
              <a:spcBef>
                <a:spcPts val="0"/>
              </a:spcBef>
              <a:spcAft>
                <a:spcPts val="0"/>
              </a:spcAft>
            </a:pPr>
            <a:r>
              <a:rPr lang="en-IE" dirty="0" err="1" smtClean="0"/>
              <a:t>mm_rental</a:t>
            </a:r>
            <a:r>
              <a:rPr lang="en-IE" dirty="0" smtClean="0"/>
              <a:t>(</a:t>
            </a:r>
          </a:p>
          <a:p>
            <a:pPr>
              <a:lnSpc>
                <a:spcPct val="100000"/>
              </a:lnSpc>
              <a:spcBef>
                <a:spcPts val="0"/>
              </a:spcBef>
              <a:spcAft>
                <a:spcPts val="0"/>
              </a:spcAft>
            </a:pPr>
            <a:r>
              <a:rPr lang="en-IE" b="1" u="sng" dirty="0" err="1" smtClean="0"/>
              <a:t>rental_id</a:t>
            </a:r>
            <a:r>
              <a:rPr lang="en-IE" dirty="0" smtClean="0"/>
              <a:t>, </a:t>
            </a:r>
          </a:p>
          <a:p>
            <a:pPr>
              <a:lnSpc>
                <a:spcPct val="100000"/>
              </a:lnSpc>
              <a:spcBef>
                <a:spcPts val="0"/>
              </a:spcBef>
              <a:spcAft>
                <a:spcPts val="0"/>
              </a:spcAft>
            </a:pPr>
            <a:r>
              <a:rPr lang="en-IE" dirty="0" err="1" smtClean="0"/>
              <a:t>customer_id</a:t>
            </a:r>
            <a:r>
              <a:rPr lang="en-IE" dirty="0" smtClean="0"/>
              <a:t>, </a:t>
            </a:r>
            <a:r>
              <a:rPr lang="en-IE" dirty="0" err="1" smtClean="0"/>
              <a:t>movie_id</a:t>
            </a:r>
            <a:r>
              <a:rPr lang="en-IE" dirty="0" smtClean="0"/>
              <a:t>, </a:t>
            </a:r>
            <a:r>
              <a:rPr lang="en-IE" dirty="0" err="1" smtClean="0"/>
              <a:t>checkout_date</a:t>
            </a:r>
            <a:r>
              <a:rPr lang="en-IE" dirty="0" smtClean="0"/>
              <a:t>, </a:t>
            </a:r>
            <a:r>
              <a:rPr lang="en-IE" dirty="0" err="1" smtClean="0"/>
              <a:t>return_date</a:t>
            </a:r>
            <a:r>
              <a:rPr lang="en-IE" dirty="0" smtClean="0"/>
              <a:t>)</a:t>
            </a:r>
          </a:p>
          <a:p>
            <a:endParaRPr lang="en-IE" dirty="0"/>
          </a:p>
        </p:txBody>
      </p:sp>
      <p:sp>
        <p:nvSpPr>
          <p:cNvPr id="5" name="Content Placeholder 4"/>
          <p:cNvSpPr>
            <a:spLocks noGrp="1"/>
          </p:cNvSpPr>
          <p:nvPr>
            <p:ph sz="quarter" idx="1"/>
          </p:nvPr>
        </p:nvSpPr>
        <p:spPr/>
        <p:txBody>
          <a:bodyPr/>
          <a:lstStyle/>
          <a:p>
            <a:endParaRPr lang="en-IE"/>
          </a:p>
        </p:txBody>
      </p:sp>
      <p:pic>
        <p:nvPicPr>
          <p:cNvPr id="399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438" t="39731" r="31071" b="3884"/>
          <a:stretch/>
        </p:blipFill>
        <p:spPr bwMode="auto">
          <a:xfrm>
            <a:off x="107504" y="1646088"/>
            <a:ext cx="6123147" cy="3647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72808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41" name="Rectangle 1033"/>
          <p:cNvSpPr>
            <a:spLocks noGrp="1" noChangeArrowheads="1"/>
          </p:cNvSpPr>
          <p:nvPr>
            <p:ph type="title"/>
          </p:nvPr>
        </p:nvSpPr>
        <p:spPr/>
        <p:txBody>
          <a:bodyPr/>
          <a:lstStyle/>
          <a:p>
            <a:r>
              <a:rPr lang="en-US" altLang="en-US"/>
              <a:t>Rules of Precedence</a:t>
            </a:r>
          </a:p>
        </p:txBody>
      </p:sp>
      <p:grpSp>
        <p:nvGrpSpPr>
          <p:cNvPr id="402448" name="Group 1040"/>
          <p:cNvGrpSpPr>
            <a:grpSpLocks/>
          </p:cNvGrpSpPr>
          <p:nvPr/>
        </p:nvGrpSpPr>
        <p:grpSpPr bwMode="auto">
          <a:xfrm>
            <a:off x="861218" y="1493019"/>
            <a:ext cx="7272338" cy="1431925"/>
            <a:chOff x="668" y="2763"/>
            <a:chExt cx="4652" cy="902"/>
          </a:xfrm>
          <a:solidFill>
            <a:schemeClr val="accent4">
              <a:lumMod val="20000"/>
              <a:lumOff val="80000"/>
            </a:schemeClr>
          </a:solidFill>
        </p:grpSpPr>
        <p:sp>
          <p:nvSpPr>
            <p:cNvPr id="402446" name="Rectangle 1038"/>
            <p:cNvSpPr>
              <a:spLocks noChangeArrowheads="1"/>
            </p:cNvSpPr>
            <p:nvPr/>
          </p:nvSpPr>
          <p:spPr bwMode="auto">
            <a:xfrm>
              <a:off x="688" y="3313"/>
              <a:ext cx="362" cy="315"/>
            </a:xfrm>
            <a:prstGeom prst="rect">
              <a:avLst/>
            </a:prstGeom>
            <a:grpFill/>
            <a:ln w="28575">
              <a:solidFill>
                <a:schemeClr val="hlink"/>
              </a:solidFill>
              <a:miter lim="800000"/>
              <a:headEnd type="none" w="sm" len="sm"/>
              <a:tailEnd type="none" w="sm" len="sm"/>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
          <p:nvSpPr>
            <p:cNvPr id="402443" name="Rectangle 1035"/>
            <p:cNvSpPr>
              <a:spLocks noChangeArrowheads="1"/>
            </p:cNvSpPr>
            <p:nvPr/>
          </p:nvSpPr>
          <p:spPr bwMode="blackGray">
            <a:xfrm>
              <a:off x="668" y="2763"/>
              <a:ext cx="4652" cy="902"/>
            </a:xfrm>
            <a:prstGeom prst="rect">
              <a:avLst/>
            </a:prstGeom>
            <a:grp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movie_title</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movie_qty</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mm_movie</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WHERE  </a:t>
              </a:r>
              <a:r>
                <a:rPr lang="en-IE" altLang="en-US" sz="1800" b="1" dirty="0" smtClean="0">
                  <a:solidFill>
                    <a:srgbClr val="000000"/>
                  </a:solidFill>
                  <a:latin typeface="Courier New" pitchFamily="49" charset="0"/>
                </a:rPr>
                <a:t>(</a:t>
              </a:r>
              <a:r>
                <a:rPr lang="en-IE" altLang="en-US" sz="1800" b="1" dirty="0" err="1" smtClean="0">
                  <a:solidFill>
                    <a:srgbClr val="000000"/>
                  </a:solidFill>
                  <a:latin typeface="Courier New" pitchFamily="49" charset="0"/>
                </a:rPr>
                <a:t>movie_title</a:t>
              </a:r>
              <a:r>
                <a:rPr lang="en-IE" altLang="en-US" sz="1800" b="1" dirty="0" smtClean="0">
                  <a:solidFill>
                    <a:srgbClr val="000000"/>
                  </a:solidFill>
                  <a:latin typeface="Courier New" pitchFamily="49" charset="0"/>
                </a:rPr>
                <a:t> </a:t>
              </a:r>
              <a:r>
                <a:rPr lang="en-IE" altLang="en-US" sz="1800" b="1" dirty="0">
                  <a:solidFill>
                    <a:srgbClr val="000000"/>
                  </a:solidFill>
                  <a:latin typeface="Courier New" pitchFamily="49" charset="0"/>
                </a:rPr>
                <a:t>like </a:t>
              </a:r>
              <a:r>
                <a:rPr lang="en-IE" altLang="en-US" sz="1800" b="1" dirty="0" smtClean="0">
                  <a:solidFill>
                    <a:srgbClr val="000000"/>
                  </a:solidFill>
                  <a:latin typeface="Courier New" pitchFamily="49" charset="0"/>
                </a:rPr>
                <a:t>‘S%'</a:t>
              </a:r>
              <a:endParaRPr lang="en-IE" altLang="en-US" sz="1800" b="1" dirty="0">
                <a:solidFill>
                  <a:srgbClr val="000000"/>
                </a:solidFill>
                <a:latin typeface="Courier New" pitchFamily="49" charset="0"/>
              </a:endParaRPr>
            </a:p>
            <a:p>
              <a:r>
                <a:rPr lang="en-IE" altLang="en-US" sz="1800" b="1" dirty="0">
                  <a:solidFill>
                    <a:srgbClr val="000000"/>
                  </a:solidFill>
                  <a:latin typeface="Courier New" pitchFamily="49" charset="0"/>
                </a:rPr>
                <a:t>OR     </a:t>
              </a:r>
              <a:r>
                <a:rPr lang="en-IE" altLang="en-US" sz="1800" b="1" dirty="0" err="1" smtClean="0">
                  <a:solidFill>
                    <a:srgbClr val="000000"/>
                  </a:solidFill>
                  <a:latin typeface="Courier New" pitchFamily="49" charset="0"/>
                </a:rPr>
                <a:t>movie_title</a:t>
              </a:r>
              <a:r>
                <a:rPr lang="en-IE" altLang="en-US" sz="1800" b="1" dirty="0" smtClean="0">
                  <a:solidFill>
                    <a:srgbClr val="000000"/>
                  </a:solidFill>
                  <a:latin typeface="Courier New" pitchFamily="49" charset="0"/>
                </a:rPr>
                <a:t> </a:t>
              </a:r>
              <a:r>
                <a:rPr lang="en-IE" altLang="en-US" sz="1800" b="1" dirty="0">
                  <a:solidFill>
                    <a:srgbClr val="000000"/>
                  </a:solidFill>
                  <a:latin typeface="Courier New" pitchFamily="49" charset="0"/>
                </a:rPr>
                <a:t>like '_a</a:t>
              </a:r>
              <a:r>
                <a:rPr lang="en-IE" altLang="en-US" sz="1800" b="1" dirty="0" smtClean="0">
                  <a:solidFill>
                    <a:srgbClr val="000000"/>
                  </a:solidFill>
                  <a:latin typeface="Courier New" pitchFamily="49" charset="0"/>
                </a:rPr>
                <a:t>%‘)</a:t>
              </a:r>
              <a:endParaRPr lang="en-IE" altLang="en-US" sz="1800" b="1" dirty="0">
                <a:solidFill>
                  <a:srgbClr val="000000"/>
                </a:solidFill>
                <a:latin typeface="Courier New" pitchFamily="49" charset="0"/>
              </a:endParaRPr>
            </a:p>
            <a:p>
              <a:r>
                <a:rPr lang="en-IE" altLang="en-US" sz="1800" dirty="0">
                  <a:solidFill>
                    <a:srgbClr val="000000"/>
                  </a:solidFill>
                  <a:latin typeface="Courier New" pitchFamily="49" charset="0"/>
                </a:rPr>
                <a:t>AND    </a:t>
              </a:r>
              <a:r>
                <a:rPr lang="en-IE" altLang="en-US" sz="1800" dirty="0" err="1">
                  <a:solidFill>
                    <a:srgbClr val="000000"/>
                  </a:solidFill>
                  <a:latin typeface="Courier New" pitchFamily="49" charset="0"/>
                </a:rPr>
                <a:t>movie_qty</a:t>
              </a:r>
              <a:r>
                <a:rPr lang="en-IE" altLang="en-US" sz="1800" dirty="0">
                  <a:solidFill>
                    <a:srgbClr val="000000"/>
                  </a:solidFill>
                  <a:latin typeface="Courier New" pitchFamily="49" charset="0"/>
                </a:rPr>
                <a:t> &gt; 3;</a:t>
              </a:r>
              <a:endParaRPr lang="en-US" altLang="en-US" sz="1800" dirty="0">
                <a:solidFill>
                  <a:srgbClr val="000000"/>
                </a:solidFill>
                <a:latin typeface="Courier New" pitchFamily="49" charset="0"/>
              </a:endParaRPr>
            </a:p>
          </p:txBody>
        </p:sp>
        <p:sp>
          <p:nvSpPr>
            <p:cNvPr id="402444" name="Freeform 1036"/>
            <p:cNvSpPr>
              <a:spLocks/>
            </p:cNvSpPr>
            <p:nvPr/>
          </p:nvSpPr>
          <p:spPr bwMode="auto">
            <a:xfrm>
              <a:off x="1174" y="3260"/>
              <a:ext cx="192" cy="147"/>
            </a:xfrm>
            <a:custGeom>
              <a:avLst/>
              <a:gdLst>
                <a:gd name="T0" fmla="*/ 0 w 192"/>
                <a:gd name="T1" fmla="*/ 146 h 147"/>
                <a:gd name="T2" fmla="*/ 0 w 192"/>
                <a:gd name="T3" fmla="*/ 0 h 147"/>
                <a:gd name="T4" fmla="*/ 191 w 192"/>
                <a:gd name="T5" fmla="*/ 0 h 147"/>
              </a:gdLst>
              <a:ahLst/>
              <a:cxnLst>
                <a:cxn ang="0">
                  <a:pos x="T0" y="T1"/>
                </a:cxn>
                <a:cxn ang="0">
                  <a:pos x="T2" y="T3"/>
                </a:cxn>
                <a:cxn ang="0">
                  <a:pos x="T4" y="T5"/>
                </a:cxn>
              </a:cxnLst>
              <a:rect l="0" t="0" r="r" b="b"/>
              <a:pathLst>
                <a:path w="192" h="147">
                  <a:moveTo>
                    <a:pt x="0" y="146"/>
                  </a:moveTo>
                  <a:lnTo>
                    <a:pt x="0" y="0"/>
                  </a:lnTo>
                  <a:lnTo>
                    <a:pt x="191" y="0"/>
                  </a:lnTo>
                </a:path>
              </a:pathLst>
            </a:custGeom>
            <a:grpFill/>
            <a:ln w="28575" cap="rnd" cmpd="sng">
              <a:solidFill>
                <a:srgbClr val="FF0033"/>
              </a:solidFill>
              <a:prstDash val="solid"/>
              <a:round/>
              <a:headEnd type="none" w="sm" len="sm"/>
              <a:tailEnd type="triangle" w="sm" len="sm"/>
            </a:ln>
            <a:effectLst/>
            <a:extLst>
              <a:ext uri="{AF507438-7753-43E0-B8FC-AC1667EBCBE1}">
                <a14:hiddenEffects xmlns:a14="http://schemas.microsoft.com/office/drawing/2010/main">
                  <a:effectLst>
                    <a:outerShdw dist="17961" dir="2700000" algn="ctr" rotWithShape="0">
                      <a:srgbClr val="000000"/>
                    </a:outerShdw>
                  </a:effectLst>
                </a14:hiddenEffects>
              </a:ext>
            </a:extLst>
          </p:spPr>
          <p:txBody>
            <a:bodyPr/>
            <a:lstStyle/>
            <a:p>
              <a:endParaRPr lang="en-IE"/>
            </a:p>
          </p:txBody>
        </p:sp>
        <p:sp>
          <p:nvSpPr>
            <p:cNvPr id="402445" name="Line 1037"/>
            <p:cNvSpPr>
              <a:spLocks noChangeShapeType="1"/>
            </p:cNvSpPr>
            <p:nvPr/>
          </p:nvSpPr>
          <p:spPr bwMode="auto">
            <a:xfrm>
              <a:off x="1048" y="3417"/>
              <a:ext cx="288" cy="0"/>
            </a:xfrm>
            <a:prstGeom prst="line">
              <a:avLst/>
            </a:prstGeom>
            <a:grpFill/>
            <a:ln w="28575">
              <a:solidFill>
                <a:srgbClr val="FF0033"/>
              </a:solidFill>
              <a:round/>
              <a:headEnd type="none" w="sm" len="sm"/>
              <a:tailEnd type="triangle" w="sm" len="sm"/>
            </a:ln>
            <a:effectLst/>
            <a:extLst>
              <a:ext uri="{AF507438-7753-43E0-B8FC-AC1667EBCBE1}">
                <a14:hiddenEffects xmlns:a14="http://schemas.microsoft.com/office/drawing/2010/main">
                  <a:effectLst>
                    <a:outerShdw dist="17961" dir="2700000" algn="ctr" rotWithShape="0">
                      <a:srgbClr val="000000"/>
                    </a:outerShdw>
                  </a:effectLst>
                </a14:hiddenEffects>
              </a:ext>
            </a:extLst>
          </p:spPr>
          <p:txBody>
            <a:bodyPr/>
            <a:lstStyle/>
            <a:p>
              <a:endParaRPr lang="en-IE"/>
            </a:p>
          </p:txBody>
        </p:sp>
      </p:grpSp>
      <p:sp>
        <p:nvSpPr>
          <p:cNvPr id="402452" name="Oval 1044"/>
          <p:cNvSpPr>
            <a:spLocks noChangeArrowheads="1"/>
          </p:cNvSpPr>
          <p:nvPr/>
        </p:nvSpPr>
        <p:spPr bwMode="blackWhite">
          <a:xfrm>
            <a:off x="7298531" y="1854969"/>
            <a:ext cx="493712" cy="493713"/>
          </a:xfrm>
          <a:prstGeom prst="ellipse">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defRPr sz="2400">
                <a:solidFill>
                  <a:schemeClr val="tx1"/>
                </a:solidFill>
                <a:latin typeface="Times New Roman" pitchFamily="18" charset="0"/>
              </a:defRPr>
            </a:lvl1pPr>
            <a:lvl2pPr marL="411163" algn="l" defTabSz="822325">
              <a:defRPr sz="2400">
                <a:solidFill>
                  <a:schemeClr val="tx1"/>
                </a:solidFill>
                <a:latin typeface="Times New Roman" pitchFamily="18" charset="0"/>
              </a:defRPr>
            </a:lvl2pPr>
            <a:lvl3pPr marL="822325" algn="l" defTabSz="822325">
              <a:defRPr sz="2400">
                <a:solidFill>
                  <a:schemeClr val="tx1"/>
                </a:solidFill>
                <a:latin typeface="Times New Roman" pitchFamily="18" charset="0"/>
              </a:defRPr>
            </a:lvl3pPr>
            <a:lvl4pPr marL="1235075" algn="l" defTabSz="822325">
              <a:defRPr sz="2400">
                <a:solidFill>
                  <a:schemeClr val="tx1"/>
                </a:solidFill>
                <a:latin typeface="Times New Roman" pitchFamily="18" charset="0"/>
              </a:defRPr>
            </a:lvl4pPr>
            <a:lvl5pPr marL="1646238" algn="l" defTabSz="822325">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lnSpc>
                <a:spcPct val="95000"/>
              </a:lnSpc>
            </a:pPr>
            <a:r>
              <a:rPr lang="en-US" altLang="en-US">
                <a:latin typeface="Arial" charset="0"/>
              </a:rPr>
              <a:t>2</a:t>
            </a:r>
          </a:p>
        </p:txBody>
      </p:sp>
      <p:sp>
        <p:nvSpPr>
          <p:cNvPr id="17" name="Rectangle 16"/>
          <p:cNvSpPr/>
          <p:nvPr/>
        </p:nvSpPr>
        <p:spPr>
          <a:xfrm>
            <a:off x="882650" y="2348880"/>
            <a:ext cx="579438" cy="52387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327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867" t="59423" r="54589" b="32116"/>
          <a:stretch/>
        </p:blipFill>
        <p:spPr bwMode="auto">
          <a:xfrm>
            <a:off x="614919" y="3260257"/>
            <a:ext cx="7557481" cy="146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5928109"/>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E" dirty="0" smtClean="0"/>
              <a:t>Sorting</a:t>
            </a:r>
            <a:endParaRPr lang="en-IE" dirty="0"/>
          </a:p>
        </p:txBody>
      </p:sp>
      <p:sp>
        <p:nvSpPr>
          <p:cNvPr id="6" name="Subtitle 5"/>
          <p:cNvSpPr>
            <a:spLocks noGrp="1"/>
          </p:cNvSpPr>
          <p:nvPr>
            <p:ph type="subTitle" idx="1"/>
          </p:nvPr>
        </p:nvSpPr>
        <p:spPr/>
        <p:txBody>
          <a:bodyPr/>
          <a:lstStyle/>
          <a:p>
            <a:endParaRPr lang="en-IE"/>
          </a:p>
        </p:txBody>
      </p:sp>
    </p:spTree>
    <p:extLst>
      <p:ext uri="{BB962C8B-B14F-4D97-AF65-F5344CB8AC3E}">
        <p14:creationId xmlns:p14="http://schemas.microsoft.com/office/powerpoint/2010/main" val="23779949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Sorting the results of a query</a:t>
            </a:r>
            <a:endParaRPr lang="en-IE" dirty="0"/>
          </a:p>
        </p:txBody>
      </p:sp>
      <p:sp>
        <p:nvSpPr>
          <p:cNvPr id="3" name="Content Placeholder 2"/>
          <p:cNvSpPr>
            <a:spLocks noGrp="1"/>
          </p:cNvSpPr>
          <p:nvPr>
            <p:ph sz="quarter" idx="1"/>
          </p:nvPr>
        </p:nvSpPr>
        <p:spPr/>
        <p:txBody>
          <a:bodyPr/>
          <a:lstStyle/>
          <a:p>
            <a:r>
              <a:rPr lang="en-IE" dirty="0" smtClean="0"/>
              <a:t>Suppose we are using the tables for our small movie rental store :</a:t>
            </a:r>
          </a:p>
          <a:p>
            <a:pPr marL="274320" lvl="1" indent="0">
              <a:buNone/>
            </a:pPr>
            <a:endParaRPr lang="en-IE"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041" y="3068960"/>
            <a:ext cx="6544393"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56938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ORDER BY Clause</a:t>
            </a:r>
            <a:endParaRPr lang="en-IE" dirty="0"/>
          </a:p>
        </p:txBody>
      </p:sp>
      <p:sp>
        <p:nvSpPr>
          <p:cNvPr id="3" name="Content Placeholder 2"/>
          <p:cNvSpPr>
            <a:spLocks noGrp="1"/>
          </p:cNvSpPr>
          <p:nvPr>
            <p:ph sz="quarter" idx="1"/>
          </p:nvPr>
        </p:nvSpPr>
        <p:spPr>
          <a:xfrm>
            <a:off x="457200" y="1219200"/>
            <a:ext cx="8229600" cy="1705744"/>
          </a:xfrm>
        </p:spPr>
        <p:txBody>
          <a:bodyPr>
            <a:normAutofit/>
          </a:bodyPr>
          <a:lstStyle/>
          <a:p>
            <a:pPr lvl="1"/>
            <a:r>
              <a:rPr lang="en-US" altLang="en-US" dirty="0"/>
              <a:t>Sort retrieved rows with the </a:t>
            </a:r>
            <a:r>
              <a:rPr lang="en-US" altLang="en-US" dirty="0">
                <a:latin typeface="Courier New" pitchFamily="49" charset="0"/>
              </a:rPr>
              <a:t>ORDER BY</a:t>
            </a:r>
            <a:r>
              <a:rPr lang="en-US" altLang="en-US" dirty="0"/>
              <a:t> clause:</a:t>
            </a:r>
          </a:p>
          <a:p>
            <a:pPr lvl="2"/>
            <a:r>
              <a:rPr lang="en-US" altLang="en-US" dirty="0">
                <a:latin typeface="Courier New" pitchFamily="49" charset="0"/>
              </a:rPr>
              <a:t>ASC</a:t>
            </a:r>
            <a:r>
              <a:rPr lang="en-US" altLang="en-US" dirty="0"/>
              <a:t>: ascending order, default</a:t>
            </a:r>
          </a:p>
          <a:p>
            <a:pPr lvl="2"/>
            <a:r>
              <a:rPr lang="en-US" altLang="en-US" dirty="0">
                <a:latin typeface="Courier New" pitchFamily="49" charset="0"/>
              </a:rPr>
              <a:t>DESC</a:t>
            </a:r>
            <a:r>
              <a:rPr lang="en-US" altLang="en-US" dirty="0"/>
              <a:t>: descending order</a:t>
            </a:r>
          </a:p>
          <a:p>
            <a:pPr lvl="1"/>
            <a:r>
              <a:rPr lang="en-US" altLang="en-US" dirty="0"/>
              <a:t>The </a:t>
            </a:r>
            <a:r>
              <a:rPr lang="en-US" altLang="en-US" dirty="0">
                <a:latin typeface="Courier New" pitchFamily="49" charset="0"/>
              </a:rPr>
              <a:t>ORDER BY</a:t>
            </a:r>
            <a:r>
              <a:rPr lang="en-US" altLang="en-US" dirty="0"/>
              <a:t> clause comes last in the </a:t>
            </a:r>
            <a:r>
              <a:rPr lang="en-US" altLang="en-US" dirty="0">
                <a:latin typeface="Courier New" pitchFamily="49" charset="0"/>
              </a:rPr>
              <a:t>SELECT</a:t>
            </a:r>
            <a:r>
              <a:rPr lang="en-US" altLang="en-US" dirty="0"/>
              <a:t> statement</a:t>
            </a:r>
            <a:r>
              <a:rPr lang="en-US" altLang="en-US" dirty="0" smtClean="0"/>
              <a:t>:</a:t>
            </a:r>
          </a:p>
          <a:p>
            <a:pPr marL="274320" lvl="1" indent="0">
              <a:buNone/>
            </a:pPr>
            <a:endParaRPr lang="en-US" altLang="en-US" sz="2000" dirty="0"/>
          </a:p>
          <a:p>
            <a:pPr marL="274320" lvl="1" indent="0">
              <a:buNone/>
            </a:pPr>
            <a:endParaRPr lang="en-US" altLang="en-US" dirty="0" smtClean="0"/>
          </a:p>
          <a:p>
            <a:endParaRPr lang="en-IE" dirty="0"/>
          </a:p>
        </p:txBody>
      </p:sp>
      <p:pic>
        <p:nvPicPr>
          <p:cNvPr id="440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3755627"/>
            <a:ext cx="4389827" cy="2895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3528" y="2780928"/>
            <a:ext cx="8640960" cy="984885"/>
          </a:xfrm>
          <a:prstGeom prst="rect">
            <a:avLst/>
          </a:prstGeom>
          <a:solidFill>
            <a:schemeClr val="accent4">
              <a:lumMod val="40000"/>
              <a:lumOff val="60000"/>
            </a:schemeClr>
          </a:solidFill>
          <a:ln>
            <a:solidFill>
              <a:schemeClr val="tx1"/>
            </a:solidFill>
          </a:ln>
        </p:spPr>
        <p:txBody>
          <a:bodyPr wrap="square" rtlCol="0">
            <a:spAutoFit/>
          </a:bodyPr>
          <a:lstStyle/>
          <a:p>
            <a:pPr marL="0" lvl="1"/>
            <a:r>
              <a:rPr lang="en-US" altLang="en-US" sz="2000" dirty="0">
                <a:latin typeface="Courier" pitchFamily="49" charset="0"/>
              </a:rPr>
              <a:t>SELECT </a:t>
            </a:r>
            <a:r>
              <a:rPr lang="en-US" altLang="en-US" sz="2000" dirty="0" err="1">
                <a:latin typeface="Courier" pitchFamily="49" charset="0"/>
              </a:rPr>
              <a:t>movie_title</a:t>
            </a:r>
            <a:r>
              <a:rPr lang="en-US" altLang="en-US" sz="2000" dirty="0">
                <a:latin typeface="Courier" pitchFamily="49" charset="0"/>
              </a:rPr>
              <a:t>, </a:t>
            </a:r>
            <a:r>
              <a:rPr lang="en-US" altLang="en-US" sz="2000" dirty="0" err="1">
                <a:latin typeface="Courier" pitchFamily="49" charset="0"/>
              </a:rPr>
              <a:t>movie_qty</a:t>
            </a:r>
            <a:r>
              <a:rPr lang="en-US" altLang="en-US" sz="2000" dirty="0">
                <a:latin typeface="Courier" pitchFamily="49" charset="0"/>
              </a:rPr>
              <a:t> from </a:t>
            </a:r>
            <a:r>
              <a:rPr lang="en-US" altLang="en-US" sz="2000" dirty="0" err="1">
                <a:latin typeface="Courier" pitchFamily="49" charset="0"/>
              </a:rPr>
              <a:t>mm_movie</a:t>
            </a:r>
            <a:r>
              <a:rPr lang="en-US" altLang="en-US" sz="2000" dirty="0">
                <a:latin typeface="Courier" pitchFamily="49" charset="0"/>
              </a:rPr>
              <a:t> </a:t>
            </a:r>
            <a:r>
              <a:rPr lang="en-US" altLang="en-US" sz="2000" b="1" dirty="0">
                <a:solidFill>
                  <a:srgbClr val="FF0000"/>
                </a:solidFill>
                <a:latin typeface="Courier" pitchFamily="49" charset="0"/>
              </a:rPr>
              <a:t>ORDER BY </a:t>
            </a:r>
            <a:r>
              <a:rPr lang="en-US" altLang="en-US" sz="2000" dirty="0" err="1">
                <a:latin typeface="Courier" pitchFamily="49" charset="0"/>
              </a:rPr>
              <a:t>movie_title</a:t>
            </a:r>
            <a:r>
              <a:rPr lang="en-US" altLang="en-US" sz="2000" dirty="0">
                <a:latin typeface="Courier" pitchFamily="49" charset="0"/>
              </a:rPr>
              <a:t> ASC;</a:t>
            </a:r>
          </a:p>
          <a:p>
            <a:endParaRPr lang="en-IE" dirty="0"/>
          </a:p>
        </p:txBody>
      </p:sp>
    </p:spTree>
    <p:extLst>
      <p:ext uri="{BB962C8B-B14F-4D97-AF65-F5344CB8AC3E}">
        <p14:creationId xmlns:p14="http://schemas.microsoft.com/office/powerpoint/2010/main" val="33734846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2132856"/>
            <a:ext cx="8280920" cy="461665"/>
          </a:xfrm>
          <a:prstGeom prst="rect">
            <a:avLst/>
          </a:prstGeom>
          <a:noFill/>
        </p:spPr>
        <p:txBody>
          <a:bodyPr wrap="square" rtlCol="0">
            <a:spAutoFit/>
          </a:bodyPr>
          <a:lstStyle/>
          <a:p>
            <a:r>
              <a:rPr lang="en-IE" sz="2400" dirty="0" smtClean="0">
                <a:solidFill>
                  <a:srgbClr val="FF0000"/>
                </a:solidFill>
              </a:rPr>
              <a:t>What will this SELECT statement return?</a:t>
            </a:r>
            <a:endParaRPr lang="en-IE" sz="2400" dirty="0">
              <a:solidFill>
                <a:srgbClr val="FF0000"/>
              </a:solidFill>
            </a:endParaRPr>
          </a:p>
        </p:txBody>
      </p:sp>
      <p:sp>
        <p:nvSpPr>
          <p:cNvPr id="4" name="TextBox 3"/>
          <p:cNvSpPr txBox="1"/>
          <p:nvPr/>
        </p:nvSpPr>
        <p:spPr>
          <a:xfrm>
            <a:off x="323528" y="980728"/>
            <a:ext cx="8424936" cy="923330"/>
          </a:xfrm>
          <a:prstGeom prst="rect">
            <a:avLst/>
          </a:prstGeom>
          <a:solidFill>
            <a:schemeClr val="accent4">
              <a:lumMod val="40000"/>
              <a:lumOff val="60000"/>
            </a:schemeClr>
          </a:solidFill>
          <a:ln>
            <a:solidFill>
              <a:schemeClr val="tx1"/>
            </a:solidFill>
          </a:ln>
        </p:spPr>
        <p:txBody>
          <a:bodyPr wrap="square" rtlCol="0">
            <a:spAutoFit/>
          </a:bodyPr>
          <a:lstStyle/>
          <a:p>
            <a:pPr marL="274320" lvl="1" indent="0">
              <a:buNone/>
            </a:pPr>
            <a:r>
              <a:rPr lang="en-IE" altLang="en-US" dirty="0">
                <a:latin typeface="Courier" pitchFamily="49" charset="0"/>
              </a:rPr>
              <a:t>SELECT </a:t>
            </a:r>
            <a:r>
              <a:rPr lang="en-IE" altLang="en-US" dirty="0" err="1">
                <a:latin typeface="Courier" pitchFamily="49" charset="0"/>
              </a:rPr>
              <a:t>movie_title</a:t>
            </a:r>
            <a:r>
              <a:rPr lang="en-IE" altLang="en-US" dirty="0">
                <a:latin typeface="Courier" pitchFamily="49" charset="0"/>
              </a:rPr>
              <a:t>, </a:t>
            </a:r>
            <a:r>
              <a:rPr lang="en-IE" altLang="en-US" dirty="0" err="1">
                <a:latin typeface="Courier" pitchFamily="49" charset="0"/>
              </a:rPr>
              <a:t>movie_qty</a:t>
            </a:r>
            <a:r>
              <a:rPr lang="en-IE" altLang="en-US" dirty="0">
                <a:latin typeface="Courier" pitchFamily="49" charset="0"/>
              </a:rPr>
              <a:t> from </a:t>
            </a:r>
            <a:r>
              <a:rPr lang="en-IE" altLang="en-US" dirty="0" err="1">
                <a:latin typeface="Courier" pitchFamily="49" charset="0"/>
              </a:rPr>
              <a:t>mm_movie</a:t>
            </a:r>
            <a:r>
              <a:rPr lang="en-IE" altLang="en-US" dirty="0">
                <a:latin typeface="Courier" pitchFamily="49" charset="0"/>
              </a:rPr>
              <a:t> </a:t>
            </a:r>
          </a:p>
          <a:p>
            <a:pPr marL="274320" lvl="1" indent="0">
              <a:buNone/>
            </a:pPr>
            <a:r>
              <a:rPr lang="en-IE" altLang="en-US" dirty="0">
                <a:latin typeface="Courier" pitchFamily="49" charset="0"/>
              </a:rPr>
              <a:t>ORDER BY </a:t>
            </a:r>
            <a:r>
              <a:rPr lang="en-IE" altLang="en-US" dirty="0" err="1">
                <a:latin typeface="Courier" pitchFamily="49" charset="0"/>
              </a:rPr>
              <a:t>movie_qty</a:t>
            </a:r>
            <a:r>
              <a:rPr lang="en-IE" altLang="en-US" dirty="0">
                <a:latin typeface="Courier" pitchFamily="49" charset="0"/>
              </a:rPr>
              <a:t> DESC;</a:t>
            </a:r>
            <a:endParaRPr lang="en-US" altLang="en-US" dirty="0">
              <a:latin typeface="Courier" pitchFamily="49" charset="0"/>
            </a:endParaRPr>
          </a:p>
          <a:p>
            <a:endParaRPr lang="en-IE" dirty="0"/>
          </a:p>
        </p:txBody>
      </p:sp>
    </p:spTree>
    <p:extLst>
      <p:ext uri="{BB962C8B-B14F-4D97-AF65-F5344CB8AC3E}">
        <p14:creationId xmlns:p14="http://schemas.microsoft.com/office/powerpoint/2010/main" val="37840800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260648"/>
            <a:ext cx="7632848" cy="646331"/>
          </a:xfrm>
          <a:prstGeom prst="rect">
            <a:avLst/>
          </a:prstGeom>
          <a:noFill/>
        </p:spPr>
        <p:txBody>
          <a:bodyPr wrap="square" rtlCol="0">
            <a:spAutoFit/>
          </a:bodyPr>
          <a:lstStyle/>
          <a:p>
            <a:r>
              <a:rPr lang="en-IE" dirty="0" smtClean="0"/>
              <a:t>Returns the movie title and the quantity in stock of all movies in the </a:t>
            </a:r>
            <a:r>
              <a:rPr lang="en-IE" dirty="0" err="1" smtClean="0"/>
              <a:t>mm_movie</a:t>
            </a:r>
            <a:r>
              <a:rPr lang="en-IE" dirty="0" smtClean="0"/>
              <a:t> table sorted in descending order of quantity.</a:t>
            </a:r>
            <a:endParaRPr lang="en-IE" dirty="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138" y="1727200"/>
            <a:ext cx="5165725" cy="340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02743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E" dirty="0" smtClean="0"/>
              <a:t>How does the SELECT statement work?</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30686416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669925" y="493713"/>
            <a:ext cx="6797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a:t>Sailors</a:t>
            </a:r>
            <a:r>
              <a:rPr lang="en-US" dirty="0"/>
              <a:t> ( </a:t>
            </a:r>
            <a:r>
              <a:rPr lang="en-US" i="1" dirty="0" err="1"/>
              <a:t>sid</a:t>
            </a:r>
            <a:r>
              <a:rPr lang="en-US" dirty="0"/>
              <a:t>: integer, </a:t>
            </a:r>
            <a:r>
              <a:rPr lang="en-US" i="1" dirty="0" err="1"/>
              <a:t>sname</a:t>
            </a:r>
            <a:r>
              <a:rPr lang="en-US" dirty="0"/>
              <a:t>: string, </a:t>
            </a:r>
            <a:r>
              <a:rPr lang="en-US" i="1" dirty="0"/>
              <a:t>rating</a:t>
            </a:r>
            <a:r>
              <a:rPr lang="en-US" dirty="0"/>
              <a:t>: integer, </a:t>
            </a:r>
            <a:r>
              <a:rPr lang="en-US" i="1" dirty="0"/>
              <a:t>age</a:t>
            </a:r>
            <a:r>
              <a:rPr lang="en-US" dirty="0"/>
              <a:t>: real )</a:t>
            </a:r>
          </a:p>
          <a:p>
            <a:r>
              <a:rPr lang="en-US" b="1" dirty="0" smtClean="0"/>
              <a:t>Reservations</a:t>
            </a:r>
            <a:r>
              <a:rPr lang="en-US" dirty="0" smtClean="0"/>
              <a:t>( </a:t>
            </a:r>
            <a:r>
              <a:rPr lang="en-US" i="1" dirty="0" err="1"/>
              <a:t>sid</a:t>
            </a:r>
            <a:r>
              <a:rPr lang="en-US" dirty="0"/>
              <a:t>: integer, </a:t>
            </a:r>
            <a:r>
              <a:rPr lang="en-US" i="1" dirty="0"/>
              <a:t>bid</a:t>
            </a:r>
            <a:r>
              <a:rPr lang="en-US" dirty="0"/>
              <a:t>: integer, </a:t>
            </a:r>
            <a:r>
              <a:rPr lang="en-US" i="1" dirty="0"/>
              <a:t>day</a:t>
            </a:r>
            <a:r>
              <a:rPr lang="en-US" dirty="0"/>
              <a:t>: date )</a:t>
            </a:r>
          </a:p>
        </p:txBody>
      </p:sp>
      <p:sp>
        <p:nvSpPr>
          <p:cNvPr id="5040" name="Text Box 944"/>
          <p:cNvSpPr txBox="1">
            <a:spLocks noChangeArrowheads="1"/>
          </p:cNvSpPr>
          <p:nvPr/>
        </p:nvSpPr>
        <p:spPr bwMode="auto">
          <a:xfrm>
            <a:off x="933450" y="5105400"/>
            <a:ext cx="280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An instance </a:t>
            </a:r>
            <a:r>
              <a:rPr lang="en-US" b="1" i="1">
                <a:solidFill>
                  <a:srgbClr val="0000CC"/>
                </a:solidFill>
              </a:rPr>
              <a:t>S</a:t>
            </a:r>
            <a:r>
              <a:rPr lang="en-US" b="1">
                <a:solidFill>
                  <a:srgbClr val="0000CC"/>
                </a:solidFill>
              </a:rPr>
              <a:t> of Sailors</a:t>
            </a:r>
          </a:p>
        </p:txBody>
      </p:sp>
      <p:graphicFrame>
        <p:nvGraphicFramePr>
          <p:cNvPr id="5296" name="Group 1200"/>
          <p:cNvGraphicFramePr>
            <a:graphicFrameLocks noGrp="1"/>
          </p:cNvGraphicFramePr>
          <p:nvPr/>
        </p:nvGraphicFramePr>
        <p:xfrm>
          <a:off x="933450" y="15240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334" name="Group 1238"/>
          <p:cNvGraphicFramePr>
            <a:graphicFrameLocks noGrp="1"/>
          </p:cNvGraphicFramePr>
          <p:nvPr/>
        </p:nvGraphicFramePr>
        <p:xfrm>
          <a:off x="4953000" y="1589088"/>
          <a:ext cx="2743200" cy="1462088"/>
        </p:xfrm>
        <a:graphic>
          <a:graphicData uri="http://schemas.openxmlformats.org/drawingml/2006/table">
            <a:tbl>
              <a:tblPr/>
              <a:tblGrid>
                <a:gridCol w="685800"/>
                <a:gridCol w="914400"/>
                <a:gridCol w="1143000"/>
              </a:tblGrid>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bid</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day</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84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10/10/02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103</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11/12/02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52" name="Text Box 1256"/>
          <p:cNvSpPr txBox="1">
            <a:spLocks noChangeArrowheads="1"/>
          </p:cNvSpPr>
          <p:nvPr/>
        </p:nvSpPr>
        <p:spPr bwMode="auto">
          <a:xfrm>
            <a:off x="4800600" y="3214688"/>
            <a:ext cx="33799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rPr>
              <a:t>An instance </a:t>
            </a:r>
            <a:r>
              <a:rPr lang="en-US" b="1" i="1" dirty="0">
                <a:solidFill>
                  <a:srgbClr val="0000CC"/>
                </a:solidFill>
              </a:rPr>
              <a:t>R</a:t>
            </a:r>
            <a:r>
              <a:rPr lang="en-US" b="1" dirty="0">
                <a:solidFill>
                  <a:srgbClr val="0000CC"/>
                </a:solidFill>
              </a:rPr>
              <a:t> of </a:t>
            </a:r>
            <a:r>
              <a:rPr lang="en-US" b="1" dirty="0" smtClean="0">
                <a:solidFill>
                  <a:srgbClr val="0000CC"/>
                </a:solidFill>
              </a:rPr>
              <a:t>Reservations</a:t>
            </a:r>
            <a:endParaRPr lang="en-US" b="1" dirty="0">
              <a:solidFill>
                <a:srgbClr val="0000CC"/>
              </a:solidFill>
            </a:endParaRPr>
          </a:p>
        </p:txBody>
      </p:sp>
      <p:sp>
        <p:nvSpPr>
          <p:cNvPr id="2" name="TextBox 1"/>
          <p:cNvSpPr txBox="1"/>
          <p:nvPr/>
        </p:nvSpPr>
        <p:spPr>
          <a:xfrm>
            <a:off x="4495132" y="4214372"/>
            <a:ext cx="3990836" cy="369332"/>
          </a:xfrm>
          <a:prstGeom prst="rect">
            <a:avLst/>
          </a:prstGeom>
          <a:noFill/>
        </p:spPr>
        <p:txBody>
          <a:bodyPr wrap="none" rtlCol="0">
            <a:spAutoFit/>
          </a:bodyPr>
          <a:lstStyle/>
          <a:p>
            <a:r>
              <a:rPr lang="en-IE" dirty="0" smtClean="0"/>
              <a:t>Reservations = Boats reserved by sailors</a:t>
            </a:r>
            <a:endParaRPr lang="en-IE" dirty="0"/>
          </a:p>
        </p:txBody>
      </p:sp>
    </p:spTree>
    <p:extLst>
      <p:ext uri="{BB962C8B-B14F-4D97-AF65-F5344CB8AC3E}">
        <p14:creationId xmlns:p14="http://schemas.microsoft.com/office/powerpoint/2010/main" val="15727706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212725" y="341313"/>
            <a:ext cx="480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Q1. Find the names and ages of all sailors.</a:t>
            </a:r>
          </a:p>
        </p:txBody>
      </p:sp>
      <p:sp>
        <p:nvSpPr>
          <p:cNvPr id="59397" name="Rectangle 5"/>
          <p:cNvSpPr>
            <a:spLocks noChangeArrowheads="1"/>
          </p:cNvSpPr>
          <p:nvPr/>
        </p:nvSpPr>
        <p:spPr bwMode="auto">
          <a:xfrm>
            <a:off x="0" y="3292475"/>
            <a:ext cx="9144000" cy="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59477" name="Group 85"/>
          <p:cNvGraphicFramePr>
            <a:graphicFrameLocks noGrp="1"/>
          </p:cNvGraphicFramePr>
          <p:nvPr/>
        </p:nvGraphicFramePr>
        <p:xfrm>
          <a:off x="609600" y="19050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9478" name="Text Box 86"/>
          <p:cNvSpPr txBox="1">
            <a:spLocks noChangeArrowheads="1"/>
          </p:cNvSpPr>
          <p:nvPr/>
        </p:nvSpPr>
        <p:spPr bwMode="auto">
          <a:xfrm>
            <a:off x="669925" y="719138"/>
            <a:ext cx="2786063" cy="6413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latin typeface="Tahoma" pitchFamily="34" charset="0"/>
              </a:rPr>
              <a:t>SELECT</a:t>
            </a:r>
            <a:r>
              <a:rPr lang="en-US" dirty="0">
                <a:solidFill>
                  <a:srgbClr val="0000CC"/>
                </a:solidFill>
              </a:rPr>
              <a:t>  </a:t>
            </a:r>
            <a:r>
              <a:rPr lang="en-US" dirty="0" err="1" smtClean="0">
                <a:solidFill>
                  <a:srgbClr val="0000CC"/>
                </a:solidFill>
              </a:rPr>
              <a:t>S.sname</a:t>
            </a:r>
            <a:r>
              <a:rPr lang="en-US" dirty="0" smtClean="0">
                <a:solidFill>
                  <a:srgbClr val="0000CC"/>
                </a:solidFill>
              </a:rPr>
              <a:t>, </a:t>
            </a:r>
            <a:r>
              <a:rPr lang="en-US" dirty="0" err="1" smtClean="0">
                <a:solidFill>
                  <a:srgbClr val="0000CC"/>
                </a:solidFill>
              </a:rPr>
              <a:t>S.age</a:t>
            </a:r>
            <a:endParaRPr lang="en-US" dirty="0" smtClean="0">
              <a:solidFill>
                <a:srgbClr val="0000CC"/>
              </a:solidFill>
            </a:endParaRPr>
          </a:p>
          <a:p>
            <a:r>
              <a:rPr lang="en-US" b="1" dirty="0" smtClean="0">
                <a:solidFill>
                  <a:srgbClr val="0000CC"/>
                </a:solidFill>
                <a:latin typeface="Tahoma" pitchFamily="34" charset="0"/>
              </a:rPr>
              <a:t>FROM</a:t>
            </a:r>
            <a:r>
              <a:rPr lang="en-US" dirty="0" smtClean="0">
                <a:solidFill>
                  <a:srgbClr val="0000CC"/>
                </a:solidFill>
              </a:rPr>
              <a:t>     </a:t>
            </a:r>
            <a:r>
              <a:rPr lang="en-US" dirty="0">
                <a:solidFill>
                  <a:srgbClr val="0000CC"/>
                </a:solidFill>
              </a:rPr>
              <a:t>Sailors S</a:t>
            </a:r>
          </a:p>
        </p:txBody>
      </p:sp>
      <p:sp>
        <p:nvSpPr>
          <p:cNvPr id="59479" name="AutoShape 87"/>
          <p:cNvSpPr>
            <a:spLocks noChangeArrowheads="1"/>
          </p:cNvSpPr>
          <p:nvPr/>
        </p:nvSpPr>
        <p:spPr bwMode="auto">
          <a:xfrm>
            <a:off x="4800600" y="1219200"/>
            <a:ext cx="2743200" cy="838200"/>
          </a:xfrm>
          <a:prstGeom prst="wedgeRoundRectCallout">
            <a:avLst>
              <a:gd name="adj1" fmla="val -93981"/>
              <a:gd name="adj2" fmla="val -68940"/>
              <a:gd name="adj3" fmla="val 16667"/>
            </a:avLst>
          </a:prstGeom>
          <a:solidFill>
            <a:srgbClr val="CCFFCC"/>
          </a:solidFill>
          <a:ln w="222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b="1" i="1">
                <a:solidFill>
                  <a:srgbClr val="0000CC"/>
                </a:solidFill>
              </a:rPr>
              <a:t>The corresponding</a:t>
            </a:r>
          </a:p>
          <a:p>
            <a:pPr algn="ctr"/>
            <a:r>
              <a:rPr lang="en-US" sz="2000" b="1" i="1">
                <a:solidFill>
                  <a:srgbClr val="0000CC"/>
                </a:solidFill>
              </a:rPr>
              <a:t>SQL query.</a:t>
            </a:r>
          </a:p>
        </p:txBody>
      </p:sp>
      <p:sp>
        <p:nvSpPr>
          <p:cNvPr id="59480" name="AutoShape 88"/>
          <p:cNvSpPr>
            <a:spLocks noChangeArrowheads="1"/>
          </p:cNvSpPr>
          <p:nvPr/>
        </p:nvSpPr>
        <p:spPr bwMode="auto">
          <a:xfrm>
            <a:off x="4419600" y="2777480"/>
            <a:ext cx="3810000" cy="1371600"/>
          </a:xfrm>
          <a:prstGeom prst="plaque">
            <a:avLst>
              <a:gd name="adj" fmla="val 16667"/>
            </a:avLst>
          </a:prstGeom>
          <a:solidFill>
            <a:schemeClr val="accent4">
              <a:lumMod val="40000"/>
              <a:lumOff val="60000"/>
            </a:schemeClr>
          </a:solidFill>
          <a:ln w="25400">
            <a:solidFill>
              <a:srgbClr val="0000CC"/>
            </a:solidFill>
            <a:miter lim="800000"/>
            <a:headEnd/>
            <a:tailEnd/>
          </a:ln>
          <a:effectLst/>
          <a:extLst/>
        </p:spPr>
        <p:txBody>
          <a:bodyPr wrap="none" anchor="ctr"/>
          <a:lstStyle/>
          <a:p>
            <a:pPr algn="ctr"/>
            <a:r>
              <a:rPr lang="en-US" sz="2400">
                <a:solidFill>
                  <a:srgbClr val="0000CC"/>
                </a:solidFill>
                <a:latin typeface="Times New Roman" charset="0"/>
              </a:rPr>
              <a:t>Now, animate the </a:t>
            </a:r>
          </a:p>
          <a:p>
            <a:pPr algn="ctr"/>
            <a:r>
              <a:rPr lang="en-US" sz="2400">
                <a:solidFill>
                  <a:srgbClr val="0000CC"/>
                </a:solidFill>
                <a:latin typeface="Times New Roman" charset="0"/>
              </a:rPr>
              <a:t>execution of the SQL query!</a:t>
            </a:r>
          </a:p>
        </p:txBody>
      </p:sp>
      <p:sp>
        <p:nvSpPr>
          <p:cNvPr id="59481" name="Text Box 89"/>
          <p:cNvSpPr txBox="1">
            <a:spLocks noChangeArrowheads="1"/>
          </p:cNvSpPr>
          <p:nvPr/>
        </p:nvSpPr>
        <p:spPr bwMode="auto">
          <a:xfrm>
            <a:off x="574675" y="1524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115343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0-#ppt_w/2"/>
                                          </p:val>
                                        </p:tav>
                                        <p:tav tm="100000">
                                          <p:val>
                                            <p:strVal val="#ppt_x"/>
                                          </p:val>
                                        </p:tav>
                                      </p:tavLst>
                                    </p:anim>
                                    <p:anim calcmode="lin" valueType="num">
                                      <p:cBhvr additive="base">
                                        <p:cTn id="8" dur="500" fill="hold"/>
                                        <p:tgtEl>
                                          <p:spTgt spid="593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9478"/>
                                        </p:tgtEl>
                                        <p:attrNameLst>
                                          <p:attrName>style.visibility</p:attrName>
                                        </p:attrNameLst>
                                      </p:cBhvr>
                                      <p:to>
                                        <p:strVal val="visible"/>
                                      </p:to>
                                    </p:set>
                                    <p:animEffect transition="in" filter="blinds(horizontal)">
                                      <p:cBhvr>
                                        <p:cTn id="13" dur="500"/>
                                        <p:tgtEl>
                                          <p:spTgt spid="5947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9479"/>
                                        </p:tgtEl>
                                        <p:attrNameLst>
                                          <p:attrName>style.visibility</p:attrName>
                                        </p:attrNameLst>
                                      </p:cBhvr>
                                      <p:to>
                                        <p:strVal val="visible"/>
                                      </p:to>
                                    </p:set>
                                    <p:animEffect transition="in" filter="wipe(left)">
                                      <p:cBhvr>
                                        <p:cTn id="18" dur="500"/>
                                        <p:tgtEl>
                                          <p:spTgt spid="5947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9480"/>
                                        </p:tgtEl>
                                        <p:attrNameLst>
                                          <p:attrName>style.visibility</p:attrName>
                                        </p:attrNameLst>
                                      </p:cBhvr>
                                      <p:to>
                                        <p:strVal val="visible"/>
                                      </p:to>
                                    </p:set>
                                    <p:animEffect transition="in" filter="checkerboard(across)">
                                      <p:cBhvr>
                                        <p:cTn id="23" dur="500"/>
                                        <p:tgtEl>
                                          <p:spTgt spid="59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478" grpId="0" animBg="1"/>
      <p:bldP spid="59479" grpId="0" animBg="1"/>
      <p:bldP spid="5948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5"/>
          <p:cNvSpPr>
            <a:spLocks noChangeArrowheads="1"/>
          </p:cNvSpPr>
          <p:nvPr/>
        </p:nvSpPr>
        <p:spPr bwMode="auto">
          <a:xfrm>
            <a:off x="0" y="3292475"/>
            <a:ext cx="9144000" cy="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sp>
        <p:nvSpPr>
          <p:cNvPr id="62507" name="Text Box 43"/>
          <p:cNvSpPr txBox="1">
            <a:spLocks noChangeArrowheads="1"/>
          </p:cNvSpPr>
          <p:nvPr/>
        </p:nvSpPr>
        <p:spPr bwMode="auto">
          <a:xfrm>
            <a:off x="5715000" y="1371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62553" name="Group 89"/>
          <p:cNvGraphicFramePr>
            <a:graphicFrameLocks noGrp="1"/>
          </p:cNvGraphicFramePr>
          <p:nvPr/>
        </p:nvGraphicFramePr>
        <p:xfrm>
          <a:off x="5334000" y="1828800"/>
          <a:ext cx="1638300" cy="558800"/>
        </p:xfrm>
        <a:graphic>
          <a:graphicData uri="http://schemas.openxmlformats.org/drawingml/2006/table">
            <a:tbl>
              <a:tblPr/>
              <a:tblGrid>
                <a:gridCol w="896938"/>
                <a:gridCol w="7413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graphicFrame>
        <p:nvGraphicFramePr>
          <p:cNvPr id="62516" name="Group 52"/>
          <p:cNvGraphicFramePr>
            <a:graphicFrameLocks noGrp="1"/>
          </p:cNvGraphicFramePr>
          <p:nvPr/>
        </p:nvGraphicFramePr>
        <p:xfrm>
          <a:off x="609600" y="19050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2554" name="Text Box 90"/>
          <p:cNvSpPr txBox="1">
            <a:spLocks noChangeArrowheads="1"/>
          </p:cNvSpPr>
          <p:nvPr/>
        </p:nvSpPr>
        <p:spPr bwMode="auto">
          <a:xfrm>
            <a:off x="212725" y="341313"/>
            <a:ext cx="7178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Q1. Find the names and ages of all sailors.     [Step 0]</a:t>
            </a:r>
          </a:p>
        </p:txBody>
      </p:sp>
      <p:sp>
        <p:nvSpPr>
          <p:cNvPr id="62555" name="Text Box 91"/>
          <p:cNvSpPr txBox="1">
            <a:spLocks noChangeArrowheads="1"/>
          </p:cNvSpPr>
          <p:nvPr/>
        </p:nvSpPr>
        <p:spPr bwMode="auto">
          <a:xfrm>
            <a:off x="669925" y="719138"/>
            <a:ext cx="2786063" cy="6413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FF0000"/>
                </a:solidFill>
                <a:latin typeface="Tahoma" pitchFamily="34" charset="0"/>
              </a:rPr>
              <a:t>SELECT</a:t>
            </a:r>
            <a:r>
              <a:rPr lang="en-US">
                <a:solidFill>
                  <a:srgbClr val="FF0000"/>
                </a:solidFill>
              </a:rPr>
              <a:t>  S.sname, S.age</a:t>
            </a:r>
          </a:p>
          <a:p>
            <a:r>
              <a:rPr lang="en-US" b="1">
                <a:latin typeface="Tahoma" pitchFamily="34" charset="0"/>
              </a:rPr>
              <a:t>FROM</a:t>
            </a:r>
            <a:r>
              <a:rPr lang="en-US"/>
              <a:t>     Sailors S</a:t>
            </a:r>
          </a:p>
        </p:txBody>
      </p:sp>
      <p:sp>
        <p:nvSpPr>
          <p:cNvPr id="62556" name="AutoShape 92"/>
          <p:cNvSpPr>
            <a:spLocks noChangeArrowheads="1"/>
          </p:cNvSpPr>
          <p:nvPr/>
        </p:nvSpPr>
        <p:spPr bwMode="auto">
          <a:xfrm>
            <a:off x="5410200" y="3581400"/>
            <a:ext cx="2819400" cy="838200"/>
          </a:xfrm>
          <a:prstGeom prst="wedgeRoundRectCallout">
            <a:avLst>
              <a:gd name="adj1" fmla="val -28491"/>
              <a:gd name="adj2" fmla="val -165343"/>
              <a:gd name="adj3" fmla="val 16667"/>
            </a:avLst>
          </a:prstGeom>
          <a:solidFill>
            <a:srgbClr val="CCFFCC"/>
          </a:solidFill>
          <a:ln w="222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b="1" i="1">
                <a:solidFill>
                  <a:srgbClr val="0000CC"/>
                </a:solidFill>
              </a:rPr>
              <a:t>Query result is also a database table.</a:t>
            </a:r>
          </a:p>
        </p:txBody>
      </p:sp>
      <p:sp>
        <p:nvSpPr>
          <p:cNvPr id="62557" name="Text Box 93"/>
          <p:cNvSpPr txBox="1">
            <a:spLocks noChangeArrowheads="1"/>
          </p:cNvSpPr>
          <p:nvPr/>
        </p:nvSpPr>
        <p:spPr bwMode="auto">
          <a:xfrm>
            <a:off x="574675" y="1524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973722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5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2556"/>
                                        </p:tgtEl>
                                        <p:attrNameLst>
                                          <p:attrName>style.visibility</p:attrName>
                                        </p:attrNameLst>
                                      </p:cBhvr>
                                      <p:to>
                                        <p:strVal val="visible"/>
                                      </p:to>
                                    </p:set>
                                    <p:animEffect transition="in" filter="wipe(left)">
                                      <p:cBhvr>
                                        <p:cTn id="11" dur="500"/>
                                        <p:tgtEl>
                                          <p:spTgt spid="62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Movie Rental Shop</a:t>
            </a:r>
            <a:endParaRPr lang="en-IE" dirty="0"/>
          </a:p>
        </p:txBody>
      </p:sp>
      <p:sp>
        <p:nvSpPr>
          <p:cNvPr id="3" name="Text Placeholder 2"/>
          <p:cNvSpPr>
            <a:spLocks noGrp="1"/>
          </p:cNvSpPr>
          <p:nvPr>
            <p:ph type="body" idx="2"/>
          </p:nvPr>
        </p:nvSpPr>
        <p:spPr/>
        <p:txBody>
          <a:bodyPr/>
          <a:lstStyle/>
          <a:p>
            <a:endParaRPr lang="en-IE"/>
          </a:p>
        </p:txBody>
      </p:sp>
      <p:pic>
        <p:nvPicPr>
          <p:cNvPr id="409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34" y="1"/>
            <a:ext cx="2649240" cy="1112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14" y="1137176"/>
            <a:ext cx="5339746" cy="2056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8" y="3193540"/>
            <a:ext cx="5312932" cy="118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4383308"/>
            <a:ext cx="4428047" cy="2389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915816" y="188640"/>
            <a:ext cx="1944216" cy="646331"/>
          </a:xfrm>
          <a:prstGeom prst="rect">
            <a:avLst/>
          </a:prstGeom>
          <a:noFill/>
        </p:spPr>
        <p:txBody>
          <a:bodyPr wrap="square" rtlCol="0">
            <a:spAutoFit/>
          </a:bodyPr>
          <a:lstStyle/>
          <a:p>
            <a:r>
              <a:rPr lang="en-IE" dirty="0" smtClean="0"/>
              <a:t>Movie Types</a:t>
            </a:r>
          </a:p>
          <a:p>
            <a:r>
              <a:rPr lang="en-IE" dirty="0" err="1" smtClean="0"/>
              <a:t>mm_movie_type</a:t>
            </a:r>
            <a:endParaRPr lang="en-IE" dirty="0"/>
          </a:p>
        </p:txBody>
      </p:sp>
      <p:sp>
        <p:nvSpPr>
          <p:cNvPr id="6" name="TextBox 5"/>
          <p:cNvSpPr txBox="1"/>
          <p:nvPr/>
        </p:nvSpPr>
        <p:spPr>
          <a:xfrm>
            <a:off x="5312932" y="1628800"/>
            <a:ext cx="1491316" cy="646331"/>
          </a:xfrm>
          <a:prstGeom prst="rect">
            <a:avLst/>
          </a:prstGeom>
          <a:noFill/>
        </p:spPr>
        <p:txBody>
          <a:bodyPr wrap="square" rtlCol="0">
            <a:spAutoFit/>
          </a:bodyPr>
          <a:lstStyle/>
          <a:p>
            <a:r>
              <a:rPr lang="en-IE" dirty="0" smtClean="0"/>
              <a:t>Movies</a:t>
            </a:r>
          </a:p>
          <a:p>
            <a:r>
              <a:rPr lang="en-IE" dirty="0" err="1" smtClean="0"/>
              <a:t>mm_movie</a:t>
            </a:r>
            <a:endParaRPr lang="en-IE" dirty="0"/>
          </a:p>
        </p:txBody>
      </p:sp>
      <p:sp>
        <p:nvSpPr>
          <p:cNvPr id="7" name="TextBox 6"/>
          <p:cNvSpPr txBox="1"/>
          <p:nvPr/>
        </p:nvSpPr>
        <p:spPr>
          <a:xfrm>
            <a:off x="5312932" y="3573016"/>
            <a:ext cx="1851356" cy="646331"/>
          </a:xfrm>
          <a:prstGeom prst="rect">
            <a:avLst/>
          </a:prstGeom>
          <a:noFill/>
        </p:spPr>
        <p:txBody>
          <a:bodyPr wrap="square" rtlCol="0">
            <a:spAutoFit/>
          </a:bodyPr>
          <a:lstStyle/>
          <a:p>
            <a:r>
              <a:rPr lang="en-IE" dirty="0" smtClean="0"/>
              <a:t>Customers</a:t>
            </a:r>
          </a:p>
          <a:p>
            <a:r>
              <a:rPr lang="en-IE" dirty="0" err="1" smtClean="0"/>
              <a:t>mm_customer</a:t>
            </a:r>
            <a:endParaRPr lang="en-IE" dirty="0"/>
          </a:p>
        </p:txBody>
      </p:sp>
      <p:sp>
        <p:nvSpPr>
          <p:cNvPr id="8" name="TextBox 7"/>
          <p:cNvSpPr txBox="1"/>
          <p:nvPr/>
        </p:nvSpPr>
        <p:spPr>
          <a:xfrm>
            <a:off x="4572000" y="5085184"/>
            <a:ext cx="1378578" cy="646331"/>
          </a:xfrm>
          <a:prstGeom prst="rect">
            <a:avLst/>
          </a:prstGeom>
          <a:noFill/>
        </p:spPr>
        <p:txBody>
          <a:bodyPr wrap="square" rtlCol="0">
            <a:spAutoFit/>
          </a:bodyPr>
          <a:lstStyle/>
          <a:p>
            <a:r>
              <a:rPr lang="en-IE" dirty="0" smtClean="0"/>
              <a:t>Rentals</a:t>
            </a:r>
          </a:p>
          <a:p>
            <a:r>
              <a:rPr lang="en-IE" dirty="0" err="1" smtClean="0"/>
              <a:t>mm_rental</a:t>
            </a:r>
            <a:endParaRPr lang="en-IE" dirty="0"/>
          </a:p>
        </p:txBody>
      </p:sp>
    </p:spTree>
    <p:extLst>
      <p:ext uri="{BB962C8B-B14F-4D97-AF65-F5344CB8AC3E}">
        <p14:creationId xmlns:p14="http://schemas.microsoft.com/office/powerpoint/2010/main" val="35277295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5"/>
          <p:cNvSpPr>
            <a:spLocks noChangeArrowheads="1"/>
          </p:cNvSpPr>
          <p:nvPr/>
        </p:nvSpPr>
        <p:spPr bwMode="auto">
          <a:xfrm>
            <a:off x="0" y="3292475"/>
            <a:ext cx="9144000" cy="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sp>
        <p:nvSpPr>
          <p:cNvPr id="64555" name="AutoShape 43"/>
          <p:cNvSpPr>
            <a:spLocks noChangeArrowheads="1"/>
          </p:cNvSpPr>
          <p:nvPr/>
        </p:nvSpPr>
        <p:spPr bwMode="auto">
          <a:xfrm>
            <a:off x="152400" y="26670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4556" name="Text Box 44"/>
          <p:cNvSpPr txBox="1">
            <a:spLocks noChangeArrowheads="1"/>
          </p:cNvSpPr>
          <p:nvPr/>
        </p:nvSpPr>
        <p:spPr bwMode="auto">
          <a:xfrm>
            <a:off x="5715000" y="1371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64610" name="Group 98"/>
          <p:cNvGraphicFramePr>
            <a:graphicFrameLocks noGrp="1"/>
          </p:cNvGraphicFramePr>
          <p:nvPr/>
        </p:nvGraphicFramePr>
        <p:xfrm>
          <a:off x="5334000" y="1828800"/>
          <a:ext cx="1638300" cy="558800"/>
        </p:xfrm>
        <a:graphic>
          <a:graphicData uri="http://schemas.openxmlformats.org/drawingml/2006/table">
            <a:tbl>
              <a:tblPr/>
              <a:tblGrid>
                <a:gridCol w="896938"/>
                <a:gridCol w="7413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graphicFrame>
        <p:nvGraphicFramePr>
          <p:cNvPr id="64565" name="Group 53"/>
          <p:cNvGraphicFramePr>
            <a:graphicFrameLocks noGrp="1"/>
          </p:cNvGraphicFramePr>
          <p:nvPr/>
        </p:nvGraphicFramePr>
        <p:xfrm>
          <a:off x="609600" y="19050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4611" name="Group 99"/>
          <p:cNvGraphicFramePr>
            <a:graphicFrameLocks noGrp="1"/>
          </p:cNvGraphicFramePr>
          <p:nvPr/>
        </p:nvGraphicFramePr>
        <p:xfrm>
          <a:off x="5334000" y="2438400"/>
          <a:ext cx="1635125" cy="557213"/>
        </p:xfrm>
        <a:graphic>
          <a:graphicData uri="http://schemas.openxmlformats.org/drawingml/2006/table">
            <a:tbl>
              <a:tblPr/>
              <a:tblGrid>
                <a:gridCol w="893763"/>
                <a:gridCol w="741362"/>
              </a:tblGrid>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4613" name="Text Box 101"/>
          <p:cNvSpPr txBox="1">
            <a:spLocks noChangeArrowheads="1"/>
          </p:cNvSpPr>
          <p:nvPr/>
        </p:nvSpPr>
        <p:spPr bwMode="auto">
          <a:xfrm>
            <a:off x="669925" y="719138"/>
            <a:ext cx="2786063" cy="6413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FF0000"/>
                </a:solidFill>
                <a:latin typeface="Tahoma" pitchFamily="34" charset="0"/>
              </a:rPr>
              <a:t>SELECT</a:t>
            </a:r>
            <a:r>
              <a:rPr lang="en-US">
                <a:solidFill>
                  <a:srgbClr val="FF0000"/>
                </a:solidFill>
              </a:rPr>
              <a:t>  S.sname, S.age</a:t>
            </a:r>
          </a:p>
          <a:p>
            <a:r>
              <a:rPr lang="en-US" b="1">
                <a:latin typeface="Tahoma" pitchFamily="34" charset="0"/>
              </a:rPr>
              <a:t>FROM</a:t>
            </a:r>
            <a:r>
              <a:rPr lang="en-US"/>
              <a:t>     Sailors S</a:t>
            </a:r>
          </a:p>
        </p:txBody>
      </p:sp>
      <p:sp>
        <p:nvSpPr>
          <p:cNvPr id="64614" name="Text Box 102"/>
          <p:cNvSpPr txBox="1">
            <a:spLocks noChangeArrowheads="1"/>
          </p:cNvSpPr>
          <p:nvPr/>
        </p:nvSpPr>
        <p:spPr bwMode="auto">
          <a:xfrm>
            <a:off x="212725" y="341313"/>
            <a:ext cx="7178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Q1. Find the names and ages of all sailors.     [Step 1]</a:t>
            </a:r>
          </a:p>
        </p:txBody>
      </p:sp>
      <p:sp>
        <p:nvSpPr>
          <p:cNvPr id="64615" name="AutoShape 103"/>
          <p:cNvSpPr>
            <a:spLocks noChangeArrowheads="1"/>
          </p:cNvSpPr>
          <p:nvPr/>
        </p:nvSpPr>
        <p:spPr bwMode="auto">
          <a:xfrm>
            <a:off x="6858000" y="3124200"/>
            <a:ext cx="2133600" cy="990600"/>
          </a:xfrm>
          <a:prstGeom prst="wedgeRoundRectCallout">
            <a:avLst>
              <a:gd name="adj1" fmla="val -71653"/>
              <a:gd name="adj2" fmla="val -70514"/>
              <a:gd name="adj3" fmla="val 16667"/>
            </a:avLst>
          </a:prstGeom>
          <a:solidFill>
            <a:srgbClr val="CCFFCC"/>
          </a:solidFill>
          <a:ln w="222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i="1">
                <a:solidFill>
                  <a:srgbClr val="0000CC"/>
                </a:solidFill>
              </a:rPr>
              <a:t>Output only the required fields </a:t>
            </a:r>
          </a:p>
          <a:p>
            <a:pPr algn="ctr"/>
            <a:r>
              <a:rPr lang="en-US" i="1">
                <a:solidFill>
                  <a:srgbClr val="0000CC"/>
                </a:solidFill>
              </a:rPr>
              <a:t>in this entry.</a:t>
            </a:r>
          </a:p>
        </p:txBody>
      </p:sp>
      <p:sp>
        <p:nvSpPr>
          <p:cNvPr id="64616" name="Text Box 104"/>
          <p:cNvSpPr txBox="1">
            <a:spLocks noChangeArrowheads="1"/>
          </p:cNvSpPr>
          <p:nvPr/>
        </p:nvSpPr>
        <p:spPr bwMode="auto">
          <a:xfrm>
            <a:off x="574675" y="1524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1586955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4611"/>
                                        </p:tgtEl>
                                        <p:attrNameLst>
                                          <p:attrName>style.visibility</p:attrName>
                                        </p:attrNameLst>
                                      </p:cBhvr>
                                      <p:to>
                                        <p:strVal val="visible"/>
                                      </p:to>
                                    </p:set>
                                    <p:animEffect transition="in" filter="wipe(left)">
                                      <p:cBhvr>
                                        <p:cTn id="7" dur="500"/>
                                        <p:tgtEl>
                                          <p:spTgt spid="646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615"/>
                                        </p:tgtEl>
                                        <p:attrNameLst>
                                          <p:attrName>style.visibility</p:attrName>
                                        </p:attrNameLst>
                                      </p:cBhvr>
                                      <p:to>
                                        <p:strVal val="visible"/>
                                      </p:to>
                                    </p:set>
                                    <p:animEffect transition="in" filter="wipe(left)">
                                      <p:cBhvr>
                                        <p:cTn id="12" dur="500"/>
                                        <p:tgtEl>
                                          <p:spTgt spid="64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ChangeArrowheads="1"/>
          </p:cNvSpPr>
          <p:nvPr/>
        </p:nvSpPr>
        <p:spPr bwMode="auto">
          <a:xfrm>
            <a:off x="0" y="3292475"/>
            <a:ext cx="9144000" cy="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sp>
        <p:nvSpPr>
          <p:cNvPr id="73732" name="AutoShape 4"/>
          <p:cNvSpPr>
            <a:spLocks noChangeArrowheads="1"/>
          </p:cNvSpPr>
          <p:nvPr/>
        </p:nvSpPr>
        <p:spPr bwMode="auto">
          <a:xfrm>
            <a:off x="152400" y="32766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3733" name="Text Box 5"/>
          <p:cNvSpPr txBox="1">
            <a:spLocks noChangeArrowheads="1"/>
          </p:cNvSpPr>
          <p:nvPr/>
        </p:nvSpPr>
        <p:spPr bwMode="auto">
          <a:xfrm>
            <a:off x="5715000" y="1371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73734" name="Group 6"/>
          <p:cNvGraphicFramePr>
            <a:graphicFrameLocks noGrp="1"/>
          </p:cNvGraphicFramePr>
          <p:nvPr/>
        </p:nvGraphicFramePr>
        <p:xfrm>
          <a:off x="5334000" y="1828800"/>
          <a:ext cx="1638300" cy="558800"/>
        </p:xfrm>
        <a:graphic>
          <a:graphicData uri="http://schemas.openxmlformats.org/drawingml/2006/table">
            <a:tbl>
              <a:tblPr/>
              <a:tblGrid>
                <a:gridCol w="896938"/>
                <a:gridCol w="7413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graphicFrame>
        <p:nvGraphicFramePr>
          <p:cNvPr id="73742" name="Group 14"/>
          <p:cNvGraphicFramePr>
            <a:graphicFrameLocks noGrp="1"/>
          </p:cNvGraphicFramePr>
          <p:nvPr/>
        </p:nvGraphicFramePr>
        <p:xfrm>
          <a:off x="609600" y="19050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3804" name="Group 76"/>
          <p:cNvGraphicFramePr>
            <a:graphicFrameLocks noGrp="1"/>
          </p:cNvGraphicFramePr>
          <p:nvPr/>
        </p:nvGraphicFramePr>
        <p:xfrm>
          <a:off x="5334000" y="2438400"/>
          <a:ext cx="1635125" cy="557213"/>
        </p:xfrm>
        <a:graphic>
          <a:graphicData uri="http://schemas.openxmlformats.org/drawingml/2006/table">
            <a:tbl>
              <a:tblPr/>
              <a:tblGrid>
                <a:gridCol w="893763"/>
                <a:gridCol w="741362"/>
              </a:tblGrid>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3791" name="Text Box 63"/>
          <p:cNvSpPr txBox="1">
            <a:spLocks noChangeArrowheads="1"/>
          </p:cNvSpPr>
          <p:nvPr/>
        </p:nvSpPr>
        <p:spPr bwMode="auto">
          <a:xfrm>
            <a:off x="669925" y="719138"/>
            <a:ext cx="2786063" cy="6413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FF0000"/>
                </a:solidFill>
                <a:latin typeface="Tahoma" pitchFamily="34" charset="0"/>
              </a:rPr>
              <a:t>SELECT</a:t>
            </a:r>
            <a:r>
              <a:rPr lang="en-US">
                <a:solidFill>
                  <a:srgbClr val="FF0000"/>
                </a:solidFill>
              </a:rPr>
              <a:t>  S.sname, S.age</a:t>
            </a:r>
          </a:p>
          <a:p>
            <a:r>
              <a:rPr lang="en-US" b="1">
                <a:latin typeface="Tahoma" pitchFamily="34" charset="0"/>
              </a:rPr>
              <a:t>FROM</a:t>
            </a:r>
            <a:r>
              <a:rPr lang="en-US"/>
              <a:t>     Sailors S</a:t>
            </a:r>
          </a:p>
        </p:txBody>
      </p:sp>
      <p:graphicFrame>
        <p:nvGraphicFramePr>
          <p:cNvPr id="73803" name="Group 75"/>
          <p:cNvGraphicFramePr>
            <a:graphicFrameLocks noGrp="1"/>
          </p:cNvGraphicFramePr>
          <p:nvPr/>
        </p:nvGraphicFramePr>
        <p:xfrm>
          <a:off x="5334000" y="3048000"/>
          <a:ext cx="1635125" cy="557213"/>
        </p:xfrm>
        <a:graphic>
          <a:graphicData uri="http://schemas.openxmlformats.org/drawingml/2006/table">
            <a:tbl>
              <a:tblPr/>
              <a:tblGrid>
                <a:gridCol w="893763"/>
                <a:gridCol w="741362"/>
              </a:tblGrid>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3805" name="Text Box 77"/>
          <p:cNvSpPr txBox="1">
            <a:spLocks noChangeArrowheads="1"/>
          </p:cNvSpPr>
          <p:nvPr/>
        </p:nvSpPr>
        <p:spPr bwMode="auto">
          <a:xfrm>
            <a:off x="212725" y="341313"/>
            <a:ext cx="7178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Q1. Find the names and ages of all sailors.     [Step 2]</a:t>
            </a:r>
          </a:p>
        </p:txBody>
      </p:sp>
      <p:sp>
        <p:nvSpPr>
          <p:cNvPr id="73807" name="Text Box 79"/>
          <p:cNvSpPr txBox="1">
            <a:spLocks noChangeArrowheads="1"/>
          </p:cNvSpPr>
          <p:nvPr/>
        </p:nvSpPr>
        <p:spPr bwMode="auto">
          <a:xfrm>
            <a:off x="574675" y="1524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1125729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3803"/>
                                        </p:tgtEl>
                                        <p:attrNameLst>
                                          <p:attrName>style.visibility</p:attrName>
                                        </p:attrNameLst>
                                      </p:cBhvr>
                                      <p:to>
                                        <p:strVal val="visible"/>
                                      </p:to>
                                    </p:set>
                                    <p:animEffect transition="in" filter="wipe(left)">
                                      <p:cBhvr>
                                        <p:cTn id="7" dur="500"/>
                                        <p:tgtEl>
                                          <p:spTgt spid="73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ChangeArrowheads="1"/>
          </p:cNvSpPr>
          <p:nvPr/>
        </p:nvSpPr>
        <p:spPr bwMode="auto">
          <a:xfrm>
            <a:off x="0" y="3292475"/>
            <a:ext cx="9144000" cy="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sp>
        <p:nvSpPr>
          <p:cNvPr id="74756" name="AutoShape 4"/>
          <p:cNvSpPr>
            <a:spLocks noChangeArrowheads="1"/>
          </p:cNvSpPr>
          <p:nvPr/>
        </p:nvSpPr>
        <p:spPr bwMode="auto">
          <a:xfrm>
            <a:off x="152400" y="38100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4757" name="Text Box 5"/>
          <p:cNvSpPr txBox="1">
            <a:spLocks noChangeArrowheads="1"/>
          </p:cNvSpPr>
          <p:nvPr/>
        </p:nvSpPr>
        <p:spPr bwMode="auto">
          <a:xfrm>
            <a:off x="5715000" y="1371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74758" name="Group 6"/>
          <p:cNvGraphicFramePr>
            <a:graphicFrameLocks noGrp="1"/>
          </p:cNvGraphicFramePr>
          <p:nvPr/>
        </p:nvGraphicFramePr>
        <p:xfrm>
          <a:off x="5334000" y="1828800"/>
          <a:ext cx="1638300" cy="558800"/>
        </p:xfrm>
        <a:graphic>
          <a:graphicData uri="http://schemas.openxmlformats.org/drawingml/2006/table">
            <a:tbl>
              <a:tblPr/>
              <a:tblGrid>
                <a:gridCol w="896938"/>
                <a:gridCol w="7413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graphicFrame>
        <p:nvGraphicFramePr>
          <p:cNvPr id="74766" name="Group 14"/>
          <p:cNvGraphicFramePr>
            <a:graphicFrameLocks noGrp="1"/>
          </p:cNvGraphicFramePr>
          <p:nvPr/>
        </p:nvGraphicFramePr>
        <p:xfrm>
          <a:off x="609600" y="19050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4827" name="Group 75"/>
          <p:cNvGraphicFramePr>
            <a:graphicFrameLocks noGrp="1"/>
          </p:cNvGraphicFramePr>
          <p:nvPr/>
        </p:nvGraphicFramePr>
        <p:xfrm>
          <a:off x="5334000" y="2438400"/>
          <a:ext cx="1635125" cy="1066800"/>
        </p:xfrm>
        <a:graphic>
          <a:graphicData uri="http://schemas.openxmlformats.org/drawingml/2006/table">
            <a:tbl>
              <a:tblPr/>
              <a:tblGrid>
                <a:gridCol w="893763"/>
                <a:gridCol w="7413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4811" name="Text Box 59"/>
          <p:cNvSpPr txBox="1">
            <a:spLocks noChangeArrowheads="1"/>
          </p:cNvSpPr>
          <p:nvPr/>
        </p:nvSpPr>
        <p:spPr bwMode="auto">
          <a:xfrm>
            <a:off x="669925" y="719138"/>
            <a:ext cx="2786063" cy="6413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FF0000"/>
                </a:solidFill>
                <a:latin typeface="Tahoma" pitchFamily="34" charset="0"/>
              </a:rPr>
              <a:t>SELECT</a:t>
            </a:r>
            <a:r>
              <a:rPr lang="en-US">
                <a:solidFill>
                  <a:srgbClr val="FF0000"/>
                </a:solidFill>
              </a:rPr>
              <a:t>  S.sname, S.age</a:t>
            </a:r>
          </a:p>
          <a:p>
            <a:r>
              <a:rPr lang="en-US" b="1">
                <a:latin typeface="Tahoma" pitchFamily="34" charset="0"/>
              </a:rPr>
              <a:t>FROM</a:t>
            </a:r>
            <a:r>
              <a:rPr lang="en-US"/>
              <a:t>     Sailors S</a:t>
            </a:r>
          </a:p>
        </p:txBody>
      </p:sp>
      <p:graphicFrame>
        <p:nvGraphicFramePr>
          <p:cNvPr id="74812" name="Group 60"/>
          <p:cNvGraphicFramePr>
            <a:graphicFrameLocks noGrp="1"/>
          </p:cNvGraphicFramePr>
          <p:nvPr/>
        </p:nvGraphicFramePr>
        <p:xfrm>
          <a:off x="5334000" y="3581400"/>
          <a:ext cx="1635125" cy="557213"/>
        </p:xfrm>
        <a:graphic>
          <a:graphicData uri="http://schemas.openxmlformats.org/drawingml/2006/table">
            <a:tbl>
              <a:tblPr/>
              <a:tblGrid>
                <a:gridCol w="893763"/>
                <a:gridCol w="741362"/>
              </a:tblGrid>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4820" name="Text Box 68"/>
          <p:cNvSpPr txBox="1">
            <a:spLocks noChangeArrowheads="1"/>
          </p:cNvSpPr>
          <p:nvPr/>
        </p:nvSpPr>
        <p:spPr bwMode="auto">
          <a:xfrm>
            <a:off x="212725" y="341313"/>
            <a:ext cx="7178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Q1. Find the names and ages of all sailors.     [Step 3]</a:t>
            </a:r>
          </a:p>
        </p:txBody>
      </p:sp>
      <p:sp>
        <p:nvSpPr>
          <p:cNvPr id="74828" name="Text Box 76"/>
          <p:cNvSpPr txBox="1">
            <a:spLocks noChangeArrowheads="1"/>
          </p:cNvSpPr>
          <p:nvPr/>
        </p:nvSpPr>
        <p:spPr bwMode="auto">
          <a:xfrm>
            <a:off x="574675" y="1524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2009311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4812"/>
                                        </p:tgtEl>
                                        <p:attrNameLst>
                                          <p:attrName>style.visibility</p:attrName>
                                        </p:attrNameLst>
                                      </p:cBhvr>
                                      <p:to>
                                        <p:strVal val="visible"/>
                                      </p:to>
                                    </p:set>
                                    <p:animEffect transition="in" filter="wipe(left)">
                                      <p:cBhvr>
                                        <p:cTn id="7" dur="500"/>
                                        <p:tgtEl>
                                          <p:spTgt spid="74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ChangeArrowheads="1"/>
          </p:cNvSpPr>
          <p:nvPr/>
        </p:nvSpPr>
        <p:spPr bwMode="auto">
          <a:xfrm>
            <a:off x="0" y="3292475"/>
            <a:ext cx="9144000" cy="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sp>
        <p:nvSpPr>
          <p:cNvPr id="75780" name="AutoShape 4"/>
          <p:cNvSpPr>
            <a:spLocks noChangeArrowheads="1"/>
          </p:cNvSpPr>
          <p:nvPr/>
        </p:nvSpPr>
        <p:spPr bwMode="auto">
          <a:xfrm>
            <a:off x="152400" y="44196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5781" name="Text Box 5"/>
          <p:cNvSpPr txBox="1">
            <a:spLocks noChangeArrowheads="1"/>
          </p:cNvSpPr>
          <p:nvPr/>
        </p:nvSpPr>
        <p:spPr bwMode="auto">
          <a:xfrm>
            <a:off x="5715000" y="1371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75782" name="Group 6"/>
          <p:cNvGraphicFramePr>
            <a:graphicFrameLocks noGrp="1"/>
          </p:cNvGraphicFramePr>
          <p:nvPr/>
        </p:nvGraphicFramePr>
        <p:xfrm>
          <a:off x="5334000" y="1828800"/>
          <a:ext cx="1638300" cy="558800"/>
        </p:xfrm>
        <a:graphic>
          <a:graphicData uri="http://schemas.openxmlformats.org/drawingml/2006/table">
            <a:tbl>
              <a:tblPr/>
              <a:tblGrid>
                <a:gridCol w="896938"/>
                <a:gridCol w="7413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graphicFrame>
        <p:nvGraphicFramePr>
          <p:cNvPr id="75790" name="Group 14"/>
          <p:cNvGraphicFramePr>
            <a:graphicFrameLocks noGrp="1"/>
          </p:cNvGraphicFramePr>
          <p:nvPr/>
        </p:nvGraphicFramePr>
        <p:xfrm>
          <a:off x="609600" y="19050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5852" name="Group 76"/>
          <p:cNvGraphicFramePr>
            <a:graphicFrameLocks noGrp="1"/>
          </p:cNvGraphicFramePr>
          <p:nvPr/>
        </p:nvGraphicFramePr>
        <p:xfrm>
          <a:off x="5334000" y="2438400"/>
          <a:ext cx="1635125" cy="1600200"/>
        </p:xfrm>
        <a:graphic>
          <a:graphicData uri="http://schemas.openxmlformats.org/drawingml/2006/table">
            <a:tbl>
              <a:tblPr/>
              <a:tblGrid>
                <a:gridCol w="893763"/>
                <a:gridCol w="7413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5838" name="Text Box 62"/>
          <p:cNvSpPr txBox="1">
            <a:spLocks noChangeArrowheads="1"/>
          </p:cNvSpPr>
          <p:nvPr/>
        </p:nvSpPr>
        <p:spPr bwMode="auto">
          <a:xfrm>
            <a:off x="669925" y="719138"/>
            <a:ext cx="2786063" cy="6413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FF0000"/>
                </a:solidFill>
                <a:latin typeface="Tahoma" pitchFamily="34" charset="0"/>
              </a:rPr>
              <a:t>SELECT</a:t>
            </a:r>
            <a:r>
              <a:rPr lang="en-US">
                <a:solidFill>
                  <a:srgbClr val="FF0000"/>
                </a:solidFill>
              </a:rPr>
              <a:t>  S.sname, S.age</a:t>
            </a:r>
          </a:p>
          <a:p>
            <a:r>
              <a:rPr lang="en-US" b="1">
                <a:latin typeface="Tahoma" pitchFamily="34" charset="0"/>
              </a:rPr>
              <a:t>FROM</a:t>
            </a:r>
            <a:r>
              <a:rPr lang="en-US"/>
              <a:t>     Sailors S</a:t>
            </a:r>
          </a:p>
        </p:txBody>
      </p:sp>
      <p:graphicFrame>
        <p:nvGraphicFramePr>
          <p:cNvPr id="75839" name="Group 63"/>
          <p:cNvGraphicFramePr>
            <a:graphicFrameLocks noGrp="1"/>
          </p:cNvGraphicFramePr>
          <p:nvPr/>
        </p:nvGraphicFramePr>
        <p:xfrm>
          <a:off x="5334000" y="4114800"/>
          <a:ext cx="1635125" cy="557213"/>
        </p:xfrm>
        <a:graphic>
          <a:graphicData uri="http://schemas.openxmlformats.org/drawingml/2006/table">
            <a:tbl>
              <a:tblPr/>
              <a:tblGrid>
                <a:gridCol w="893763"/>
                <a:gridCol w="741362"/>
              </a:tblGrid>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5847" name="Text Box 71"/>
          <p:cNvSpPr txBox="1">
            <a:spLocks noChangeArrowheads="1"/>
          </p:cNvSpPr>
          <p:nvPr/>
        </p:nvSpPr>
        <p:spPr bwMode="auto">
          <a:xfrm>
            <a:off x="212725" y="341313"/>
            <a:ext cx="7178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Q1. Find the names and ages of all sailors.     [Step 4]</a:t>
            </a:r>
          </a:p>
        </p:txBody>
      </p:sp>
      <p:sp>
        <p:nvSpPr>
          <p:cNvPr id="75853" name="Text Box 77"/>
          <p:cNvSpPr txBox="1">
            <a:spLocks noChangeArrowheads="1"/>
          </p:cNvSpPr>
          <p:nvPr/>
        </p:nvSpPr>
        <p:spPr bwMode="auto">
          <a:xfrm>
            <a:off x="574675" y="1524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38185125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5839"/>
                                        </p:tgtEl>
                                        <p:attrNameLst>
                                          <p:attrName>style.visibility</p:attrName>
                                        </p:attrNameLst>
                                      </p:cBhvr>
                                      <p:to>
                                        <p:strVal val="visible"/>
                                      </p:to>
                                    </p:set>
                                    <p:animEffect transition="in" filter="wipe(left)">
                                      <p:cBhvr>
                                        <p:cTn id="7" dur="500"/>
                                        <p:tgtEl>
                                          <p:spTgt spid="75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ChangeArrowheads="1"/>
          </p:cNvSpPr>
          <p:nvPr/>
        </p:nvSpPr>
        <p:spPr bwMode="auto">
          <a:xfrm>
            <a:off x="0" y="3292475"/>
            <a:ext cx="9144000" cy="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sp>
        <p:nvSpPr>
          <p:cNvPr id="77828" name="AutoShape 4"/>
          <p:cNvSpPr>
            <a:spLocks noChangeArrowheads="1"/>
          </p:cNvSpPr>
          <p:nvPr/>
        </p:nvSpPr>
        <p:spPr bwMode="auto">
          <a:xfrm>
            <a:off x="152400" y="49530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7829" name="Text Box 5"/>
          <p:cNvSpPr txBox="1">
            <a:spLocks noChangeArrowheads="1"/>
          </p:cNvSpPr>
          <p:nvPr/>
        </p:nvSpPr>
        <p:spPr bwMode="auto">
          <a:xfrm>
            <a:off x="5715000" y="1371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77830" name="Group 6"/>
          <p:cNvGraphicFramePr>
            <a:graphicFrameLocks noGrp="1"/>
          </p:cNvGraphicFramePr>
          <p:nvPr/>
        </p:nvGraphicFramePr>
        <p:xfrm>
          <a:off x="5334000" y="1828800"/>
          <a:ext cx="1638300" cy="558800"/>
        </p:xfrm>
        <a:graphic>
          <a:graphicData uri="http://schemas.openxmlformats.org/drawingml/2006/table">
            <a:tbl>
              <a:tblPr/>
              <a:tblGrid>
                <a:gridCol w="896938"/>
                <a:gridCol w="7413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graphicFrame>
        <p:nvGraphicFramePr>
          <p:cNvPr id="77838" name="Group 14"/>
          <p:cNvGraphicFramePr>
            <a:graphicFrameLocks noGrp="1"/>
          </p:cNvGraphicFramePr>
          <p:nvPr/>
        </p:nvGraphicFramePr>
        <p:xfrm>
          <a:off x="609600" y="19050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7875" name="Group 51"/>
          <p:cNvGraphicFramePr>
            <a:graphicFrameLocks noGrp="1"/>
          </p:cNvGraphicFramePr>
          <p:nvPr/>
        </p:nvGraphicFramePr>
        <p:xfrm>
          <a:off x="5334000" y="2438400"/>
          <a:ext cx="1635125" cy="2133600"/>
        </p:xfrm>
        <a:graphic>
          <a:graphicData uri="http://schemas.openxmlformats.org/drawingml/2006/table">
            <a:tbl>
              <a:tblPr/>
              <a:tblGrid>
                <a:gridCol w="893763"/>
                <a:gridCol w="7413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7892" name="Text Box 68"/>
          <p:cNvSpPr txBox="1">
            <a:spLocks noChangeArrowheads="1"/>
          </p:cNvSpPr>
          <p:nvPr/>
        </p:nvSpPr>
        <p:spPr bwMode="auto">
          <a:xfrm>
            <a:off x="669925" y="719138"/>
            <a:ext cx="2786063" cy="6413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FF0000"/>
                </a:solidFill>
                <a:latin typeface="Tahoma" pitchFamily="34" charset="0"/>
              </a:rPr>
              <a:t>SELECT</a:t>
            </a:r>
            <a:r>
              <a:rPr lang="en-US">
                <a:solidFill>
                  <a:srgbClr val="FF0000"/>
                </a:solidFill>
              </a:rPr>
              <a:t>  S.sname, S.age</a:t>
            </a:r>
          </a:p>
          <a:p>
            <a:r>
              <a:rPr lang="en-US" b="1">
                <a:latin typeface="Tahoma" pitchFamily="34" charset="0"/>
              </a:rPr>
              <a:t>FROM</a:t>
            </a:r>
            <a:r>
              <a:rPr lang="en-US"/>
              <a:t>     Sailors S</a:t>
            </a:r>
          </a:p>
        </p:txBody>
      </p:sp>
      <p:graphicFrame>
        <p:nvGraphicFramePr>
          <p:cNvPr id="77893" name="Group 69"/>
          <p:cNvGraphicFramePr>
            <a:graphicFrameLocks noGrp="1"/>
          </p:cNvGraphicFramePr>
          <p:nvPr/>
        </p:nvGraphicFramePr>
        <p:xfrm>
          <a:off x="5334000" y="4700588"/>
          <a:ext cx="1635125" cy="557213"/>
        </p:xfrm>
        <a:graphic>
          <a:graphicData uri="http://schemas.openxmlformats.org/drawingml/2006/table">
            <a:tbl>
              <a:tblPr/>
              <a:tblGrid>
                <a:gridCol w="893763"/>
                <a:gridCol w="741362"/>
              </a:tblGrid>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7901" name="Text Box 77"/>
          <p:cNvSpPr txBox="1">
            <a:spLocks noChangeArrowheads="1"/>
          </p:cNvSpPr>
          <p:nvPr/>
        </p:nvSpPr>
        <p:spPr bwMode="auto">
          <a:xfrm>
            <a:off x="212725" y="341313"/>
            <a:ext cx="7178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Q1. Find the names and ages of all sailors.     [Step 5]</a:t>
            </a:r>
          </a:p>
        </p:txBody>
      </p:sp>
      <p:sp>
        <p:nvSpPr>
          <p:cNvPr id="77902" name="Text Box 78"/>
          <p:cNvSpPr txBox="1">
            <a:spLocks noChangeArrowheads="1"/>
          </p:cNvSpPr>
          <p:nvPr/>
        </p:nvSpPr>
        <p:spPr bwMode="auto">
          <a:xfrm>
            <a:off x="574675" y="1524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2973419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7893"/>
                                        </p:tgtEl>
                                        <p:attrNameLst>
                                          <p:attrName>style.visibility</p:attrName>
                                        </p:attrNameLst>
                                      </p:cBhvr>
                                      <p:to>
                                        <p:strVal val="visible"/>
                                      </p:to>
                                    </p:set>
                                    <p:animEffect transition="in" filter="wipe(left)">
                                      <p:cBhvr>
                                        <p:cTn id="7" dur="500"/>
                                        <p:tgtEl>
                                          <p:spTgt spid="7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ChangeArrowheads="1"/>
          </p:cNvSpPr>
          <p:nvPr/>
        </p:nvSpPr>
        <p:spPr bwMode="auto">
          <a:xfrm>
            <a:off x="0" y="3292475"/>
            <a:ext cx="9144000" cy="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sp>
        <p:nvSpPr>
          <p:cNvPr id="76804" name="AutoShape 4"/>
          <p:cNvSpPr>
            <a:spLocks noChangeArrowheads="1"/>
          </p:cNvSpPr>
          <p:nvPr/>
        </p:nvSpPr>
        <p:spPr bwMode="auto">
          <a:xfrm>
            <a:off x="152400" y="55626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6805" name="Text Box 5"/>
          <p:cNvSpPr txBox="1">
            <a:spLocks noChangeArrowheads="1"/>
          </p:cNvSpPr>
          <p:nvPr/>
        </p:nvSpPr>
        <p:spPr bwMode="auto">
          <a:xfrm>
            <a:off x="5715000" y="1371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76806" name="Group 6"/>
          <p:cNvGraphicFramePr>
            <a:graphicFrameLocks noGrp="1"/>
          </p:cNvGraphicFramePr>
          <p:nvPr/>
        </p:nvGraphicFramePr>
        <p:xfrm>
          <a:off x="5334000" y="1828800"/>
          <a:ext cx="1638300" cy="558800"/>
        </p:xfrm>
        <a:graphic>
          <a:graphicData uri="http://schemas.openxmlformats.org/drawingml/2006/table">
            <a:tbl>
              <a:tblPr/>
              <a:tblGrid>
                <a:gridCol w="896938"/>
                <a:gridCol w="7413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graphicFrame>
        <p:nvGraphicFramePr>
          <p:cNvPr id="76814" name="Group 14"/>
          <p:cNvGraphicFramePr>
            <a:graphicFrameLocks noGrp="1"/>
          </p:cNvGraphicFramePr>
          <p:nvPr/>
        </p:nvGraphicFramePr>
        <p:xfrm>
          <a:off x="609600" y="19050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6889" name="Group 89"/>
          <p:cNvGraphicFramePr>
            <a:graphicFrameLocks noGrp="1"/>
          </p:cNvGraphicFramePr>
          <p:nvPr/>
        </p:nvGraphicFramePr>
        <p:xfrm>
          <a:off x="5334000" y="2438400"/>
          <a:ext cx="1635125" cy="2667000"/>
        </p:xfrm>
        <a:graphic>
          <a:graphicData uri="http://schemas.openxmlformats.org/drawingml/2006/table">
            <a:tbl>
              <a:tblPr/>
              <a:tblGrid>
                <a:gridCol w="893763"/>
                <a:gridCol w="7413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6865" name="Text Box 65"/>
          <p:cNvSpPr txBox="1">
            <a:spLocks noChangeArrowheads="1"/>
          </p:cNvSpPr>
          <p:nvPr/>
        </p:nvSpPr>
        <p:spPr bwMode="auto">
          <a:xfrm>
            <a:off x="669925" y="719138"/>
            <a:ext cx="2786063" cy="6413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FF0000"/>
                </a:solidFill>
                <a:latin typeface="Tahoma" pitchFamily="34" charset="0"/>
              </a:rPr>
              <a:t>SELECT</a:t>
            </a:r>
            <a:r>
              <a:rPr lang="en-US">
                <a:solidFill>
                  <a:srgbClr val="FF0000"/>
                </a:solidFill>
              </a:rPr>
              <a:t>  S.sname, S.age</a:t>
            </a:r>
          </a:p>
          <a:p>
            <a:r>
              <a:rPr lang="en-US" b="1">
                <a:latin typeface="Tahoma" pitchFamily="34" charset="0"/>
              </a:rPr>
              <a:t>FROM</a:t>
            </a:r>
            <a:r>
              <a:rPr lang="en-US"/>
              <a:t>     Sailors S</a:t>
            </a:r>
          </a:p>
        </p:txBody>
      </p:sp>
      <p:sp>
        <p:nvSpPr>
          <p:cNvPr id="76874" name="Text Box 74"/>
          <p:cNvSpPr txBox="1">
            <a:spLocks noChangeArrowheads="1"/>
          </p:cNvSpPr>
          <p:nvPr/>
        </p:nvSpPr>
        <p:spPr bwMode="auto">
          <a:xfrm>
            <a:off x="212725" y="341313"/>
            <a:ext cx="7178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Q1. Find the names and ages of all sailors.     [Step 6]</a:t>
            </a:r>
          </a:p>
        </p:txBody>
      </p:sp>
      <p:sp>
        <p:nvSpPr>
          <p:cNvPr id="76890" name="AutoShape 90"/>
          <p:cNvSpPr>
            <a:spLocks noChangeArrowheads="1"/>
          </p:cNvSpPr>
          <p:nvPr/>
        </p:nvSpPr>
        <p:spPr bwMode="auto">
          <a:xfrm>
            <a:off x="1066800" y="5638800"/>
            <a:ext cx="1676400" cy="762000"/>
          </a:xfrm>
          <a:prstGeom prst="wedgeRoundRectCallout">
            <a:avLst>
              <a:gd name="adj1" fmla="val -75569"/>
              <a:gd name="adj2" fmla="val -48958"/>
              <a:gd name="adj3" fmla="val 16667"/>
            </a:avLst>
          </a:prstGeom>
          <a:solidFill>
            <a:schemeClr val="accent4">
              <a:lumMod val="40000"/>
              <a:lumOff val="60000"/>
            </a:schemeClr>
          </a:solidFill>
          <a:ln w="9525">
            <a:solidFill>
              <a:schemeClr val="tx1"/>
            </a:solidFill>
            <a:miter lim="800000"/>
            <a:headEnd/>
            <a:tailEnd/>
          </a:ln>
          <a:effectLst/>
          <a:extLst/>
        </p:spPr>
        <p:txBody>
          <a:bodyPr/>
          <a:lstStyle/>
          <a:p>
            <a:pPr algn="ctr"/>
            <a:r>
              <a:rPr lang="en-US" b="1" i="1">
                <a:solidFill>
                  <a:srgbClr val="0000CC"/>
                </a:solidFill>
              </a:rPr>
              <a:t>End of </a:t>
            </a:r>
          </a:p>
          <a:p>
            <a:pPr algn="ctr"/>
            <a:r>
              <a:rPr lang="en-US" b="1" i="1">
                <a:solidFill>
                  <a:srgbClr val="0000CC"/>
                </a:solidFill>
              </a:rPr>
              <a:t>Algorithm</a:t>
            </a:r>
          </a:p>
        </p:txBody>
      </p:sp>
      <p:sp>
        <p:nvSpPr>
          <p:cNvPr id="76891" name="Text Box 91"/>
          <p:cNvSpPr txBox="1">
            <a:spLocks noChangeArrowheads="1"/>
          </p:cNvSpPr>
          <p:nvPr/>
        </p:nvSpPr>
        <p:spPr bwMode="auto">
          <a:xfrm>
            <a:off x="574675" y="1524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558346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90"/>
                                        </p:tgtEl>
                                        <p:attrNameLst>
                                          <p:attrName>style.visibility</p:attrName>
                                        </p:attrNameLst>
                                      </p:cBhvr>
                                      <p:to>
                                        <p:strVal val="visible"/>
                                      </p:to>
                                    </p:set>
                                    <p:animEffect transition="in" filter="wipe(left)">
                                      <p:cBhvr>
                                        <p:cTn id="7" dur="500"/>
                                        <p:tgtEl>
                                          <p:spTgt spid="76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9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Summary of Q1:</a:t>
            </a:r>
          </a:p>
        </p:txBody>
      </p:sp>
      <p:sp>
        <p:nvSpPr>
          <p:cNvPr id="63491" name="Rectangle 3"/>
          <p:cNvSpPr>
            <a:spLocks noGrp="1" noChangeArrowheads="1"/>
          </p:cNvSpPr>
          <p:nvPr>
            <p:ph type="body" idx="1"/>
          </p:nvPr>
        </p:nvSpPr>
        <p:spPr>
          <a:xfrm>
            <a:off x="457200" y="1447800"/>
            <a:ext cx="8229600" cy="4800600"/>
          </a:xfrm>
        </p:spPr>
        <p:txBody>
          <a:bodyPr/>
          <a:lstStyle/>
          <a:p>
            <a:pPr>
              <a:lnSpc>
                <a:spcPct val="90000"/>
              </a:lnSpc>
            </a:pPr>
            <a:r>
              <a:rPr lang="en-US" sz="2800" dirty="0"/>
              <a:t>Result of SQL query</a:t>
            </a:r>
          </a:p>
          <a:p>
            <a:pPr lvl="1">
              <a:lnSpc>
                <a:spcPct val="90000"/>
              </a:lnSpc>
            </a:pPr>
            <a:r>
              <a:rPr lang="en-US" sz="2400" dirty="0"/>
              <a:t>is another table</a:t>
            </a:r>
          </a:p>
          <a:p>
            <a:pPr lvl="1">
              <a:lnSpc>
                <a:spcPct val="90000"/>
              </a:lnSpc>
            </a:pPr>
            <a:r>
              <a:rPr lang="en-US" sz="2400" dirty="0"/>
              <a:t>derived from original table.</a:t>
            </a:r>
          </a:p>
          <a:p>
            <a:pPr lvl="1">
              <a:lnSpc>
                <a:spcPct val="90000"/>
              </a:lnSpc>
            </a:pPr>
            <a:endParaRPr lang="en-US" sz="2400" dirty="0"/>
          </a:p>
          <a:p>
            <a:pPr lvl="1">
              <a:lnSpc>
                <a:spcPct val="90000"/>
              </a:lnSpc>
            </a:pPr>
            <a:endParaRPr lang="en-US" sz="2400" dirty="0"/>
          </a:p>
          <a:p>
            <a:pPr>
              <a:lnSpc>
                <a:spcPct val="90000"/>
              </a:lnSpc>
            </a:pPr>
            <a:r>
              <a:rPr lang="en-US" sz="2800" dirty="0"/>
              <a:t>This query is also called a “</a:t>
            </a:r>
            <a:r>
              <a:rPr lang="en-US" sz="2800" dirty="0">
                <a:solidFill>
                  <a:srgbClr val="FF0000"/>
                </a:solidFill>
              </a:rPr>
              <a:t>projection</a:t>
            </a:r>
            <a:r>
              <a:rPr lang="en-US" sz="2800" dirty="0"/>
              <a:t>”</a:t>
            </a:r>
          </a:p>
          <a:p>
            <a:pPr lvl="1">
              <a:lnSpc>
                <a:spcPct val="90000"/>
              </a:lnSpc>
            </a:pPr>
            <a:r>
              <a:rPr lang="en-US" sz="2400" dirty="0" smtClean="0"/>
              <a:t>It </a:t>
            </a:r>
            <a:r>
              <a:rPr lang="en-US" sz="2400" dirty="0"/>
              <a:t>simply selected </a:t>
            </a:r>
            <a:r>
              <a:rPr lang="en-US" sz="2400" i="1" dirty="0">
                <a:solidFill>
                  <a:srgbClr val="0000CC"/>
                </a:solidFill>
              </a:rPr>
              <a:t>a subset of the columns</a:t>
            </a:r>
          </a:p>
        </p:txBody>
      </p:sp>
    </p:spTree>
    <p:extLst>
      <p:ext uri="{BB962C8B-B14F-4D97-AF65-F5344CB8AC3E}">
        <p14:creationId xmlns:p14="http://schemas.microsoft.com/office/powerpoint/2010/main" val="29394617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 Box 5"/>
          <p:cNvSpPr txBox="1">
            <a:spLocks noChangeArrowheads="1"/>
          </p:cNvSpPr>
          <p:nvPr/>
        </p:nvSpPr>
        <p:spPr bwMode="auto">
          <a:xfrm>
            <a:off x="441325" y="341313"/>
            <a:ext cx="748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Q2. Find all sailors with a rating above 7.</a:t>
            </a:r>
          </a:p>
        </p:txBody>
      </p:sp>
      <p:sp>
        <p:nvSpPr>
          <p:cNvPr id="22534" name="Text Box 6"/>
          <p:cNvSpPr txBox="1">
            <a:spLocks noChangeArrowheads="1"/>
          </p:cNvSpPr>
          <p:nvPr/>
        </p:nvSpPr>
        <p:spPr bwMode="auto">
          <a:xfrm>
            <a:off x="685800" y="758825"/>
            <a:ext cx="2697163" cy="9159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latin typeface="Tahoma" pitchFamily="34" charset="0"/>
              </a:rPr>
              <a:t>SELECT</a:t>
            </a:r>
            <a:r>
              <a:rPr lang="en-US">
                <a:solidFill>
                  <a:srgbClr val="0000CC"/>
                </a:solidFill>
              </a:rPr>
              <a:t>  S.sid, S.sname</a:t>
            </a:r>
          </a:p>
          <a:p>
            <a:r>
              <a:rPr lang="en-US" b="1">
                <a:solidFill>
                  <a:srgbClr val="0000CC"/>
                </a:solidFill>
                <a:latin typeface="Tahoma" pitchFamily="34" charset="0"/>
              </a:rPr>
              <a:t>FROM</a:t>
            </a:r>
            <a:r>
              <a:rPr lang="en-US">
                <a:solidFill>
                  <a:srgbClr val="0000CC"/>
                </a:solidFill>
              </a:rPr>
              <a:t>     Sailors S</a:t>
            </a:r>
          </a:p>
          <a:p>
            <a:r>
              <a:rPr lang="en-US" b="1">
                <a:solidFill>
                  <a:srgbClr val="0000CC"/>
                </a:solidFill>
                <a:latin typeface="Tahoma" pitchFamily="34" charset="0"/>
              </a:rPr>
              <a:t>WHERE</a:t>
            </a:r>
            <a:r>
              <a:rPr lang="en-US">
                <a:solidFill>
                  <a:srgbClr val="0000CC"/>
                </a:solidFill>
              </a:rPr>
              <a:t>  (S.rating &gt; 7)</a:t>
            </a:r>
          </a:p>
        </p:txBody>
      </p:sp>
      <p:graphicFrame>
        <p:nvGraphicFramePr>
          <p:cNvPr id="22624" name="Group 96"/>
          <p:cNvGraphicFramePr>
            <a:graphicFrameLocks noGrp="1"/>
          </p:cNvGraphicFramePr>
          <p:nvPr/>
        </p:nvGraphicFramePr>
        <p:xfrm>
          <a:off x="609600" y="23622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2661" name="AutoShape 133"/>
          <p:cNvSpPr>
            <a:spLocks noChangeArrowheads="1"/>
          </p:cNvSpPr>
          <p:nvPr/>
        </p:nvSpPr>
        <p:spPr bwMode="auto">
          <a:xfrm>
            <a:off x="4800600" y="1219200"/>
            <a:ext cx="2743200" cy="838200"/>
          </a:xfrm>
          <a:prstGeom prst="wedgeRoundRectCallout">
            <a:avLst>
              <a:gd name="adj1" fmla="val -93981"/>
              <a:gd name="adj2" fmla="val -68940"/>
              <a:gd name="adj3" fmla="val 16667"/>
            </a:avLst>
          </a:prstGeom>
          <a:solidFill>
            <a:srgbClr val="CCFFCC"/>
          </a:solidFill>
          <a:ln w="222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b="1" i="1">
                <a:solidFill>
                  <a:srgbClr val="0000CC"/>
                </a:solidFill>
              </a:rPr>
              <a:t>The corresponding</a:t>
            </a:r>
          </a:p>
          <a:p>
            <a:pPr algn="ctr"/>
            <a:r>
              <a:rPr lang="en-US" sz="2000" b="1" i="1">
                <a:solidFill>
                  <a:srgbClr val="0000CC"/>
                </a:solidFill>
              </a:rPr>
              <a:t>SQL query.</a:t>
            </a:r>
          </a:p>
        </p:txBody>
      </p:sp>
      <p:sp>
        <p:nvSpPr>
          <p:cNvPr id="22662" name="AutoShape 134"/>
          <p:cNvSpPr>
            <a:spLocks noChangeArrowheads="1"/>
          </p:cNvSpPr>
          <p:nvPr/>
        </p:nvSpPr>
        <p:spPr bwMode="auto">
          <a:xfrm>
            <a:off x="4419600" y="2743200"/>
            <a:ext cx="3810000" cy="1371600"/>
          </a:xfrm>
          <a:prstGeom prst="plaque">
            <a:avLst>
              <a:gd name="adj" fmla="val 16667"/>
            </a:avLst>
          </a:prstGeom>
          <a:solidFill>
            <a:schemeClr val="accent4">
              <a:lumMod val="40000"/>
              <a:lumOff val="60000"/>
            </a:schemeClr>
          </a:solidFill>
          <a:ln w="25400">
            <a:solidFill>
              <a:srgbClr val="0000CC"/>
            </a:solidFill>
            <a:miter lim="800000"/>
            <a:headEnd/>
            <a:tailEnd/>
          </a:ln>
          <a:effectLst/>
          <a:extLst/>
        </p:spPr>
        <p:txBody>
          <a:bodyPr wrap="none" anchor="ctr"/>
          <a:lstStyle/>
          <a:p>
            <a:pPr algn="ctr"/>
            <a:r>
              <a:rPr lang="en-US" sz="2400" dirty="0">
                <a:solidFill>
                  <a:srgbClr val="0000CC"/>
                </a:solidFill>
                <a:latin typeface="Times New Roman" charset="0"/>
              </a:rPr>
              <a:t>Now, animate the </a:t>
            </a:r>
          </a:p>
          <a:p>
            <a:pPr algn="ctr"/>
            <a:r>
              <a:rPr lang="en-US" sz="2400" dirty="0">
                <a:solidFill>
                  <a:srgbClr val="0000CC"/>
                </a:solidFill>
                <a:latin typeface="Times New Roman" charset="0"/>
              </a:rPr>
              <a:t>execution of the SQL query!</a:t>
            </a:r>
          </a:p>
        </p:txBody>
      </p:sp>
      <p:sp>
        <p:nvSpPr>
          <p:cNvPr id="22665" name="Text Box 137"/>
          <p:cNvSpPr txBox="1">
            <a:spLocks noChangeArrowheads="1"/>
          </p:cNvSpPr>
          <p:nvPr/>
        </p:nvSpPr>
        <p:spPr bwMode="auto">
          <a:xfrm>
            <a:off x="574675" y="19812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3519068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 calcmode="lin" valueType="num">
                                      <p:cBhvr additive="base">
                                        <p:cTn id="7" dur="500" fill="hold"/>
                                        <p:tgtEl>
                                          <p:spTgt spid="22533"/>
                                        </p:tgtEl>
                                        <p:attrNameLst>
                                          <p:attrName>ppt_x</p:attrName>
                                        </p:attrNameLst>
                                      </p:cBhvr>
                                      <p:tavLst>
                                        <p:tav tm="0">
                                          <p:val>
                                            <p:strVal val="0-#ppt_w/2"/>
                                          </p:val>
                                        </p:tav>
                                        <p:tav tm="100000">
                                          <p:val>
                                            <p:strVal val="#ppt_x"/>
                                          </p:val>
                                        </p:tav>
                                      </p:tavLst>
                                    </p:anim>
                                    <p:anim calcmode="lin" valueType="num">
                                      <p:cBhvr additive="base">
                                        <p:cTn id="8" dur="500" fill="hold"/>
                                        <p:tgtEl>
                                          <p:spTgt spid="225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534"/>
                                        </p:tgtEl>
                                        <p:attrNameLst>
                                          <p:attrName>style.visibility</p:attrName>
                                        </p:attrNameLst>
                                      </p:cBhvr>
                                      <p:to>
                                        <p:strVal val="visible"/>
                                      </p:to>
                                    </p:set>
                                  </p:childTnLst>
                                </p:cTn>
                              </p:par>
                              <p:par>
                                <p:cTn id="13" presetID="22" presetClass="entr" presetSubtype="8" fill="hold" grpId="0" nodeType="withEffect">
                                  <p:stCondLst>
                                    <p:cond delay="0"/>
                                  </p:stCondLst>
                                  <p:childTnLst>
                                    <p:set>
                                      <p:cBhvr>
                                        <p:cTn id="14" dur="1" fill="hold">
                                          <p:stCondLst>
                                            <p:cond delay="0"/>
                                          </p:stCondLst>
                                        </p:cTn>
                                        <p:tgtEl>
                                          <p:spTgt spid="22661"/>
                                        </p:tgtEl>
                                        <p:attrNameLst>
                                          <p:attrName>style.visibility</p:attrName>
                                        </p:attrNameLst>
                                      </p:cBhvr>
                                      <p:to>
                                        <p:strVal val="visible"/>
                                      </p:to>
                                    </p:set>
                                    <p:animEffect transition="in" filter="wipe(left)">
                                      <p:cBhvr>
                                        <p:cTn id="15" dur="500"/>
                                        <p:tgtEl>
                                          <p:spTgt spid="2266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2662"/>
                                        </p:tgtEl>
                                        <p:attrNameLst>
                                          <p:attrName>style.visibility</p:attrName>
                                        </p:attrNameLst>
                                      </p:cBhvr>
                                      <p:to>
                                        <p:strVal val="visible"/>
                                      </p:to>
                                    </p:set>
                                    <p:animEffect transition="in" filter="checkerboard(across)">
                                      <p:cBhvr>
                                        <p:cTn id="20" dur="500"/>
                                        <p:tgtEl>
                                          <p:spTgt spid="22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P spid="22534" grpId="0" animBg="1"/>
      <p:bldP spid="22661" grpId="0" animBg="1"/>
      <p:bldP spid="2266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685800" y="758825"/>
            <a:ext cx="2697163" cy="9159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latin typeface="Tahoma" pitchFamily="34" charset="0"/>
              </a:rPr>
              <a:t>SELECT</a:t>
            </a:r>
            <a:r>
              <a:rPr lang="en-US">
                <a:solidFill>
                  <a:srgbClr val="0000CC"/>
                </a:solidFill>
              </a:rPr>
              <a:t>  S.sid, S.sname</a:t>
            </a:r>
          </a:p>
          <a:p>
            <a:r>
              <a:rPr lang="en-US" b="1">
                <a:latin typeface="Tahoma" pitchFamily="34" charset="0"/>
              </a:rPr>
              <a:t>FROM</a:t>
            </a:r>
            <a:r>
              <a:rPr lang="en-US"/>
              <a:t>     Sailors S</a:t>
            </a:r>
          </a:p>
          <a:p>
            <a:r>
              <a:rPr lang="en-US" b="1">
                <a:solidFill>
                  <a:srgbClr val="FF0000"/>
                </a:solidFill>
                <a:latin typeface="Tahoma" pitchFamily="34" charset="0"/>
              </a:rPr>
              <a:t>WHERE</a:t>
            </a:r>
            <a:r>
              <a:rPr lang="en-US">
                <a:solidFill>
                  <a:srgbClr val="FF0000"/>
                </a:solidFill>
              </a:rPr>
              <a:t>  (S.rating &gt; 7)</a:t>
            </a:r>
          </a:p>
        </p:txBody>
      </p:sp>
      <p:sp>
        <p:nvSpPr>
          <p:cNvPr id="79913" name="Text Box 41"/>
          <p:cNvSpPr txBox="1">
            <a:spLocks noChangeArrowheads="1"/>
          </p:cNvSpPr>
          <p:nvPr/>
        </p:nvSpPr>
        <p:spPr bwMode="auto">
          <a:xfrm>
            <a:off x="5791200" y="256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sp>
        <p:nvSpPr>
          <p:cNvPr id="79922" name="Text Box 50"/>
          <p:cNvSpPr txBox="1">
            <a:spLocks noChangeArrowheads="1"/>
          </p:cNvSpPr>
          <p:nvPr/>
        </p:nvSpPr>
        <p:spPr bwMode="auto">
          <a:xfrm>
            <a:off x="441325" y="341313"/>
            <a:ext cx="748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Q2. Find all sailors with a rating above 7.</a:t>
            </a:r>
            <a:r>
              <a:rPr lang="en-US"/>
              <a:t>       </a:t>
            </a:r>
            <a:r>
              <a:rPr lang="en-US" b="1">
                <a:solidFill>
                  <a:srgbClr val="0000CC"/>
                </a:solidFill>
              </a:rPr>
              <a:t>[Step 0]</a:t>
            </a:r>
          </a:p>
        </p:txBody>
      </p:sp>
      <p:graphicFrame>
        <p:nvGraphicFramePr>
          <p:cNvPr id="79923" name="Group 51"/>
          <p:cNvGraphicFramePr>
            <a:graphicFrameLocks noGrp="1"/>
          </p:cNvGraphicFramePr>
          <p:nvPr/>
        </p:nvGraphicFramePr>
        <p:xfrm>
          <a:off x="609600" y="23622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79963" name="Group 91"/>
          <p:cNvGrpSpPr>
            <a:grpSpLocks/>
          </p:cNvGrpSpPr>
          <p:nvPr/>
        </p:nvGrpSpPr>
        <p:grpSpPr bwMode="auto">
          <a:xfrm>
            <a:off x="4800600" y="838200"/>
            <a:ext cx="3733800" cy="1447800"/>
            <a:chOff x="3024" y="528"/>
            <a:chExt cx="2352" cy="912"/>
          </a:xfrm>
        </p:grpSpPr>
        <p:sp>
          <p:nvSpPr>
            <p:cNvPr id="79960" name="Rectangle 88"/>
            <p:cNvSpPr>
              <a:spLocks noChangeArrowheads="1"/>
            </p:cNvSpPr>
            <p:nvPr/>
          </p:nvSpPr>
          <p:spPr bwMode="auto">
            <a:xfrm>
              <a:off x="3024" y="768"/>
              <a:ext cx="2352"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962" name="Text Box 90"/>
            <p:cNvSpPr txBox="1">
              <a:spLocks noChangeArrowheads="1"/>
            </p:cNvSpPr>
            <p:nvPr/>
          </p:nvSpPr>
          <p:spPr bwMode="auto">
            <a:xfrm>
              <a:off x="4752" y="528"/>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graphicFrame>
        <p:nvGraphicFramePr>
          <p:cNvPr id="79981" name="Group 109"/>
          <p:cNvGraphicFramePr>
            <a:graphicFrameLocks noGrp="1"/>
          </p:cNvGraphicFramePr>
          <p:nvPr/>
        </p:nvGraphicFramePr>
        <p:xfrm>
          <a:off x="5562600" y="3022600"/>
          <a:ext cx="1676400" cy="558800"/>
        </p:xfrm>
        <a:graphic>
          <a:graphicData uri="http://schemas.openxmlformats.org/drawingml/2006/table">
            <a:tbl>
              <a:tblPr/>
              <a:tblGrid>
                <a:gridCol w="744538"/>
                <a:gridCol w="9318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79989" name="AutoShape 117"/>
          <p:cNvSpPr>
            <a:spLocks noChangeArrowheads="1"/>
          </p:cNvSpPr>
          <p:nvPr/>
        </p:nvSpPr>
        <p:spPr bwMode="auto">
          <a:xfrm>
            <a:off x="5486400" y="4724400"/>
            <a:ext cx="2819400" cy="838200"/>
          </a:xfrm>
          <a:prstGeom prst="wedgeRoundRectCallout">
            <a:avLst>
              <a:gd name="adj1" fmla="val -28491"/>
              <a:gd name="adj2" fmla="val -165343"/>
              <a:gd name="adj3" fmla="val 16667"/>
            </a:avLst>
          </a:prstGeom>
          <a:solidFill>
            <a:srgbClr val="CCFFCC"/>
          </a:solidFill>
          <a:ln w="222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b="1" i="1">
                <a:solidFill>
                  <a:srgbClr val="0000CC"/>
                </a:solidFill>
              </a:rPr>
              <a:t>Query result is also a database table.</a:t>
            </a:r>
          </a:p>
        </p:txBody>
      </p:sp>
      <p:sp>
        <p:nvSpPr>
          <p:cNvPr id="79990" name="Text Box 118"/>
          <p:cNvSpPr txBox="1">
            <a:spLocks noChangeArrowheads="1"/>
          </p:cNvSpPr>
          <p:nvPr/>
        </p:nvSpPr>
        <p:spPr bwMode="auto">
          <a:xfrm>
            <a:off x="574675" y="19812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2284945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9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9989"/>
                                        </p:tgtEl>
                                        <p:attrNameLst>
                                          <p:attrName>style.visibility</p:attrName>
                                        </p:attrNameLst>
                                      </p:cBhvr>
                                      <p:to>
                                        <p:strVal val="visible"/>
                                      </p:to>
                                    </p:set>
                                    <p:animEffect transition="in" filter="wipe(left)">
                                      <p:cBhvr>
                                        <p:cTn id="11" dur="500"/>
                                        <p:tgtEl>
                                          <p:spTgt spid="79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8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47" name="AutoShape 51"/>
          <p:cNvSpPr>
            <a:spLocks noChangeArrowheads="1"/>
          </p:cNvSpPr>
          <p:nvPr/>
        </p:nvSpPr>
        <p:spPr bwMode="auto">
          <a:xfrm>
            <a:off x="152400" y="31242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80948" name="Group 52"/>
          <p:cNvGraphicFramePr>
            <a:graphicFrameLocks noGrp="1"/>
          </p:cNvGraphicFramePr>
          <p:nvPr/>
        </p:nvGraphicFramePr>
        <p:xfrm>
          <a:off x="609600" y="23622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7</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0986" name="Text Box 90"/>
          <p:cNvSpPr txBox="1">
            <a:spLocks noChangeArrowheads="1"/>
          </p:cNvSpPr>
          <p:nvPr/>
        </p:nvSpPr>
        <p:spPr bwMode="auto">
          <a:xfrm>
            <a:off x="441325" y="341313"/>
            <a:ext cx="748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Q2. Find all sailors with a rating above 7.</a:t>
            </a:r>
            <a:r>
              <a:rPr lang="en-US"/>
              <a:t>       </a:t>
            </a:r>
            <a:r>
              <a:rPr lang="en-US" b="1">
                <a:solidFill>
                  <a:srgbClr val="0000CC"/>
                </a:solidFill>
              </a:rPr>
              <a:t>[Step 1]</a:t>
            </a:r>
          </a:p>
        </p:txBody>
      </p:sp>
      <p:sp>
        <p:nvSpPr>
          <p:cNvPr id="80987" name="Text Box 91"/>
          <p:cNvSpPr txBox="1">
            <a:spLocks noChangeArrowheads="1"/>
          </p:cNvSpPr>
          <p:nvPr/>
        </p:nvSpPr>
        <p:spPr bwMode="auto">
          <a:xfrm>
            <a:off x="5791200" y="256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sp>
        <p:nvSpPr>
          <p:cNvPr id="80996" name="Text Box 100"/>
          <p:cNvSpPr txBox="1">
            <a:spLocks noChangeArrowheads="1"/>
          </p:cNvSpPr>
          <p:nvPr/>
        </p:nvSpPr>
        <p:spPr bwMode="auto">
          <a:xfrm>
            <a:off x="5638800" y="1385888"/>
            <a:ext cx="838200" cy="36671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spAutoFit/>
          </a:bodyPr>
          <a:lstStyle/>
          <a:p>
            <a:r>
              <a:rPr lang="en-US" b="1">
                <a:solidFill>
                  <a:srgbClr val="FF0000"/>
                </a:solidFill>
              </a:rPr>
              <a:t>7</a:t>
            </a:r>
            <a:r>
              <a:rPr lang="en-US"/>
              <a:t> &gt; 7?</a:t>
            </a:r>
          </a:p>
        </p:txBody>
      </p:sp>
      <p:sp>
        <p:nvSpPr>
          <p:cNvPr id="80997" name="Text Box 101"/>
          <p:cNvSpPr txBox="1">
            <a:spLocks noChangeArrowheads="1"/>
          </p:cNvSpPr>
          <p:nvPr/>
        </p:nvSpPr>
        <p:spPr bwMode="auto">
          <a:xfrm>
            <a:off x="5638800" y="1690688"/>
            <a:ext cx="838200" cy="36671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spAutoFit/>
          </a:bodyPr>
          <a:lstStyle/>
          <a:p>
            <a:r>
              <a:rPr lang="en-US" b="1"/>
              <a:t>No!</a:t>
            </a:r>
            <a:r>
              <a:rPr lang="en-US"/>
              <a:t>  </a:t>
            </a:r>
          </a:p>
        </p:txBody>
      </p:sp>
      <p:grpSp>
        <p:nvGrpSpPr>
          <p:cNvPr id="80999" name="Group 103"/>
          <p:cNvGrpSpPr>
            <a:grpSpLocks/>
          </p:cNvGrpSpPr>
          <p:nvPr/>
        </p:nvGrpSpPr>
        <p:grpSpPr bwMode="auto">
          <a:xfrm>
            <a:off x="4800600" y="838200"/>
            <a:ext cx="3733800" cy="1447800"/>
            <a:chOff x="3024" y="528"/>
            <a:chExt cx="2352" cy="912"/>
          </a:xfrm>
        </p:grpSpPr>
        <p:sp>
          <p:nvSpPr>
            <p:cNvPr id="81000" name="Rectangle 104"/>
            <p:cNvSpPr>
              <a:spLocks noChangeArrowheads="1"/>
            </p:cNvSpPr>
            <p:nvPr/>
          </p:nvSpPr>
          <p:spPr bwMode="auto">
            <a:xfrm>
              <a:off x="3024" y="768"/>
              <a:ext cx="2352"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001" name="Text Box 105"/>
            <p:cNvSpPr txBox="1">
              <a:spLocks noChangeArrowheads="1"/>
            </p:cNvSpPr>
            <p:nvPr/>
          </p:nvSpPr>
          <p:spPr bwMode="auto">
            <a:xfrm>
              <a:off x="4752" y="528"/>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sp>
        <p:nvSpPr>
          <p:cNvPr id="81005" name="Text Box 109"/>
          <p:cNvSpPr txBox="1">
            <a:spLocks noChangeArrowheads="1"/>
          </p:cNvSpPr>
          <p:nvPr/>
        </p:nvSpPr>
        <p:spPr bwMode="auto">
          <a:xfrm>
            <a:off x="685800" y="758825"/>
            <a:ext cx="2697163" cy="9159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latin typeface="Tahoma" pitchFamily="34" charset="0"/>
              </a:rPr>
              <a:t>SELECT</a:t>
            </a:r>
            <a:r>
              <a:rPr lang="en-US">
                <a:solidFill>
                  <a:srgbClr val="0000CC"/>
                </a:solidFill>
              </a:rPr>
              <a:t>  S.sid, S.sname</a:t>
            </a:r>
          </a:p>
          <a:p>
            <a:r>
              <a:rPr lang="en-US" b="1">
                <a:latin typeface="Tahoma" pitchFamily="34" charset="0"/>
              </a:rPr>
              <a:t>FROM</a:t>
            </a:r>
            <a:r>
              <a:rPr lang="en-US"/>
              <a:t>     Sailors S</a:t>
            </a:r>
          </a:p>
          <a:p>
            <a:r>
              <a:rPr lang="en-US" b="1">
                <a:solidFill>
                  <a:srgbClr val="FF0000"/>
                </a:solidFill>
                <a:latin typeface="Tahoma" pitchFamily="34" charset="0"/>
              </a:rPr>
              <a:t>WHERE</a:t>
            </a:r>
            <a:r>
              <a:rPr lang="en-US">
                <a:solidFill>
                  <a:srgbClr val="FF0000"/>
                </a:solidFill>
              </a:rPr>
              <a:t>  (S.rating &gt; 7)</a:t>
            </a:r>
          </a:p>
        </p:txBody>
      </p:sp>
      <p:graphicFrame>
        <p:nvGraphicFramePr>
          <p:cNvPr id="81006" name="Group 110"/>
          <p:cNvGraphicFramePr>
            <a:graphicFrameLocks noGrp="1"/>
          </p:cNvGraphicFramePr>
          <p:nvPr/>
        </p:nvGraphicFramePr>
        <p:xfrm>
          <a:off x="5562600" y="3022600"/>
          <a:ext cx="1676400" cy="558800"/>
        </p:xfrm>
        <a:graphic>
          <a:graphicData uri="http://schemas.openxmlformats.org/drawingml/2006/table">
            <a:tbl>
              <a:tblPr/>
              <a:tblGrid>
                <a:gridCol w="744538"/>
                <a:gridCol w="9318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81014" name="AutoShape 118"/>
          <p:cNvSpPr>
            <a:spLocks noChangeArrowheads="1"/>
          </p:cNvSpPr>
          <p:nvPr/>
        </p:nvSpPr>
        <p:spPr bwMode="auto">
          <a:xfrm>
            <a:off x="6781800" y="1905000"/>
            <a:ext cx="2133600" cy="990600"/>
          </a:xfrm>
          <a:prstGeom prst="wedgeRoundRectCallout">
            <a:avLst>
              <a:gd name="adj1" fmla="val -75222"/>
              <a:gd name="adj2" fmla="val -47435"/>
              <a:gd name="adj3" fmla="val 16667"/>
            </a:avLst>
          </a:prstGeom>
          <a:solidFill>
            <a:srgbClr val="FFFF99"/>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i="1">
                <a:solidFill>
                  <a:srgbClr val="FF0000"/>
                </a:solidFill>
              </a:rPr>
              <a:t>Condition is false</a:t>
            </a:r>
          </a:p>
          <a:p>
            <a:pPr algn="ctr"/>
            <a:r>
              <a:rPr lang="en-US" i="1">
                <a:solidFill>
                  <a:srgbClr val="FF0000"/>
                </a:solidFill>
              </a:rPr>
              <a:t>Do not output</a:t>
            </a:r>
          </a:p>
          <a:p>
            <a:pPr algn="ctr"/>
            <a:r>
              <a:rPr lang="en-US" i="1">
                <a:solidFill>
                  <a:srgbClr val="FF0000"/>
                </a:solidFill>
              </a:rPr>
              <a:t>this entry.</a:t>
            </a:r>
          </a:p>
        </p:txBody>
      </p:sp>
      <p:sp>
        <p:nvSpPr>
          <p:cNvPr id="81015" name="Text Box 119"/>
          <p:cNvSpPr txBox="1">
            <a:spLocks noChangeArrowheads="1"/>
          </p:cNvSpPr>
          <p:nvPr/>
        </p:nvSpPr>
        <p:spPr bwMode="auto">
          <a:xfrm>
            <a:off x="574675" y="19812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41061797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0996"/>
                                        </p:tgtEl>
                                        <p:attrNameLst>
                                          <p:attrName>style.visibility</p:attrName>
                                        </p:attrNameLst>
                                      </p:cBhvr>
                                      <p:to>
                                        <p:strVal val="visible"/>
                                      </p:to>
                                    </p:set>
                                    <p:animEffect transition="in" filter="dissolve">
                                      <p:cBhvr>
                                        <p:cTn id="7" dur="500"/>
                                        <p:tgtEl>
                                          <p:spTgt spid="809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0997"/>
                                        </p:tgtEl>
                                        <p:attrNameLst>
                                          <p:attrName>style.visibility</p:attrName>
                                        </p:attrNameLst>
                                      </p:cBhvr>
                                      <p:to>
                                        <p:strVal val="visible"/>
                                      </p:to>
                                    </p:set>
                                    <p:animEffect transition="in" filter="dissolve">
                                      <p:cBhvr>
                                        <p:cTn id="12" dur="500"/>
                                        <p:tgtEl>
                                          <p:spTgt spid="809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014"/>
                                        </p:tgtEl>
                                        <p:attrNameLst>
                                          <p:attrName>style.visibility</p:attrName>
                                        </p:attrNameLst>
                                      </p:cBhvr>
                                      <p:to>
                                        <p:strVal val="visible"/>
                                      </p:to>
                                    </p:set>
                                    <p:animEffect transition="in" filter="wipe(left)">
                                      <p:cBhvr>
                                        <p:cTn id="17" dur="500"/>
                                        <p:tgtEl>
                                          <p:spTgt spid="81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6" grpId="0" animBg="1"/>
      <p:bldP spid="80997" grpId="0" animBg="1"/>
      <p:bldP spid="810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IE" smtClean="0">
                <a:sym typeface="Wingdings 2" pitchFamily="18" charset="2"/>
              </a:rPr>
              <a:t>Data types</a:t>
            </a:r>
          </a:p>
        </p:txBody>
      </p:sp>
      <p:sp>
        <p:nvSpPr>
          <p:cNvPr id="8195" name="Rectangle 3"/>
          <p:cNvSpPr>
            <a:spLocks noGrp="1" noChangeArrowheads="1"/>
          </p:cNvSpPr>
          <p:nvPr>
            <p:ph sz="quarter" idx="1"/>
          </p:nvPr>
        </p:nvSpPr>
        <p:spPr/>
        <p:txBody>
          <a:bodyPr>
            <a:normAutofit/>
          </a:bodyPr>
          <a:lstStyle/>
          <a:p>
            <a:r>
              <a:rPr lang="en-IE" dirty="0" smtClean="0">
                <a:sym typeface="Wingdings 2" pitchFamily="18" charset="2"/>
              </a:rPr>
              <a:t>Each value manipulated by Oracle has a </a:t>
            </a:r>
            <a:r>
              <a:rPr lang="en-IE" dirty="0" err="1" smtClean="0">
                <a:sym typeface="Wingdings 2" pitchFamily="18" charset="2"/>
              </a:rPr>
              <a:t>DataType</a:t>
            </a:r>
            <a:r>
              <a:rPr lang="en-IE" dirty="0" smtClean="0">
                <a:sym typeface="Wingdings 2" pitchFamily="18" charset="2"/>
              </a:rPr>
              <a:t>.</a:t>
            </a:r>
          </a:p>
          <a:p>
            <a:r>
              <a:rPr lang="en-IE" dirty="0" smtClean="0">
                <a:sym typeface="Wingdings 2" pitchFamily="18" charset="2"/>
              </a:rPr>
              <a:t>There are 4 main types of data</a:t>
            </a:r>
          </a:p>
          <a:p>
            <a:pPr lvl="1"/>
            <a:r>
              <a:rPr lang="en-IE" dirty="0" smtClean="0">
                <a:sym typeface="Wingdings 2" pitchFamily="18" charset="2"/>
              </a:rPr>
              <a:t>Characters or character strings</a:t>
            </a:r>
          </a:p>
          <a:p>
            <a:pPr lvl="1"/>
            <a:r>
              <a:rPr lang="en-IE" dirty="0" smtClean="0">
                <a:sym typeface="Wingdings 2" pitchFamily="18" charset="2"/>
              </a:rPr>
              <a:t>Numeric Data</a:t>
            </a:r>
          </a:p>
          <a:p>
            <a:pPr lvl="1"/>
            <a:r>
              <a:rPr lang="en-IE" dirty="0" smtClean="0">
                <a:sym typeface="Wingdings 2" pitchFamily="18" charset="2"/>
              </a:rPr>
              <a:t>Data and time</a:t>
            </a:r>
          </a:p>
          <a:p>
            <a:pPr lvl="1"/>
            <a:r>
              <a:rPr lang="en-IE" dirty="0" smtClean="0">
                <a:sym typeface="Wingdings 2" pitchFamily="18" charset="2"/>
              </a:rPr>
              <a:t>Binary </a:t>
            </a:r>
          </a:p>
          <a:p>
            <a:r>
              <a:rPr lang="en-US" altLang="zh-CN" dirty="0" smtClean="0"/>
              <a:t>Each column in a relational database can hold only one type of data. </a:t>
            </a:r>
          </a:p>
          <a:p>
            <a:r>
              <a:rPr lang="en-US" altLang="zh-CN" dirty="0" smtClean="0"/>
              <a:t>You cannot mix data types within a column.</a:t>
            </a:r>
            <a:endParaRPr lang="zh-CN" altLang="en-US" dirty="0" smtClean="0"/>
          </a:p>
          <a:p>
            <a:endParaRPr lang="en-IE" dirty="0" smtClean="0">
              <a:sym typeface="Wingdings 2" pitchFamily="18" charset="2"/>
            </a:endParaRPr>
          </a:p>
          <a:p>
            <a:pPr lvl="1"/>
            <a:endParaRPr lang="en-IE" dirty="0" smtClean="0">
              <a:sym typeface="Wingdings 2" pitchFamily="18" charset="2"/>
            </a:endParaRPr>
          </a:p>
        </p:txBody>
      </p:sp>
    </p:spTree>
    <p:extLst>
      <p:ext uri="{BB962C8B-B14F-4D97-AF65-F5344CB8AC3E}">
        <p14:creationId xmlns:p14="http://schemas.microsoft.com/office/powerpoint/2010/main" val="24264883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AutoShape 3"/>
          <p:cNvSpPr>
            <a:spLocks noChangeArrowheads="1"/>
          </p:cNvSpPr>
          <p:nvPr/>
        </p:nvSpPr>
        <p:spPr bwMode="auto">
          <a:xfrm>
            <a:off x="152400" y="37338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82948" name="Group 4"/>
          <p:cNvGraphicFramePr>
            <a:graphicFrameLocks noGrp="1"/>
          </p:cNvGraphicFramePr>
          <p:nvPr/>
        </p:nvGraphicFramePr>
        <p:xfrm>
          <a:off x="609600" y="23622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8</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2986" name="Text Box 42"/>
          <p:cNvSpPr txBox="1">
            <a:spLocks noChangeArrowheads="1"/>
          </p:cNvSpPr>
          <p:nvPr/>
        </p:nvSpPr>
        <p:spPr bwMode="auto">
          <a:xfrm>
            <a:off x="441325" y="341313"/>
            <a:ext cx="748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Q2. Find all sailors with a rating above 7.</a:t>
            </a:r>
            <a:r>
              <a:rPr lang="en-US"/>
              <a:t>       </a:t>
            </a:r>
            <a:r>
              <a:rPr lang="en-US" b="1">
                <a:solidFill>
                  <a:srgbClr val="0000CC"/>
                </a:solidFill>
              </a:rPr>
              <a:t>[Step 2]</a:t>
            </a:r>
          </a:p>
        </p:txBody>
      </p:sp>
      <p:sp>
        <p:nvSpPr>
          <p:cNvPr id="82987" name="Text Box 43"/>
          <p:cNvSpPr txBox="1">
            <a:spLocks noChangeArrowheads="1"/>
          </p:cNvSpPr>
          <p:nvPr/>
        </p:nvSpPr>
        <p:spPr bwMode="auto">
          <a:xfrm>
            <a:off x="5791200" y="256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83011" name="Group 67"/>
          <p:cNvGraphicFramePr>
            <a:graphicFrameLocks noGrp="1"/>
          </p:cNvGraphicFramePr>
          <p:nvPr/>
        </p:nvGraphicFramePr>
        <p:xfrm>
          <a:off x="5562600" y="3022600"/>
          <a:ext cx="1676400" cy="558800"/>
        </p:xfrm>
        <a:graphic>
          <a:graphicData uri="http://schemas.openxmlformats.org/drawingml/2006/table">
            <a:tbl>
              <a:tblPr/>
              <a:tblGrid>
                <a:gridCol w="744538"/>
                <a:gridCol w="9318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82996" name="Text Box 52"/>
          <p:cNvSpPr txBox="1">
            <a:spLocks noChangeArrowheads="1"/>
          </p:cNvSpPr>
          <p:nvPr/>
        </p:nvSpPr>
        <p:spPr bwMode="auto">
          <a:xfrm>
            <a:off x="5638800" y="1385888"/>
            <a:ext cx="838200" cy="36671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spAutoFit/>
          </a:bodyPr>
          <a:lstStyle/>
          <a:p>
            <a:r>
              <a:rPr lang="en-US" b="1">
                <a:solidFill>
                  <a:srgbClr val="FF0000"/>
                </a:solidFill>
              </a:rPr>
              <a:t>8</a:t>
            </a:r>
            <a:r>
              <a:rPr lang="en-US"/>
              <a:t> &gt; 7?</a:t>
            </a:r>
          </a:p>
        </p:txBody>
      </p:sp>
      <p:sp>
        <p:nvSpPr>
          <p:cNvPr id="82997" name="Text Box 53"/>
          <p:cNvSpPr txBox="1">
            <a:spLocks noChangeArrowheads="1"/>
          </p:cNvSpPr>
          <p:nvPr/>
        </p:nvSpPr>
        <p:spPr bwMode="auto">
          <a:xfrm>
            <a:off x="5638800" y="1690688"/>
            <a:ext cx="838200" cy="36671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spAutoFit/>
          </a:bodyPr>
          <a:lstStyle/>
          <a:p>
            <a:r>
              <a:rPr lang="en-US" b="1" i="1"/>
              <a:t>Yes</a:t>
            </a:r>
            <a:r>
              <a:rPr lang="en-US"/>
              <a:t>.  </a:t>
            </a:r>
          </a:p>
        </p:txBody>
      </p:sp>
      <p:grpSp>
        <p:nvGrpSpPr>
          <p:cNvPr id="82998" name="Group 54"/>
          <p:cNvGrpSpPr>
            <a:grpSpLocks/>
          </p:cNvGrpSpPr>
          <p:nvPr/>
        </p:nvGrpSpPr>
        <p:grpSpPr bwMode="auto">
          <a:xfrm>
            <a:off x="4800600" y="838200"/>
            <a:ext cx="3733800" cy="1447800"/>
            <a:chOff x="3024" y="528"/>
            <a:chExt cx="2352" cy="912"/>
          </a:xfrm>
        </p:grpSpPr>
        <p:sp>
          <p:nvSpPr>
            <p:cNvPr id="82999" name="Rectangle 55"/>
            <p:cNvSpPr>
              <a:spLocks noChangeArrowheads="1"/>
            </p:cNvSpPr>
            <p:nvPr/>
          </p:nvSpPr>
          <p:spPr bwMode="auto">
            <a:xfrm>
              <a:off x="3024" y="768"/>
              <a:ext cx="2352"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3000" name="Text Box 56"/>
            <p:cNvSpPr txBox="1">
              <a:spLocks noChangeArrowheads="1"/>
            </p:cNvSpPr>
            <p:nvPr/>
          </p:nvSpPr>
          <p:spPr bwMode="auto">
            <a:xfrm>
              <a:off x="4752" y="528"/>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graphicFrame>
        <p:nvGraphicFramePr>
          <p:cNvPr id="83012" name="Group 68"/>
          <p:cNvGraphicFramePr>
            <a:graphicFrameLocks noGrp="1"/>
          </p:cNvGraphicFramePr>
          <p:nvPr/>
        </p:nvGraphicFramePr>
        <p:xfrm>
          <a:off x="5562600" y="3657600"/>
          <a:ext cx="1676400" cy="558800"/>
        </p:xfrm>
        <a:graphic>
          <a:graphicData uri="http://schemas.openxmlformats.org/drawingml/2006/table">
            <a:tbl>
              <a:tblPr/>
              <a:tblGrid>
                <a:gridCol w="744538"/>
                <a:gridCol w="9318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3013" name="Text Box 69"/>
          <p:cNvSpPr txBox="1">
            <a:spLocks noChangeArrowheads="1"/>
          </p:cNvSpPr>
          <p:nvPr/>
        </p:nvSpPr>
        <p:spPr bwMode="auto">
          <a:xfrm>
            <a:off x="685800" y="758825"/>
            <a:ext cx="2697163" cy="9159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latin typeface="Tahoma" pitchFamily="34" charset="0"/>
              </a:rPr>
              <a:t>SELECT</a:t>
            </a:r>
            <a:r>
              <a:rPr lang="en-US">
                <a:solidFill>
                  <a:srgbClr val="0000CC"/>
                </a:solidFill>
              </a:rPr>
              <a:t>  S.sid, S.sname</a:t>
            </a:r>
          </a:p>
          <a:p>
            <a:r>
              <a:rPr lang="en-US" b="1">
                <a:latin typeface="Tahoma" pitchFamily="34" charset="0"/>
              </a:rPr>
              <a:t>FROM</a:t>
            </a:r>
            <a:r>
              <a:rPr lang="en-US"/>
              <a:t>     Sailors S</a:t>
            </a:r>
          </a:p>
          <a:p>
            <a:r>
              <a:rPr lang="en-US" b="1">
                <a:solidFill>
                  <a:srgbClr val="FF0000"/>
                </a:solidFill>
                <a:latin typeface="Tahoma" pitchFamily="34" charset="0"/>
              </a:rPr>
              <a:t>WHERE</a:t>
            </a:r>
            <a:r>
              <a:rPr lang="en-US">
                <a:solidFill>
                  <a:srgbClr val="FF0000"/>
                </a:solidFill>
              </a:rPr>
              <a:t>  (S.rating &gt; 7)</a:t>
            </a:r>
          </a:p>
        </p:txBody>
      </p:sp>
      <p:sp>
        <p:nvSpPr>
          <p:cNvPr id="83014" name="AutoShape 70"/>
          <p:cNvSpPr>
            <a:spLocks noChangeArrowheads="1"/>
          </p:cNvSpPr>
          <p:nvPr/>
        </p:nvSpPr>
        <p:spPr bwMode="auto">
          <a:xfrm>
            <a:off x="6781800" y="1905000"/>
            <a:ext cx="2133600" cy="990600"/>
          </a:xfrm>
          <a:prstGeom prst="wedgeRoundRectCallout">
            <a:avLst>
              <a:gd name="adj1" fmla="val -75222"/>
              <a:gd name="adj2" fmla="val -47435"/>
              <a:gd name="adj3" fmla="val 16667"/>
            </a:avLst>
          </a:prstGeom>
          <a:solidFill>
            <a:srgbClr val="CCFFCC"/>
          </a:solidFill>
          <a:ln w="222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i="1">
                <a:solidFill>
                  <a:srgbClr val="0000CC"/>
                </a:solidFill>
              </a:rPr>
              <a:t>Condition is true</a:t>
            </a:r>
          </a:p>
          <a:p>
            <a:pPr algn="ctr"/>
            <a:r>
              <a:rPr lang="en-US" i="1">
                <a:solidFill>
                  <a:srgbClr val="0000CC"/>
                </a:solidFill>
              </a:rPr>
              <a:t>Output this entry.</a:t>
            </a:r>
          </a:p>
        </p:txBody>
      </p:sp>
      <p:sp>
        <p:nvSpPr>
          <p:cNvPr id="83015" name="Text Box 71"/>
          <p:cNvSpPr txBox="1">
            <a:spLocks noChangeArrowheads="1"/>
          </p:cNvSpPr>
          <p:nvPr/>
        </p:nvSpPr>
        <p:spPr bwMode="auto">
          <a:xfrm>
            <a:off x="574675" y="19812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1096066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996"/>
                                        </p:tgtEl>
                                        <p:attrNameLst>
                                          <p:attrName>style.visibility</p:attrName>
                                        </p:attrNameLst>
                                      </p:cBhvr>
                                      <p:to>
                                        <p:strVal val="visible"/>
                                      </p:to>
                                    </p:set>
                                    <p:animEffect transition="in" filter="dissolve">
                                      <p:cBhvr>
                                        <p:cTn id="7" dur="500"/>
                                        <p:tgtEl>
                                          <p:spTgt spid="829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997"/>
                                        </p:tgtEl>
                                        <p:attrNameLst>
                                          <p:attrName>style.visibility</p:attrName>
                                        </p:attrNameLst>
                                      </p:cBhvr>
                                      <p:to>
                                        <p:strVal val="visible"/>
                                      </p:to>
                                    </p:set>
                                    <p:animEffect transition="in" filter="dissolve">
                                      <p:cBhvr>
                                        <p:cTn id="12" dur="500"/>
                                        <p:tgtEl>
                                          <p:spTgt spid="829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014"/>
                                        </p:tgtEl>
                                        <p:attrNameLst>
                                          <p:attrName>style.visibility</p:attrName>
                                        </p:attrNameLst>
                                      </p:cBhvr>
                                      <p:to>
                                        <p:strVal val="visible"/>
                                      </p:to>
                                    </p:set>
                                    <p:animEffect transition="in" filter="wipe(left)">
                                      <p:cBhvr>
                                        <p:cTn id="17" dur="500"/>
                                        <p:tgtEl>
                                          <p:spTgt spid="830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3012"/>
                                        </p:tgtEl>
                                        <p:attrNameLst>
                                          <p:attrName>style.visibility</p:attrName>
                                        </p:attrNameLst>
                                      </p:cBhvr>
                                      <p:to>
                                        <p:strVal val="visible"/>
                                      </p:to>
                                    </p:set>
                                    <p:animEffect transition="in" filter="wipe(left)">
                                      <p:cBhvr>
                                        <p:cTn id="22" dur="500"/>
                                        <p:tgtEl>
                                          <p:spTgt spid="8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6" grpId="0" animBg="1"/>
      <p:bldP spid="82997" grpId="0" animBg="1"/>
      <p:bldP spid="8301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AutoShape 3"/>
          <p:cNvSpPr>
            <a:spLocks noChangeArrowheads="1"/>
          </p:cNvSpPr>
          <p:nvPr/>
        </p:nvSpPr>
        <p:spPr bwMode="auto">
          <a:xfrm>
            <a:off x="152400" y="42672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83972" name="Group 4"/>
          <p:cNvGraphicFramePr>
            <a:graphicFrameLocks noGrp="1"/>
          </p:cNvGraphicFramePr>
          <p:nvPr/>
        </p:nvGraphicFramePr>
        <p:xfrm>
          <a:off x="609600" y="23622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10</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4009" name="Text Box 41"/>
          <p:cNvSpPr txBox="1">
            <a:spLocks noChangeArrowheads="1"/>
          </p:cNvSpPr>
          <p:nvPr/>
        </p:nvSpPr>
        <p:spPr bwMode="auto">
          <a:xfrm>
            <a:off x="441325" y="341313"/>
            <a:ext cx="748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Q2. Find all sailors with a rating above 7.</a:t>
            </a:r>
            <a:r>
              <a:rPr lang="en-US"/>
              <a:t>       </a:t>
            </a:r>
            <a:r>
              <a:rPr lang="en-US" b="1">
                <a:solidFill>
                  <a:srgbClr val="0000CC"/>
                </a:solidFill>
              </a:rPr>
              <a:t>[Step 3]</a:t>
            </a:r>
          </a:p>
        </p:txBody>
      </p:sp>
      <p:sp>
        <p:nvSpPr>
          <p:cNvPr id="84010" name="Text Box 42"/>
          <p:cNvSpPr txBox="1">
            <a:spLocks noChangeArrowheads="1"/>
          </p:cNvSpPr>
          <p:nvPr/>
        </p:nvSpPr>
        <p:spPr bwMode="auto">
          <a:xfrm>
            <a:off x="5791200" y="256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84011" name="Group 43"/>
          <p:cNvGraphicFramePr>
            <a:graphicFrameLocks noGrp="1"/>
          </p:cNvGraphicFramePr>
          <p:nvPr/>
        </p:nvGraphicFramePr>
        <p:xfrm>
          <a:off x="5562600" y="3022600"/>
          <a:ext cx="1676400" cy="558800"/>
        </p:xfrm>
        <a:graphic>
          <a:graphicData uri="http://schemas.openxmlformats.org/drawingml/2006/table">
            <a:tbl>
              <a:tblPr/>
              <a:tblGrid>
                <a:gridCol w="744538"/>
                <a:gridCol w="9318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84019" name="Text Box 51"/>
          <p:cNvSpPr txBox="1">
            <a:spLocks noChangeArrowheads="1"/>
          </p:cNvSpPr>
          <p:nvPr/>
        </p:nvSpPr>
        <p:spPr bwMode="auto">
          <a:xfrm>
            <a:off x="5638800" y="1385888"/>
            <a:ext cx="990600" cy="36671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spAutoFit/>
          </a:bodyPr>
          <a:lstStyle/>
          <a:p>
            <a:r>
              <a:rPr lang="en-US" b="1">
                <a:solidFill>
                  <a:srgbClr val="FF0000"/>
                </a:solidFill>
              </a:rPr>
              <a:t>10</a:t>
            </a:r>
            <a:r>
              <a:rPr lang="en-US"/>
              <a:t> &gt; 7?</a:t>
            </a:r>
          </a:p>
        </p:txBody>
      </p:sp>
      <p:sp>
        <p:nvSpPr>
          <p:cNvPr id="84020" name="Text Box 52"/>
          <p:cNvSpPr txBox="1">
            <a:spLocks noChangeArrowheads="1"/>
          </p:cNvSpPr>
          <p:nvPr/>
        </p:nvSpPr>
        <p:spPr bwMode="auto">
          <a:xfrm>
            <a:off x="5638800" y="1690688"/>
            <a:ext cx="914400" cy="36671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spAutoFit/>
          </a:bodyPr>
          <a:lstStyle/>
          <a:p>
            <a:r>
              <a:rPr lang="en-US" b="1" i="1"/>
              <a:t>Yes</a:t>
            </a:r>
            <a:r>
              <a:rPr lang="en-US"/>
              <a:t>.  </a:t>
            </a:r>
          </a:p>
        </p:txBody>
      </p:sp>
      <p:grpSp>
        <p:nvGrpSpPr>
          <p:cNvPr id="84021" name="Group 53"/>
          <p:cNvGrpSpPr>
            <a:grpSpLocks/>
          </p:cNvGrpSpPr>
          <p:nvPr/>
        </p:nvGrpSpPr>
        <p:grpSpPr bwMode="auto">
          <a:xfrm>
            <a:off x="4800600" y="838200"/>
            <a:ext cx="3733800" cy="1447800"/>
            <a:chOff x="3024" y="528"/>
            <a:chExt cx="2352" cy="912"/>
          </a:xfrm>
        </p:grpSpPr>
        <p:sp>
          <p:nvSpPr>
            <p:cNvPr id="84022" name="Rectangle 54"/>
            <p:cNvSpPr>
              <a:spLocks noChangeArrowheads="1"/>
            </p:cNvSpPr>
            <p:nvPr/>
          </p:nvSpPr>
          <p:spPr bwMode="auto">
            <a:xfrm>
              <a:off x="3024" y="768"/>
              <a:ext cx="2352"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4023" name="Text Box 55"/>
            <p:cNvSpPr txBox="1">
              <a:spLocks noChangeArrowheads="1"/>
            </p:cNvSpPr>
            <p:nvPr/>
          </p:nvSpPr>
          <p:spPr bwMode="auto">
            <a:xfrm>
              <a:off x="4752" y="528"/>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graphicFrame>
        <p:nvGraphicFramePr>
          <p:cNvPr id="84039" name="Group 71"/>
          <p:cNvGraphicFramePr>
            <a:graphicFrameLocks noGrp="1"/>
          </p:cNvGraphicFramePr>
          <p:nvPr/>
        </p:nvGraphicFramePr>
        <p:xfrm>
          <a:off x="5562600" y="3657600"/>
          <a:ext cx="1676400" cy="533400"/>
        </p:xfrm>
        <a:graphic>
          <a:graphicData uri="http://schemas.openxmlformats.org/drawingml/2006/table">
            <a:tbl>
              <a:tblPr/>
              <a:tblGrid>
                <a:gridCol w="744538"/>
                <a:gridCol w="9318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4032" name="Text Box 64"/>
          <p:cNvSpPr txBox="1">
            <a:spLocks noChangeArrowheads="1"/>
          </p:cNvSpPr>
          <p:nvPr/>
        </p:nvSpPr>
        <p:spPr bwMode="auto">
          <a:xfrm>
            <a:off x="685800" y="758825"/>
            <a:ext cx="2697163" cy="9159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latin typeface="Tahoma" pitchFamily="34" charset="0"/>
              </a:rPr>
              <a:t>SELECT</a:t>
            </a:r>
            <a:r>
              <a:rPr lang="en-US">
                <a:solidFill>
                  <a:srgbClr val="0000CC"/>
                </a:solidFill>
              </a:rPr>
              <a:t>  S.sid, S.sname</a:t>
            </a:r>
          </a:p>
          <a:p>
            <a:r>
              <a:rPr lang="en-US" b="1">
                <a:latin typeface="Tahoma" pitchFamily="34" charset="0"/>
              </a:rPr>
              <a:t>FROM</a:t>
            </a:r>
            <a:r>
              <a:rPr lang="en-US"/>
              <a:t>     Sailors S</a:t>
            </a:r>
          </a:p>
          <a:p>
            <a:r>
              <a:rPr lang="en-US" b="1">
                <a:solidFill>
                  <a:srgbClr val="FF0000"/>
                </a:solidFill>
                <a:latin typeface="Tahoma" pitchFamily="34" charset="0"/>
              </a:rPr>
              <a:t>WHERE</a:t>
            </a:r>
            <a:r>
              <a:rPr lang="en-US">
                <a:solidFill>
                  <a:srgbClr val="FF0000"/>
                </a:solidFill>
              </a:rPr>
              <a:t>  (S.rating &gt; 7)</a:t>
            </a:r>
          </a:p>
        </p:txBody>
      </p:sp>
      <p:graphicFrame>
        <p:nvGraphicFramePr>
          <p:cNvPr id="84045" name="Group 77"/>
          <p:cNvGraphicFramePr>
            <a:graphicFrameLocks noGrp="1"/>
          </p:cNvGraphicFramePr>
          <p:nvPr/>
        </p:nvGraphicFramePr>
        <p:xfrm>
          <a:off x="5562600" y="4267200"/>
          <a:ext cx="1676400" cy="533400"/>
        </p:xfrm>
        <a:graphic>
          <a:graphicData uri="http://schemas.openxmlformats.org/drawingml/2006/table">
            <a:tbl>
              <a:tblPr/>
              <a:tblGrid>
                <a:gridCol w="744538"/>
                <a:gridCol w="9318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4053" name="AutoShape 85"/>
          <p:cNvSpPr>
            <a:spLocks noChangeArrowheads="1"/>
          </p:cNvSpPr>
          <p:nvPr/>
        </p:nvSpPr>
        <p:spPr bwMode="auto">
          <a:xfrm>
            <a:off x="6781800" y="1905000"/>
            <a:ext cx="2133600" cy="990600"/>
          </a:xfrm>
          <a:prstGeom prst="wedgeRoundRectCallout">
            <a:avLst>
              <a:gd name="adj1" fmla="val -75222"/>
              <a:gd name="adj2" fmla="val -47435"/>
              <a:gd name="adj3" fmla="val 16667"/>
            </a:avLst>
          </a:prstGeom>
          <a:solidFill>
            <a:srgbClr val="CCFFCC"/>
          </a:solidFill>
          <a:ln w="222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i="1">
                <a:solidFill>
                  <a:srgbClr val="0000CC"/>
                </a:solidFill>
              </a:rPr>
              <a:t>Condition is true</a:t>
            </a:r>
          </a:p>
          <a:p>
            <a:pPr algn="ctr"/>
            <a:r>
              <a:rPr lang="en-US" i="1">
                <a:solidFill>
                  <a:srgbClr val="0000CC"/>
                </a:solidFill>
              </a:rPr>
              <a:t>Output this entry.</a:t>
            </a:r>
          </a:p>
        </p:txBody>
      </p:sp>
      <p:sp>
        <p:nvSpPr>
          <p:cNvPr id="84054" name="Text Box 86"/>
          <p:cNvSpPr txBox="1">
            <a:spLocks noChangeArrowheads="1"/>
          </p:cNvSpPr>
          <p:nvPr/>
        </p:nvSpPr>
        <p:spPr bwMode="auto">
          <a:xfrm>
            <a:off x="574675" y="19812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1808205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4019"/>
                                        </p:tgtEl>
                                        <p:attrNameLst>
                                          <p:attrName>style.visibility</p:attrName>
                                        </p:attrNameLst>
                                      </p:cBhvr>
                                      <p:to>
                                        <p:strVal val="visible"/>
                                      </p:to>
                                    </p:set>
                                    <p:animEffect transition="in" filter="dissolve">
                                      <p:cBhvr>
                                        <p:cTn id="7" dur="500"/>
                                        <p:tgtEl>
                                          <p:spTgt spid="840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020"/>
                                        </p:tgtEl>
                                        <p:attrNameLst>
                                          <p:attrName>style.visibility</p:attrName>
                                        </p:attrNameLst>
                                      </p:cBhvr>
                                      <p:to>
                                        <p:strVal val="visible"/>
                                      </p:to>
                                    </p:set>
                                    <p:animEffect transition="in" filter="dissolve">
                                      <p:cBhvr>
                                        <p:cTn id="12" dur="500"/>
                                        <p:tgtEl>
                                          <p:spTgt spid="840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053"/>
                                        </p:tgtEl>
                                        <p:attrNameLst>
                                          <p:attrName>style.visibility</p:attrName>
                                        </p:attrNameLst>
                                      </p:cBhvr>
                                      <p:to>
                                        <p:strVal val="visible"/>
                                      </p:to>
                                    </p:set>
                                    <p:animEffect transition="in" filter="wipe(left)">
                                      <p:cBhvr>
                                        <p:cTn id="17" dur="500"/>
                                        <p:tgtEl>
                                          <p:spTgt spid="840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4045"/>
                                        </p:tgtEl>
                                        <p:attrNameLst>
                                          <p:attrName>style.visibility</p:attrName>
                                        </p:attrNameLst>
                                      </p:cBhvr>
                                      <p:to>
                                        <p:strVal val="visible"/>
                                      </p:to>
                                    </p:set>
                                    <p:animEffect transition="in" filter="wipe(left)">
                                      <p:cBhvr>
                                        <p:cTn id="22" dur="500"/>
                                        <p:tgtEl>
                                          <p:spTgt spid="84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19" grpId="0" animBg="1"/>
      <p:bldP spid="84020" grpId="0" animBg="1"/>
      <p:bldP spid="8405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AutoShape 3"/>
          <p:cNvSpPr>
            <a:spLocks noChangeArrowheads="1"/>
          </p:cNvSpPr>
          <p:nvPr/>
        </p:nvSpPr>
        <p:spPr bwMode="auto">
          <a:xfrm>
            <a:off x="152400" y="48768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84996" name="Group 4"/>
          <p:cNvGraphicFramePr>
            <a:graphicFrameLocks noGrp="1"/>
          </p:cNvGraphicFramePr>
          <p:nvPr/>
        </p:nvGraphicFramePr>
        <p:xfrm>
          <a:off x="609600" y="23622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10</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5033" name="Text Box 41"/>
          <p:cNvSpPr txBox="1">
            <a:spLocks noChangeArrowheads="1"/>
          </p:cNvSpPr>
          <p:nvPr/>
        </p:nvSpPr>
        <p:spPr bwMode="auto">
          <a:xfrm>
            <a:off x="441325" y="341313"/>
            <a:ext cx="748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Q2. Find all sailors with a rating above 7.</a:t>
            </a:r>
            <a:r>
              <a:rPr lang="en-US"/>
              <a:t>       </a:t>
            </a:r>
            <a:r>
              <a:rPr lang="en-US" b="1">
                <a:solidFill>
                  <a:srgbClr val="0000CC"/>
                </a:solidFill>
              </a:rPr>
              <a:t>[Step 4]</a:t>
            </a:r>
          </a:p>
        </p:txBody>
      </p:sp>
      <p:sp>
        <p:nvSpPr>
          <p:cNvPr id="85034" name="Text Box 42"/>
          <p:cNvSpPr txBox="1">
            <a:spLocks noChangeArrowheads="1"/>
          </p:cNvSpPr>
          <p:nvPr/>
        </p:nvSpPr>
        <p:spPr bwMode="auto">
          <a:xfrm>
            <a:off x="5791200" y="256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85035" name="Group 43"/>
          <p:cNvGraphicFramePr>
            <a:graphicFrameLocks noGrp="1"/>
          </p:cNvGraphicFramePr>
          <p:nvPr/>
        </p:nvGraphicFramePr>
        <p:xfrm>
          <a:off x="5562600" y="3022600"/>
          <a:ext cx="1676400" cy="558800"/>
        </p:xfrm>
        <a:graphic>
          <a:graphicData uri="http://schemas.openxmlformats.org/drawingml/2006/table">
            <a:tbl>
              <a:tblPr/>
              <a:tblGrid>
                <a:gridCol w="744538"/>
                <a:gridCol w="9318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85043" name="Text Box 51"/>
          <p:cNvSpPr txBox="1">
            <a:spLocks noChangeArrowheads="1"/>
          </p:cNvSpPr>
          <p:nvPr/>
        </p:nvSpPr>
        <p:spPr bwMode="auto">
          <a:xfrm>
            <a:off x="5638800" y="1385888"/>
            <a:ext cx="990600" cy="36671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spAutoFit/>
          </a:bodyPr>
          <a:lstStyle/>
          <a:p>
            <a:r>
              <a:rPr lang="en-US" b="1">
                <a:solidFill>
                  <a:srgbClr val="FF0000"/>
                </a:solidFill>
              </a:rPr>
              <a:t>10</a:t>
            </a:r>
            <a:r>
              <a:rPr lang="en-US"/>
              <a:t> &gt; 7?</a:t>
            </a:r>
          </a:p>
        </p:txBody>
      </p:sp>
      <p:sp>
        <p:nvSpPr>
          <p:cNvPr id="85044" name="Text Box 52"/>
          <p:cNvSpPr txBox="1">
            <a:spLocks noChangeArrowheads="1"/>
          </p:cNvSpPr>
          <p:nvPr/>
        </p:nvSpPr>
        <p:spPr bwMode="auto">
          <a:xfrm>
            <a:off x="5638800" y="1690688"/>
            <a:ext cx="914400" cy="36671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spAutoFit/>
          </a:bodyPr>
          <a:lstStyle/>
          <a:p>
            <a:r>
              <a:rPr lang="en-US" b="1" i="1"/>
              <a:t>Yes</a:t>
            </a:r>
            <a:r>
              <a:rPr lang="en-US"/>
              <a:t>.  </a:t>
            </a:r>
          </a:p>
        </p:txBody>
      </p:sp>
      <p:grpSp>
        <p:nvGrpSpPr>
          <p:cNvPr id="85045" name="Group 53"/>
          <p:cNvGrpSpPr>
            <a:grpSpLocks/>
          </p:cNvGrpSpPr>
          <p:nvPr/>
        </p:nvGrpSpPr>
        <p:grpSpPr bwMode="auto">
          <a:xfrm>
            <a:off x="4800600" y="838200"/>
            <a:ext cx="3733800" cy="1447800"/>
            <a:chOff x="3024" y="528"/>
            <a:chExt cx="2352" cy="912"/>
          </a:xfrm>
        </p:grpSpPr>
        <p:sp>
          <p:nvSpPr>
            <p:cNvPr id="85046" name="Rectangle 54"/>
            <p:cNvSpPr>
              <a:spLocks noChangeArrowheads="1"/>
            </p:cNvSpPr>
            <p:nvPr/>
          </p:nvSpPr>
          <p:spPr bwMode="auto">
            <a:xfrm>
              <a:off x="3024" y="768"/>
              <a:ext cx="2352"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5047" name="Text Box 55"/>
            <p:cNvSpPr txBox="1">
              <a:spLocks noChangeArrowheads="1"/>
            </p:cNvSpPr>
            <p:nvPr/>
          </p:nvSpPr>
          <p:spPr bwMode="auto">
            <a:xfrm>
              <a:off x="4752" y="528"/>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graphicFrame>
        <p:nvGraphicFramePr>
          <p:cNvPr id="85069" name="Group 77"/>
          <p:cNvGraphicFramePr>
            <a:graphicFrameLocks noGrp="1"/>
          </p:cNvGraphicFramePr>
          <p:nvPr/>
        </p:nvGraphicFramePr>
        <p:xfrm>
          <a:off x="5562600" y="3657600"/>
          <a:ext cx="1676400" cy="1066800"/>
        </p:xfrm>
        <a:graphic>
          <a:graphicData uri="http://schemas.openxmlformats.org/drawingml/2006/table">
            <a:tbl>
              <a:tblPr/>
              <a:tblGrid>
                <a:gridCol w="744538"/>
                <a:gridCol w="9318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5056" name="Text Box 64"/>
          <p:cNvSpPr txBox="1">
            <a:spLocks noChangeArrowheads="1"/>
          </p:cNvSpPr>
          <p:nvPr/>
        </p:nvSpPr>
        <p:spPr bwMode="auto">
          <a:xfrm>
            <a:off x="685800" y="758825"/>
            <a:ext cx="2697163" cy="9159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latin typeface="Tahoma" pitchFamily="34" charset="0"/>
              </a:rPr>
              <a:t>SELECT</a:t>
            </a:r>
            <a:r>
              <a:rPr lang="en-US">
                <a:solidFill>
                  <a:srgbClr val="0000CC"/>
                </a:solidFill>
              </a:rPr>
              <a:t>  S.sid, S.sname</a:t>
            </a:r>
          </a:p>
          <a:p>
            <a:r>
              <a:rPr lang="en-US" b="1">
                <a:latin typeface="Tahoma" pitchFamily="34" charset="0"/>
              </a:rPr>
              <a:t>FROM</a:t>
            </a:r>
            <a:r>
              <a:rPr lang="en-US"/>
              <a:t>     Sailors S</a:t>
            </a:r>
          </a:p>
          <a:p>
            <a:r>
              <a:rPr lang="en-US" b="1">
                <a:solidFill>
                  <a:srgbClr val="FF0000"/>
                </a:solidFill>
                <a:latin typeface="Tahoma" pitchFamily="34" charset="0"/>
              </a:rPr>
              <a:t>WHERE</a:t>
            </a:r>
            <a:r>
              <a:rPr lang="en-US">
                <a:solidFill>
                  <a:srgbClr val="FF0000"/>
                </a:solidFill>
              </a:rPr>
              <a:t>  (S.rating &gt; 7)</a:t>
            </a:r>
          </a:p>
        </p:txBody>
      </p:sp>
      <p:graphicFrame>
        <p:nvGraphicFramePr>
          <p:cNvPr id="85057" name="Group 65"/>
          <p:cNvGraphicFramePr>
            <a:graphicFrameLocks noGrp="1"/>
          </p:cNvGraphicFramePr>
          <p:nvPr/>
        </p:nvGraphicFramePr>
        <p:xfrm>
          <a:off x="5562600" y="4800600"/>
          <a:ext cx="1676400" cy="533400"/>
        </p:xfrm>
        <a:graphic>
          <a:graphicData uri="http://schemas.openxmlformats.org/drawingml/2006/table">
            <a:tbl>
              <a:tblPr/>
              <a:tblGrid>
                <a:gridCol w="744538"/>
                <a:gridCol w="9318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5070" name="Text Box 78"/>
          <p:cNvSpPr txBox="1">
            <a:spLocks noChangeArrowheads="1"/>
          </p:cNvSpPr>
          <p:nvPr/>
        </p:nvSpPr>
        <p:spPr bwMode="auto">
          <a:xfrm>
            <a:off x="574675" y="19812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2823412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5043"/>
                                        </p:tgtEl>
                                        <p:attrNameLst>
                                          <p:attrName>style.visibility</p:attrName>
                                        </p:attrNameLst>
                                      </p:cBhvr>
                                      <p:to>
                                        <p:strVal val="visible"/>
                                      </p:to>
                                    </p:set>
                                    <p:animEffect transition="in" filter="dissolve">
                                      <p:cBhvr>
                                        <p:cTn id="7" dur="500"/>
                                        <p:tgtEl>
                                          <p:spTgt spid="85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5044"/>
                                        </p:tgtEl>
                                        <p:attrNameLst>
                                          <p:attrName>style.visibility</p:attrName>
                                        </p:attrNameLst>
                                      </p:cBhvr>
                                      <p:to>
                                        <p:strVal val="visible"/>
                                      </p:to>
                                    </p:set>
                                    <p:animEffect transition="in" filter="dissolve">
                                      <p:cBhvr>
                                        <p:cTn id="12" dur="500"/>
                                        <p:tgtEl>
                                          <p:spTgt spid="850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5057"/>
                                        </p:tgtEl>
                                        <p:attrNameLst>
                                          <p:attrName>style.visibility</p:attrName>
                                        </p:attrNameLst>
                                      </p:cBhvr>
                                      <p:to>
                                        <p:strVal val="visible"/>
                                      </p:to>
                                    </p:set>
                                    <p:animEffect transition="in" filter="wipe(left)">
                                      <p:cBhvr>
                                        <p:cTn id="17" dur="500"/>
                                        <p:tgtEl>
                                          <p:spTgt spid="85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43" grpId="0" animBg="1"/>
      <p:bldP spid="8504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AutoShape 3"/>
          <p:cNvSpPr>
            <a:spLocks noChangeArrowheads="1"/>
          </p:cNvSpPr>
          <p:nvPr/>
        </p:nvSpPr>
        <p:spPr bwMode="auto">
          <a:xfrm>
            <a:off x="152400" y="54102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86020" name="Group 4"/>
          <p:cNvGraphicFramePr>
            <a:graphicFrameLocks noGrp="1"/>
          </p:cNvGraphicFramePr>
          <p:nvPr/>
        </p:nvGraphicFramePr>
        <p:xfrm>
          <a:off x="609600" y="23622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9</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6057" name="Text Box 41"/>
          <p:cNvSpPr txBox="1">
            <a:spLocks noChangeArrowheads="1"/>
          </p:cNvSpPr>
          <p:nvPr/>
        </p:nvSpPr>
        <p:spPr bwMode="auto">
          <a:xfrm>
            <a:off x="441325" y="341313"/>
            <a:ext cx="748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Q2. Find all sailors with a rating above 7.</a:t>
            </a:r>
            <a:r>
              <a:rPr lang="en-US"/>
              <a:t>       </a:t>
            </a:r>
            <a:r>
              <a:rPr lang="en-US" b="1">
                <a:solidFill>
                  <a:srgbClr val="0000CC"/>
                </a:solidFill>
              </a:rPr>
              <a:t>[Step 5]</a:t>
            </a:r>
          </a:p>
        </p:txBody>
      </p:sp>
      <p:sp>
        <p:nvSpPr>
          <p:cNvPr id="86058" name="Text Box 42"/>
          <p:cNvSpPr txBox="1">
            <a:spLocks noChangeArrowheads="1"/>
          </p:cNvSpPr>
          <p:nvPr/>
        </p:nvSpPr>
        <p:spPr bwMode="auto">
          <a:xfrm>
            <a:off x="5791200" y="256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86059" name="Group 43"/>
          <p:cNvGraphicFramePr>
            <a:graphicFrameLocks noGrp="1"/>
          </p:cNvGraphicFramePr>
          <p:nvPr/>
        </p:nvGraphicFramePr>
        <p:xfrm>
          <a:off x="5562600" y="3022600"/>
          <a:ext cx="1676400" cy="558800"/>
        </p:xfrm>
        <a:graphic>
          <a:graphicData uri="http://schemas.openxmlformats.org/drawingml/2006/table">
            <a:tbl>
              <a:tblPr/>
              <a:tblGrid>
                <a:gridCol w="744538"/>
                <a:gridCol w="9318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86067" name="Text Box 51"/>
          <p:cNvSpPr txBox="1">
            <a:spLocks noChangeArrowheads="1"/>
          </p:cNvSpPr>
          <p:nvPr/>
        </p:nvSpPr>
        <p:spPr bwMode="auto">
          <a:xfrm>
            <a:off x="5638800" y="1385888"/>
            <a:ext cx="914400" cy="36671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spAutoFit/>
          </a:bodyPr>
          <a:lstStyle/>
          <a:p>
            <a:r>
              <a:rPr lang="en-US" b="1">
                <a:solidFill>
                  <a:srgbClr val="FF0000"/>
                </a:solidFill>
              </a:rPr>
              <a:t>9</a:t>
            </a:r>
            <a:r>
              <a:rPr lang="en-US"/>
              <a:t> &gt; 7?</a:t>
            </a:r>
          </a:p>
        </p:txBody>
      </p:sp>
      <p:sp>
        <p:nvSpPr>
          <p:cNvPr id="86068" name="Text Box 52"/>
          <p:cNvSpPr txBox="1">
            <a:spLocks noChangeArrowheads="1"/>
          </p:cNvSpPr>
          <p:nvPr/>
        </p:nvSpPr>
        <p:spPr bwMode="auto">
          <a:xfrm>
            <a:off x="5638800" y="1690688"/>
            <a:ext cx="914400" cy="36671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spAutoFit/>
          </a:bodyPr>
          <a:lstStyle/>
          <a:p>
            <a:r>
              <a:rPr lang="en-US" b="1" i="1"/>
              <a:t>Yes</a:t>
            </a:r>
            <a:r>
              <a:rPr lang="en-US"/>
              <a:t>.  </a:t>
            </a:r>
          </a:p>
        </p:txBody>
      </p:sp>
      <p:grpSp>
        <p:nvGrpSpPr>
          <p:cNvPr id="86069" name="Group 53"/>
          <p:cNvGrpSpPr>
            <a:grpSpLocks/>
          </p:cNvGrpSpPr>
          <p:nvPr/>
        </p:nvGrpSpPr>
        <p:grpSpPr bwMode="auto">
          <a:xfrm>
            <a:off x="4800600" y="838200"/>
            <a:ext cx="3733800" cy="1447800"/>
            <a:chOff x="3024" y="528"/>
            <a:chExt cx="2352" cy="912"/>
          </a:xfrm>
        </p:grpSpPr>
        <p:sp>
          <p:nvSpPr>
            <p:cNvPr id="86070" name="Rectangle 54"/>
            <p:cNvSpPr>
              <a:spLocks noChangeArrowheads="1"/>
            </p:cNvSpPr>
            <p:nvPr/>
          </p:nvSpPr>
          <p:spPr bwMode="auto">
            <a:xfrm>
              <a:off x="3024" y="768"/>
              <a:ext cx="2352"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6071" name="Text Box 55"/>
            <p:cNvSpPr txBox="1">
              <a:spLocks noChangeArrowheads="1"/>
            </p:cNvSpPr>
            <p:nvPr/>
          </p:nvSpPr>
          <p:spPr bwMode="auto">
            <a:xfrm>
              <a:off x="4752" y="528"/>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graphicFrame>
        <p:nvGraphicFramePr>
          <p:cNvPr id="86096" name="Group 80"/>
          <p:cNvGraphicFramePr>
            <a:graphicFrameLocks noGrp="1"/>
          </p:cNvGraphicFramePr>
          <p:nvPr/>
        </p:nvGraphicFramePr>
        <p:xfrm>
          <a:off x="5562600" y="3657600"/>
          <a:ext cx="1676400" cy="1600200"/>
        </p:xfrm>
        <a:graphic>
          <a:graphicData uri="http://schemas.openxmlformats.org/drawingml/2006/table">
            <a:tbl>
              <a:tblPr/>
              <a:tblGrid>
                <a:gridCol w="744538"/>
                <a:gridCol w="9318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6083" name="Text Box 67"/>
          <p:cNvSpPr txBox="1">
            <a:spLocks noChangeArrowheads="1"/>
          </p:cNvSpPr>
          <p:nvPr/>
        </p:nvSpPr>
        <p:spPr bwMode="auto">
          <a:xfrm>
            <a:off x="685800" y="758825"/>
            <a:ext cx="2697163" cy="9159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latin typeface="Tahoma" pitchFamily="34" charset="0"/>
              </a:rPr>
              <a:t>SELECT</a:t>
            </a:r>
            <a:r>
              <a:rPr lang="en-US">
                <a:solidFill>
                  <a:srgbClr val="0000CC"/>
                </a:solidFill>
              </a:rPr>
              <a:t>  S.sid, S.sname</a:t>
            </a:r>
          </a:p>
          <a:p>
            <a:r>
              <a:rPr lang="en-US" b="1">
                <a:latin typeface="Tahoma" pitchFamily="34" charset="0"/>
              </a:rPr>
              <a:t>FROM</a:t>
            </a:r>
            <a:r>
              <a:rPr lang="en-US"/>
              <a:t>     Sailors S</a:t>
            </a:r>
          </a:p>
          <a:p>
            <a:r>
              <a:rPr lang="en-US" b="1">
                <a:solidFill>
                  <a:srgbClr val="FF0000"/>
                </a:solidFill>
                <a:latin typeface="Tahoma" pitchFamily="34" charset="0"/>
              </a:rPr>
              <a:t>WHERE</a:t>
            </a:r>
            <a:r>
              <a:rPr lang="en-US">
                <a:solidFill>
                  <a:srgbClr val="FF0000"/>
                </a:solidFill>
              </a:rPr>
              <a:t>  (S.rating &gt; 7)</a:t>
            </a:r>
          </a:p>
        </p:txBody>
      </p:sp>
      <p:graphicFrame>
        <p:nvGraphicFramePr>
          <p:cNvPr id="86084" name="Group 68"/>
          <p:cNvGraphicFramePr>
            <a:graphicFrameLocks noGrp="1"/>
          </p:cNvGraphicFramePr>
          <p:nvPr/>
        </p:nvGraphicFramePr>
        <p:xfrm>
          <a:off x="5562600" y="5334000"/>
          <a:ext cx="1676400" cy="533400"/>
        </p:xfrm>
        <a:graphic>
          <a:graphicData uri="http://schemas.openxmlformats.org/drawingml/2006/table">
            <a:tbl>
              <a:tblPr/>
              <a:tblGrid>
                <a:gridCol w="744538"/>
                <a:gridCol w="9318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6097" name="Text Box 81"/>
          <p:cNvSpPr txBox="1">
            <a:spLocks noChangeArrowheads="1"/>
          </p:cNvSpPr>
          <p:nvPr/>
        </p:nvSpPr>
        <p:spPr bwMode="auto">
          <a:xfrm>
            <a:off x="574675" y="19812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1631101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067"/>
                                        </p:tgtEl>
                                        <p:attrNameLst>
                                          <p:attrName>style.visibility</p:attrName>
                                        </p:attrNameLst>
                                      </p:cBhvr>
                                      <p:to>
                                        <p:strVal val="visible"/>
                                      </p:to>
                                    </p:set>
                                    <p:animEffect transition="in" filter="dissolve">
                                      <p:cBhvr>
                                        <p:cTn id="7" dur="500"/>
                                        <p:tgtEl>
                                          <p:spTgt spid="860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6068"/>
                                        </p:tgtEl>
                                        <p:attrNameLst>
                                          <p:attrName>style.visibility</p:attrName>
                                        </p:attrNameLst>
                                      </p:cBhvr>
                                      <p:to>
                                        <p:strVal val="visible"/>
                                      </p:to>
                                    </p:set>
                                    <p:animEffect transition="in" filter="dissolve">
                                      <p:cBhvr>
                                        <p:cTn id="12" dur="500"/>
                                        <p:tgtEl>
                                          <p:spTgt spid="860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6084"/>
                                        </p:tgtEl>
                                        <p:attrNameLst>
                                          <p:attrName>style.visibility</p:attrName>
                                        </p:attrNameLst>
                                      </p:cBhvr>
                                      <p:to>
                                        <p:strVal val="visible"/>
                                      </p:to>
                                    </p:set>
                                    <p:animEffect transition="in" filter="wipe(left)">
                                      <p:cBhvr>
                                        <p:cTn id="17" dur="500"/>
                                        <p:tgtEl>
                                          <p:spTgt spid="8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67" grpId="0" animBg="1"/>
      <p:bldP spid="8606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AutoShape 3"/>
          <p:cNvSpPr>
            <a:spLocks noChangeArrowheads="1"/>
          </p:cNvSpPr>
          <p:nvPr/>
        </p:nvSpPr>
        <p:spPr bwMode="auto">
          <a:xfrm>
            <a:off x="152400" y="60198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87044" name="Group 4"/>
          <p:cNvGraphicFramePr>
            <a:graphicFrameLocks noGrp="1"/>
          </p:cNvGraphicFramePr>
          <p:nvPr/>
        </p:nvGraphicFramePr>
        <p:xfrm>
          <a:off x="609600" y="23622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7081" name="Text Box 41"/>
          <p:cNvSpPr txBox="1">
            <a:spLocks noChangeArrowheads="1"/>
          </p:cNvSpPr>
          <p:nvPr/>
        </p:nvSpPr>
        <p:spPr bwMode="auto">
          <a:xfrm>
            <a:off x="441325" y="341313"/>
            <a:ext cx="748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Q2. Find all sailors with a rating above 7.</a:t>
            </a:r>
            <a:r>
              <a:rPr lang="en-US"/>
              <a:t>       </a:t>
            </a:r>
            <a:r>
              <a:rPr lang="en-US" b="1">
                <a:solidFill>
                  <a:srgbClr val="0000CC"/>
                </a:solidFill>
              </a:rPr>
              <a:t>[Step 6]</a:t>
            </a:r>
          </a:p>
        </p:txBody>
      </p:sp>
      <p:sp>
        <p:nvSpPr>
          <p:cNvPr id="87082" name="Text Box 42"/>
          <p:cNvSpPr txBox="1">
            <a:spLocks noChangeArrowheads="1"/>
          </p:cNvSpPr>
          <p:nvPr/>
        </p:nvSpPr>
        <p:spPr bwMode="auto">
          <a:xfrm>
            <a:off x="5791200" y="256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87083" name="Group 43"/>
          <p:cNvGraphicFramePr>
            <a:graphicFrameLocks noGrp="1"/>
          </p:cNvGraphicFramePr>
          <p:nvPr/>
        </p:nvGraphicFramePr>
        <p:xfrm>
          <a:off x="5562600" y="3022600"/>
          <a:ext cx="1676400" cy="558800"/>
        </p:xfrm>
        <a:graphic>
          <a:graphicData uri="http://schemas.openxmlformats.org/drawingml/2006/table">
            <a:tbl>
              <a:tblPr/>
              <a:tblGrid>
                <a:gridCol w="744538"/>
                <a:gridCol w="9318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grpSp>
        <p:nvGrpSpPr>
          <p:cNvPr id="87093" name="Group 53"/>
          <p:cNvGrpSpPr>
            <a:grpSpLocks/>
          </p:cNvGrpSpPr>
          <p:nvPr/>
        </p:nvGrpSpPr>
        <p:grpSpPr bwMode="auto">
          <a:xfrm>
            <a:off x="4800600" y="838200"/>
            <a:ext cx="3733800" cy="1447800"/>
            <a:chOff x="3024" y="528"/>
            <a:chExt cx="2352" cy="912"/>
          </a:xfrm>
        </p:grpSpPr>
        <p:sp>
          <p:nvSpPr>
            <p:cNvPr id="87094" name="Rectangle 54"/>
            <p:cNvSpPr>
              <a:spLocks noChangeArrowheads="1"/>
            </p:cNvSpPr>
            <p:nvPr/>
          </p:nvSpPr>
          <p:spPr bwMode="auto">
            <a:xfrm>
              <a:off x="3024" y="768"/>
              <a:ext cx="2352"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7095" name="Text Box 55"/>
            <p:cNvSpPr txBox="1">
              <a:spLocks noChangeArrowheads="1"/>
            </p:cNvSpPr>
            <p:nvPr/>
          </p:nvSpPr>
          <p:spPr bwMode="auto">
            <a:xfrm>
              <a:off x="4752" y="528"/>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graphicFrame>
        <p:nvGraphicFramePr>
          <p:cNvPr id="87129" name="Group 89"/>
          <p:cNvGraphicFramePr>
            <a:graphicFrameLocks noGrp="1"/>
          </p:cNvGraphicFramePr>
          <p:nvPr/>
        </p:nvGraphicFramePr>
        <p:xfrm>
          <a:off x="5562600" y="3657600"/>
          <a:ext cx="1676400" cy="2133600"/>
        </p:xfrm>
        <a:graphic>
          <a:graphicData uri="http://schemas.openxmlformats.org/drawingml/2006/table">
            <a:tbl>
              <a:tblPr/>
              <a:tblGrid>
                <a:gridCol w="744538"/>
                <a:gridCol w="9318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7110" name="Text Box 70"/>
          <p:cNvSpPr txBox="1">
            <a:spLocks noChangeArrowheads="1"/>
          </p:cNvSpPr>
          <p:nvPr/>
        </p:nvSpPr>
        <p:spPr bwMode="auto">
          <a:xfrm>
            <a:off x="685800" y="758825"/>
            <a:ext cx="2697163" cy="9159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latin typeface="Tahoma" pitchFamily="34" charset="0"/>
              </a:rPr>
              <a:t>SELECT</a:t>
            </a:r>
            <a:r>
              <a:rPr lang="en-US">
                <a:solidFill>
                  <a:srgbClr val="0000CC"/>
                </a:solidFill>
              </a:rPr>
              <a:t>  S.sid, S.sname</a:t>
            </a:r>
          </a:p>
          <a:p>
            <a:r>
              <a:rPr lang="en-US" b="1">
                <a:latin typeface="Tahoma" pitchFamily="34" charset="0"/>
              </a:rPr>
              <a:t>FROM</a:t>
            </a:r>
            <a:r>
              <a:rPr lang="en-US"/>
              <a:t>     Sailors S</a:t>
            </a:r>
          </a:p>
          <a:p>
            <a:r>
              <a:rPr lang="en-US" b="1">
                <a:solidFill>
                  <a:srgbClr val="FF0000"/>
                </a:solidFill>
                <a:latin typeface="Tahoma" pitchFamily="34" charset="0"/>
              </a:rPr>
              <a:t>WHERE</a:t>
            </a:r>
            <a:r>
              <a:rPr lang="en-US">
                <a:solidFill>
                  <a:srgbClr val="FF0000"/>
                </a:solidFill>
              </a:rPr>
              <a:t>  (S.rating &gt; 7)</a:t>
            </a:r>
          </a:p>
        </p:txBody>
      </p:sp>
      <p:sp>
        <p:nvSpPr>
          <p:cNvPr id="87130" name="AutoShape 90"/>
          <p:cNvSpPr>
            <a:spLocks noChangeArrowheads="1"/>
          </p:cNvSpPr>
          <p:nvPr/>
        </p:nvSpPr>
        <p:spPr bwMode="auto">
          <a:xfrm>
            <a:off x="1219200" y="5943600"/>
            <a:ext cx="1676400" cy="762000"/>
          </a:xfrm>
          <a:prstGeom prst="wedgeRoundRectCallout">
            <a:avLst>
              <a:gd name="adj1" fmla="val -84657"/>
              <a:gd name="adj2" fmla="val -25000"/>
              <a:gd name="adj3" fmla="val 16667"/>
            </a:avLst>
          </a:prstGeom>
          <a:solidFill>
            <a:schemeClr val="accent4">
              <a:lumMod val="40000"/>
              <a:lumOff val="60000"/>
            </a:schemeClr>
          </a:solidFill>
          <a:ln w="9525">
            <a:solidFill>
              <a:schemeClr val="tx1"/>
            </a:solidFill>
            <a:miter lim="800000"/>
            <a:headEnd/>
            <a:tailEnd/>
          </a:ln>
          <a:effectLst/>
          <a:extLst/>
        </p:spPr>
        <p:txBody>
          <a:bodyPr/>
          <a:lstStyle/>
          <a:p>
            <a:pPr algn="ctr"/>
            <a:r>
              <a:rPr lang="en-US" b="1" i="1">
                <a:solidFill>
                  <a:srgbClr val="0000CC"/>
                </a:solidFill>
              </a:rPr>
              <a:t>End of </a:t>
            </a:r>
          </a:p>
          <a:p>
            <a:pPr algn="ctr"/>
            <a:r>
              <a:rPr lang="en-US" b="1" i="1">
                <a:solidFill>
                  <a:srgbClr val="0000CC"/>
                </a:solidFill>
              </a:rPr>
              <a:t>Algorithm</a:t>
            </a:r>
          </a:p>
        </p:txBody>
      </p:sp>
      <p:sp>
        <p:nvSpPr>
          <p:cNvPr id="87132" name="Text Box 92"/>
          <p:cNvSpPr txBox="1">
            <a:spLocks noChangeArrowheads="1"/>
          </p:cNvSpPr>
          <p:nvPr/>
        </p:nvSpPr>
        <p:spPr bwMode="auto">
          <a:xfrm>
            <a:off x="574675" y="19812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806343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130"/>
                                        </p:tgtEl>
                                        <p:attrNameLst>
                                          <p:attrName>style.visibility</p:attrName>
                                        </p:attrNameLst>
                                      </p:cBhvr>
                                      <p:to>
                                        <p:strVal val="visible"/>
                                      </p:to>
                                    </p:set>
                                    <p:animEffect transition="in" filter="wipe(left)">
                                      <p:cBhvr>
                                        <p:cTn id="7" dur="500"/>
                                        <p:tgtEl>
                                          <p:spTgt spid="87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3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Summary of Q2:</a:t>
            </a:r>
          </a:p>
        </p:txBody>
      </p:sp>
      <p:sp>
        <p:nvSpPr>
          <p:cNvPr id="88067" name="Rectangle 3"/>
          <p:cNvSpPr>
            <a:spLocks noGrp="1" noChangeArrowheads="1"/>
          </p:cNvSpPr>
          <p:nvPr>
            <p:ph type="body" idx="1"/>
          </p:nvPr>
        </p:nvSpPr>
        <p:spPr>
          <a:xfrm>
            <a:off x="457200" y="1524000"/>
            <a:ext cx="8229600" cy="4525963"/>
          </a:xfrm>
        </p:spPr>
        <p:txBody>
          <a:bodyPr>
            <a:normAutofit/>
          </a:bodyPr>
          <a:lstStyle/>
          <a:p>
            <a:pPr>
              <a:lnSpc>
                <a:spcPct val="90000"/>
              </a:lnSpc>
            </a:pPr>
            <a:r>
              <a:rPr lang="en-US" sz="2800" dirty="0"/>
              <a:t>Result of SQL query</a:t>
            </a:r>
          </a:p>
          <a:p>
            <a:pPr lvl="1">
              <a:lnSpc>
                <a:spcPct val="90000"/>
              </a:lnSpc>
            </a:pPr>
            <a:r>
              <a:rPr lang="en-US" sz="2400" dirty="0"/>
              <a:t>is another table</a:t>
            </a:r>
          </a:p>
          <a:p>
            <a:pPr lvl="1">
              <a:lnSpc>
                <a:spcPct val="90000"/>
              </a:lnSpc>
            </a:pPr>
            <a:r>
              <a:rPr lang="en-US" sz="2400" dirty="0"/>
              <a:t>row-inclusion is determined by where-clause.</a:t>
            </a:r>
          </a:p>
          <a:p>
            <a:pPr lvl="1">
              <a:lnSpc>
                <a:spcPct val="90000"/>
              </a:lnSpc>
              <a:buFontTx/>
              <a:buNone/>
            </a:pPr>
            <a:endParaRPr lang="en-US" sz="2400" dirty="0"/>
          </a:p>
          <a:p>
            <a:pPr>
              <a:lnSpc>
                <a:spcPct val="90000"/>
              </a:lnSpc>
            </a:pPr>
            <a:endParaRPr lang="en-US" sz="2800" dirty="0" smtClean="0"/>
          </a:p>
        </p:txBody>
      </p:sp>
    </p:spTree>
    <p:extLst>
      <p:ext uri="{BB962C8B-B14F-4D97-AF65-F5344CB8AC3E}">
        <p14:creationId xmlns:p14="http://schemas.microsoft.com/office/powerpoint/2010/main" val="7089027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Text Box 6"/>
          <p:cNvSpPr txBox="1">
            <a:spLocks noChangeArrowheads="1"/>
          </p:cNvSpPr>
          <p:nvPr/>
        </p:nvSpPr>
        <p:spPr bwMode="auto">
          <a:xfrm>
            <a:off x="746125" y="642938"/>
            <a:ext cx="4300536" cy="92333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latin typeface="Tahoma" pitchFamily="34" charset="0"/>
              </a:rPr>
              <a:t>SELECT</a:t>
            </a:r>
            <a:r>
              <a:rPr lang="en-US" dirty="0">
                <a:solidFill>
                  <a:srgbClr val="0000CC"/>
                </a:solidFill>
              </a:rPr>
              <a:t>  S.name</a:t>
            </a:r>
          </a:p>
          <a:p>
            <a:r>
              <a:rPr lang="en-US" b="1" dirty="0">
                <a:solidFill>
                  <a:srgbClr val="0000CC"/>
                </a:solidFill>
                <a:latin typeface="Tahoma" pitchFamily="34" charset="0"/>
              </a:rPr>
              <a:t>FROM</a:t>
            </a:r>
            <a:r>
              <a:rPr lang="en-US" dirty="0">
                <a:solidFill>
                  <a:srgbClr val="0000CC"/>
                </a:solidFill>
              </a:rPr>
              <a:t>     Sailors S, </a:t>
            </a:r>
            <a:r>
              <a:rPr lang="en-US" dirty="0" smtClean="0">
                <a:solidFill>
                  <a:srgbClr val="0000CC"/>
                </a:solidFill>
              </a:rPr>
              <a:t>Reservations </a:t>
            </a:r>
            <a:r>
              <a:rPr lang="en-US" dirty="0">
                <a:solidFill>
                  <a:srgbClr val="0000CC"/>
                </a:solidFill>
              </a:rPr>
              <a:t>R</a:t>
            </a:r>
          </a:p>
          <a:p>
            <a:r>
              <a:rPr lang="en-US" b="1" dirty="0">
                <a:solidFill>
                  <a:srgbClr val="0000CC"/>
                </a:solidFill>
                <a:latin typeface="Tahoma" pitchFamily="34" charset="0"/>
              </a:rPr>
              <a:t>WHERE</a:t>
            </a:r>
            <a:r>
              <a:rPr lang="en-US" dirty="0">
                <a:solidFill>
                  <a:srgbClr val="0000CC"/>
                </a:solidFill>
              </a:rPr>
              <a:t>  (</a:t>
            </a:r>
            <a:r>
              <a:rPr lang="en-US" dirty="0" err="1">
                <a:solidFill>
                  <a:srgbClr val="0000CC"/>
                </a:solidFill>
              </a:rPr>
              <a:t>S.sid</a:t>
            </a:r>
            <a:r>
              <a:rPr lang="en-US" dirty="0">
                <a:solidFill>
                  <a:srgbClr val="0000CC"/>
                </a:solidFill>
              </a:rPr>
              <a:t> = </a:t>
            </a:r>
            <a:r>
              <a:rPr lang="en-US" dirty="0" err="1">
                <a:solidFill>
                  <a:srgbClr val="0000CC"/>
                </a:solidFill>
              </a:rPr>
              <a:t>R.sid</a:t>
            </a:r>
            <a:r>
              <a:rPr lang="en-US" dirty="0">
                <a:solidFill>
                  <a:srgbClr val="0000CC"/>
                </a:solidFill>
              </a:rPr>
              <a:t>) AND (</a:t>
            </a:r>
            <a:r>
              <a:rPr lang="en-US" dirty="0" err="1">
                <a:solidFill>
                  <a:srgbClr val="0000CC"/>
                </a:solidFill>
              </a:rPr>
              <a:t>R.bid</a:t>
            </a:r>
            <a:r>
              <a:rPr lang="en-US" dirty="0">
                <a:solidFill>
                  <a:srgbClr val="0000CC"/>
                </a:solidFill>
              </a:rPr>
              <a:t> = 103)</a:t>
            </a:r>
          </a:p>
        </p:txBody>
      </p:sp>
      <p:graphicFrame>
        <p:nvGraphicFramePr>
          <p:cNvPr id="40020" name="Group 84"/>
          <p:cNvGraphicFramePr>
            <a:graphicFrameLocks noGrp="1"/>
          </p:cNvGraphicFramePr>
          <p:nvPr/>
        </p:nvGraphicFramePr>
        <p:xfrm>
          <a:off x="685800" y="2286000"/>
          <a:ext cx="3048000" cy="2235201"/>
        </p:xfrm>
        <a:graphic>
          <a:graphicData uri="http://schemas.openxmlformats.org/drawingml/2006/table">
            <a:tbl>
              <a:tblPr/>
              <a:tblGrid>
                <a:gridCol w="609600"/>
                <a:gridCol w="990600"/>
                <a:gridCol w="762000"/>
                <a:gridCol w="685800"/>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0022" name="Group 86"/>
          <p:cNvGraphicFramePr>
            <a:graphicFrameLocks noGrp="1"/>
          </p:cNvGraphicFramePr>
          <p:nvPr/>
        </p:nvGraphicFramePr>
        <p:xfrm>
          <a:off x="4800600" y="2286000"/>
          <a:ext cx="2743200" cy="1462088"/>
        </p:xfrm>
        <a:graphic>
          <a:graphicData uri="http://schemas.openxmlformats.org/drawingml/2006/table">
            <a:tbl>
              <a:tblPr/>
              <a:tblGrid>
                <a:gridCol w="685800"/>
                <a:gridCol w="914400"/>
                <a:gridCol w="1143000"/>
              </a:tblGrid>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bid</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day</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84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10/10/02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103</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11/12/02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0012" name="Text Box 76"/>
          <p:cNvSpPr txBox="1">
            <a:spLocks noChangeArrowheads="1"/>
          </p:cNvSpPr>
          <p:nvPr/>
        </p:nvSpPr>
        <p:spPr bwMode="auto">
          <a:xfrm>
            <a:off x="3641725" y="1752600"/>
            <a:ext cx="1692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DB (2 tables)</a:t>
            </a:r>
          </a:p>
        </p:txBody>
      </p:sp>
      <p:sp>
        <p:nvSpPr>
          <p:cNvPr id="40013" name="Text Box 77"/>
          <p:cNvSpPr txBox="1">
            <a:spLocks noChangeArrowheads="1"/>
          </p:cNvSpPr>
          <p:nvPr/>
        </p:nvSpPr>
        <p:spPr bwMode="auto">
          <a:xfrm>
            <a:off x="857250" y="4572000"/>
            <a:ext cx="280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An instance </a:t>
            </a:r>
            <a:r>
              <a:rPr lang="en-US" b="1" i="1">
                <a:solidFill>
                  <a:srgbClr val="0000CC"/>
                </a:solidFill>
              </a:rPr>
              <a:t>S</a:t>
            </a:r>
            <a:r>
              <a:rPr lang="en-US" b="1">
                <a:solidFill>
                  <a:srgbClr val="0000CC"/>
                </a:solidFill>
              </a:rPr>
              <a:t> of Sailors</a:t>
            </a:r>
          </a:p>
        </p:txBody>
      </p:sp>
      <p:sp>
        <p:nvSpPr>
          <p:cNvPr id="40014" name="Text Box 78"/>
          <p:cNvSpPr txBox="1">
            <a:spLocks noChangeArrowheads="1"/>
          </p:cNvSpPr>
          <p:nvPr/>
        </p:nvSpPr>
        <p:spPr bwMode="auto">
          <a:xfrm>
            <a:off x="4648200" y="3835400"/>
            <a:ext cx="33799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rPr>
              <a:t>An instance </a:t>
            </a:r>
            <a:r>
              <a:rPr lang="en-US" b="1" i="1" dirty="0">
                <a:solidFill>
                  <a:srgbClr val="0000CC"/>
                </a:solidFill>
              </a:rPr>
              <a:t>R</a:t>
            </a:r>
            <a:r>
              <a:rPr lang="en-US" b="1" dirty="0">
                <a:solidFill>
                  <a:srgbClr val="0000CC"/>
                </a:solidFill>
              </a:rPr>
              <a:t> of </a:t>
            </a:r>
            <a:r>
              <a:rPr lang="en-US" b="1" dirty="0" smtClean="0">
                <a:solidFill>
                  <a:srgbClr val="0000CC"/>
                </a:solidFill>
              </a:rPr>
              <a:t>Reservations</a:t>
            </a:r>
            <a:endParaRPr lang="en-US" b="1" dirty="0">
              <a:solidFill>
                <a:srgbClr val="0000CC"/>
              </a:solidFill>
            </a:endParaRPr>
          </a:p>
        </p:txBody>
      </p:sp>
      <p:sp>
        <p:nvSpPr>
          <p:cNvPr id="40015" name="AutoShape 79"/>
          <p:cNvSpPr>
            <a:spLocks noChangeArrowheads="1"/>
          </p:cNvSpPr>
          <p:nvPr/>
        </p:nvSpPr>
        <p:spPr bwMode="auto">
          <a:xfrm>
            <a:off x="577056" y="5538936"/>
            <a:ext cx="7821612" cy="914400"/>
          </a:xfrm>
          <a:prstGeom prst="plaque">
            <a:avLst>
              <a:gd name="adj" fmla="val 16667"/>
            </a:avLst>
          </a:prstGeom>
          <a:solidFill>
            <a:srgbClr val="CCFFFF"/>
          </a:solidFill>
          <a:ln w="2540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a:solidFill>
                  <a:srgbClr val="0000CC"/>
                </a:solidFill>
              </a:rPr>
              <a:t>This query requires information from both tables </a:t>
            </a:r>
            <a:r>
              <a:rPr lang="en-US" sz="2000" i="1">
                <a:solidFill>
                  <a:srgbClr val="0000CC"/>
                </a:solidFill>
              </a:rPr>
              <a:t>S</a:t>
            </a:r>
            <a:r>
              <a:rPr lang="en-US" sz="2000">
                <a:solidFill>
                  <a:srgbClr val="0000CC"/>
                </a:solidFill>
              </a:rPr>
              <a:t> and </a:t>
            </a:r>
            <a:r>
              <a:rPr lang="en-US" sz="2000" i="1">
                <a:solidFill>
                  <a:srgbClr val="0000CC"/>
                </a:solidFill>
              </a:rPr>
              <a:t>R</a:t>
            </a:r>
            <a:r>
              <a:rPr lang="en-US" sz="2000">
                <a:solidFill>
                  <a:srgbClr val="0000CC"/>
                </a:solidFill>
              </a:rPr>
              <a:t>.</a:t>
            </a:r>
          </a:p>
          <a:p>
            <a:pPr algn="ctr"/>
            <a:r>
              <a:rPr lang="en-US" sz="2000">
                <a:solidFill>
                  <a:srgbClr val="0000CC"/>
                </a:solidFill>
              </a:rPr>
              <a:t>To answer this query, a JOIN operation needs to be performed.</a:t>
            </a:r>
          </a:p>
        </p:txBody>
      </p:sp>
      <p:sp>
        <p:nvSpPr>
          <p:cNvPr id="40023" name="AutoShape 87"/>
          <p:cNvSpPr>
            <a:spLocks noChangeArrowheads="1"/>
          </p:cNvSpPr>
          <p:nvPr/>
        </p:nvSpPr>
        <p:spPr bwMode="auto">
          <a:xfrm>
            <a:off x="6096000" y="914400"/>
            <a:ext cx="2743200" cy="838200"/>
          </a:xfrm>
          <a:prstGeom prst="wedgeRoundRectCallout">
            <a:avLst>
              <a:gd name="adj1" fmla="val -78417"/>
              <a:gd name="adj2" fmla="val -32574"/>
              <a:gd name="adj3" fmla="val 16667"/>
            </a:avLst>
          </a:prstGeom>
          <a:solidFill>
            <a:srgbClr val="CCFFCC"/>
          </a:solidFill>
          <a:ln w="222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b="1" i="1">
                <a:solidFill>
                  <a:srgbClr val="0000CC"/>
                </a:solidFill>
              </a:rPr>
              <a:t>The corresponding</a:t>
            </a:r>
          </a:p>
          <a:p>
            <a:pPr algn="ctr"/>
            <a:r>
              <a:rPr lang="en-US" sz="2000" b="1" i="1">
                <a:solidFill>
                  <a:srgbClr val="0000CC"/>
                </a:solidFill>
              </a:rPr>
              <a:t>SQL query.</a:t>
            </a:r>
          </a:p>
        </p:txBody>
      </p:sp>
      <p:sp>
        <p:nvSpPr>
          <p:cNvPr id="40024" name="Text Box 88"/>
          <p:cNvSpPr txBox="1">
            <a:spLocks noChangeArrowheads="1"/>
          </p:cNvSpPr>
          <p:nvPr/>
        </p:nvSpPr>
        <p:spPr bwMode="auto">
          <a:xfrm>
            <a:off x="365125" y="265113"/>
            <a:ext cx="744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Q3. Find the names of sailors who have reserved boat number 103.</a:t>
            </a:r>
          </a:p>
        </p:txBody>
      </p:sp>
      <p:sp>
        <p:nvSpPr>
          <p:cNvPr id="40027" name="AutoShape 91"/>
          <p:cNvSpPr>
            <a:spLocks noChangeArrowheads="1"/>
          </p:cNvSpPr>
          <p:nvPr/>
        </p:nvSpPr>
        <p:spPr bwMode="auto">
          <a:xfrm>
            <a:off x="1752600" y="1219200"/>
            <a:ext cx="1524000" cy="304800"/>
          </a:xfrm>
          <a:prstGeom prst="roundRect">
            <a:avLst>
              <a:gd name="adj" fmla="val 16667"/>
            </a:avLst>
          </a:prstGeom>
          <a:noFill/>
          <a:ln w="2540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nvGrpSpPr>
          <p:cNvPr id="40029" name="Group 93"/>
          <p:cNvGrpSpPr>
            <a:grpSpLocks/>
          </p:cNvGrpSpPr>
          <p:nvPr/>
        </p:nvGrpSpPr>
        <p:grpSpPr bwMode="auto">
          <a:xfrm>
            <a:off x="2667000" y="1600200"/>
            <a:ext cx="6019800" cy="3733800"/>
            <a:chOff x="1680" y="1008"/>
            <a:chExt cx="3792" cy="2352"/>
          </a:xfrm>
        </p:grpSpPr>
        <p:sp>
          <p:nvSpPr>
            <p:cNvPr id="40025" name="AutoShape 89"/>
            <p:cNvSpPr>
              <a:spLocks noChangeArrowheads="1"/>
            </p:cNvSpPr>
            <p:nvPr/>
          </p:nvSpPr>
          <p:spPr bwMode="auto">
            <a:xfrm>
              <a:off x="2688" y="2750"/>
              <a:ext cx="2784" cy="610"/>
            </a:xfrm>
            <a:prstGeom prst="plaque">
              <a:avLst>
                <a:gd name="adj" fmla="val 16667"/>
              </a:avLst>
            </a:prstGeom>
            <a:solidFill>
              <a:srgbClr val="FFFF99"/>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dirty="0" smtClean="0">
                  <a:solidFill>
                    <a:srgbClr val="FF0000"/>
                  </a:solidFill>
                </a:rPr>
                <a:t>IMPORTANT: </a:t>
              </a:r>
            </a:p>
            <a:p>
              <a:pPr algn="ctr"/>
              <a:r>
                <a:rPr lang="en-US" sz="2000" b="1" dirty="0" smtClean="0">
                  <a:solidFill>
                    <a:srgbClr val="FF0000"/>
                  </a:solidFill>
                </a:rPr>
                <a:t>This </a:t>
              </a:r>
              <a:r>
                <a:rPr lang="en-US" sz="2000" b="1" dirty="0">
                  <a:solidFill>
                    <a:srgbClr val="FF0000"/>
                  </a:solidFill>
                </a:rPr>
                <a:t>specifies how S and R</a:t>
              </a:r>
              <a:br>
                <a:rPr lang="en-US" sz="2000" b="1" dirty="0">
                  <a:solidFill>
                    <a:srgbClr val="FF0000"/>
                  </a:solidFill>
                </a:rPr>
              </a:br>
              <a:r>
                <a:rPr lang="en-US" sz="2000" b="1" dirty="0">
                  <a:solidFill>
                    <a:srgbClr val="FF0000"/>
                  </a:solidFill>
                </a:rPr>
                <a:t>are to be joined together.</a:t>
              </a:r>
            </a:p>
          </p:txBody>
        </p:sp>
        <p:sp>
          <p:nvSpPr>
            <p:cNvPr id="40028" name="Line 92"/>
            <p:cNvSpPr>
              <a:spLocks noChangeShapeType="1"/>
            </p:cNvSpPr>
            <p:nvPr/>
          </p:nvSpPr>
          <p:spPr bwMode="auto">
            <a:xfrm flipH="1" flipV="1">
              <a:off x="1680" y="1008"/>
              <a:ext cx="1248" cy="1824"/>
            </a:xfrm>
            <a:prstGeom prst="line">
              <a:avLst/>
            </a:prstGeom>
            <a:noFill/>
            <a:ln w="254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Tree>
    <p:extLst>
      <p:ext uri="{BB962C8B-B14F-4D97-AF65-F5344CB8AC3E}">
        <p14:creationId xmlns:p14="http://schemas.microsoft.com/office/powerpoint/2010/main" val="1172208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024"/>
                                        </p:tgtEl>
                                        <p:attrNameLst>
                                          <p:attrName>style.visibility</p:attrName>
                                        </p:attrNameLst>
                                      </p:cBhvr>
                                      <p:to>
                                        <p:strVal val="visible"/>
                                      </p:to>
                                    </p:set>
                                    <p:anim calcmode="lin" valueType="num">
                                      <p:cBhvr additive="base">
                                        <p:cTn id="7" dur="500" fill="hold"/>
                                        <p:tgtEl>
                                          <p:spTgt spid="40024"/>
                                        </p:tgtEl>
                                        <p:attrNameLst>
                                          <p:attrName>ppt_x</p:attrName>
                                        </p:attrNameLst>
                                      </p:cBhvr>
                                      <p:tavLst>
                                        <p:tav tm="0">
                                          <p:val>
                                            <p:strVal val="0-#ppt_w/2"/>
                                          </p:val>
                                        </p:tav>
                                        <p:tav tm="100000">
                                          <p:val>
                                            <p:strVal val="#ppt_x"/>
                                          </p:val>
                                        </p:tav>
                                      </p:tavLst>
                                    </p:anim>
                                    <p:anim calcmode="lin" valueType="num">
                                      <p:cBhvr additive="base">
                                        <p:cTn id="8" dur="500" fill="hold"/>
                                        <p:tgtEl>
                                          <p:spTgt spid="400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9942"/>
                                        </p:tgtEl>
                                        <p:attrNameLst>
                                          <p:attrName>style.visibility</p:attrName>
                                        </p:attrNameLst>
                                      </p:cBhvr>
                                      <p:to>
                                        <p:strVal val="visible"/>
                                      </p:to>
                                    </p:set>
                                    <p:animEffect transition="in" filter="checkerboard(across)">
                                      <p:cBhvr>
                                        <p:cTn id="13" dur="500"/>
                                        <p:tgtEl>
                                          <p:spTgt spid="399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0023"/>
                                        </p:tgtEl>
                                        <p:attrNameLst>
                                          <p:attrName>style.visibility</p:attrName>
                                        </p:attrNameLst>
                                      </p:cBhvr>
                                      <p:to>
                                        <p:strVal val="visible"/>
                                      </p:to>
                                    </p:set>
                                    <p:animEffect transition="in" filter="wipe(left)">
                                      <p:cBhvr>
                                        <p:cTn id="18" dur="500"/>
                                        <p:tgtEl>
                                          <p:spTgt spid="4002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40015"/>
                                        </p:tgtEl>
                                        <p:attrNameLst>
                                          <p:attrName>style.visibility</p:attrName>
                                        </p:attrNameLst>
                                      </p:cBhvr>
                                      <p:to>
                                        <p:strVal val="visible"/>
                                      </p:to>
                                    </p:set>
                                    <p:animEffect transition="in" filter="checkerboard(across)">
                                      <p:cBhvr>
                                        <p:cTn id="23" dur="500"/>
                                        <p:tgtEl>
                                          <p:spTgt spid="400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0027"/>
                                        </p:tgtEl>
                                        <p:attrNameLst>
                                          <p:attrName>style.visibility</p:attrName>
                                        </p:attrNameLst>
                                      </p:cBhvr>
                                      <p:to>
                                        <p:strVal val="visible"/>
                                      </p:to>
                                    </p:set>
                                    <p:animEffect transition="in" filter="wipe(left)">
                                      <p:cBhvr>
                                        <p:cTn id="28" dur="500"/>
                                        <p:tgtEl>
                                          <p:spTgt spid="4002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40029"/>
                                        </p:tgtEl>
                                        <p:attrNameLst>
                                          <p:attrName>style.visibility</p:attrName>
                                        </p:attrNameLst>
                                      </p:cBhvr>
                                      <p:to>
                                        <p:strVal val="visible"/>
                                      </p:to>
                                    </p:set>
                                    <p:animEffect transition="in" filter="wipe(down)">
                                      <p:cBhvr>
                                        <p:cTn id="33" dur="500"/>
                                        <p:tgtEl>
                                          <p:spTgt spid="40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animBg="1"/>
      <p:bldP spid="40015" grpId="0" animBg="1"/>
      <p:bldP spid="40023" grpId="0" animBg="1"/>
      <p:bldP spid="40024" grpId="0"/>
      <p:bldP spid="4002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01" name="Text Box 57"/>
          <p:cNvSpPr txBox="1">
            <a:spLocks noChangeArrowheads="1"/>
          </p:cNvSpPr>
          <p:nvPr/>
        </p:nvSpPr>
        <p:spPr bwMode="auto">
          <a:xfrm>
            <a:off x="685800" y="1905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
        <p:nvSpPr>
          <p:cNvPr id="57402" name="Text Box 58"/>
          <p:cNvSpPr txBox="1">
            <a:spLocks noChangeArrowheads="1"/>
          </p:cNvSpPr>
          <p:nvPr/>
        </p:nvSpPr>
        <p:spPr bwMode="auto">
          <a:xfrm>
            <a:off x="685800" y="4692650"/>
            <a:ext cx="28677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t>R (instance of </a:t>
            </a:r>
            <a:r>
              <a:rPr lang="en-US" sz="1600" b="1" dirty="0" smtClean="0"/>
              <a:t>Reservations)</a:t>
            </a:r>
            <a:endParaRPr lang="en-US" sz="1600" b="1" dirty="0"/>
          </a:p>
        </p:txBody>
      </p:sp>
      <p:sp>
        <p:nvSpPr>
          <p:cNvPr id="57403" name="AutoShape 59"/>
          <p:cNvSpPr>
            <a:spLocks noChangeArrowheads="1"/>
          </p:cNvSpPr>
          <p:nvPr/>
        </p:nvSpPr>
        <p:spPr bwMode="auto">
          <a:xfrm>
            <a:off x="4041775" y="1916113"/>
            <a:ext cx="4467225" cy="1824037"/>
          </a:xfrm>
          <a:prstGeom prst="roundRect">
            <a:avLst>
              <a:gd name="adj" fmla="val 16667"/>
            </a:avLst>
          </a:prstGeom>
          <a:solidFill>
            <a:srgbClr val="CCFFFF"/>
          </a:solidFill>
          <a:ln w="25400">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a:solidFill>
                  <a:srgbClr val="FF0000"/>
                </a:solidFill>
              </a:rPr>
              <a:t>Overview:</a:t>
            </a:r>
          </a:p>
          <a:p>
            <a:endParaRPr lang="en-US" sz="900" b="1">
              <a:solidFill>
                <a:srgbClr val="FF0000"/>
              </a:solidFill>
            </a:endParaRPr>
          </a:p>
          <a:p>
            <a:r>
              <a:rPr lang="en-US" b="1">
                <a:solidFill>
                  <a:srgbClr val="0000CC"/>
                </a:solidFill>
              </a:rPr>
              <a:t>A JOIN operation works as follows:</a:t>
            </a:r>
          </a:p>
          <a:p>
            <a:pPr>
              <a:buFontTx/>
              <a:buChar char="•"/>
            </a:pPr>
            <a:r>
              <a:rPr lang="en-US" b="1">
                <a:solidFill>
                  <a:srgbClr val="0000CC"/>
                </a:solidFill>
              </a:rPr>
              <a:t>  for each row in table S;</a:t>
            </a:r>
          </a:p>
          <a:p>
            <a:r>
              <a:rPr lang="en-US" b="1">
                <a:solidFill>
                  <a:srgbClr val="0000CC"/>
                </a:solidFill>
              </a:rPr>
              <a:t>      +  try to “join” with each row in R</a:t>
            </a:r>
          </a:p>
          <a:p>
            <a:r>
              <a:rPr lang="en-US" b="1">
                <a:solidFill>
                  <a:srgbClr val="0000CC"/>
                </a:solidFill>
              </a:rPr>
              <a:t>         (match the “where” conditions)</a:t>
            </a:r>
          </a:p>
        </p:txBody>
      </p:sp>
      <p:graphicFrame>
        <p:nvGraphicFramePr>
          <p:cNvPr id="57405" name="Group 61"/>
          <p:cNvGraphicFramePr>
            <a:graphicFrameLocks noGrp="1"/>
          </p:cNvGraphicFramePr>
          <p:nvPr/>
        </p:nvGraphicFramePr>
        <p:xfrm>
          <a:off x="685800" y="2241550"/>
          <a:ext cx="3048000" cy="2235201"/>
        </p:xfrm>
        <a:graphic>
          <a:graphicData uri="http://schemas.openxmlformats.org/drawingml/2006/table">
            <a:tbl>
              <a:tblPr/>
              <a:tblGrid>
                <a:gridCol w="609600"/>
                <a:gridCol w="990600"/>
                <a:gridCol w="762000"/>
                <a:gridCol w="685800"/>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7451" name="Group 107"/>
          <p:cNvGraphicFramePr>
            <a:graphicFrameLocks noGrp="1"/>
          </p:cNvGraphicFramePr>
          <p:nvPr>
            <p:extLst>
              <p:ext uri="{D42A27DB-BD31-4B8C-83A1-F6EECF244321}">
                <p14:modId xmlns:p14="http://schemas.microsoft.com/office/powerpoint/2010/main" val="3742731043"/>
              </p:ext>
            </p:extLst>
          </p:nvPr>
        </p:nvGraphicFramePr>
        <p:xfrm>
          <a:off x="685800" y="5029200"/>
          <a:ext cx="2743200" cy="1447801"/>
        </p:xfrm>
        <a:graphic>
          <a:graphicData uri="http://schemas.openxmlformats.org/drawingml/2006/table">
            <a:tbl>
              <a:tblPr/>
              <a:tblGrid>
                <a:gridCol w="685800"/>
                <a:gridCol w="914400"/>
                <a:gridCol w="1143000"/>
              </a:tblGrid>
              <a:tr h="474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err="1" smtClean="0">
                          <a:ln>
                            <a:noFill/>
                          </a:ln>
                          <a:solidFill>
                            <a:schemeClr val="tx1"/>
                          </a:solidFill>
                          <a:effectLst/>
                          <a:latin typeface="Times New Roman" charset="0"/>
                          <a:ea typeface="宋体" pitchFamily="2" charset="-122"/>
                          <a:cs typeface="Times New Roman" charset="0"/>
                        </a:rPr>
                        <a:t>sid</a:t>
                      </a:r>
                      <a:endParaRPr kumimoji="0" lang="en-US" sz="1600" b="1" i="0" u="none" strike="noStrike" cap="none" normalizeH="0" baseline="0" dirty="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bid</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day</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84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10/10/02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103</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CC"/>
                          </a:solidFill>
                          <a:effectLst/>
                          <a:latin typeface="Times New Roman" charset="0"/>
                          <a:ea typeface="宋体" pitchFamily="2" charset="-122"/>
                          <a:cs typeface="Times New Roman" charset="0"/>
                        </a:rPr>
                        <a:t>11/12/02</a:t>
                      </a:r>
                      <a:endParaRPr kumimoji="0" lang="en-US" sz="1600" b="0" i="0" u="none" strike="noStrike" cap="none" normalizeH="0" baseline="0" dirty="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7452" name="Text Box 108"/>
          <p:cNvSpPr txBox="1">
            <a:spLocks noChangeArrowheads="1"/>
          </p:cNvSpPr>
          <p:nvPr/>
        </p:nvSpPr>
        <p:spPr bwMode="auto">
          <a:xfrm>
            <a:off x="365125" y="265113"/>
            <a:ext cx="744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Q3. Find the names of sailors who have reserved boat number 103.</a:t>
            </a:r>
          </a:p>
        </p:txBody>
      </p:sp>
      <p:sp>
        <p:nvSpPr>
          <p:cNvPr id="57453" name="Text Box 109"/>
          <p:cNvSpPr txBox="1">
            <a:spLocks noChangeArrowheads="1"/>
          </p:cNvSpPr>
          <p:nvPr/>
        </p:nvSpPr>
        <p:spPr bwMode="auto">
          <a:xfrm>
            <a:off x="746125" y="642938"/>
            <a:ext cx="4300536" cy="92333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latin typeface="Tahoma" pitchFamily="34" charset="0"/>
              </a:rPr>
              <a:t>SELECT</a:t>
            </a:r>
            <a:r>
              <a:rPr lang="en-US" dirty="0">
                <a:solidFill>
                  <a:srgbClr val="0000CC"/>
                </a:solidFill>
              </a:rPr>
              <a:t>  S.name</a:t>
            </a:r>
          </a:p>
          <a:p>
            <a:r>
              <a:rPr lang="en-US" b="1" dirty="0">
                <a:solidFill>
                  <a:srgbClr val="0000CC"/>
                </a:solidFill>
                <a:latin typeface="Tahoma" pitchFamily="34" charset="0"/>
              </a:rPr>
              <a:t>FROM</a:t>
            </a:r>
            <a:r>
              <a:rPr lang="en-US" dirty="0">
                <a:solidFill>
                  <a:srgbClr val="0000CC"/>
                </a:solidFill>
              </a:rPr>
              <a:t>     Sailors S, </a:t>
            </a:r>
            <a:r>
              <a:rPr lang="en-US" dirty="0" smtClean="0">
                <a:solidFill>
                  <a:srgbClr val="0000CC"/>
                </a:solidFill>
              </a:rPr>
              <a:t>Reservations </a:t>
            </a:r>
            <a:r>
              <a:rPr lang="en-US" dirty="0">
                <a:solidFill>
                  <a:srgbClr val="0000CC"/>
                </a:solidFill>
              </a:rPr>
              <a:t>R</a:t>
            </a:r>
          </a:p>
          <a:p>
            <a:r>
              <a:rPr lang="en-US" b="1" dirty="0">
                <a:solidFill>
                  <a:srgbClr val="0000CC"/>
                </a:solidFill>
                <a:latin typeface="Tahoma" pitchFamily="34" charset="0"/>
              </a:rPr>
              <a:t>WHERE</a:t>
            </a:r>
            <a:r>
              <a:rPr lang="en-US" dirty="0">
                <a:solidFill>
                  <a:srgbClr val="0000CC"/>
                </a:solidFill>
              </a:rPr>
              <a:t>  (</a:t>
            </a:r>
            <a:r>
              <a:rPr lang="en-US" dirty="0" err="1">
                <a:solidFill>
                  <a:srgbClr val="0000CC"/>
                </a:solidFill>
              </a:rPr>
              <a:t>S.sid</a:t>
            </a:r>
            <a:r>
              <a:rPr lang="en-US" dirty="0">
                <a:solidFill>
                  <a:srgbClr val="0000CC"/>
                </a:solidFill>
              </a:rPr>
              <a:t> = </a:t>
            </a:r>
            <a:r>
              <a:rPr lang="en-US" dirty="0" err="1">
                <a:solidFill>
                  <a:srgbClr val="0000CC"/>
                </a:solidFill>
              </a:rPr>
              <a:t>R.sid</a:t>
            </a:r>
            <a:r>
              <a:rPr lang="en-US" dirty="0">
                <a:solidFill>
                  <a:srgbClr val="0000CC"/>
                </a:solidFill>
              </a:rPr>
              <a:t>) AND (</a:t>
            </a:r>
            <a:r>
              <a:rPr lang="en-US" dirty="0" err="1">
                <a:solidFill>
                  <a:srgbClr val="0000CC"/>
                </a:solidFill>
              </a:rPr>
              <a:t>R.bid</a:t>
            </a:r>
            <a:r>
              <a:rPr lang="en-US" dirty="0">
                <a:solidFill>
                  <a:srgbClr val="0000CC"/>
                </a:solidFill>
              </a:rPr>
              <a:t> = 103)</a:t>
            </a:r>
          </a:p>
        </p:txBody>
      </p:sp>
      <p:sp>
        <p:nvSpPr>
          <p:cNvPr id="57454" name="AutoShape 110"/>
          <p:cNvSpPr>
            <a:spLocks noChangeArrowheads="1"/>
          </p:cNvSpPr>
          <p:nvPr/>
        </p:nvSpPr>
        <p:spPr bwMode="auto">
          <a:xfrm>
            <a:off x="3997325" y="4424363"/>
            <a:ext cx="4538663" cy="1824037"/>
          </a:xfrm>
          <a:prstGeom prst="roundRect">
            <a:avLst>
              <a:gd name="adj" fmla="val 16667"/>
            </a:avLst>
          </a:prstGeom>
          <a:solidFill>
            <a:srgbClr val="FFFF99"/>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a:solidFill>
                  <a:srgbClr val="FF0000"/>
                </a:solidFill>
              </a:rPr>
              <a:t>Analysis:</a:t>
            </a:r>
            <a:r>
              <a:rPr lang="en-US" b="1">
                <a:solidFill>
                  <a:srgbClr val="FF0000"/>
                </a:solidFill>
              </a:rPr>
              <a:t> </a:t>
            </a:r>
          </a:p>
          <a:p>
            <a:endParaRPr lang="en-US" sz="900" b="1">
              <a:solidFill>
                <a:srgbClr val="FF0000"/>
              </a:solidFill>
            </a:endParaRPr>
          </a:p>
          <a:p>
            <a:r>
              <a:rPr lang="en-US" b="1">
                <a:solidFill>
                  <a:srgbClr val="0000CC"/>
                </a:solidFill>
              </a:rPr>
              <a:t>So, a JOIN takes O(</a:t>
            </a:r>
            <a:r>
              <a:rPr lang="en-US" b="1" i="1">
                <a:solidFill>
                  <a:srgbClr val="0000CC"/>
                </a:solidFill>
              </a:rPr>
              <a:t>nm</a:t>
            </a:r>
            <a:r>
              <a:rPr lang="en-US" b="1">
                <a:solidFill>
                  <a:srgbClr val="0000CC"/>
                </a:solidFill>
              </a:rPr>
              <a:t>) row operations</a:t>
            </a:r>
          </a:p>
          <a:p>
            <a:r>
              <a:rPr lang="en-US" b="1">
                <a:solidFill>
                  <a:srgbClr val="0000CC"/>
                </a:solidFill>
              </a:rPr>
              <a:t>  where </a:t>
            </a:r>
            <a:r>
              <a:rPr lang="en-US" b="1" i="1">
                <a:solidFill>
                  <a:srgbClr val="0000CC"/>
                </a:solidFill>
              </a:rPr>
              <a:t>n</a:t>
            </a:r>
            <a:r>
              <a:rPr lang="en-US" b="1">
                <a:solidFill>
                  <a:srgbClr val="0000CC"/>
                </a:solidFill>
              </a:rPr>
              <a:t> = size of table S, and </a:t>
            </a:r>
            <a:br>
              <a:rPr lang="en-US" b="1">
                <a:solidFill>
                  <a:srgbClr val="0000CC"/>
                </a:solidFill>
              </a:rPr>
            </a:br>
            <a:r>
              <a:rPr lang="en-US" b="1">
                <a:solidFill>
                  <a:srgbClr val="0000CC"/>
                </a:solidFill>
              </a:rPr>
              <a:t>             </a:t>
            </a:r>
            <a:r>
              <a:rPr lang="en-US" b="1" i="1">
                <a:solidFill>
                  <a:srgbClr val="0000CC"/>
                </a:solidFill>
              </a:rPr>
              <a:t>m</a:t>
            </a:r>
            <a:r>
              <a:rPr lang="en-US" b="1">
                <a:solidFill>
                  <a:srgbClr val="0000CC"/>
                </a:solidFill>
              </a:rPr>
              <a:t> = size of table R.</a:t>
            </a:r>
          </a:p>
        </p:txBody>
      </p:sp>
    </p:spTree>
    <p:extLst>
      <p:ext uri="{BB962C8B-B14F-4D97-AF65-F5344CB8AC3E}">
        <p14:creationId xmlns:p14="http://schemas.microsoft.com/office/powerpoint/2010/main" val="41315729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685800" y="1905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
        <p:nvSpPr>
          <p:cNvPr id="90115" name="Text Box 3"/>
          <p:cNvSpPr txBox="1">
            <a:spLocks noChangeArrowheads="1"/>
          </p:cNvSpPr>
          <p:nvPr/>
        </p:nvSpPr>
        <p:spPr bwMode="auto">
          <a:xfrm>
            <a:off x="685800" y="4692650"/>
            <a:ext cx="28677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t>R (instance of </a:t>
            </a:r>
            <a:r>
              <a:rPr lang="en-US" sz="1600" b="1" dirty="0" smtClean="0"/>
              <a:t>Reservations)</a:t>
            </a:r>
            <a:endParaRPr lang="en-US" sz="1600" b="1" dirty="0"/>
          </a:p>
        </p:txBody>
      </p:sp>
      <p:graphicFrame>
        <p:nvGraphicFramePr>
          <p:cNvPr id="90117" name="Group 5"/>
          <p:cNvGraphicFramePr>
            <a:graphicFrameLocks noGrp="1"/>
          </p:cNvGraphicFramePr>
          <p:nvPr/>
        </p:nvGraphicFramePr>
        <p:xfrm>
          <a:off x="685800" y="2241550"/>
          <a:ext cx="3048000" cy="2235201"/>
        </p:xfrm>
        <a:graphic>
          <a:graphicData uri="http://schemas.openxmlformats.org/drawingml/2006/table">
            <a:tbl>
              <a:tblPr/>
              <a:tblGrid>
                <a:gridCol w="609600"/>
                <a:gridCol w="990600"/>
                <a:gridCol w="762000"/>
                <a:gridCol w="685800"/>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22</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0144" name="Group 32"/>
          <p:cNvGraphicFramePr>
            <a:graphicFrameLocks noGrp="1"/>
          </p:cNvGraphicFramePr>
          <p:nvPr/>
        </p:nvGraphicFramePr>
        <p:xfrm>
          <a:off x="685800" y="5029200"/>
          <a:ext cx="2743200" cy="1447801"/>
        </p:xfrm>
        <a:graphic>
          <a:graphicData uri="http://schemas.openxmlformats.org/drawingml/2006/table">
            <a:tbl>
              <a:tblPr/>
              <a:tblGrid>
                <a:gridCol w="685800"/>
                <a:gridCol w="914400"/>
                <a:gridCol w="1143000"/>
              </a:tblGrid>
              <a:tr h="474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bid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day</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84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22</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101</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10/10/02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103</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11/12/02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0162" name="Text Box 50"/>
          <p:cNvSpPr txBox="1">
            <a:spLocks noChangeArrowheads="1"/>
          </p:cNvSpPr>
          <p:nvPr/>
        </p:nvSpPr>
        <p:spPr bwMode="auto">
          <a:xfrm>
            <a:off x="365125" y="265113"/>
            <a:ext cx="744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Q3. Find the names of sailors who have reserved boat number 103.</a:t>
            </a:r>
          </a:p>
        </p:txBody>
      </p:sp>
      <p:sp>
        <p:nvSpPr>
          <p:cNvPr id="90163" name="Text Box 51"/>
          <p:cNvSpPr txBox="1">
            <a:spLocks noChangeArrowheads="1"/>
          </p:cNvSpPr>
          <p:nvPr/>
        </p:nvSpPr>
        <p:spPr bwMode="auto">
          <a:xfrm>
            <a:off x="746125" y="642938"/>
            <a:ext cx="4300536" cy="92333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latin typeface="Tahoma" pitchFamily="34" charset="0"/>
              </a:rPr>
              <a:t>SELECT</a:t>
            </a:r>
            <a:r>
              <a:rPr lang="en-US" dirty="0">
                <a:solidFill>
                  <a:srgbClr val="0000CC"/>
                </a:solidFill>
              </a:rPr>
              <a:t>  S.name</a:t>
            </a:r>
            <a:endParaRPr lang="en-US" dirty="0"/>
          </a:p>
          <a:p>
            <a:r>
              <a:rPr lang="en-US" b="1" dirty="0">
                <a:latin typeface="Tahoma" pitchFamily="34" charset="0"/>
              </a:rPr>
              <a:t>FROM</a:t>
            </a:r>
            <a:r>
              <a:rPr lang="en-US" dirty="0"/>
              <a:t>     Sailors S, </a:t>
            </a:r>
            <a:r>
              <a:rPr lang="en-US" dirty="0" smtClean="0"/>
              <a:t>Reservations </a:t>
            </a:r>
            <a:r>
              <a:rPr lang="en-US" dirty="0"/>
              <a:t>R</a:t>
            </a:r>
          </a:p>
          <a:p>
            <a:r>
              <a:rPr lang="en-US" b="1" dirty="0">
                <a:solidFill>
                  <a:srgbClr val="FF0000"/>
                </a:solidFill>
                <a:latin typeface="Tahoma" pitchFamily="34" charset="0"/>
              </a:rPr>
              <a:t>WHERE</a:t>
            </a:r>
            <a:r>
              <a:rPr lang="en-US" dirty="0">
                <a:solidFill>
                  <a:srgbClr val="FF0000"/>
                </a:solidFill>
              </a:rPr>
              <a:t>  (</a:t>
            </a:r>
            <a:r>
              <a:rPr lang="en-US" dirty="0" err="1">
                <a:solidFill>
                  <a:srgbClr val="FF0000"/>
                </a:solidFill>
              </a:rPr>
              <a:t>S.sid</a:t>
            </a:r>
            <a:r>
              <a:rPr lang="en-US" dirty="0">
                <a:solidFill>
                  <a:srgbClr val="FF0000"/>
                </a:solidFill>
              </a:rPr>
              <a:t> = </a:t>
            </a:r>
            <a:r>
              <a:rPr lang="en-US" dirty="0" err="1">
                <a:solidFill>
                  <a:srgbClr val="FF0000"/>
                </a:solidFill>
              </a:rPr>
              <a:t>R.sid</a:t>
            </a:r>
            <a:r>
              <a:rPr lang="en-US" dirty="0">
                <a:solidFill>
                  <a:srgbClr val="FF0000"/>
                </a:solidFill>
              </a:rPr>
              <a:t>) AND (</a:t>
            </a:r>
            <a:r>
              <a:rPr lang="en-US" dirty="0" err="1">
                <a:solidFill>
                  <a:srgbClr val="FF0000"/>
                </a:solidFill>
              </a:rPr>
              <a:t>R.bid</a:t>
            </a:r>
            <a:r>
              <a:rPr lang="en-US" dirty="0">
                <a:solidFill>
                  <a:srgbClr val="FF0000"/>
                </a:solidFill>
              </a:rPr>
              <a:t> = 103)</a:t>
            </a:r>
          </a:p>
        </p:txBody>
      </p:sp>
      <p:sp>
        <p:nvSpPr>
          <p:cNvPr id="90165" name="Text Box 53"/>
          <p:cNvSpPr txBox="1">
            <a:spLocks noChangeArrowheads="1"/>
          </p:cNvSpPr>
          <p:nvPr/>
        </p:nvSpPr>
        <p:spPr bwMode="auto">
          <a:xfrm>
            <a:off x="4679950" y="1828800"/>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Result</a:t>
            </a:r>
          </a:p>
        </p:txBody>
      </p:sp>
      <p:graphicFrame>
        <p:nvGraphicFramePr>
          <p:cNvPr id="90175" name="Group 63"/>
          <p:cNvGraphicFramePr>
            <a:graphicFrameLocks noGrp="1"/>
          </p:cNvGraphicFramePr>
          <p:nvPr/>
        </p:nvGraphicFramePr>
        <p:xfrm>
          <a:off x="4619625" y="2254250"/>
          <a:ext cx="1158875" cy="549275"/>
        </p:xfrm>
        <a:graphic>
          <a:graphicData uri="http://schemas.openxmlformats.org/drawingml/2006/table">
            <a:tbl>
              <a:tblPr/>
              <a:tblGrid>
                <a:gridCol w="1158875"/>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90176" name="Text Box 64"/>
          <p:cNvSpPr txBox="1">
            <a:spLocks noChangeArrowheads="1"/>
          </p:cNvSpPr>
          <p:nvPr/>
        </p:nvSpPr>
        <p:spPr bwMode="auto">
          <a:xfrm>
            <a:off x="6994525" y="2017713"/>
            <a:ext cx="1206500" cy="36671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S.sid = 22</a:t>
            </a:r>
          </a:p>
        </p:txBody>
      </p:sp>
      <p:sp>
        <p:nvSpPr>
          <p:cNvPr id="90177" name="Text Box 65"/>
          <p:cNvSpPr txBox="1">
            <a:spLocks noChangeArrowheads="1"/>
          </p:cNvSpPr>
          <p:nvPr/>
        </p:nvSpPr>
        <p:spPr bwMode="auto">
          <a:xfrm>
            <a:off x="7010400" y="2438400"/>
            <a:ext cx="1219200" cy="366713"/>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R.sid = 22</a:t>
            </a:r>
          </a:p>
        </p:txBody>
      </p:sp>
      <p:sp>
        <p:nvSpPr>
          <p:cNvPr id="90178" name="Text Box 66"/>
          <p:cNvSpPr txBox="1">
            <a:spLocks noChangeArrowheads="1"/>
          </p:cNvSpPr>
          <p:nvPr/>
        </p:nvSpPr>
        <p:spPr bwMode="auto">
          <a:xfrm>
            <a:off x="7010400" y="2895600"/>
            <a:ext cx="1689100" cy="366713"/>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(S.sid = R.sid) </a:t>
            </a:r>
          </a:p>
        </p:txBody>
      </p:sp>
      <p:sp>
        <p:nvSpPr>
          <p:cNvPr id="90179" name="Text Box 67"/>
          <p:cNvSpPr txBox="1">
            <a:spLocks noChangeArrowheads="1"/>
          </p:cNvSpPr>
          <p:nvPr/>
        </p:nvSpPr>
        <p:spPr bwMode="auto">
          <a:xfrm>
            <a:off x="7010400" y="3352800"/>
            <a:ext cx="1358900" cy="366713"/>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R.bid = 101</a:t>
            </a:r>
          </a:p>
        </p:txBody>
      </p:sp>
      <p:sp>
        <p:nvSpPr>
          <p:cNvPr id="90180" name="Text Box 68"/>
          <p:cNvSpPr txBox="1">
            <a:spLocks noChangeArrowheads="1"/>
          </p:cNvSpPr>
          <p:nvPr/>
        </p:nvSpPr>
        <p:spPr bwMode="auto">
          <a:xfrm>
            <a:off x="7010400" y="3810000"/>
            <a:ext cx="1630363" cy="366713"/>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(R.bid </a:t>
            </a:r>
            <a:r>
              <a:rPr lang="en-US">
                <a:cs typeface="Arial" charset="0"/>
              </a:rPr>
              <a:t>≠ 103) !</a:t>
            </a:r>
          </a:p>
        </p:txBody>
      </p:sp>
      <p:grpSp>
        <p:nvGrpSpPr>
          <p:cNvPr id="90181" name="Group 69"/>
          <p:cNvGrpSpPr>
            <a:grpSpLocks/>
          </p:cNvGrpSpPr>
          <p:nvPr/>
        </p:nvGrpSpPr>
        <p:grpSpPr bwMode="auto">
          <a:xfrm>
            <a:off x="6553200" y="1233488"/>
            <a:ext cx="2286000" cy="3414712"/>
            <a:chOff x="4128" y="777"/>
            <a:chExt cx="1440" cy="2151"/>
          </a:xfrm>
        </p:grpSpPr>
        <p:sp>
          <p:nvSpPr>
            <p:cNvPr id="90182" name="Rectangle 70"/>
            <p:cNvSpPr>
              <a:spLocks noChangeArrowheads="1"/>
            </p:cNvSpPr>
            <p:nvPr/>
          </p:nvSpPr>
          <p:spPr bwMode="auto">
            <a:xfrm>
              <a:off x="4128" y="1008"/>
              <a:ext cx="1440" cy="19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0183" name="Text Box 71"/>
            <p:cNvSpPr txBox="1">
              <a:spLocks noChangeArrowheads="1"/>
            </p:cNvSpPr>
            <p:nvPr/>
          </p:nvSpPr>
          <p:spPr bwMode="auto">
            <a:xfrm>
              <a:off x="4176" y="777"/>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sp>
        <p:nvSpPr>
          <p:cNvPr id="90184" name="AutoShape 72"/>
          <p:cNvSpPr>
            <a:spLocks noChangeArrowheads="1"/>
          </p:cNvSpPr>
          <p:nvPr/>
        </p:nvSpPr>
        <p:spPr bwMode="auto">
          <a:xfrm>
            <a:off x="228600" y="29718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0185" name="AutoShape 73"/>
          <p:cNvSpPr>
            <a:spLocks noChangeArrowheads="1"/>
          </p:cNvSpPr>
          <p:nvPr/>
        </p:nvSpPr>
        <p:spPr bwMode="auto">
          <a:xfrm>
            <a:off x="228600" y="5638800"/>
            <a:ext cx="381000" cy="152400"/>
          </a:xfrm>
          <a:prstGeom prst="rightArrow">
            <a:avLst>
              <a:gd name="adj1" fmla="val 50000"/>
              <a:gd name="adj2" fmla="val 625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0187" name="AutoShape 75"/>
          <p:cNvSpPr>
            <a:spLocks noChangeArrowheads="1"/>
          </p:cNvSpPr>
          <p:nvPr/>
        </p:nvSpPr>
        <p:spPr bwMode="auto">
          <a:xfrm>
            <a:off x="6019800" y="5105400"/>
            <a:ext cx="2514600" cy="1143000"/>
          </a:xfrm>
          <a:prstGeom prst="wedgeRoundRectCallout">
            <a:avLst>
              <a:gd name="adj1" fmla="val 15907"/>
              <a:gd name="adj2" fmla="val -110556"/>
              <a:gd name="adj3" fmla="val 16667"/>
            </a:avLst>
          </a:prstGeom>
          <a:solidFill>
            <a:srgbClr val="FFFF99"/>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b="1" i="1">
                <a:solidFill>
                  <a:srgbClr val="FF0000"/>
                </a:solidFill>
              </a:rPr>
              <a:t>Condition is false</a:t>
            </a:r>
          </a:p>
          <a:p>
            <a:pPr algn="ctr"/>
            <a:r>
              <a:rPr lang="en-US" sz="2000" b="1" i="1">
                <a:solidFill>
                  <a:srgbClr val="FF0000"/>
                </a:solidFill>
              </a:rPr>
              <a:t>Do not output</a:t>
            </a:r>
          </a:p>
          <a:p>
            <a:pPr algn="ctr"/>
            <a:r>
              <a:rPr lang="en-US" sz="2000" b="1" i="1">
                <a:solidFill>
                  <a:srgbClr val="FF0000"/>
                </a:solidFill>
              </a:rPr>
              <a:t>this entry.</a:t>
            </a:r>
          </a:p>
        </p:txBody>
      </p:sp>
    </p:spTree>
    <p:extLst>
      <p:ext uri="{BB962C8B-B14F-4D97-AF65-F5344CB8AC3E}">
        <p14:creationId xmlns:p14="http://schemas.microsoft.com/office/powerpoint/2010/main" val="832174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176"/>
                                        </p:tgtEl>
                                        <p:attrNameLst>
                                          <p:attrName>style.visibility</p:attrName>
                                        </p:attrNameLst>
                                      </p:cBhvr>
                                      <p:to>
                                        <p:strVal val="visible"/>
                                      </p:to>
                                    </p:set>
                                    <p:animEffect transition="in" filter="dissolve">
                                      <p:cBhvr>
                                        <p:cTn id="7" dur="500"/>
                                        <p:tgtEl>
                                          <p:spTgt spid="901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0177"/>
                                        </p:tgtEl>
                                        <p:attrNameLst>
                                          <p:attrName>style.visibility</p:attrName>
                                        </p:attrNameLst>
                                      </p:cBhvr>
                                      <p:to>
                                        <p:strVal val="visible"/>
                                      </p:to>
                                    </p:set>
                                    <p:animEffect transition="in" filter="dissolve">
                                      <p:cBhvr>
                                        <p:cTn id="12" dur="500"/>
                                        <p:tgtEl>
                                          <p:spTgt spid="901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0178"/>
                                        </p:tgtEl>
                                        <p:attrNameLst>
                                          <p:attrName>style.visibility</p:attrName>
                                        </p:attrNameLst>
                                      </p:cBhvr>
                                      <p:to>
                                        <p:strVal val="visible"/>
                                      </p:to>
                                    </p:set>
                                    <p:animEffect transition="in" filter="dissolve">
                                      <p:cBhvr>
                                        <p:cTn id="17" dur="500"/>
                                        <p:tgtEl>
                                          <p:spTgt spid="901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0179"/>
                                        </p:tgtEl>
                                        <p:attrNameLst>
                                          <p:attrName>style.visibility</p:attrName>
                                        </p:attrNameLst>
                                      </p:cBhvr>
                                      <p:to>
                                        <p:strVal val="visible"/>
                                      </p:to>
                                    </p:set>
                                    <p:animEffect transition="in" filter="dissolve">
                                      <p:cBhvr>
                                        <p:cTn id="22" dur="500"/>
                                        <p:tgtEl>
                                          <p:spTgt spid="901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0180"/>
                                        </p:tgtEl>
                                        <p:attrNameLst>
                                          <p:attrName>style.visibility</p:attrName>
                                        </p:attrNameLst>
                                      </p:cBhvr>
                                      <p:to>
                                        <p:strVal val="visible"/>
                                      </p:to>
                                    </p:set>
                                    <p:animEffect transition="in" filter="dissolve">
                                      <p:cBhvr>
                                        <p:cTn id="27" dur="500"/>
                                        <p:tgtEl>
                                          <p:spTgt spid="901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0187"/>
                                        </p:tgtEl>
                                        <p:attrNameLst>
                                          <p:attrName>style.visibility</p:attrName>
                                        </p:attrNameLst>
                                      </p:cBhvr>
                                      <p:to>
                                        <p:strVal val="visible"/>
                                      </p:to>
                                    </p:set>
                                    <p:animEffect transition="in" filter="wipe(left)">
                                      <p:cBhvr>
                                        <p:cTn id="32" dur="500"/>
                                        <p:tgtEl>
                                          <p:spTgt spid="90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76" grpId="0" animBg="1"/>
      <p:bldP spid="90177" grpId="0" animBg="1"/>
      <p:bldP spid="90178" grpId="0" animBg="1"/>
      <p:bldP spid="90179" grpId="0" animBg="1"/>
      <p:bldP spid="90180" grpId="0" animBg="1"/>
      <p:bldP spid="9018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685800" y="1905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
        <p:nvSpPr>
          <p:cNvPr id="92163" name="Text Box 3"/>
          <p:cNvSpPr txBox="1">
            <a:spLocks noChangeArrowheads="1"/>
          </p:cNvSpPr>
          <p:nvPr/>
        </p:nvSpPr>
        <p:spPr bwMode="auto">
          <a:xfrm>
            <a:off x="685800" y="4692650"/>
            <a:ext cx="28677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t>R (instance of </a:t>
            </a:r>
            <a:r>
              <a:rPr lang="en-US" sz="1600" b="1" dirty="0" smtClean="0"/>
              <a:t>Reservations)</a:t>
            </a:r>
            <a:endParaRPr lang="en-US" sz="1600" b="1" dirty="0"/>
          </a:p>
        </p:txBody>
      </p:sp>
      <p:graphicFrame>
        <p:nvGraphicFramePr>
          <p:cNvPr id="92164" name="Group 4"/>
          <p:cNvGraphicFramePr>
            <a:graphicFrameLocks noGrp="1"/>
          </p:cNvGraphicFramePr>
          <p:nvPr/>
        </p:nvGraphicFramePr>
        <p:xfrm>
          <a:off x="685800" y="2241550"/>
          <a:ext cx="3048000" cy="2235201"/>
        </p:xfrm>
        <a:graphic>
          <a:graphicData uri="http://schemas.openxmlformats.org/drawingml/2006/table">
            <a:tbl>
              <a:tblPr/>
              <a:tblGrid>
                <a:gridCol w="609600"/>
                <a:gridCol w="990600"/>
                <a:gridCol w="762000"/>
                <a:gridCol w="685800"/>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22</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2191" name="Group 31"/>
          <p:cNvGraphicFramePr>
            <a:graphicFrameLocks noGrp="1"/>
          </p:cNvGraphicFramePr>
          <p:nvPr/>
        </p:nvGraphicFramePr>
        <p:xfrm>
          <a:off x="685800" y="5029200"/>
          <a:ext cx="2743200" cy="1447801"/>
        </p:xfrm>
        <a:graphic>
          <a:graphicData uri="http://schemas.openxmlformats.org/drawingml/2006/table">
            <a:tbl>
              <a:tblPr/>
              <a:tblGrid>
                <a:gridCol w="685800"/>
                <a:gridCol w="914400"/>
                <a:gridCol w="1143000"/>
              </a:tblGrid>
              <a:tr h="474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bid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day</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84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10/10/02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58</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103</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11/12/02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2209" name="Text Box 49"/>
          <p:cNvSpPr txBox="1">
            <a:spLocks noChangeArrowheads="1"/>
          </p:cNvSpPr>
          <p:nvPr/>
        </p:nvSpPr>
        <p:spPr bwMode="auto">
          <a:xfrm>
            <a:off x="365125" y="265113"/>
            <a:ext cx="744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Q3. Find the names of sailors who have reserved boat number 103.</a:t>
            </a:r>
          </a:p>
        </p:txBody>
      </p:sp>
      <p:sp>
        <p:nvSpPr>
          <p:cNvPr id="92210" name="Text Box 50"/>
          <p:cNvSpPr txBox="1">
            <a:spLocks noChangeArrowheads="1"/>
          </p:cNvSpPr>
          <p:nvPr/>
        </p:nvSpPr>
        <p:spPr bwMode="auto">
          <a:xfrm>
            <a:off x="746125" y="642938"/>
            <a:ext cx="4300536" cy="92333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latin typeface="Tahoma" pitchFamily="34" charset="0"/>
              </a:rPr>
              <a:t>SELECT</a:t>
            </a:r>
            <a:r>
              <a:rPr lang="en-US" dirty="0">
                <a:solidFill>
                  <a:srgbClr val="0000CC"/>
                </a:solidFill>
              </a:rPr>
              <a:t>  S.name</a:t>
            </a:r>
            <a:endParaRPr lang="en-US" dirty="0"/>
          </a:p>
          <a:p>
            <a:r>
              <a:rPr lang="en-US" b="1" dirty="0">
                <a:latin typeface="Tahoma" pitchFamily="34" charset="0"/>
              </a:rPr>
              <a:t>FROM</a:t>
            </a:r>
            <a:r>
              <a:rPr lang="en-US" dirty="0"/>
              <a:t>     Sailors S, </a:t>
            </a:r>
            <a:r>
              <a:rPr lang="en-US" dirty="0" smtClean="0"/>
              <a:t>Reservations </a:t>
            </a:r>
            <a:r>
              <a:rPr lang="en-US" dirty="0"/>
              <a:t>R</a:t>
            </a:r>
          </a:p>
          <a:p>
            <a:r>
              <a:rPr lang="en-US" b="1" dirty="0">
                <a:solidFill>
                  <a:srgbClr val="FF0000"/>
                </a:solidFill>
                <a:latin typeface="Tahoma" pitchFamily="34" charset="0"/>
              </a:rPr>
              <a:t>WHERE</a:t>
            </a:r>
            <a:r>
              <a:rPr lang="en-US" dirty="0">
                <a:solidFill>
                  <a:srgbClr val="FF0000"/>
                </a:solidFill>
              </a:rPr>
              <a:t>  (</a:t>
            </a:r>
            <a:r>
              <a:rPr lang="en-US" dirty="0" err="1">
                <a:solidFill>
                  <a:srgbClr val="FF0000"/>
                </a:solidFill>
              </a:rPr>
              <a:t>S.sid</a:t>
            </a:r>
            <a:r>
              <a:rPr lang="en-US" dirty="0">
                <a:solidFill>
                  <a:srgbClr val="FF0000"/>
                </a:solidFill>
              </a:rPr>
              <a:t> = </a:t>
            </a:r>
            <a:r>
              <a:rPr lang="en-US" dirty="0" err="1">
                <a:solidFill>
                  <a:srgbClr val="FF0000"/>
                </a:solidFill>
              </a:rPr>
              <a:t>R.sid</a:t>
            </a:r>
            <a:r>
              <a:rPr lang="en-US" dirty="0">
                <a:solidFill>
                  <a:srgbClr val="FF0000"/>
                </a:solidFill>
              </a:rPr>
              <a:t>) AND (</a:t>
            </a:r>
            <a:r>
              <a:rPr lang="en-US" dirty="0" err="1">
                <a:solidFill>
                  <a:srgbClr val="FF0000"/>
                </a:solidFill>
              </a:rPr>
              <a:t>R.bid</a:t>
            </a:r>
            <a:r>
              <a:rPr lang="en-US" dirty="0">
                <a:solidFill>
                  <a:srgbClr val="FF0000"/>
                </a:solidFill>
              </a:rPr>
              <a:t> = 103)</a:t>
            </a:r>
          </a:p>
        </p:txBody>
      </p:sp>
      <p:sp>
        <p:nvSpPr>
          <p:cNvPr id="92211" name="Text Box 51"/>
          <p:cNvSpPr txBox="1">
            <a:spLocks noChangeArrowheads="1"/>
          </p:cNvSpPr>
          <p:nvPr/>
        </p:nvSpPr>
        <p:spPr bwMode="auto">
          <a:xfrm>
            <a:off x="4679950" y="1828800"/>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Result</a:t>
            </a:r>
          </a:p>
        </p:txBody>
      </p:sp>
      <p:graphicFrame>
        <p:nvGraphicFramePr>
          <p:cNvPr id="92212" name="Group 52"/>
          <p:cNvGraphicFramePr>
            <a:graphicFrameLocks noGrp="1"/>
          </p:cNvGraphicFramePr>
          <p:nvPr/>
        </p:nvGraphicFramePr>
        <p:xfrm>
          <a:off x="4619625" y="2254250"/>
          <a:ext cx="1158875" cy="549275"/>
        </p:xfrm>
        <a:graphic>
          <a:graphicData uri="http://schemas.openxmlformats.org/drawingml/2006/table">
            <a:tbl>
              <a:tblPr/>
              <a:tblGrid>
                <a:gridCol w="1158875"/>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92218" name="Text Box 58"/>
          <p:cNvSpPr txBox="1">
            <a:spLocks noChangeArrowheads="1"/>
          </p:cNvSpPr>
          <p:nvPr/>
        </p:nvSpPr>
        <p:spPr bwMode="auto">
          <a:xfrm>
            <a:off x="6994525" y="2017713"/>
            <a:ext cx="1206500" cy="36671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S.sid = 22</a:t>
            </a:r>
          </a:p>
        </p:txBody>
      </p:sp>
      <p:sp>
        <p:nvSpPr>
          <p:cNvPr id="92219" name="Text Box 59"/>
          <p:cNvSpPr txBox="1">
            <a:spLocks noChangeArrowheads="1"/>
          </p:cNvSpPr>
          <p:nvPr/>
        </p:nvSpPr>
        <p:spPr bwMode="auto">
          <a:xfrm>
            <a:off x="7010400" y="2438400"/>
            <a:ext cx="1219200" cy="366713"/>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R.sid = 58</a:t>
            </a:r>
          </a:p>
        </p:txBody>
      </p:sp>
      <p:sp>
        <p:nvSpPr>
          <p:cNvPr id="92220" name="Text Box 60"/>
          <p:cNvSpPr txBox="1">
            <a:spLocks noChangeArrowheads="1"/>
          </p:cNvSpPr>
          <p:nvPr/>
        </p:nvSpPr>
        <p:spPr bwMode="auto">
          <a:xfrm>
            <a:off x="7010400" y="2895600"/>
            <a:ext cx="1744663" cy="366713"/>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(S.sid ≠ R.sid) !</a:t>
            </a:r>
          </a:p>
        </p:txBody>
      </p:sp>
      <p:grpSp>
        <p:nvGrpSpPr>
          <p:cNvPr id="92223" name="Group 63"/>
          <p:cNvGrpSpPr>
            <a:grpSpLocks/>
          </p:cNvGrpSpPr>
          <p:nvPr/>
        </p:nvGrpSpPr>
        <p:grpSpPr bwMode="auto">
          <a:xfrm>
            <a:off x="6553200" y="1233488"/>
            <a:ext cx="2286000" cy="3414712"/>
            <a:chOff x="4128" y="777"/>
            <a:chExt cx="1440" cy="2151"/>
          </a:xfrm>
        </p:grpSpPr>
        <p:sp>
          <p:nvSpPr>
            <p:cNvPr id="92224" name="Rectangle 64"/>
            <p:cNvSpPr>
              <a:spLocks noChangeArrowheads="1"/>
            </p:cNvSpPr>
            <p:nvPr/>
          </p:nvSpPr>
          <p:spPr bwMode="auto">
            <a:xfrm>
              <a:off x="4128" y="1008"/>
              <a:ext cx="1440" cy="19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2225" name="Text Box 65"/>
            <p:cNvSpPr txBox="1">
              <a:spLocks noChangeArrowheads="1"/>
            </p:cNvSpPr>
            <p:nvPr/>
          </p:nvSpPr>
          <p:spPr bwMode="auto">
            <a:xfrm>
              <a:off x="4176" y="777"/>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sp>
        <p:nvSpPr>
          <p:cNvPr id="92226" name="AutoShape 66"/>
          <p:cNvSpPr>
            <a:spLocks noChangeArrowheads="1"/>
          </p:cNvSpPr>
          <p:nvPr/>
        </p:nvSpPr>
        <p:spPr bwMode="auto">
          <a:xfrm>
            <a:off x="228600" y="29718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2227" name="AutoShape 67"/>
          <p:cNvSpPr>
            <a:spLocks noChangeArrowheads="1"/>
          </p:cNvSpPr>
          <p:nvPr/>
        </p:nvSpPr>
        <p:spPr bwMode="auto">
          <a:xfrm>
            <a:off x="228600" y="6172200"/>
            <a:ext cx="381000" cy="152400"/>
          </a:xfrm>
          <a:prstGeom prst="rightArrow">
            <a:avLst>
              <a:gd name="adj1" fmla="val 50000"/>
              <a:gd name="adj2" fmla="val 625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2229" name="AutoShape 69"/>
          <p:cNvSpPr>
            <a:spLocks noChangeArrowheads="1"/>
          </p:cNvSpPr>
          <p:nvPr/>
        </p:nvSpPr>
        <p:spPr bwMode="auto">
          <a:xfrm>
            <a:off x="6019800" y="5105400"/>
            <a:ext cx="2514600" cy="1143000"/>
          </a:xfrm>
          <a:prstGeom prst="wedgeRoundRectCallout">
            <a:avLst>
              <a:gd name="adj1" fmla="val 15907"/>
              <a:gd name="adj2" fmla="val -110556"/>
              <a:gd name="adj3" fmla="val 16667"/>
            </a:avLst>
          </a:prstGeom>
          <a:solidFill>
            <a:srgbClr val="FFFF99"/>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b="1" i="1">
                <a:solidFill>
                  <a:srgbClr val="FF0000"/>
                </a:solidFill>
              </a:rPr>
              <a:t>Condition is false</a:t>
            </a:r>
          </a:p>
          <a:p>
            <a:pPr algn="ctr"/>
            <a:r>
              <a:rPr lang="en-US" sz="2000" b="1" i="1">
                <a:solidFill>
                  <a:srgbClr val="FF0000"/>
                </a:solidFill>
              </a:rPr>
              <a:t>Do not output</a:t>
            </a:r>
          </a:p>
          <a:p>
            <a:pPr algn="ctr"/>
            <a:r>
              <a:rPr lang="en-US" sz="2000" b="1" i="1">
                <a:solidFill>
                  <a:srgbClr val="FF0000"/>
                </a:solidFill>
              </a:rPr>
              <a:t>this entry.</a:t>
            </a:r>
          </a:p>
        </p:txBody>
      </p:sp>
    </p:spTree>
    <p:extLst>
      <p:ext uri="{BB962C8B-B14F-4D97-AF65-F5344CB8AC3E}">
        <p14:creationId xmlns:p14="http://schemas.microsoft.com/office/powerpoint/2010/main" val="2642000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92218"/>
                                        </p:tgtEl>
                                        <p:attrNameLst>
                                          <p:attrName>style.visibility</p:attrName>
                                        </p:attrNameLst>
                                      </p:cBhvr>
                                      <p:to>
                                        <p:strVal val="visible"/>
                                      </p:to>
                                    </p:set>
                                    <p:animEffect transition="in" filter="dissolve">
                                      <p:cBhvr>
                                        <p:cTn id="11" dur="500"/>
                                        <p:tgtEl>
                                          <p:spTgt spid="922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2219"/>
                                        </p:tgtEl>
                                        <p:attrNameLst>
                                          <p:attrName>style.visibility</p:attrName>
                                        </p:attrNameLst>
                                      </p:cBhvr>
                                      <p:to>
                                        <p:strVal val="visible"/>
                                      </p:to>
                                    </p:set>
                                    <p:animEffect transition="in" filter="dissolve">
                                      <p:cBhvr>
                                        <p:cTn id="16" dur="500"/>
                                        <p:tgtEl>
                                          <p:spTgt spid="922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2220"/>
                                        </p:tgtEl>
                                        <p:attrNameLst>
                                          <p:attrName>style.visibility</p:attrName>
                                        </p:attrNameLst>
                                      </p:cBhvr>
                                      <p:to>
                                        <p:strVal val="visible"/>
                                      </p:to>
                                    </p:set>
                                    <p:animEffect transition="in" filter="dissolve">
                                      <p:cBhvr>
                                        <p:cTn id="21" dur="500"/>
                                        <p:tgtEl>
                                          <p:spTgt spid="922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2229"/>
                                        </p:tgtEl>
                                        <p:attrNameLst>
                                          <p:attrName>style.visibility</p:attrName>
                                        </p:attrNameLst>
                                      </p:cBhvr>
                                      <p:to>
                                        <p:strVal val="visible"/>
                                      </p:to>
                                    </p:set>
                                    <p:animEffect transition="in" filter="wipe(left)">
                                      <p:cBhvr>
                                        <p:cTn id="26" dur="500"/>
                                        <p:tgtEl>
                                          <p:spTgt spid="9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8" grpId="0" animBg="1"/>
      <p:bldP spid="92219" grpId="0" animBg="1"/>
      <p:bldP spid="92220" grpId="0" animBg="1"/>
      <p:bldP spid="922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IE" smtClean="0">
                <a:sym typeface="Wingdings 2" pitchFamily="18" charset="2"/>
              </a:rPr>
              <a:t>Data types</a:t>
            </a:r>
          </a:p>
        </p:txBody>
      </p:sp>
      <p:sp>
        <p:nvSpPr>
          <p:cNvPr id="2" name="Content Placeholder 1"/>
          <p:cNvSpPr>
            <a:spLocks noGrp="1"/>
          </p:cNvSpPr>
          <p:nvPr>
            <p:ph sz="quarter" idx="1"/>
          </p:nvPr>
        </p:nvSpPr>
        <p:spPr/>
        <p:txBody>
          <a:bodyPr>
            <a:normAutofit/>
          </a:bodyPr>
          <a:lstStyle/>
          <a:p>
            <a:r>
              <a:rPr lang="en-US" altLang="zh-CN" dirty="0"/>
              <a:t>In SQL: </a:t>
            </a:r>
          </a:p>
          <a:p>
            <a:pPr lvl="1"/>
            <a:r>
              <a:rPr lang="en-US" altLang="zh-CN" dirty="0"/>
              <a:t>Different types of data have different types of characteristics, the purpose of which is to efficiently store data. </a:t>
            </a:r>
          </a:p>
          <a:p>
            <a:pPr lvl="1"/>
            <a:r>
              <a:rPr lang="en-US" altLang="zh-CN" dirty="0"/>
              <a:t>By defining your data structures efficiently you are facilitating improved efficiency in your application programming.</a:t>
            </a:r>
            <a:endParaRPr lang="zh-CN" altLang="en-US" dirty="0"/>
          </a:p>
          <a:p>
            <a:r>
              <a:rPr lang="en-US" altLang="zh-CN" dirty="0" smtClean="0"/>
              <a:t>Different data types offer several advantages:</a:t>
            </a:r>
          </a:p>
          <a:p>
            <a:pPr lvl="1"/>
            <a:r>
              <a:rPr lang="en-US" altLang="zh-CN" dirty="0" smtClean="0"/>
              <a:t>Columns of a single type produce consistent results. </a:t>
            </a:r>
          </a:p>
          <a:p>
            <a:pPr lvl="2"/>
            <a:r>
              <a:rPr lang="en-US" altLang="zh-CN" dirty="0" smtClean="0"/>
              <a:t>For example, DATE data type columns always produce date values.</a:t>
            </a:r>
          </a:p>
          <a:p>
            <a:pPr lvl="1"/>
            <a:r>
              <a:rPr lang="en-US" altLang="zh-CN" dirty="0" smtClean="0"/>
              <a:t>You cannot insert the wrong type of data into a column. </a:t>
            </a:r>
          </a:p>
          <a:p>
            <a:pPr lvl="2"/>
            <a:r>
              <a:rPr lang="en-US" altLang="zh-CN" dirty="0" smtClean="0"/>
              <a:t>For example, columns of data type DATE will prevent NUMBER type data from being inserted.</a:t>
            </a:r>
          </a:p>
          <a:p>
            <a:endParaRPr lang="en-IE" dirty="0"/>
          </a:p>
        </p:txBody>
      </p:sp>
    </p:spTree>
    <p:extLst>
      <p:ext uri="{BB962C8B-B14F-4D97-AF65-F5344CB8AC3E}">
        <p14:creationId xmlns:p14="http://schemas.microsoft.com/office/powerpoint/2010/main" val="36595972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685800" y="1905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
        <p:nvSpPr>
          <p:cNvPr id="93187" name="Text Box 3"/>
          <p:cNvSpPr txBox="1">
            <a:spLocks noChangeArrowheads="1"/>
          </p:cNvSpPr>
          <p:nvPr/>
        </p:nvSpPr>
        <p:spPr bwMode="auto">
          <a:xfrm>
            <a:off x="685800" y="4692650"/>
            <a:ext cx="28677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t>R (instance of </a:t>
            </a:r>
            <a:r>
              <a:rPr lang="en-US" sz="1600" b="1" dirty="0" smtClean="0"/>
              <a:t>Reservations)</a:t>
            </a:r>
            <a:endParaRPr lang="en-US" sz="1600" b="1" dirty="0"/>
          </a:p>
        </p:txBody>
      </p:sp>
      <p:graphicFrame>
        <p:nvGraphicFramePr>
          <p:cNvPr id="93188" name="Group 4"/>
          <p:cNvGraphicFramePr>
            <a:graphicFrameLocks noGrp="1"/>
          </p:cNvGraphicFramePr>
          <p:nvPr/>
        </p:nvGraphicFramePr>
        <p:xfrm>
          <a:off x="685800" y="2241550"/>
          <a:ext cx="3048000" cy="2235201"/>
        </p:xfrm>
        <a:graphic>
          <a:graphicData uri="http://schemas.openxmlformats.org/drawingml/2006/table">
            <a:tbl>
              <a:tblPr/>
              <a:tblGrid>
                <a:gridCol w="609600"/>
                <a:gridCol w="990600"/>
                <a:gridCol w="762000"/>
                <a:gridCol w="685800"/>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31</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3215" name="Group 31"/>
          <p:cNvGraphicFramePr>
            <a:graphicFrameLocks noGrp="1"/>
          </p:cNvGraphicFramePr>
          <p:nvPr/>
        </p:nvGraphicFramePr>
        <p:xfrm>
          <a:off x="685800" y="5029200"/>
          <a:ext cx="2743200" cy="1447801"/>
        </p:xfrm>
        <a:graphic>
          <a:graphicData uri="http://schemas.openxmlformats.org/drawingml/2006/table">
            <a:tbl>
              <a:tblPr/>
              <a:tblGrid>
                <a:gridCol w="685800"/>
                <a:gridCol w="914400"/>
                <a:gridCol w="1143000"/>
              </a:tblGrid>
              <a:tr h="474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bid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day</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84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22</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101</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10/10/02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103</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11/12/02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3233" name="Text Box 49"/>
          <p:cNvSpPr txBox="1">
            <a:spLocks noChangeArrowheads="1"/>
          </p:cNvSpPr>
          <p:nvPr/>
        </p:nvSpPr>
        <p:spPr bwMode="auto">
          <a:xfrm>
            <a:off x="365125" y="265113"/>
            <a:ext cx="744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Q3. Find the names of sailors who have reserved boat number 103.</a:t>
            </a:r>
          </a:p>
        </p:txBody>
      </p:sp>
      <p:sp>
        <p:nvSpPr>
          <p:cNvPr id="93234" name="Text Box 50"/>
          <p:cNvSpPr txBox="1">
            <a:spLocks noChangeArrowheads="1"/>
          </p:cNvSpPr>
          <p:nvPr/>
        </p:nvSpPr>
        <p:spPr bwMode="auto">
          <a:xfrm>
            <a:off x="746125" y="642938"/>
            <a:ext cx="4300536" cy="92333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latin typeface="Tahoma" pitchFamily="34" charset="0"/>
              </a:rPr>
              <a:t>SELECT</a:t>
            </a:r>
            <a:r>
              <a:rPr lang="en-US" dirty="0">
                <a:solidFill>
                  <a:srgbClr val="0000CC"/>
                </a:solidFill>
              </a:rPr>
              <a:t>  S.name</a:t>
            </a:r>
            <a:endParaRPr lang="en-US" dirty="0"/>
          </a:p>
          <a:p>
            <a:r>
              <a:rPr lang="en-US" b="1" dirty="0">
                <a:latin typeface="Tahoma" pitchFamily="34" charset="0"/>
              </a:rPr>
              <a:t>FROM</a:t>
            </a:r>
            <a:r>
              <a:rPr lang="en-US" dirty="0"/>
              <a:t>     Sailors S, </a:t>
            </a:r>
            <a:r>
              <a:rPr lang="en-US" dirty="0" smtClean="0"/>
              <a:t>Reservations </a:t>
            </a:r>
            <a:r>
              <a:rPr lang="en-US" dirty="0"/>
              <a:t>R</a:t>
            </a:r>
          </a:p>
          <a:p>
            <a:r>
              <a:rPr lang="en-US" b="1" dirty="0">
                <a:solidFill>
                  <a:srgbClr val="FF0000"/>
                </a:solidFill>
                <a:latin typeface="Tahoma" pitchFamily="34" charset="0"/>
              </a:rPr>
              <a:t>WHERE</a:t>
            </a:r>
            <a:r>
              <a:rPr lang="en-US" dirty="0">
                <a:solidFill>
                  <a:srgbClr val="FF0000"/>
                </a:solidFill>
              </a:rPr>
              <a:t>  (</a:t>
            </a:r>
            <a:r>
              <a:rPr lang="en-US" dirty="0" err="1">
                <a:solidFill>
                  <a:srgbClr val="FF0000"/>
                </a:solidFill>
              </a:rPr>
              <a:t>S.sid</a:t>
            </a:r>
            <a:r>
              <a:rPr lang="en-US" dirty="0">
                <a:solidFill>
                  <a:srgbClr val="FF0000"/>
                </a:solidFill>
              </a:rPr>
              <a:t> = </a:t>
            </a:r>
            <a:r>
              <a:rPr lang="en-US" dirty="0" err="1">
                <a:solidFill>
                  <a:srgbClr val="FF0000"/>
                </a:solidFill>
              </a:rPr>
              <a:t>R.sid</a:t>
            </a:r>
            <a:r>
              <a:rPr lang="en-US" dirty="0">
                <a:solidFill>
                  <a:srgbClr val="FF0000"/>
                </a:solidFill>
              </a:rPr>
              <a:t>) AND (</a:t>
            </a:r>
            <a:r>
              <a:rPr lang="en-US" dirty="0" err="1">
                <a:solidFill>
                  <a:srgbClr val="FF0000"/>
                </a:solidFill>
              </a:rPr>
              <a:t>R.bid</a:t>
            </a:r>
            <a:r>
              <a:rPr lang="en-US" dirty="0">
                <a:solidFill>
                  <a:srgbClr val="FF0000"/>
                </a:solidFill>
              </a:rPr>
              <a:t> = 103)</a:t>
            </a:r>
          </a:p>
        </p:txBody>
      </p:sp>
      <p:sp>
        <p:nvSpPr>
          <p:cNvPr id="93235" name="Text Box 51"/>
          <p:cNvSpPr txBox="1">
            <a:spLocks noChangeArrowheads="1"/>
          </p:cNvSpPr>
          <p:nvPr/>
        </p:nvSpPr>
        <p:spPr bwMode="auto">
          <a:xfrm>
            <a:off x="4679950" y="1828800"/>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Result</a:t>
            </a:r>
          </a:p>
        </p:txBody>
      </p:sp>
      <p:graphicFrame>
        <p:nvGraphicFramePr>
          <p:cNvPr id="93236" name="Group 52"/>
          <p:cNvGraphicFramePr>
            <a:graphicFrameLocks noGrp="1"/>
          </p:cNvGraphicFramePr>
          <p:nvPr/>
        </p:nvGraphicFramePr>
        <p:xfrm>
          <a:off x="4619625" y="2254250"/>
          <a:ext cx="1158875" cy="549275"/>
        </p:xfrm>
        <a:graphic>
          <a:graphicData uri="http://schemas.openxmlformats.org/drawingml/2006/table">
            <a:tbl>
              <a:tblPr/>
              <a:tblGrid>
                <a:gridCol w="1158875"/>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93242" name="Text Box 58"/>
          <p:cNvSpPr txBox="1">
            <a:spLocks noChangeArrowheads="1"/>
          </p:cNvSpPr>
          <p:nvPr/>
        </p:nvSpPr>
        <p:spPr bwMode="auto">
          <a:xfrm>
            <a:off x="6994525" y="2017713"/>
            <a:ext cx="1206500" cy="36671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S.sid = 31</a:t>
            </a:r>
          </a:p>
        </p:txBody>
      </p:sp>
      <p:sp>
        <p:nvSpPr>
          <p:cNvPr id="93243" name="Text Box 59"/>
          <p:cNvSpPr txBox="1">
            <a:spLocks noChangeArrowheads="1"/>
          </p:cNvSpPr>
          <p:nvPr/>
        </p:nvSpPr>
        <p:spPr bwMode="auto">
          <a:xfrm>
            <a:off x="7010400" y="2438400"/>
            <a:ext cx="1219200" cy="366713"/>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R.sid = 22</a:t>
            </a:r>
          </a:p>
        </p:txBody>
      </p:sp>
      <p:sp>
        <p:nvSpPr>
          <p:cNvPr id="93244" name="Text Box 60"/>
          <p:cNvSpPr txBox="1">
            <a:spLocks noChangeArrowheads="1"/>
          </p:cNvSpPr>
          <p:nvPr/>
        </p:nvSpPr>
        <p:spPr bwMode="auto">
          <a:xfrm>
            <a:off x="7010400" y="2895600"/>
            <a:ext cx="1744663" cy="366713"/>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(S.sid ≠ R.sid) !</a:t>
            </a:r>
          </a:p>
        </p:txBody>
      </p:sp>
      <p:grpSp>
        <p:nvGrpSpPr>
          <p:cNvPr id="93245" name="Group 61"/>
          <p:cNvGrpSpPr>
            <a:grpSpLocks/>
          </p:cNvGrpSpPr>
          <p:nvPr/>
        </p:nvGrpSpPr>
        <p:grpSpPr bwMode="auto">
          <a:xfrm>
            <a:off x="6553200" y="1233488"/>
            <a:ext cx="2286000" cy="3414712"/>
            <a:chOff x="4128" y="777"/>
            <a:chExt cx="1440" cy="2151"/>
          </a:xfrm>
        </p:grpSpPr>
        <p:sp>
          <p:nvSpPr>
            <p:cNvPr id="93246" name="Rectangle 62"/>
            <p:cNvSpPr>
              <a:spLocks noChangeArrowheads="1"/>
            </p:cNvSpPr>
            <p:nvPr/>
          </p:nvSpPr>
          <p:spPr bwMode="auto">
            <a:xfrm>
              <a:off x="4128" y="1008"/>
              <a:ext cx="1440" cy="19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3247" name="Text Box 63"/>
            <p:cNvSpPr txBox="1">
              <a:spLocks noChangeArrowheads="1"/>
            </p:cNvSpPr>
            <p:nvPr/>
          </p:nvSpPr>
          <p:spPr bwMode="auto">
            <a:xfrm>
              <a:off x="4176" y="777"/>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sp>
        <p:nvSpPr>
          <p:cNvPr id="93248" name="AutoShape 64"/>
          <p:cNvSpPr>
            <a:spLocks noChangeArrowheads="1"/>
          </p:cNvSpPr>
          <p:nvPr/>
        </p:nvSpPr>
        <p:spPr bwMode="auto">
          <a:xfrm>
            <a:off x="228600" y="35814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3249" name="AutoShape 65"/>
          <p:cNvSpPr>
            <a:spLocks noChangeArrowheads="1"/>
          </p:cNvSpPr>
          <p:nvPr/>
        </p:nvSpPr>
        <p:spPr bwMode="auto">
          <a:xfrm>
            <a:off x="228600" y="5638800"/>
            <a:ext cx="381000" cy="152400"/>
          </a:xfrm>
          <a:prstGeom prst="rightArrow">
            <a:avLst>
              <a:gd name="adj1" fmla="val 50000"/>
              <a:gd name="adj2" fmla="val 625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3251" name="AutoShape 67"/>
          <p:cNvSpPr>
            <a:spLocks noChangeArrowheads="1"/>
          </p:cNvSpPr>
          <p:nvPr/>
        </p:nvSpPr>
        <p:spPr bwMode="auto">
          <a:xfrm>
            <a:off x="6019800" y="5105400"/>
            <a:ext cx="2514600" cy="1143000"/>
          </a:xfrm>
          <a:prstGeom prst="wedgeRoundRectCallout">
            <a:avLst>
              <a:gd name="adj1" fmla="val 15907"/>
              <a:gd name="adj2" fmla="val -110556"/>
              <a:gd name="adj3" fmla="val 16667"/>
            </a:avLst>
          </a:prstGeom>
          <a:solidFill>
            <a:srgbClr val="FFFF99"/>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b="1" i="1">
                <a:solidFill>
                  <a:srgbClr val="FF0000"/>
                </a:solidFill>
              </a:rPr>
              <a:t>Condition is false</a:t>
            </a:r>
          </a:p>
          <a:p>
            <a:pPr algn="ctr"/>
            <a:r>
              <a:rPr lang="en-US" sz="2000" b="1" i="1">
                <a:solidFill>
                  <a:srgbClr val="FF0000"/>
                </a:solidFill>
              </a:rPr>
              <a:t>Do not output</a:t>
            </a:r>
          </a:p>
          <a:p>
            <a:pPr algn="ctr"/>
            <a:r>
              <a:rPr lang="en-US" sz="2000" b="1" i="1">
                <a:solidFill>
                  <a:srgbClr val="FF0000"/>
                </a:solidFill>
              </a:rPr>
              <a:t>this entry.</a:t>
            </a:r>
          </a:p>
        </p:txBody>
      </p:sp>
    </p:spTree>
    <p:extLst>
      <p:ext uri="{BB962C8B-B14F-4D97-AF65-F5344CB8AC3E}">
        <p14:creationId xmlns:p14="http://schemas.microsoft.com/office/powerpoint/2010/main" val="2226252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242"/>
                                        </p:tgtEl>
                                        <p:attrNameLst>
                                          <p:attrName>style.visibility</p:attrName>
                                        </p:attrNameLst>
                                      </p:cBhvr>
                                      <p:to>
                                        <p:strVal val="visible"/>
                                      </p:to>
                                    </p:set>
                                    <p:animEffect transition="in" filter="dissolve">
                                      <p:cBhvr>
                                        <p:cTn id="7" dur="500"/>
                                        <p:tgtEl>
                                          <p:spTgt spid="93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3243"/>
                                        </p:tgtEl>
                                        <p:attrNameLst>
                                          <p:attrName>style.visibility</p:attrName>
                                        </p:attrNameLst>
                                      </p:cBhvr>
                                      <p:to>
                                        <p:strVal val="visible"/>
                                      </p:to>
                                    </p:set>
                                    <p:animEffect transition="in" filter="dissolve">
                                      <p:cBhvr>
                                        <p:cTn id="12" dur="500"/>
                                        <p:tgtEl>
                                          <p:spTgt spid="932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3244"/>
                                        </p:tgtEl>
                                        <p:attrNameLst>
                                          <p:attrName>style.visibility</p:attrName>
                                        </p:attrNameLst>
                                      </p:cBhvr>
                                      <p:to>
                                        <p:strVal val="visible"/>
                                      </p:to>
                                    </p:set>
                                    <p:animEffect transition="in" filter="dissolve">
                                      <p:cBhvr>
                                        <p:cTn id="17" dur="500"/>
                                        <p:tgtEl>
                                          <p:spTgt spid="932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251"/>
                                        </p:tgtEl>
                                        <p:attrNameLst>
                                          <p:attrName>style.visibility</p:attrName>
                                        </p:attrNameLst>
                                      </p:cBhvr>
                                      <p:to>
                                        <p:strVal val="visible"/>
                                      </p:to>
                                    </p:set>
                                    <p:animEffect transition="in" filter="wipe(left)">
                                      <p:cBhvr>
                                        <p:cTn id="22" dur="500"/>
                                        <p:tgtEl>
                                          <p:spTgt spid="93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42" grpId="0" animBg="1"/>
      <p:bldP spid="93243" grpId="0" animBg="1"/>
      <p:bldP spid="93244" grpId="0" animBg="1"/>
      <p:bldP spid="9325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685800" y="1905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
        <p:nvSpPr>
          <p:cNvPr id="94211" name="Text Box 3"/>
          <p:cNvSpPr txBox="1">
            <a:spLocks noChangeArrowheads="1"/>
          </p:cNvSpPr>
          <p:nvPr/>
        </p:nvSpPr>
        <p:spPr bwMode="auto">
          <a:xfrm>
            <a:off x="685800" y="4692650"/>
            <a:ext cx="28677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t>R (instance of </a:t>
            </a:r>
            <a:r>
              <a:rPr lang="en-US" sz="1600" b="1" dirty="0" smtClean="0"/>
              <a:t>Reservations)</a:t>
            </a:r>
            <a:endParaRPr lang="en-US" sz="1600" b="1" dirty="0"/>
          </a:p>
        </p:txBody>
      </p:sp>
      <p:graphicFrame>
        <p:nvGraphicFramePr>
          <p:cNvPr id="94212" name="Group 4"/>
          <p:cNvGraphicFramePr>
            <a:graphicFrameLocks noGrp="1"/>
          </p:cNvGraphicFramePr>
          <p:nvPr/>
        </p:nvGraphicFramePr>
        <p:xfrm>
          <a:off x="685800" y="2241550"/>
          <a:ext cx="3048000" cy="2235201"/>
        </p:xfrm>
        <a:graphic>
          <a:graphicData uri="http://schemas.openxmlformats.org/drawingml/2006/table">
            <a:tbl>
              <a:tblPr/>
              <a:tblGrid>
                <a:gridCol w="609600"/>
                <a:gridCol w="990600"/>
                <a:gridCol w="762000"/>
                <a:gridCol w="685800"/>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31</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4239" name="Group 31"/>
          <p:cNvGraphicFramePr>
            <a:graphicFrameLocks noGrp="1"/>
          </p:cNvGraphicFramePr>
          <p:nvPr/>
        </p:nvGraphicFramePr>
        <p:xfrm>
          <a:off x="685800" y="5029200"/>
          <a:ext cx="2743200" cy="1447801"/>
        </p:xfrm>
        <a:graphic>
          <a:graphicData uri="http://schemas.openxmlformats.org/drawingml/2006/table">
            <a:tbl>
              <a:tblPr/>
              <a:tblGrid>
                <a:gridCol w="685800"/>
                <a:gridCol w="914400"/>
                <a:gridCol w="1143000"/>
              </a:tblGrid>
              <a:tr h="474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bid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day</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84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10/10/02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58</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103</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11/12/02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4257" name="Text Box 49"/>
          <p:cNvSpPr txBox="1">
            <a:spLocks noChangeArrowheads="1"/>
          </p:cNvSpPr>
          <p:nvPr/>
        </p:nvSpPr>
        <p:spPr bwMode="auto">
          <a:xfrm>
            <a:off x="365125" y="265113"/>
            <a:ext cx="744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Q3. Find the names of sailors who have reserved boat number 103.</a:t>
            </a:r>
          </a:p>
        </p:txBody>
      </p:sp>
      <p:sp>
        <p:nvSpPr>
          <p:cNvPr id="94258" name="Text Box 50"/>
          <p:cNvSpPr txBox="1">
            <a:spLocks noChangeArrowheads="1"/>
          </p:cNvSpPr>
          <p:nvPr/>
        </p:nvSpPr>
        <p:spPr bwMode="auto">
          <a:xfrm>
            <a:off x="746125" y="642938"/>
            <a:ext cx="4300536" cy="92333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latin typeface="Tahoma" pitchFamily="34" charset="0"/>
              </a:rPr>
              <a:t>SELECT</a:t>
            </a:r>
            <a:r>
              <a:rPr lang="en-US" dirty="0">
                <a:solidFill>
                  <a:srgbClr val="0000CC"/>
                </a:solidFill>
              </a:rPr>
              <a:t>  S.name</a:t>
            </a:r>
            <a:endParaRPr lang="en-US" dirty="0"/>
          </a:p>
          <a:p>
            <a:r>
              <a:rPr lang="en-US" b="1" dirty="0">
                <a:latin typeface="Tahoma" pitchFamily="34" charset="0"/>
              </a:rPr>
              <a:t>FROM</a:t>
            </a:r>
            <a:r>
              <a:rPr lang="en-US" dirty="0"/>
              <a:t>     Sailors S, </a:t>
            </a:r>
            <a:r>
              <a:rPr lang="en-US" dirty="0" smtClean="0"/>
              <a:t>Reservations </a:t>
            </a:r>
            <a:r>
              <a:rPr lang="en-US" dirty="0"/>
              <a:t>R</a:t>
            </a:r>
          </a:p>
          <a:p>
            <a:r>
              <a:rPr lang="en-US" b="1" dirty="0">
                <a:solidFill>
                  <a:srgbClr val="FF0000"/>
                </a:solidFill>
                <a:latin typeface="Tahoma" pitchFamily="34" charset="0"/>
              </a:rPr>
              <a:t>WHERE</a:t>
            </a:r>
            <a:r>
              <a:rPr lang="en-US" dirty="0">
                <a:solidFill>
                  <a:srgbClr val="FF0000"/>
                </a:solidFill>
              </a:rPr>
              <a:t>  (</a:t>
            </a:r>
            <a:r>
              <a:rPr lang="en-US" dirty="0" err="1">
                <a:solidFill>
                  <a:srgbClr val="FF0000"/>
                </a:solidFill>
              </a:rPr>
              <a:t>S.sid</a:t>
            </a:r>
            <a:r>
              <a:rPr lang="en-US" dirty="0">
                <a:solidFill>
                  <a:srgbClr val="FF0000"/>
                </a:solidFill>
              </a:rPr>
              <a:t> = </a:t>
            </a:r>
            <a:r>
              <a:rPr lang="en-US" dirty="0" err="1">
                <a:solidFill>
                  <a:srgbClr val="FF0000"/>
                </a:solidFill>
              </a:rPr>
              <a:t>R.sid</a:t>
            </a:r>
            <a:r>
              <a:rPr lang="en-US" dirty="0">
                <a:solidFill>
                  <a:srgbClr val="FF0000"/>
                </a:solidFill>
              </a:rPr>
              <a:t>) AND (</a:t>
            </a:r>
            <a:r>
              <a:rPr lang="en-US" dirty="0" err="1">
                <a:solidFill>
                  <a:srgbClr val="FF0000"/>
                </a:solidFill>
              </a:rPr>
              <a:t>R.bid</a:t>
            </a:r>
            <a:r>
              <a:rPr lang="en-US" dirty="0">
                <a:solidFill>
                  <a:srgbClr val="FF0000"/>
                </a:solidFill>
              </a:rPr>
              <a:t> = 103)</a:t>
            </a:r>
          </a:p>
        </p:txBody>
      </p:sp>
      <p:sp>
        <p:nvSpPr>
          <p:cNvPr id="94259" name="Text Box 51"/>
          <p:cNvSpPr txBox="1">
            <a:spLocks noChangeArrowheads="1"/>
          </p:cNvSpPr>
          <p:nvPr/>
        </p:nvSpPr>
        <p:spPr bwMode="auto">
          <a:xfrm>
            <a:off x="4679950" y="1828800"/>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Result</a:t>
            </a:r>
          </a:p>
        </p:txBody>
      </p:sp>
      <p:graphicFrame>
        <p:nvGraphicFramePr>
          <p:cNvPr id="94260" name="Group 52"/>
          <p:cNvGraphicFramePr>
            <a:graphicFrameLocks noGrp="1"/>
          </p:cNvGraphicFramePr>
          <p:nvPr/>
        </p:nvGraphicFramePr>
        <p:xfrm>
          <a:off x="4619625" y="2254250"/>
          <a:ext cx="1158875" cy="549275"/>
        </p:xfrm>
        <a:graphic>
          <a:graphicData uri="http://schemas.openxmlformats.org/drawingml/2006/table">
            <a:tbl>
              <a:tblPr/>
              <a:tblGrid>
                <a:gridCol w="1158875"/>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94266" name="Text Box 58"/>
          <p:cNvSpPr txBox="1">
            <a:spLocks noChangeArrowheads="1"/>
          </p:cNvSpPr>
          <p:nvPr/>
        </p:nvSpPr>
        <p:spPr bwMode="auto">
          <a:xfrm>
            <a:off x="6994525" y="2017713"/>
            <a:ext cx="1206500" cy="36671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S.sid = 31</a:t>
            </a:r>
          </a:p>
        </p:txBody>
      </p:sp>
      <p:sp>
        <p:nvSpPr>
          <p:cNvPr id="94267" name="Text Box 59"/>
          <p:cNvSpPr txBox="1">
            <a:spLocks noChangeArrowheads="1"/>
          </p:cNvSpPr>
          <p:nvPr/>
        </p:nvSpPr>
        <p:spPr bwMode="auto">
          <a:xfrm>
            <a:off x="7010400" y="2438400"/>
            <a:ext cx="1219200" cy="366713"/>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R.sid = 58</a:t>
            </a:r>
          </a:p>
        </p:txBody>
      </p:sp>
      <p:sp>
        <p:nvSpPr>
          <p:cNvPr id="94268" name="Text Box 60"/>
          <p:cNvSpPr txBox="1">
            <a:spLocks noChangeArrowheads="1"/>
          </p:cNvSpPr>
          <p:nvPr/>
        </p:nvSpPr>
        <p:spPr bwMode="auto">
          <a:xfrm>
            <a:off x="7010400" y="2895600"/>
            <a:ext cx="1744663" cy="366713"/>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(S.sid ≠ R.sid) !</a:t>
            </a:r>
          </a:p>
        </p:txBody>
      </p:sp>
      <p:grpSp>
        <p:nvGrpSpPr>
          <p:cNvPr id="94269" name="Group 61"/>
          <p:cNvGrpSpPr>
            <a:grpSpLocks/>
          </p:cNvGrpSpPr>
          <p:nvPr/>
        </p:nvGrpSpPr>
        <p:grpSpPr bwMode="auto">
          <a:xfrm>
            <a:off x="6553200" y="1233488"/>
            <a:ext cx="2286000" cy="3414712"/>
            <a:chOff x="4128" y="777"/>
            <a:chExt cx="1440" cy="2151"/>
          </a:xfrm>
        </p:grpSpPr>
        <p:sp>
          <p:nvSpPr>
            <p:cNvPr id="94270" name="Rectangle 62"/>
            <p:cNvSpPr>
              <a:spLocks noChangeArrowheads="1"/>
            </p:cNvSpPr>
            <p:nvPr/>
          </p:nvSpPr>
          <p:spPr bwMode="auto">
            <a:xfrm>
              <a:off x="4128" y="1008"/>
              <a:ext cx="1440" cy="19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4271" name="Text Box 63"/>
            <p:cNvSpPr txBox="1">
              <a:spLocks noChangeArrowheads="1"/>
            </p:cNvSpPr>
            <p:nvPr/>
          </p:nvSpPr>
          <p:spPr bwMode="auto">
            <a:xfrm>
              <a:off x="4176" y="777"/>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sp>
        <p:nvSpPr>
          <p:cNvPr id="94272" name="AutoShape 64"/>
          <p:cNvSpPr>
            <a:spLocks noChangeArrowheads="1"/>
          </p:cNvSpPr>
          <p:nvPr/>
        </p:nvSpPr>
        <p:spPr bwMode="auto">
          <a:xfrm>
            <a:off x="228600" y="35814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4273" name="AutoShape 65"/>
          <p:cNvSpPr>
            <a:spLocks noChangeArrowheads="1"/>
          </p:cNvSpPr>
          <p:nvPr/>
        </p:nvSpPr>
        <p:spPr bwMode="auto">
          <a:xfrm>
            <a:off x="228600" y="6172200"/>
            <a:ext cx="381000" cy="152400"/>
          </a:xfrm>
          <a:prstGeom prst="rightArrow">
            <a:avLst>
              <a:gd name="adj1" fmla="val 50000"/>
              <a:gd name="adj2" fmla="val 625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4275" name="AutoShape 67"/>
          <p:cNvSpPr>
            <a:spLocks noChangeArrowheads="1"/>
          </p:cNvSpPr>
          <p:nvPr/>
        </p:nvSpPr>
        <p:spPr bwMode="auto">
          <a:xfrm>
            <a:off x="6019800" y="5105400"/>
            <a:ext cx="2514600" cy="1143000"/>
          </a:xfrm>
          <a:prstGeom prst="wedgeRoundRectCallout">
            <a:avLst>
              <a:gd name="adj1" fmla="val 15907"/>
              <a:gd name="adj2" fmla="val -110556"/>
              <a:gd name="adj3" fmla="val 16667"/>
            </a:avLst>
          </a:prstGeom>
          <a:solidFill>
            <a:srgbClr val="FFFF99"/>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b="1" i="1">
                <a:solidFill>
                  <a:srgbClr val="FF0000"/>
                </a:solidFill>
              </a:rPr>
              <a:t>Condition is false</a:t>
            </a:r>
          </a:p>
          <a:p>
            <a:pPr algn="ctr"/>
            <a:r>
              <a:rPr lang="en-US" sz="2000" b="1" i="1">
                <a:solidFill>
                  <a:srgbClr val="FF0000"/>
                </a:solidFill>
              </a:rPr>
              <a:t>Do not output</a:t>
            </a:r>
          </a:p>
          <a:p>
            <a:pPr algn="ctr"/>
            <a:r>
              <a:rPr lang="en-US" sz="2000" b="1" i="1">
                <a:solidFill>
                  <a:srgbClr val="FF0000"/>
                </a:solidFill>
              </a:rPr>
              <a:t>this entry.</a:t>
            </a:r>
          </a:p>
        </p:txBody>
      </p:sp>
    </p:spTree>
    <p:extLst>
      <p:ext uri="{BB962C8B-B14F-4D97-AF65-F5344CB8AC3E}">
        <p14:creationId xmlns:p14="http://schemas.microsoft.com/office/powerpoint/2010/main" val="1715157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4266"/>
                                        </p:tgtEl>
                                        <p:attrNameLst>
                                          <p:attrName>style.visibility</p:attrName>
                                        </p:attrNameLst>
                                      </p:cBhvr>
                                      <p:to>
                                        <p:strVal val="visible"/>
                                      </p:to>
                                    </p:set>
                                    <p:animEffect transition="in" filter="dissolve">
                                      <p:cBhvr>
                                        <p:cTn id="7" dur="500"/>
                                        <p:tgtEl>
                                          <p:spTgt spid="94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4267"/>
                                        </p:tgtEl>
                                        <p:attrNameLst>
                                          <p:attrName>style.visibility</p:attrName>
                                        </p:attrNameLst>
                                      </p:cBhvr>
                                      <p:to>
                                        <p:strVal val="visible"/>
                                      </p:to>
                                    </p:set>
                                    <p:animEffect transition="in" filter="dissolve">
                                      <p:cBhvr>
                                        <p:cTn id="12" dur="500"/>
                                        <p:tgtEl>
                                          <p:spTgt spid="942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268"/>
                                        </p:tgtEl>
                                        <p:attrNameLst>
                                          <p:attrName>style.visibility</p:attrName>
                                        </p:attrNameLst>
                                      </p:cBhvr>
                                      <p:to>
                                        <p:strVal val="visible"/>
                                      </p:to>
                                    </p:set>
                                    <p:animEffect transition="in" filter="dissolve">
                                      <p:cBhvr>
                                        <p:cTn id="17" dur="500"/>
                                        <p:tgtEl>
                                          <p:spTgt spid="942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4275"/>
                                        </p:tgtEl>
                                        <p:attrNameLst>
                                          <p:attrName>style.visibility</p:attrName>
                                        </p:attrNameLst>
                                      </p:cBhvr>
                                      <p:to>
                                        <p:strVal val="visible"/>
                                      </p:to>
                                    </p:set>
                                    <p:animEffect transition="in" filter="wipe(left)">
                                      <p:cBhvr>
                                        <p:cTn id="22" dur="500"/>
                                        <p:tgtEl>
                                          <p:spTgt spid="9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66" grpId="0" animBg="1"/>
      <p:bldP spid="94267" grpId="0" animBg="1"/>
      <p:bldP spid="94268" grpId="0" animBg="1"/>
      <p:bldP spid="9427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685800" y="1905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
        <p:nvSpPr>
          <p:cNvPr id="95235" name="Text Box 3"/>
          <p:cNvSpPr txBox="1">
            <a:spLocks noChangeArrowheads="1"/>
          </p:cNvSpPr>
          <p:nvPr/>
        </p:nvSpPr>
        <p:spPr bwMode="auto">
          <a:xfrm>
            <a:off x="685800" y="4692650"/>
            <a:ext cx="28677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t>R (instance of </a:t>
            </a:r>
            <a:r>
              <a:rPr lang="en-US" sz="1600" b="1" dirty="0" smtClean="0"/>
              <a:t>Reservations)</a:t>
            </a:r>
            <a:endParaRPr lang="en-US" sz="1600" b="1" dirty="0"/>
          </a:p>
        </p:txBody>
      </p:sp>
      <p:graphicFrame>
        <p:nvGraphicFramePr>
          <p:cNvPr id="95236" name="Group 4"/>
          <p:cNvGraphicFramePr>
            <a:graphicFrameLocks noGrp="1"/>
          </p:cNvGraphicFramePr>
          <p:nvPr/>
        </p:nvGraphicFramePr>
        <p:xfrm>
          <a:off x="685800" y="2241550"/>
          <a:ext cx="3048000" cy="2235201"/>
        </p:xfrm>
        <a:graphic>
          <a:graphicData uri="http://schemas.openxmlformats.org/drawingml/2006/table">
            <a:tbl>
              <a:tblPr/>
              <a:tblGrid>
                <a:gridCol w="609600"/>
                <a:gridCol w="990600"/>
                <a:gridCol w="762000"/>
                <a:gridCol w="685800"/>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58</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5263" name="Group 31"/>
          <p:cNvGraphicFramePr>
            <a:graphicFrameLocks noGrp="1"/>
          </p:cNvGraphicFramePr>
          <p:nvPr/>
        </p:nvGraphicFramePr>
        <p:xfrm>
          <a:off x="685800" y="5029200"/>
          <a:ext cx="2743200" cy="1447801"/>
        </p:xfrm>
        <a:graphic>
          <a:graphicData uri="http://schemas.openxmlformats.org/drawingml/2006/table">
            <a:tbl>
              <a:tblPr/>
              <a:tblGrid>
                <a:gridCol w="685800"/>
                <a:gridCol w="914400"/>
                <a:gridCol w="1143000"/>
              </a:tblGrid>
              <a:tr h="474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bid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day</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84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22</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101</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10/10/02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103</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11/12/02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5281" name="Text Box 49"/>
          <p:cNvSpPr txBox="1">
            <a:spLocks noChangeArrowheads="1"/>
          </p:cNvSpPr>
          <p:nvPr/>
        </p:nvSpPr>
        <p:spPr bwMode="auto">
          <a:xfrm>
            <a:off x="365125" y="265113"/>
            <a:ext cx="744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Q3. Find the names of sailors who have reserved boat number 103.</a:t>
            </a:r>
          </a:p>
        </p:txBody>
      </p:sp>
      <p:sp>
        <p:nvSpPr>
          <p:cNvPr id="95282" name="Text Box 50"/>
          <p:cNvSpPr txBox="1">
            <a:spLocks noChangeArrowheads="1"/>
          </p:cNvSpPr>
          <p:nvPr/>
        </p:nvSpPr>
        <p:spPr bwMode="auto">
          <a:xfrm>
            <a:off x="746125" y="642938"/>
            <a:ext cx="4300536" cy="92333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latin typeface="Tahoma" pitchFamily="34" charset="0"/>
              </a:rPr>
              <a:t>SELECT</a:t>
            </a:r>
            <a:r>
              <a:rPr lang="en-US" dirty="0">
                <a:solidFill>
                  <a:srgbClr val="0000CC"/>
                </a:solidFill>
              </a:rPr>
              <a:t>  S.name</a:t>
            </a:r>
            <a:endParaRPr lang="en-US" dirty="0"/>
          </a:p>
          <a:p>
            <a:r>
              <a:rPr lang="en-US" b="1" dirty="0">
                <a:latin typeface="Tahoma" pitchFamily="34" charset="0"/>
              </a:rPr>
              <a:t>FROM</a:t>
            </a:r>
            <a:r>
              <a:rPr lang="en-US" dirty="0"/>
              <a:t>     Sailors S, </a:t>
            </a:r>
            <a:r>
              <a:rPr lang="en-US" dirty="0" smtClean="0"/>
              <a:t>Reservations </a:t>
            </a:r>
            <a:r>
              <a:rPr lang="en-US" dirty="0"/>
              <a:t>R</a:t>
            </a:r>
          </a:p>
          <a:p>
            <a:r>
              <a:rPr lang="en-US" b="1" dirty="0">
                <a:solidFill>
                  <a:srgbClr val="FF0000"/>
                </a:solidFill>
                <a:latin typeface="Tahoma" pitchFamily="34" charset="0"/>
              </a:rPr>
              <a:t>WHERE</a:t>
            </a:r>
            <a:r>
              <a:rPr lang="en-US" dirty="0">
                <a:solidFill>
                  <a:srgbClr val="FF0000"/>
                </a:solidFill>
              </a:rPr>
              <a:t>  (</a:t>
            </a:r>
            <a:r>
              <a:rPr lang="en-US" dirty="0" err="1">
                <a:solidFill>
                  <a:srgbClr val="FF0000"/>
                </a:solidFill>
              </a:rPr>
              <a:t>S.sid</a:t>
            </a:r>
            <a:r>
              <a:rPr lang="en-US" dirty="0">
                <a:solidFill>
                  <a:srgbClr val="FF0000"/>
                </a:solidFill>
              </a:rPr>
              <a:t> = </a:t>
            </a:r>
            <a:r>
              <a:rPr lang="en-US" dirty="0" err="1">
                <a:solidFill>
                  <a:srgbClr val="FF0000"/>
                </a:solidFill>
              </a:rPr>
              <a:t>R.sid</a:t>
            </a:r>
            <a:r>
              <a:rPr lang="en-US" dirty="0">
                <a:solidFill>
                  <a:srgbClr val="FF0000"/>
                </a:solidFill>
              </a:rPr>
              <a:t>) AND (</a:t>
            </a:r>
            <a:r>
              <a:rPr lang="en-US" dirty="0" err="1">
                <a:solidFill>
                  <a:srgbClr val="FF0000"/>
                </a:solidFill>
              </a:rPr>
              <a:t>R.bid</a:t>
            </a:r>
            <a:r>
              <a:rPr lang="en-US" dirty="0">
                <a:solidFill>
                  <a:srgbClr val="FF0000"/>
                </a:solidFill>
              </a:rPr>
              <a:t> = 103)</a:t>
            </a:r>
          </a:p>
        </p:txBody>
      </p:sp>
      <p:sp>
        <p:nvSpPr>
          <p:cNvPr id="95283" name="Text Box 51"/>
          <p:cNvSpPr txBox="1">
            <a:spLocks noChangeArrowheads="1"/>
          </p:cNvSpPr>
          <p:nvPr/>
        </p:nvSpPr>
        <p:spPr bwMode="auto">
          <a:xfrm>
            <a:off x="4679950" y="1828800"/>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Result</a:t>
            </a:r>
          </a:p>
        </p:txBody>
      </p:sp>
      <p:graphicFrame>
        <p:nvGraphicFramePr>
          <p:cNvPr id="95284" name="Group 52"/>
          <p:cNvGraphicFramePr>
            <a:graphicFrameLocks noGrp="1"/>
          </p:cNvGraphicFramePr>
          <p:nvPr/>
        </p:nvGraphicFramePr>
        <p:xfrm>
          <a:off x="4619625" y="2254250"/>
          <a:ext cx="1158875" cy="549275"/>
        </p:xfrm>
        <a:graphic>
          <a:graphicData uri="http://schemas.openxmlformats.org/drawingml/2006/table">
            <a:tbl>
              <a:tblPr/>
              <a:tblGrid>
                <a:gridCol w="1158875"/>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95290" name="Text Box 58"/>
          <p:cNvSpPr txBox="1">
            <a:spLocks noChangeArrowheads="1"/>
          </p:cNvSpPr>
          <p:nvPr/>
        </p:nvSpPr>
        <p:spPr bwMode="auto">
          <a:xfrm>
            <a:off x="6994525" y="2017713"/>
            <a:ext cx="1206500" cy="36671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S.sid = 58</a:t>
            </a:r>
          </a:p>
        </p:txBody>
      </p:sp>
      <p:sp>
        <p:nvSpPr>
          <p:cNvPr id="95291" name="Text Box 59"/>
          <p:cNvSpPr txBox="1">
            <a:spLocks noChangeArrowheads="1"/>
          </p:cNvSpPr>
          <p:nvPr/>
        </p:nvSpPr>
        <p:spPr bwMode="auto">
          <a:xfrm>
            <a:off x="7010400" y="2438400"/>
            <a:ext cx="1219200" cy="366713"/>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R.sid = 22</a:t>
            </a:r>
          </a:p>
        </p:txBody>
      </p:sp>
      <p:sp>
        <p:nvSpPr>
          <p:cNvPr id="95292" name="Text Box 60"/>
          <p:cNvSpPr txBox="1">
            <a:spLocks noChangeArrowheads="1"/>
          </p:cNvSpPr>
          <p:nvPr/>
        </p:nvSpPr>
        <p:spPr bwMode="auto">
          <a:xfrm>
            <a:off x="7010400" y="2895600"/>
            <a:ext cx="1744663" cy="366713"/>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(S.sid ≠ R.sid) !</a:t>
            </a:r>
          </a:p>
        </p:txBody>
      </p:sp>
      <p:grpSp>
        <p:nvGrpSpPr>
          <p:cNvPr id="95293" name="Group 61"/>
          <p:cNvGrpSpPr>
            <a:grpSpLocks/>
          </p:cNvGrpSpPr>
          <p:nvPr/>
        </p:nvGrpSpPr>
        <p:grpSpPr bwMode="auto">
          <a:xfrm>
            <a:off x="6553200" y="1233488"/>
            <a:ext cx="2286000" cy="3414712"/>
            <a:chOff x="4128" y="777"/>
            <a:chExt cx="1440" cy="2151"/>
          </a:xfrm>
        </p:grpSpPr>
        <p:sp>
          <p:nvSpPr>
            <p:cNvPr id="95294" name="Rectangle 62"/>
            <p:cNvSpPr>
              <a:spLocks noChangeArrowheads="1"/>
            </p:cNvSpPr>
            <p:nvPr/>
          </p:nvSpPr>
          <p:spPr bwMode="auto">
            <a:xfrm>
              <a:off x="4128" y="1008"/>
              <a:ext cx="1440" cy="19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5295" name="Text Box 63"/>
            <p:cNvSpPr txBox="1">
              <a:spLocks noChangeArrowheads="1"/>
            </p:cNvSpPr>
            <p:nvPr/>
          </p:nvSpPr>
          <p:spPr bwMode="auto">
            <a:xfrm>
              <a:off x="4176" y="777"/>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sp>
        <p:nvSpPr>
          <p:cNvPr id="95296" name="AutoShape 64"/>
          <p:cNvSpPr>
            <a:spLocks noChangeArrowheads="1"/>
          </p:cNvSpPr>
          <p:nvPr/>
        </p:nvSpPr>
        <p:spPr bwMode="auto">
          <a:xfrm>
            <a:off x="228600" y="41148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5297" name="AutoShape 65"/>
          <p:cNvSpPr>
            <a:spLocks noChangeArrowheads="1"/>
          </p:cNvSpPr>
          <p:nvPr/>
        </p:nvSpPr>
        <p:spPr bwMode="auto">
          <a:xfrm>
            <a:off x="228600" y="5638800"/>
            <a:ext cx="381000" cy="152400"/>
          </a:xfrm>
          <a:prstGeom prst="rightArrow">
            <a:avLst>
              <a:gd name="adj1" fmla="val 50000"/>
              <a:gd name="adj2" fmla="val 625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5299" name="AutoShape 67"/>
          <p:cNvSpPr>
            <a:spLocks noChangeArrowheads="1"/>
          </p:cNvSpPr>
          <p:nvPr/>
        </p:nvSpPr>
        <p:spPr bwMode="auto">
          <a:xfrm>
            <a:off x="6019800" y="5105400"/>
            <a:ext cx="2514600" cy="1143000"/>
          </a:xfrm>
          <a:prstGeom prst="wedgeRoundRectCallout">
            <a:avLst>
              <a:gd name="adj1" fmla="val 15907"/>
              <a:gd name="adj2" fmla="val -110556"/>
              <a:gd name="adj3" fmla="val 16667"/>
            </a:avLst>
          </a:prstGeom>
          <a:solidFill>
            <a:srgbClr val="FFFF99"/>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b="1" i="1">
                <a:solidFill>
                  <a:srgbClr val="FF0000"/>
                </a:solidFill>
              </a:rPr>
              <a:t>Condition is false</a:t>
            </a:r>
          </a:p>
          <a:p>
            <a:pPr algn="ctr"/>
            <a:r>
              <a:rPr lang="en-US" sz="2000" b="1" i="1">
                <a:solidFill>
                  <a:srgbClr val="FF0000"/>
                </a:solidFill>
              </a:rPr>
              <a:t>Do not output</a:t>
            </a:r>
          </a:p>
          <a:p>
            <a:pPr algn="ctr"/>
            <a:r>
              <a:rPr lang="en-US" sz="2000" b="1" i="1">
                <a:solidFill>
                  <a:srgbClr val="FF0000"/>
                </a:solidFill>
              </a:rPr>
              <a:t>this entry.</a:t>
            </a:r>
          </a:p>
        </p:txBody>
      </p:sp>
    </p:spTree>
    <p:extLst>
      <p:ext uri="{BB962C8B-B14F-4D97-AF65-F5344CB8AC3E}">
        <p14:creationId xmlns:p14="http://schemas.microsoft.com/office/powerpoint/2010/main" val="3144178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290"/>
                                        </p:tgtEl>
                                        <p:attrNameLst>
                                          <p:attrName>style.visibility</p:attrName>
                                        </p:attrNameLst>
                                      </p:cBhvr>
                                      <p:to>
                                        <p:strVal val="visible"/>
                                      </p:to>
                                    </p:set>
                                    <p:animEffect transition="in" filter="dissolve">
                                      <p:cBhvr>
                                        <p:cTn id="7" dur="500"/>
                                        <p:tgtEl>
                                          <p:spTgt spid="95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5291"/>
                                        </p:tgtEl>
                                        <p:attrNameLst>
                                          <p:attrName>style.visibility</p:attrName>
                                        </p:attrNameLst>
                                      </p:cBhvr>
                                      <p:to>
                                        <p:strVal val="visible"/>
                                      </p:to>
                                    </p:set>
                                    <p:animEffect transition="in" filter="dissolve">
                                      <p:cBhvr>
                                        <p:cTn id="12" dur="500"/>
                                        <p:tgtEl>
                                          <p:spTgt spid="95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5292"/>
                                        </p:tgtEl>
                                        <p:attrNameLst>
                                          <p:attrName>style.visibility</p:attrName>
                                        </p:attrNameLst>
                                      </p:cBhvr>
                                      <p:to>
                                        <p:strVal val="visible"/>
                                      </p:to>
                                    </p:set>
                                    <p:animEffect transition="in" filter="dissolve">
                                      <p:cBhvr>
                                        <p:cTn id="17" dur="500"/>
                                        <p:tgtEl>
                                          <p:spTgt spid="952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299"/>
                                        </p:tgtEl>
                                        <p:attrNameLst>
                                          <p:attrName>style.visibility</p:attrName>
                                        </p:attrNameLst>
                                      </p:cBhvr>
                                      <p:to>
                                        <p:strVal val="visible"/>
                                      </p:to>
                                    </p:set>
                                    <p:animEffect transition="in" filter="wipe(left)">
                                      <p:cBhvr>
                                        <p:cTn id="22" dur="500"/>
                                        <p:tgtEl>
                                          <p:spTgt spid="95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90" grpId="0" animBg="1"/>
      <p:bldP spid="95291" grpId="0" animBg="1"/>
      <p:bldP spid="95292" grpId="0" animBg="1"/>
      <p:bldP spid="9529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685800" y="1905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
        <p:nvSpPr>
          <p:cNvPr id="96259" name="Text Box 3"/>
          <p:cNvSpPr txBox="1">
            <a:spLocks noChangeArrowheads="1"/>
          </p:cNvSpPr>
          <p:nvPr/>
        </p:nvSpPr>
        <p:spPr bwMode="auto">
          <a:xfrm>
            <a:off x="685800" y="4692650"/>
            <a:ext cx="28677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t>R (instance of </a:t>
            </a:r>
            <a:r>
              <a:rPr lang="en-US" sz="1600" b="1" dirty="0" smtClean="0"/>
              <a:t>Reservations)</a:t>
            </a:r>
            <a:endParaRPr lang="en-US" sz="1600" b="1" dirty="0"/>
          </a:p>
        </p:txBody>
      </p:sp>
      <p:graphicFrame>
        <p:nvGraphicFramePr>
          <p:cNvPr id="96260" name="Group 4"/>
          <p:cNvGraphicFramePr>
            <a:graphicFrameLocks noGrp="1"/>
          </p:cNvGraphicFramePr>
          <p:nvPr/>
        </p:nvGraphicFramePr>
        <p:xfrm>
          <a:off x="685800" y="2241550"/>
          <a:ext cx="3048000" cy="2235201"/>
        </p:xfrm>
        <a:graphic>
          <a:graphicData uri="http://schemas.openxmlformats.org/drawingml/2006/table">
            <a:tbl>
              <a:tblPr/>
              <a:tblGrid>
                <a:gridCol w="609600"/>
                <a:gridCol w="990600"/>
                <a:gridCol w="762000"/>
                <a:gridCol w="685800"/>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58</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6287" name="Group 31"/>
          <p:cNvGraphicFramePr>
            <a:graphicFrameLocks noGrp="1"/>
          </p:cNvGraphicFramePr>
          <p:nvPr/>
        </p:nvGraphicFramePr>
        <p:xfrm>
          <a:off x="685800" y="5029200"/>
          <a:ext cx="2743200" cy="1447801"/>
        </p:xfrm>
        <a:graphic>
          <a:graphicData uri="http://schemas.openxmlformats.org/drawingml/2006/table">
            <a:tbl>
              <a:tblPr/>
              <a:tblGrid>
                <a:gridCol w="685800"/>
                <a:gridCol w="914400"/>
                <a:gridCol w="1143000"/>
              </a:tblGrid>
              <a:tr h="474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bid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day</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84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10/10/02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58</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103</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11/12/02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6305" name="Text Box 49"/>
          <p:cNvSpPr txBox="1">
            <a:spLocks noChangeArrowheads="1"/>
          </p:cNvSpPr>
          <p:nvPr/>
        </p:nvSpPr>
        <p:spPr bwMode="auto">
          <a:xfrm>
            <a:off x="365125" y="265113"/>
            <a:ext cx="744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Q3. Find the names of sailors who have reserved boat number 103.</a:t>
            </a:r>
          </a:p>
        </p:txBody>
      </p:sp>
      <p:sp>
        <p:nvSpPr>
          <p:cNvPr id="96306" name="Text Box 50"/>
          <p:cNvSpPr txBox="1">
            <a:spLocks noChangeArrowheads="1"/>
          </p:cNvSpPr>
          <p:nvPr/>
        </p:nvSpPr>
        <p:spPr bwMode="auto">
          <a:xfrm>
            <a:off x="746125" y="642938"/>
            <a:ext cx="4300536" cy="92333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latin typeface="Tahoma" pitchFamily="34" charset="0"/>
              </a:rPr>
              <a:t>SELECT</a:t>
            </a:r>
            <a:r>
              <a:rPr lang="en-US" dirty="0">
                <a:solidFill>
                  <a:srgbClr val="0000CC"/>
                </a:solidFill>
              </a:rPr>
              <a:t>  S.name</a:t>
            </a:r>
            <a:endParaRPr lang="en-US" dirty="0"/>
          </a:p>
          <a:p>
            <a:r>
              <a:rPr lang="en-US" b="1" dirty="0">
                <a:latin typeface="Tahoma" pitchFamily="34" charset="0"/>
              </a:rPr>
              <a:t>FROM</a:t>
            </a:r>
            <a:r>
              <a:rPr lang="en-US" dirty="0"/>
              <a:t>     Sailors S, </a:t>
            </a:r>
            <a:r>
              <a:rPr lang="en-US" dirty="0" smtClean="0"/>
              <a:t>Reservations </a:t>
            </a:r>
            <a:r>
              <a:rPr lang="en-US" dirty="0"/>
              <a:t>R</a:t>
            </a:r>
          </a:p>
          <a:p>
            <a:r>
              <a:rPr lang="en-US" b="1" dirty="0">
                <a:solidFill>
                  <a:srgbClr val="FF0000"/>
                </a:solidFill>
                <a:latin typeface="Tahoma" pitchFamily="34" charset="0"/>
              </a:rPr>
              <a:t>WHERE</a:t>
            </a:r>
            <a:r>
              <a:rPr lang="en-US" dirty="0">
                <a:solidFill>
                  <a:srgbClr val="FF0000"/>
                </a:solidFill>
              </a:rPr>
              <a:t>  (</a:t>
            </a:r>
            <a:r>
              <a:rPr lang="en-US" dirty="0" err="1">
                <a:solidFill>
                  <a:srgbClr val="FF0000"/>
                </a:solidFill>
              </a:rPr>
              <a:t>S.sid</a:t>
            </a:r>
            <a:r>
              <a:rPr lang="en-US" dirty="0">
                <a:solidFill>
                  <a:srgbClr val="FF0000"/>
                </a:solidFill>
              </a:rPr>
              <a:t> = </a:t>
            </a:r>
            <a:r>
              <a:rPr lang="en-US" dirty="0" err="1">
                <a:solidFill>
                  <a:srgbClr val="FF0000"/>
                </a:solidFill>
              </a:rPr>
              <a:t>R.sid</a:t>
            </a:r>
            <a:r>
              <a:rPr lang="en-US" dirty="0">
                <a:solidFill>
                  <a:srgbClr val="FF0000"/>
                </a:solidFill>
              </a:rPr>
              <a:t>) AND (</a:t>
            </a:r>
            <a:r>
              <a:rPr lang="en-US" dirty="0" err="1">
                <a:solidFill>
                  <a:srgbClr val="FF0000"/>
                </a:solidFill>
              </a:rPr>
              <a:t>R.bid</a:t>
            </a:r>
            <a:r>
              <a:rPr lang="en-US" dirty="0">
                <a:solidFill>
                  <a:srgbClr val="FF0000"/>
                </a:solidFill>
              </a:rPr>
              <a:t> = 103)</a:t>
            </a:r>
          </a:p>
        </p:txBody>
      </p:sp>
      <p:sp>
        <p:nvSpPr>
          <p:cNvPr id="96307" name="Text Box 51"/>
          <p:cNvSpPr txBox="1">
            <a:spLocks noChangeArrowheads="1"/>
          </p:cNvSpPr>
          <p:nvPr/>
        </p:nvSpPr>
        <p:spPr bwMode="auto">
          <a:xfrm>
            <a:off x="4679950" y="1828800"/>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Result</a:t>
            </a:r>
          </a:p>
        </p:txBody>
      </p:sp>
      <p:graphicFrame>
        <p:nvGraphicFramePr>
          <p:cNvPr id="96308" name="Group 52"/>
          <p:cNvGraphicFramePr>
            <a:graphicFrameLocks noGrp="1"/>
          </p:cNvGraphicFramePr>
          <p:nvPr/>
        </p:nvGraphicFramePr>
        <p:xfrm>
          <a:off x="4619625" y="2254250"/>
          <a:ext cx="1158875" cy="549275"/>
        </p:xfrm>
        <a:graphic>
          <a:graphicData uri="http://schemas.openxmlformats.org/drawingml/2006/table">
            <a:tbl>
              <a:tblPr/>
              <a:tblGrid>
                <a:gridCol w="1158875"/>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96314" name="Text Box 58"/>
          <p:cNvSpPr txBox="1">
            <a:spLocks noChangeArrowheads="1"/>
          </p:cNvSpPr>
          <p:nvPr/>
        </p:nvSpPr>
        <p:spPr bwMode="auto">
          <a:xfrm>
            <a:off x="6994525" y="2017713"/>
            <a:ext cx="1206500" cy="366712"/>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S.sid = 58</a:t>
            </a:r>
          </a:p>
        </p:txBody>
      </p:sp>
      <p:sp>
        <p:nvSpPr>
          <p:cNvPr id="96315" name="Text Box 59"/>
          <p:cNvSpPr txBox="1">
            <a:spLocks noChangeArrowheads="1"/>
          </p:cNvSpPr>
          <p:nvPr/>
        </p:nvSpPr>
        <p:spPr bwMode="auto">
          <a:xfrm>
            <a:off x="7010400" y="2438400"/>
            <a:ext cx="1219200" cy="366713"/>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R.sid = 58</a:t>
            </a:r>
          </a:p>
        </p:txBody>
      </p:sp>
      <p:sp>
        <p:nvSpPr>
          <p:cNvPr id="96316" name="Text Box 60"/>
          <p:cNvSpPr txBox="1">
            <a:spLocks noChangeArrowheads="1"/>
          </p:cNvSpPr>
          <p:nvPr/>
        </p:nvSpPr>
        <p:spPr bwMode="auto">
          <a:xfrm>
            <a:off x="7010400" y="2895600"/>
            <a:ext cx="1752600" cy="366713"/>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(S.sid = R.sid) !</a:t>
            </a:r>
          </a:p>
        </p:txBody>
      </p:sp>
      <p:grpSp>
        <p:nvGrpSpPr>
          <p:cNvPr id="96317" name="Group 61"/>
          <p:cNvGrpSpPr>
            <a:grpSpLocks/>
          </p:cNvGrpSpPr>
          <p:nvPr/>
        </p:nvGrpSpPr>
        <p:grpSpPr bwMode="auto">
          <a:xfrm>
            <a:off x="6553200" y="1233488"/>
            <a:ext cx="2286000" cy="3414712"/>
            <a:chOff x="4128" y="777"/>
            <a:chExt cx="1440" cy="2151"/>
          </a:xfrm>
        </p:grpSpPr>
        <p:sp>
          <p:nvSpPr>
            <p:cNvPr id="96318" name="Rectangle 62"/>
            <p:cNvSpPr>
              <a:spLocks noChangeArrowheads="1"/>
            </p:cNvSpPr>
            <p:nvPr/>
          </p:nvSpPr>
          <p:spPr bwMode="auto">
            <a:xfrm>
              <a:off x="4128" y="1008"/>
              <a:ext cx="1440" cy="19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6319" name="Text Box 63"/>
            <p:cNvSpPr txBox="1">
              <a:spLocks noChangeArrowheads="1"/>
            </p:cNvSpPr>
            <p:nvPr/>
          </p:nvSpPr>
          <p:spPr bwMode="auto">
            <a:xfrm>
              <a:off x="4176" y="777"/>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sp>
        <p:nvSpPr>
          <p:cNvPr id="96320" name="AutoShape 64"/>
          <p:cNvSpPr>
            <a:spLocks noChangeArrowheads="1"/>
          </p:cNvSpPr>
          <p:nvPr/>
        </p:nvSpPr>
        <p:spPr bwMode="auto">
          <a:xfrm>
            <a:off x="228600" y="41148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6321" name="AutoShape 65"/>
          <p:cNvSpPr>
            <a:spLocks noChangeArrowheads="1"/>
          </p:cNvSpPr>
          <p:nvPr/>
        </p:nvSpPr>
        <p:spPr bwMode="auto">
          <a:xfrm>
            <a:off x="228600" y="6172200"/>
            <a:ext cx="381000" cy="152400"/>
          </a:xfrm>
          <a:prstGeom prst="rightArrow">
            <a:avLst>
              <a:gd name="adj1" fmla="val 50000"/>
              <a:gd name="adj2" fmla="val 625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6322" name="AutoShape 66"/>
          <p:cNvSpPr>
            <a:spLocks noChangeArrowheads="1"/>
          </p:cNvSpPr>
          <p:nvPr/>
        </p:nvSpPr>
        <p:spPr bwMode="auto">
          <a:xfrm>
            <a:off x="6019800" y="5105400"/>
            <a:ext cx="2514600" cy="1143000"/>
          </a:xfrm>
          <a:prstGeom prst="wedgeRoundRectCallout">
            <a:avLst>
              <a:gd name="adj1" fmla="val 15907"/>
              <a:gd name="adj2" fmla="val -110556"/>
              <a:gd name="adj3" fmla="val 16667"/>
            </a:avLst>
          </a:prstGeom>
          <a:solidFill>
            <a:srgbClr val="CCFFCC"/>
          </a:solidFill>
          <a:ln w="2540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000" b="1" i="1">
                <a:solidFill>
                  <a:srgbClr val="0000CC"/>
                </a:solidFill>
              </a:rPr>
              <a:t>Condition is true</a:t>
            </a:r>
          </a:p>
          <a:p>
            <a:pPr algn="ctr"/>
            <a:r>
              <a:rPr lang="en-US" sz="2000" b="1" i="1">
                <a:solidFill>
                  <a:srgbClr val="0000CC"/>
                </a:solidFill>
              </a:rPr>
              <a:t>Output this entry.</a:t>
            </a:r>
          </a:p>
        </p:txBody>
      </p:sp>
      <p:sp>
        <p:nvSpPr>
          <p:cNvPr id="96323" name="Text Box 67"/>
          <p:cNvSpPr txBox="1">
            <a:spLocks noChangeArrowheads="1"/>
          </p:cNvSpPr>
          <p:nvPr/>
        </p:nvSpPr>
        <p:spPr bwMode="auto">
          <a:xfrm>
            <a:off x="7010400" y="3352800"/>
            <a:ext cx="1358900" cy="366713"/>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R.bid = 103</a:t>
            </a:r>
          </a:p>
        </p:txBody>
      </p:sp>
      <p:sp>
        <p:nvSpPr>
          <p:cNvPr id="96324" name="Text Box 68"/>
          <p:cNvSpPr txBox="1">
            <a:spLocks noChangeArrowheads="1"/>
          </p:cNvSpPr>
          <p:nvPr/>
        </p:nvSpPr>
        <p:spPr bwMode="auto">
          <a:xfrm>
            <a:off x="7010400" y="3810000"/>
            <a:ext cx="1638300" cy="366713"/>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(R.bid </a:t>
            </a:r>
            <a:r>
              <a:rPr lang="en-US">
                <a:cs typeface="Arial" charset="0"/>
              </a:rPr>
              <a:t>= 103) !</a:t>
            </a:r>
          </a:p>
        </p:txBody>
      </p:sp>
      <p:graphicFrame>
        <p:nvGraphicFramePr>
          <p:cNvPr id="96337" name="Group 81"/>
          <p:cNvGraphicFramePr>
            <a:graphicFrameLocks noGrp="1"/>
          </p:cNvGraphicFramePr>
          <p:nvPr/>
        </p:nvGraphicFramePr>
        <p:xfrm>
          <a:off x="4632325" y="2895600"/>
          <a:ext cx="1158875" cy="533400"/>
        </p:xfrm>
        <a:graphic>
          <a:graphicData uri="http://schemas.openxmlformats.org/drawingml/2006/table">
            <a:tbl>
              <a:tblPr/>
              <a:tblGrid>
                <a:gridCol w="1158875"/>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Rusty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201611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6314"/>
                                        </p:tgtEl>
                                        <p:attrNameLst>
                                          <p:attrName>style.visibility</p:attrName>
                                        </p:attrNameLst>
                                      </p:cBhvr>
                                      <p:to>
                                        <p:strVal val="visible"/>
                                      </p:to>
                                    </p:set>
                                    <p:animEffect transition="in" filter="dissolve">
                                      <p:cBhvr>
                                        <p:cTn id="7" dur="500"/>
                                        <p:tgtEl>
                                          <p:spTgt spid="96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6315"/>
                                        </p:tgtEl>
                                        <p:attrNameLst>
                                          <p:attrName>style.visibility</p:attrName>
                                        </p:attrNameLst>
                                      </p:cBhvr>
                                      <p:to>
                                        <p:strVal val="visible"/>
                                      </p:to>
                                    </p:set>
                                    <p:animEffect transition="in" filter="dissolve">
                                      <p:cBhvr>
                                        <p:cTn id="12" dur="500"/>
                                        <p:tgtEl>
                                          <p:spTgt spid="963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6316"/>
                                        </p:tgtEl>
                                        <p:attrNameLst>
                                          <p:attrName>style.visibility</p:attrName>
                                        </p:attrNameLst>
                                      </p:cBhvr>
                                      <p:to>
                                        <p:strVal val="visible"/>
                                      </p:to>
                                    </p:set>
                                    <p:animEffect transition="in" filter="dissolve">
                                      <p:cBhvr>
                                        <p:cTn id="17" dur="500"/>
                                        <p:tgtEl>
                                          <p:spTgt spid="963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6323"/>
                                        </p:tgtEl>
                                        <p:attrNameLst>
                                          <p:attrName>style.visibility</p:attrName>
                                        </p:attrNameLst>
                                      </p:cBhvr>
                                      <p:to>
                                        <p:strVal val="visible"/>
                                      </p:to>
                                    </p:set>
                                    <p:animEffect transition="in" filter="dissolve">
                                      <p:cBhvr>
                                        <p:cTn id="22" dur="500"/>
                                        <p:tgtEl>
                                          <p:spTgt spid="963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6324"/>
                                        </p:tgtEl>
                                        <p:attrNameLst>
                                          <p:attrName>style.visibility</p:attrName>
                                        </p:attrNameLst>
                                      </p:cBhvr>
                                      <p:to>
                                        <p:strVal val="visible"/>
                                      </p:to>
                                    </p:set>
                                    <p:animEffect transition="in" filter="dissolve">
                                      <p:cBhvr>
                                        <p:cTn id="27" dur="500"/>
                                        <p:tgtEl>
                                          <p:spTgt spid="963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6322"/>
                                        </p:tgtEl>
                                        <p:attrNameLst>
                                          <p:attrName>style.visibility</p:attrName>
                                        </p:attrNameLst>
                                      </p:cBhvr>
                                      <p:to>
                                        <p:strVal val="visible"/>
                                      </p:to>
                                    </p:set>
                                    <p:animEffect transition="in" filter="wipe(left)">
                                      <p:cBhvr>
                                        <p:cTn id="32" dur="500"/>
                                        <p:tgtEl>
                                          <p:spTgt spid="963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96337"/>
                                        </p:tgtEl>
                                        <p:attrNameLst>
                                          <p:attrName>style.visibility</p:attrName>
                                        </p:attrNameLst>
                                      </p:cBhvr>
                                      <p:to>
                                        <p:strVal val="visible"/>
                                      </p:to>
                                    </p:set>
                                    <p:animEffect transition="in" filter="dissolve">
                                      <p:cBhvr>
                                        <p:cTn id="37" dur="500"/>
                                        <p:tgtEl>
                                          <p:spTgt spid="96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14" grpId="0" animBg="1"/>
      <p:bldP spid="96315" grpId="0" animBg="1"/>
      <p:bldP spid="96316" grpId="0" animBg="1"/>
      <p:bldP spid="96322" grpId="0" animBg="1"/>
      <p:bldP spid="96323" grpId="0" animBg="1"/>
      <p:bldP spid="9632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685800" y="1905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
        <p:nvSpPr>
          <p:cNvPr id="97283" name="Text Box 3"/>
          <p:cNvSpPr txBox="1">
            <a:spLocks noChangeArrowheads="1"/>
          </p:cNvSpPr>
          <p:nvPr/>
        </p:nvSpPr>
        <p:spPr bwMode="auto">
          <a:xfrm>
            <a:off x="685800" y="4692650"/>
            <a:ext cx="28677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t>R (instance of </a:t>
            </a:r>
            <a:r>
              <a:rPr lang="en-US" sz="1600" b="1" dirty="0" smtClean="0"/>
              <a:t>Reservations)</a:t>
            </a:r>
            <a:endParaRPr lang="en-US" sz="1600" b="1" dirty="0"/>
          </a:p>
        </p:txBody>
      </p:sp>
      <p:graphicFrame>
        <p:nvGraphicFramePr>
          <p:cNvPr id="97284" name="Group 4"/>
          <p:cNvGraphicFramePr>
            <a:graphicFrameLocks noGrp="1"/>
          </p:cNvGraphicFramePr>
          <p:nvPr/>
        </p:nvGraphicFramePr>
        <p:xfrm>
          <a:off x="685800" y="2241550"/>
          <a:ext cx="3048000" cy="2235201"/>
        </p:xfrm>
        <a:graphic>
          <a:graphicData uri="http://schemas.openxmlformats.org/drawingml/2006/table">
            <a:tbl>
              <a:tblPr/>
              <a:tblGrid>
                <a:gridCol w="609600"/>
                <a:gridCol w="990600"/>
                <a:gridCol w="762000"/>
                <a:gridCol w="685800"/>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58</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7311" name="Group 31"/>
          <p:cNvGraphicFramePr>
            <a:graphicFrameLocks noGrp="1"/>
          </p:cNvGraphicFramePr>
          <p:nvPr/>
        </p:nvGraphicFramePr>
        <p:xfrm>
          <a:off x="685800" y="5029200"/>
          <a:ext cx="2743200" cy="1447801"/>
        </p:xfrm>
        <a:graphic>
          <a:graphicData uri="http://schemas.openxmlformats.org/drawingml/2006/table">
            <a:tbl>
              <a:tblPr/>
              <a:tblGrid>
                <a:gridCol w="685800"/>
                <a:gridCol w="914400"/>
                <a:gridCol w="1143000"/>
              </a:tblGrid>
              <a:tr h="474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bid</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day</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84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10/10/02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58</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103</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11/12/02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7329" name="Text Box 49"/>
          <p:cNvSpPr txBox="1">
            <a:spLocks noChangeArrowheads="1"/>
          </p:cNvSpPr>
          <p:nvPr/>
        </p:nvSpPr>
        <p:spPr bwMode="auto">
          <a:xfrm>
            <a:off x="365125" y="265113"/>
            <a:ext cx="744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Q3. Find the names of sailors who have reserved boat number 103.</a:t>
            </a:r>
          </a:p>
        </p:txBody>
      </p:sp>
      <p:sp>
        <p:nvSpPr>
          <p:cNvPr id="97330" name="Text Box 50"/>
          <p:cNvSpPr txBox="1">
            <a:spLocks noChangeArrowheads="1"/>
          </p:cNvSpPr>
          <p:nvPr/>
        </p:nvSpPr>
        <p:spPr bwMode="auto">
          <a:xfrm>
            <a:off x="746125" y="642938"/>
            <a:ext cx="4300536" cy="92333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latin typeface="Tahoma" pitchFamily="34" charset="0"/>
              </a:rPr>
              <a:t>SELECT</a:t>
            </a:r>
            <a:r>
              <a:rPr lang="en-US" dirty="0">
                <a:solidFill>
                  <a:srgbClr val="0000CC"/>
                </a:solidFill>
              </a:rPr>
              <a:t>  S.name</a:t>
            </a:r>
            <a:endParaRPr lang="en-US" dirty="0"/>
          </a:p>
          <a:p>
            <a:r>
              <a:rPr lang="en-US" b="1" dirty="0">
                <a:latin typeface="Tahoma" pitchFamily="34" charset="0"/>
              </a:rPr>
              <a:t>FROM</a:t>
            </a:r>
            <a:r>
              <a:rPr lang="en-US" dirty="0"/>
              <a:t>     Sailors S, </a:t>
            </a:r>
            <a:r>
              <a:rPr lang="en-US" dirty="0" smtClean="0"/>
              <a:t>Reservations </a:t>
            </a:r>
            <a:r>
              <a:rPr lang="en-US" dirty="0"/>
              <a:t>R</a:t>
            </a:r>
          </a:p>
          <a:p>
            <a:r>
              <a:rPr lang="en-US" b="1" dirty="0">
                <a:solidFill>
                  <a:srgbClr val="FF0000"/>
                </a:solidFill>
                <a:latin typeface="Tahoma" pitchFamily="34" charset="0"/>
              </a:rPr>
              <a:t>WHERE</a:t>
            </a:r>
            <a:r>
              <a:rPr lang="en-US" dirty="0">
                <a:solidFill>
                  <a:srgbClr val="FF0000"/>
                </a:solidFill>
              </a:rPr>
              <a:t>  (</a:t>
            </a:r>
            <a:r>
              <a:rPr lang="en-US" dirty="0" err="1">
                <a:solidFill>
                  <a:srgbClr val="FF0000"/>
                </a:solidFill>
              </a:rPr>
              <a:t>S.sid</a:t>
            </a:r>
            <a:r>
              <a:rPr lang="en-US" dirty="0">
                <a:solidFill>
                  <a:srgbClr val="FF0000"/>
                </a:solidFill>
              </a:rPr>
              <a:t> = </a:t>
            </a:r>
            <a:r>
              <a:rPr lang="en-US" dirty="0" err="1">
                <a:solidFill>
                  <a:srgbClr val="FF0000"/>
                </a:solidFill>
              </a:rPr>
              <a:t>R.sid</a:t>
            </a:r>
            <a:r>
              <a:rPr lang="en-US" dirty="0">
                <a:solidFill>
                  <a:srgbClr val="FF0000"/>
                </a:solidFill>
              </a:rPr>
              <a:t>) AND (</a:t>
            </a:r>
            <a:r>
              <a:rPr lang="en-US" dirty="0" err="1">
                <a:solidFill>
                  <a:srgbClr val="FF0000"/>
                </a:solidFill>
              </a:rPr>
              <a:t>R.bid</a:t>
            </a:r>
            <a:r>
              <a:rPr lang="en-US" dirty="0">
                <a:solidFill>
                  <a:srgbClr val="FF0000"/>
                </a:solidFill>
              </a:rPr>
              <a:t> = 103)</a:t>
            </a:r>
          </a:p>
        </p:txBody>
      </p:sp>
      <p:sp>
        <p:nvSpPr>
          <p:cNvPr id="97331" name="Text Box 51"/>
          <p:cNvSpPr txBox="1">
            <a:spLocks noChangeArrowheads="1"/>
          </p:cNvSpPr>
          <p:nvPr/>
        </p:nvSpPr>
        <p:spPr bwMode="auto">
          <a:xfrm>
            <a:off x="4679950" y="1828800"/>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Result</a:t>
            </a:r>
          </a:p>
        </p:txBody>
      </p:sp>
      <p:graphicFrame>
        <p:nvGraphicFramePr>
          <p:cNvPr id="97332" name="Group 52"/>
          <p:cNvGraphicFramePr>
            <a:graphicFrameLocks noGrp="1"/>
          </p:cNvGraphicFramePr>
          <p:nvPr/>
        </p:nvGraphicFramePr>
        <p:xfrm>
          <a:off x="4619625" y="2254250"/>
          <a:ext cx="1158875" cy="549275"/>
        </p:xfrm>
        <a:graphic>
          <a:graphicData uri="http://schemas.openxmlformats.org/drawingml/2006/table">
            <a:tbl>
              <a:tblPr/>
              <a:tblGrid>
                <a:gridCol w="1158875"/>
              </a:tblGrid>
              <a:tr h="549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grpSp>
        <p:nvGrpSpPr>
          <p:cNvPr id="97341" name="Group 61"/>
          <p:cNvGrpSpPr>
            <a:grpSpLocks/>
          </p:cNvGrpSpPr>
          <p:nvPr/>
        </p:nvGrpSpPr>
        <p:grpSpPr bwMode="auto">
          <a:xfrm>
            <a:off x="6553200" y="1233488"/>
            <a:ext cx="2286000" cy="3414712"/>
            <a:chOff x="4128" y="777"/>
            <a:chExt cx="1440" cy="2151"/>
          </a:xfrm>
        </p:grpSpPr>
        <p:sp>
          <p:nvSpPr>
            <p:cNvPr id="97342" name="Rectangle 62"/>
            <p:cNvSpPr>
              <a:spLocks noChangeArrowheads="1"/>
            </p:cNvSpPr>
            <p:nvPr/>
          </p:nvSpPr>
          <p:spPr bwMode="auto">
            <a:xfrm>
              <a:off x="4128" y="1008"/>
              <a:ext cx="1440" cy="19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7343" name="Text Box 63"/>
            <p:cNvSpPr txBox="1">
              <a:spLocks noChangeArrowheads="1"/>
            </p:cNvSpPr>
            <p:nvPr/>
          </p:nvSpPr>
          <p:spPr bwMode="auto">
            <a:xfrm>
              <a:off x="4176" y="777"/>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sp>
        <p:nvSpPr>
          <p:cNvPr id="97344" name="AutoShape 64"/>
          <p:cNvSpPr>
            <a:spLocks noChangeArrowheads="1"/>
          </p:cNvSpPr>
          <p:nvPr/>
        </p:nvSpPr>
        <p:spPr bwMode="auto">
          <a:xfrm>
            <a:off x="228600" y="45720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97349" name="Group 69"/>
          <p:cNvGraphicFramePr>
            <a:graphicFrameLocks noGrp="1"/>
          </p:cNvGraphicFramePr>
          <p:nvPr/>
        </p:nvGraphicFramePr>
        <p:xfrm>
          <a:off x="4632325" y="2895600"/>
          <a:ext cx="1158875" cy="533400"/>
        </p:xfrm>
        <a:graphic>
          <a:graphicData uri="http://schemas.openxmlformats.org/drawingml/2006/table">
            <a:tbl>
              <a:tblPr/>
              <a:tblGrid>
                <a:gridCol w="1158875"/>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97355" name="AutoShape 75"/>
          <p:cNvSpPr>
            <a:spLocks noChangeArrowheads="1"/>
          </p:cNvSpPr>
          <p:nvPr/>
        </p:nvSpPr>
        <p:spPr bwMode="auto">
          <a:xfrm>
            <a:off x="4114800" y="4419600"/>
            <a:ext cx="1676400" cy="762000"/>
          </a:xfrm>
          <a:prstGeom prst="wedgeRoundRectCallout">
            <a:avLst>
              <a:gd name="adj1" fmla="val -84657"/>
              <a:gd name="adj2" fmla="val -2500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b="1" i="1">
                <a:solidFill>
                  <a:srgbClr val="0000CC"/>
                </a:solidFill>
              </a:rPr>
              <a:t>End of </a:t>
            </a:r>
          </a:p>
          <a:p>
            <a:pPr algn="ctr"/>
            <a:r>
              <a:rPr lang="en-US" b="1" i="1">
                <a:solidFill>
                  <a:srgbClr val="0000CC"/>
                </a:solidFill>
              </a:rPr>
              <a:t>Algorithm</a:t>
            </a:r>
          </a:p>
        </p:txBody>
      </p:sp>
    </p:spTree>
    <p:extLst>
      <p:ext uri="{BB962C8B-B14F-4D97-AF65-F5344CB8AC3E}">
        <p14:creationId xmlns:p14="http://schemas.microsoft.com/office/powerpoint/2010/main" val="775794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355"/>
                                        </p:tgtEl>
                                        <p:attrNameLst>
                                          <p:attrName>style.visibility</p:attrName>
                                        </p:attrNameLst>
                                      </p:cBhvr>
                                      <p:to>
                                        <p:strVal val="visible"/>
                                      </p:to>
                                    </p:set>
                                    <p:animEffect transition="in" filter="wipe(left)">
                                      <p:cBhvr>
                                        <p:cTn id="7" dur="500"/>
                                        <p:tgtEl>
                                          <p:spTgt spid="97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5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mtClean="0"/>
              <a:t>Summary of Q3:</a:t>
            </a:r>
            <a:endParaRPr lang="en-US"/>
          </a:p>
        </p:txBody>
      </p:sp>
      <p:sp>
        <p:nvSpPr>
          <p:cNvPr id="98307" name="Rectangle 3"/>
          <p:cNvSpPr>
            <a:spLocks noGrp="1" noChangeArrowheads="1"/>
          </p:cNvSpPr>
          <p:nvPr>
            <p:ph type="body" idx="1"/>
          </p:nvPr>
        </p:nvSpPr>
        <p:spPr/>
        <p:txBody>
          <a:bodyPr>
            <a:normAutofit/>
          </a:bodyPr>
          <a:lstStyle/>
          <a:p>
            <a:r>
              <a:rPr lang="en-US" dirty="0" smtClean="0"/>
              <a:t>Result of SQL query requires</a:t>
            </a:r>
          </a:p>
          <a:p>
            <a:pPr lvl="1"/>
            <a:r>
              <a:rPr lang="en-US" dirty="0" smtClean="0"/>
              <a:t>information from two tables</a:t>
            </a:r>
          </a:p>
          <a:p>
            <a:pPr lvl="1"/>
            <a:r>
              <a:rPr lang="en-US" dirty="0" smtClean="0"/>
              <a:t>a JOIN operation is necessary</a:t>
            </a:r>
          </a:p>
          <a:p>
            <a:pPr lvl="1"/>
            <a:endParaRPr lang="en-US" dirty="0" smtClean="0"/>
          </a:p>
          <a:p>
            <a:pPr lvl="1"/>
            <a:endParaRPr lang="en-US" dirty="0" smtClean="0"/>
          </a:p>
          <a:p>
            <a:r>
              <a:rPr lang="en-US" dirty="0" smtClean="0"/>
              <a:t>Joins are EXPENSIVE operations.</a:t>
            </a:r>
          </a:p>
          <a:p>
            <a:pPr lvl="1"/>
            <a:endParaRPr lang="en-US" dirty="0" smtClean="0"/>
          </a:p>
        </p:txBody>
      </p:sp>
    </p:spTree>
    <p:extLst>
      <p:ext uri="{BB962C8B-B14F-4D97-AF65-F5344CB8AC3E}">
        <p14:creationId xmlns:p14="http://schemas.microsoft.com/office/powerpoint/2010/main" val="28610924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Q3 = Inner Join</a:t>
            </a:r>
            <a:endParaRPr lang="en-US" dirty="0"/>
          </a:p>
        </p:txBody>
      </p:sp>
      <p:sp>
        <p:nvSpPr>
          <p:cNvPr id="4" name="Footer Placeholder 3"/>
          <p:cNvSpPr>
            <a:spLocks noGrp="1"/>
          </p:cNvSpPr>
          <p:nvPr>
            <p:ph type="ftr" sz="quarter" idx="10"/>
          </p:nvPr>
        </p:nvSpPr>
        <p:spPr/>
        <p:txBody>
          <a:bodyPr/>
          <a:lstStyle/>
          <a:p>
            <a:endParaRPr lang="en-US" smtClean="0"/>
          </a:p>
          <a:p>
            <a:endParaRPr lang="en-US"/>
          </a:p>
        </p:txBody>
      </p:sp>
      <p:sp>
        <p:nvSpPr>
          <p:cNvPr id="17411" name="Rectangle 3"/>
          <p:cNvSpPr>
            <a:spLocks noGrp="1" noChangeArrowheads="1"/>
          </p:cNvSpPr>
          <p:nvPr>
            <p:ph type="body" idx="1"/>
          </p:nvPr>
        </p:nvSpPr>
        <p:spPr/>
        <p:txBody>
          <a:bodyPr>
            <a:normAutofit fontScale="92500" lnSpcReduction="10000"/>
          </a:bodyPr>
          <a:lstStyle/>
          <a:p>
            <a:r>
              <a:rPr lang="en-US" dirty="0" smtClean="0"/>
              <a:t>We know that to answer our query we need to use two tables</a:t>
            </a:r>
          </a:p>
          <a:p>
            <a:r>
              <a:rPr lang="en-US" dirty="0" smtClean="0"/>
              <a:t>We know that the two tables have a column in common</a:t>
            </a:r>
          </a:p>
          <a:p>
            <a:pPr lvl="1"/>
            <a:r>
              <a:rPr lang="en-US" dirty="0" smtClean="0"/>
              <a:t>They are linked by this column</a:t>
            </a:r>
          </a:p>
          <a:p>
            <a:pPr lvl="1"/>
            <a:r>
              <a:rPr lang="en-US" dirty="0" smtClean="0"/>
              <a:t>Values in the column in one table can be used to look up the other table</a:t>
            </a:r>
          </a:p>
          <a:p>
            <a:r>
              <a:rPr lang="en-US" dirty="0" smtClean="0"/>
              <a:t>Only rows that match search conditions are returned</a:t>
            </a:r>
          </a:p>
          <a:p>
            <a:pPr lvl="1"/>
            <a:r>
              <a:rPr lang="en-US" dirty="0" smtClean="0"/>
              <a:t>I.E. only rows where the values in the common column match are returned</a:t>
            </a:r>
          </a:p>
          <a:p>
            <a:pPr marL="0" indent="0">
              <a:buNone/>
            </a:pPr>
            <a:r>
              <a:rPr lang="en-US" b="1" dirty="0">
                <a:solidFill>
                  <a:srgbClr val="0000CC"/>
                </a:solidFill>
                <a:latin typeface="Tahoma" pitchFamily="34" charset="0"/>
              </a:rPr>
              <a:t>SELECT</a:t>
            </a:r>
            <a:r>
              <a:rPr lang="en-US" dirty="0">
                <a:solidFill>
                  <a:srgbClr val="0000CC"/>
                </a:solidFill>
              </a:rPr>
              <a:t>  S.name</a:t>
            </a:r>
            <a:endParaRPr lang="en-US" dirty="0"/>
          </a:p>
          <a:p>
            <a:pPr marL="0" indent="0">
              <a:buNone/>
            </a:pPr>
            <a:r>
              <a:rPr lang="en-US" b="1" dirty="0">
                <a:latin typeface="Tahoma" pitchFamily="34" charset="0"/>
              </a:rPr>
              <a:t>FROM</a:t>
            </a:r>
            <a:r>
              <a:rPr lang="en-US" dirty="0"/>
              <a:t>     Sailors S, Reservations R</a:t>
            </a:r>
          </a:p>
          <a:p>
            <a:pPr marL="0" indent="0">
              <a:buNone/>
            </a:pPr>
            <a:r>
              <a:rPr lang="en-US" b="1" dirty="0">
                <a:solidFill>
                  <a:srgbClr val="FF0000"/>
                </a:solidFill>
                <a:latin typeface="Tahoma" pitchFamily="34" charset="0"/>
              </a:rPr>
              <a:t>WHERE</a:t>
            </a:r>
            <a:r>
              <a:rPr lang="en-US" dirty="0">
                <a:solidFill>
                  <a:srgbClr val="FF0000"/>
                </a:solidFill>
              </a:rPr>
              <a:t>  (</a:t>
            </a:r>
            <a:r>
              <a:rPr lang="en-US" dirty="0" err="1">
                <a:solidFill>
                  <a:srgbClr val="FF0000"/>
                </a:solidFill>
              </a:rPr>
              <a:t>S.sid</a:t>
            </a:r>
            <a:r>
              <a:rPr lang="en-US" dirty="0">
                <a:solidFill>
                  <a:srgbClr val="FF0000"/>
                </a:solidFill>
              </a:rPr>
              <a:t> = </a:t>
            </a:r>
            <a:r>
              <a:rPr lang="en-US" dirty="0" err="1">
                <a:solidFill>
                  <a:srgbClr val="FF0000"/>
                </a:solidFill>
              </a:rPr>
              <a:t>R.sid</a:t>
            </a:r>
            <a:r>
              <a:rPr lang="en-US" dirty="0">
                <a:solidFill>
                  <a:srgbClr val="FF0000"/>
                </a:solidFill>
              </a:rPr>
              <a:t>) </a:t>
            </a:r>
            <a:endParaRPr lang="en-US" dirty="0" smtClean="0">
              <a:solidFill>
                <a:srgbClr val="FF0000"/>
              </a:solidFill>
            </a:endParaRPr>
          </a:p>
          <a:p>
            <a:r>
              <a:rPr lang="en-US" dirty="0" smtClean="0"/>
              <a:t>Returns only those sailors who have reserved boats</a:t>
            </a:r>
          </a:p>
          <a:p>
            <a:r>
              <a:rPr lang="en-US" dirty="0" smtClean="0"/>
              <a:t>We tell the DBMS which column is common to both tables</a:t>
            </a:r>
          </a:p>
        </p:txBody>
      </p:sp>
    </p:spTree>
    <p:extLst>
      <p:ext uri="{BB962C8B-B14F-4D97-AF65-F5344CB8AC3E}">
        <p14:creationId xmlns:p14="http://schemas.microsoft.com/office/powerpoint/2010/main" val="3441374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Q3 = Inner Join</a:t>
            </a:r>
            <a:endParaRPr lang="en-US" dirty="0"/>
          </a:p>
        </p:txBody>
      </p:sp>
      <p:sp>
        <p:nvSpPr>
          <p:cNvPr id="4" name="Footer Placeholder 3"/>
          <p:cNvSpPr>
            <a:spLocks noGrp="1"/>
          </p:cNvSpPr>
          <p:nvPr>
            <p:ph type="ftr" sz="quarter" idx="10"/>
          </p:nvPr>
        </p:nvSpPr>
        <p:spPr/>
        <p:txBody>
          <a:bodyPr/>
          <a:lstStyle/>
          <a:p>
            <a:endParaRPr lang="en-US" smtClean="0"/>
          </a:p>
          <a:p>
            <a:endParaRPr lang="en-US"/>
          </a:p>
        </p:txBody>
      </p:sp>
      <p:sp>
        <p:nvSpPr>
          <p:cNvPr id="17411" name="Rectangle 3"/>
          <p:cNvSpPr>
            <a:spLocks noGrp="1" noChangeArrowheads="1"/>
          </p:cNvSpPr>
          <p:nvPr>
            <p:ph type="body" idx="1"/>
          </p:nvPr>
        </p:nvSpPr>
        <p:spPr/>
        <p:txBody>
          <a:bodyPr>
            <a:normAutofit lnSpcReduction="10000"/>
          </a:bodyPr>
          <a:lstStyle/>
          <a:p>
            <a:r>
              <a:rPr lang="en-US" dirty="0" smtClean="0"/>
              <a:t>More correct way is to tell the DBMS that these two tables are joined by design</a:t>
            </a:r>
          </a:p>
          <a:p>
            <a:pPr marL="0" indent="0">
              <a:buNone/>
            </a:pPr>
            <a:endParaRPr lang="en-US" dirty="0" smtClean="0"/>
          </a:p>
          <a:p>
            <a:pPr marL="0" indent="0">
              <a:buNone/>
            </a:pPr>
            <a:r>
              <a:rPr lang="en-US" dirty="0" smtClean="0"/>
              <a:t>SELECT </a:t>
            </a:r>
            <a:r>
              <a:rPr lang="en-US" dirty="0" err="1"/>
              <a:t>s.sid</a:t>
            </a:r>
            <a:r>
              <a:rPr lang="en-US" dirty="0"/>
              <a:t>, s.name, </a:t>
            </a:r>
            <a:r>
              <a:rPr lang="en-US" dirty="0" err="1"/>
              <a:t>r.bid</a:t>
            </a:r>
            <a:endParaRPr lang="en-US" dirty="0"/>
          </a:p>
          <a:p>
            <a:pPr marL="0" indent="0">
              <a:buNone/>
            </a:pPr>
            <a:r>
              <a:rPr lang="en-US" dirty="0"/>
              <a:t>	FROM Sailors s INNER JOIN Reservations r</a:t>
            </a:r>
          </a:p>
          <a:p>
            <a:pPr marL="0" indent="0">
              <a:buNone/>
            </a:pPr>
            <a:r>
              <a:rPr lang="en-US" dirty="0"/>
              <a:t>	ON </a:t>
            </a:r>
            <a:r>
              <a:rPr lang="en-US" dirty="0" err="1"/>
              <a:t>s.sid</a:t>
            </a:r>
            <a:r>
              <a:rPr lang="en-US" dirty="0"/>
              <a:t> = </a:t>
            </a:r>
            <a:r>
              <a:rPr lang="en-US" dirty="0" err="1"/>
              <a:t>r.sid</a:t>
            </a:r>
            <a:endParaRPr lang="en-US" dirty="0"/>
          </a:p>
          <a:p>
            <a:pPr lvl="1"/>
            <a:r>
              <a:rPr lang="en-US" dirty="0" smtClean="0"/>
              <a:t>Join SAILORS to RESERVATIONS using the column </a:t>
            </a:r>
            <a:r>
              <a:rPr lang="en-US" dirty="0" err="1" smtClean="0"/>
              <a:t>sid</a:t>
            </a:r>
            <a:r>
              <a:rPr lang="en-US" dirty="0" smtClean="0"/>
              <a:t> in both tables</a:t>
            </a:r>
          </a:p>
          <a:p>
            <a:pPr lvl="1"/>
            <a:r>
              <a:rPr lang="en-US" dirty="0" smtClean="0"/>
              <a:t>Returns only those sailors who have reserved boats</a:t>
            </a:r>
          </a:p>
          <a:p>
            <a:r>
              <a:rPr lang="en-US" dirty="0" smtClean="0"/>
              <a:t>We tell the DBMS which column is common to both tables</a:t>
            </a:r>
          </a:p>
          <a:p>
            <a:r>
              <a:rPr lang="en-US" dirty="0" smtClean="0"/>
              <a:t>This does exactly what we did above using a where clause</a:t>
            </a:r>
          </a:p>
        </p:txBody>
      </p:sp>
    </p:spTree>
    <p:extLst>
      <p:ext uri="{BB962C8B-B14F-4D97-AF65-F5344CB8AC3E}">
        <p14:creationId xmlns:p14="http://schemas.microsoft.com/office/powerpoint/2010/main" val="25649537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Natural Join</a:t>
            </a:r>
            <a:endParaRPr lang="en-US" dirty="0"/>
          </a:p>
        </p:txBody>
      </p:sp>
      <p:sp>
        <p:nvSpPr>
          <p:cNvPr id="4" name="Footer Placeholder 3"/>
          <p:cNvSpPr>
            <a:spLocks noGrp="1"/>
          </p:cNvSpPr>
          <p:nvPr>
            <p:ph type="ftr" sz="quarter" idx="10"/>
          </p:nvPr>
        </p:nvSpPr>
        <p:spPr/>
        <p:txBody>
          <a:bodyPr/>
          <a:lstStyle/>
          <a:p>
            <a:endParaRPr lang="en-US" smtClean="0"/>
          </a:p>
          <a:p>
            <a:endParaRPr lang="en-US"/>
          </a:p>
        </p:txBody>
      </p:sp>
      <p:sp>
        <p:nvSpPr>
          <p:cNvPr id="17411" name="Rectangle 3"/>
          <p:cNvSpPr>
            <a:spLocks noGrp="1" noChangeArrowheads="1"/>
          </p:cNvSpPr>
          <p:nvPr>
            <p:ph type="body" idx="1"/>
          </p:nvPr>
        </p:nvSpPr>
        <p:spPr/>
        <p:txBody>
          <a:bodyPr>
            <a:normAutofit/>
          </a:bodyPr>
          <a:lstStyle/>
          <a:p>
            <a:r>
              <a:rPr lang="en-US" dirty="0" smtClean="0"/>
              <a:t>SQL also allows: </a:t>
            </a:r>
          </a:p>
          <a:p>
            <a:pPr marL="0" indent="0">
              <a:buNone/>
            </a:pPr>
            <a:r>
              <a:rPr lang="en-US" dirty="0" smtClean="0"/>
              <a:t>	SELECT </a:t>
            </a:r>
            <a:r>
              <a:rPr lang="en-US" dirty="0" err="1" smtClean="0"/>
              <a:t>s.sid</a:t>
            </a:r>
            <a:r>
              <a:rPr lang="en-US" dirty="0" smtClean="0"/>
              <a:t>, s.name, </a:t>
            </a:r>
            <a:r>
              <a:rPr lang="en-US" dirty="0" err="1" smtClean="0"/>
              <a:t>r.bid</a:t>
            </a:r>
            <a:endParaRPr lang="en-US" dirty="0" smtClean="0"/>
          </a:p>
          <a:p>
            <a:pPr marL="0" indent="0">
              <a:buNone/>
            </a:pPr>
            <a:r>
              <a:rPr lang="en-US" dirty="0" smtClean="0"/>
              <a:t>	FROM Sailors s NATURAL JOIN Reservation r</a:t>
            </a:r>
          </a:p>
          <a:p>
            <a:r>
              <a:rPr lang="en-US" dirty="0" smtClean="0"/>
              <a:t>“NATURAL” means </a:t>
            </a:r>
            <a:r>
              <a:rPr lang="en-US" dirty="0" err="1" smtClean="0"/>
              <a:t>equi</a:t>
            </a:r>
            <a:r>
              <a:rPr lang="en-US" dirty="0" smtClean="0"/>
              <a:t>-join for each pair of attributes with the same name </a:t>
            </a:r>
          </a:p>
          <a:p>
            <a:r>
              <a:rPr lang="en-US" dirty="0" smtClean="0"/>
              <a:t>You don’t specify,  will match on </a:t>
            </a:r>
            <a:r>
              <a:rPr lang="en-US" b="1" dirty="0" smtClean="0"/>
              <a:t>all columns </a:t>
            </a:r>
            <a:r>
              <a:rPr lang="en-US" dirty="0" smtClean="0"/>
              <a:t>which have the same name</a:t>
            </a:r>
          </a:p>
          <a:p>
            <a:r>
              <a:rPr lang="en-US" dirty="0" smtClean="0"/>
              <a:t>While this might seem to be easy, usually we want to be in control of the linking of tables in a query so this is rarely used.</a:t>
            </a:r>
          </a:p>
        </p:txBody>
      </p:sp>
    </p:spTree>
    <p:extLst>
      <p:ext uri="{BB962C8B-B14F-4D97-AF65-F5344CB8AC3E}">
        <p14:creationId xmlns:p14="http://schemas.microsoft.com/office/powerpoint/2010/main" val="273845852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Putting it all together</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2761213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E" smtClean="0"/>
              <a:t>Numeric data types</a:t>
            </a:r>
          </a:p>
        </p:txBody>
      </p:sp>
      <p:sp>
        <p:nvSpPr>
          <p:cNvPr id="10243" name="Content Placeholder 2"/>
          <p:cNvSpPr>
            <a:spLocks noGrp="1"/>
          </p:cNvSpPr>
          <p:nvPr>
            <p:ph sz="quarter" idx="1"/>
          </p:nvPr>
        </p:nvSpPr>
        <p:spPr/>
        <p:txBody>
          <a:bodyPr>
            <a:normAutofit/>
          </a:bodyPr>
          <a:lstStyle/>
          <a:p>
            <a:r>
              <a:rPr lang="en-US" altLang="en-US" dirty="0"/>
              <a:t>The NUMBER data type is used to store negative, positive, integer, fixed-decimal, and floating-point numbers.</a:t>
            </a:r>
          </a:p>
          <a:p>
            <a:r>
              <a:rPr lang="en-IE" dirty="0" smtClean="0">
                <a:sym typeface="Wingdings 2" pitchFamily="18" charset="2"/>
              </a:rPr>
              <a:t>NUMBER(n) where n is an integer value.</a:t>
            </a:r>
          </a:p>
          <a:p>
            <a:pPr lvl="1"/>
            <a:r>
              <a:rPr lang="en-IE" dirty="0" smtClean="0">
                <a:sym typeface="Wingdings 2" pitchFamily="18" charset="2"/>
              </a:rPr>
              <a:t>This denotes a number n digits long.</a:t>
            </a:r>
          </a:p>
          <a:p>
            <a:pPr lvl="1"/>
            <a:r>
              <a:rPr lang="en-IE" dirty="0" smtClean="0">
                <a:sym typeface="Wingdings 2" pitchFamily="18" charset="2"/>
              </a:rPr>
              <a:t>E.g. </a:t>
            </a:r>
            <a:r>
              <a:rPr lang="en-IE" dirty="0" err="1" smtClean="0">
                <a:sym typeface="Wingdings 2" pitchFamily="18" charset="2"/>
              </a:rPr>
              <a:t>Phone_no</a:t>
            </a:r>
            <a:r>
              <a:rPr lang="en-IE" dirty="0" smtClean="0">
                <a:sym typeface="Wingdings 2" pitchFamily="18" charset="2"/>
              </a:rPr>
              <a:t> NUMBER(12)</a:t>
            </a:r>
          </a:p>
        </p:txBody>
      </p:sp>
    </p:spTree>
    <p:extLst>
      <p:ext uri="{BB962C8B-B14F-4D97-AF65-F5344CB8AC3E}">
        <p14:creationId xmlns:p14="http://schemas.microsoft.com/office/powerpoint/2010/main" val="11949720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Joins</a:t>
            </a:r>
            <a:endParaRPr lang="en-IE" dirty="0"/>
          </a:p>
        </p:txBody>
      </p:sp>
      <p:sp>
        <p:nvSpPr>
          <p:cNvPr id="3" name="Content Placeholder 2"/>
          <p:cNvSpPr>
            <a:spLocks noGrp="1"/>
          </p:cNvSpPr>
          <p:nvPr>
            <p:ph sz="quarter" idx="1"/>
          </p:nvPr>
        </p:nvSpPr>
        <p:spPr/>
        <p:txBody>
          <a:bodyPr/>
          <a:lstStyle/>
          <a:p>
            <a:r>
              <a:rPr lang="en-IE" dirty="0" smtClean="0"/>
              <a:t>Suppose we want to achieve the following</a:t>
            </a:r>
          </a:p>
          <a:p>
            <a:pPr lvl="1"/>
            <a:r>
              <a:rPr lang="en-IE" dirty="0" smtClean="0"/>
              <a:t>Return the names and categories of all movies sorted in order of category showing the name of the category rather than the ID </a:t>
            </a:r>
          </a:p>
          <a:p>
            <a:pPr lvl="1"/>
            <a:r>
              <a:rPr lang="en-IE" dirty="0" smtClean="0"/>
              <a:t>What do we need to do?</a:t>
            </a:r>
          </a:p>
          <a:p>
            <a:pPr lvl="1"/>
            <a:endParaRPr lang="en-IE" dirty="0"/>
          </a:p>
        </p:txBody>
      </p:sp>
    </p:spTree>
    <p:extLst>
      <p:ext uri="{BB962C8B-B14F-4D97-AF65-F5344CB8AC3E}">
        <p14:creationId xmlns:p14="http://schemas.microsoft.com/office/powerpoint/2010/main" val="339586871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a:t>
            </a:r>
            <a:endParaRPr lang="en-IE" dirty="0"/>
          </a:p>
        </p:txBody>
      </p:sp>
      <p:sp>
        <p:nvSpPr>
          <p:cNvPr id="3" name="Content Placeholder 2"/>
          <p:cNvSpPr>
            <a:spLocks noGrp="1"/>
          </p:cNvSpPr>
          <p:nvPr>
            <p:ph sz="quarter" idx="1"/>
          </p:nvPr>
        </p:nvSpPr>
        <p:spPr/>
        <p:txBody>
          <a:bodyPr/>
          <a:lstStyle/>
          <a:p>
            <a:r>
              <a:rPr lang="en-IE" dirty="0" smtClean="0"/>
              <a:t>What are the pieces of data we want to get back?</a:t>
            </a:r>
          </a:p>
          <a:p>
            <a:pPr lvl="1"/>
            <a:r>
              <a:rPr lang="en-IE" dirty="0" smtClean="0"/>
              <a:t>Name of the movie</a:t>
            </a:r>
          </a:p>
          <a:p>
            <a:pPr lvl="1"/>
            <a:r>
              <a:rPr lang="en-IE" dirty="0" smtClean="0"/>
              <a:t>Name of the category</a:t>
            </a:r>
          </a:p>
          <a:p>
            <a:r>
              <a:rPr lang="en-IE" dirty="0" smtClean="0"/>
              <a:t>Where are these pieces of data found?</a:t>
            </a:r>
          </a:p>
          <a:p>
            <a:pPr lvl="1"/>
            <a:r>
              <a:rPr lang="en-IE" dirty="0" smtClean="0"/>
              <a:t>MM_MOVIE </a:t>
            </a:r>
          </a:p>
          <a:p>
            <a:pPr lvl="1"/>
            <a:r>
              <a:rPr lang="en-IE" dirty="0" smtClean="0"/>
              <a:t>MM_MOVIE_TYPE</a:t>
            </a:r>
          </a:p>
        </p:txBody>
      </p:sp>
    </p:spTree>
    <p:extLst>
      <p:ext uri="{BB962C8B-B14F-4D97-AF65-F5344CB8AC3E}">
        <p14:creationId xmlns:p14="http://schemas.microsoft.com/office/powerpoint/2010/main" val="114097616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a:t>
            </a:r>
            <a:endParaRPr lang="en-IE" dirty="0"/>
          </a:p>
        </p:txBody>
      </p:sp>
      <p:sp>
        <p:nvSpPr>
          <p:cNvPr id="3" name="Content Placeholder 2"/>
          <p:cNvSpPr>
            <a:spLocks noGrp="1"/>
          </p:cNvSpPr>
          <p:nvPr>
            <p:ph sz="quarter" idx="1"/>
          </p:nvPr>
        </p:nvSpPr>
        <p:spPr/>
        <p:txBody>
          <a:bodyPr>
            <a:normAutofit/>
          </a:bodyPr>
          <a:lstStyle/>
          <a:p>
            <a:r>
              <a:rPr lang="en-IE" dirty="0" smtClean="0"/>
              <a:t>How will we make sure that for each movie we get the correct category?</a:t>
            </a:r>
          </a:p>
          <a:p>
            <a:pPr lvl="1"/>
            <a:r>
              <a:rPr lang="en-IE" dirty="0" smtClean="0"/>
              <a:t>Need to tell DBMS to use the value of category ID in the MM_MOVIE table to look up the MM_MOVIE_TYPE  table</a:t>
            </a:r>
          </a:p>
          <a:p>
            <a:pPr lvl="1"/>
            <a:r>
              <a:rPr lang="en-IE" dirty="0" smtClean="0"/>
              <a:t>Need to tell it which column is the link between the two</a:t>
            </a:r>
          </a:p>
          <a:p>
            <a:pPr lvl="1"/>
            <a:r>
              <a:rPr lang="en-IE" dirty="0" smtClean="0"/>
              <a:t>MM_MOVIE column is MOVIE_TYPE_ID</a:t>
            </a:r>
          </a:p>
          <a:p>
            <a:pPr lvl="1"/>
            <a:r>
              <a:rPr lang="en-IE" dirty="0" smtClean="0"/>
              <a:t>MM_MOVIE_TYPE column is MOVIE_TYPE_ID</a:t>
            </a:r>
          </a:p>
        </p:txBody>
      </p:sp>
    </p:spTree>
    <p:extLst>
      <p:ext uri="{BB962C8B-B14F-4D97-AF65-F5344CB8AC3E}">
        <p14:creationId xmlns:p14="http://schemas.microsoft.com/office/powerpoint/2010/main" val="31149622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a:t>
            </a:r>
            <a:endParaRPr lang="en-IE" dirty="0"/>
          </a:p>
        </p:txBody>
      </p:sp>
      <p:sp>
        <p:nvSpPr>
          <p:cNvPr id="3" name="TextBox 2"/>
          <p:cNvSpPr txBox="1"/>
          <p:nvPr/>
        </p:nvSpPr>
        <p:spPr>
          <a:xfrm>
            <a:off x="395536" y="1268760"/>
            <a:ext cx="8352928" cy="1631216"/>
          </a:xfrm>
          <a:prstGeom prst="rect">
            <a:avLst/>
          </a:prstGeom>
          <a:solidFill>
            <a:schemeClr val="accent4">
              <a:lumMod val="40000"/>
              <a:lumOff val="60000"/>
            </a:schemeClr>
          </a:solidFill>
          <a:ln>
            <a:solidFill>
              <a:schemeClr val="tx1"/>
            </a:solidFill>
          </a:ln>
        </p:spPr>
        <p:txBody>
          <a:bodyPr wrap="square" rtlCol="0">
            <a:spAutoFit/>
          </a:bodyPr>
          <a:lstStyle/>
          <a:p>
            <a:r>
              <a:rPr lang="en-IE" sz="2000" b="1" dirty="0">
                <a:latin typeface="Courier New" panose="02070309020205020404" pitchFamily="49" charset="0"/>
                <a:cs typeface="Courier New" panose="02070309020205020404" pitchFamily="49" charset="0"/>
              </a:rPr>
              <a:t>SELECT</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movie_title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movie_type_description</a:t>
            </a:r>
            <a:r>
              <a:rPr lang="en-IE" sz="2000" dirty="0">
                <a:latin typeface="Courier New" panose="02070309020205020404" pitchFamily="49" charset="0"/>
                <a:cs typeface="Courier New" panose="02070309020205020404" pitchFamily="49" charset="0"/>
              </a:rPr>
              <a:t> </a:t>
            </a:r>
          </a:p>
          <a:p>
            <a:r>
              <a:rPr lang="en-IE" sz="2000" b="1" dirty="0">
                <a:latin typeface="Courier New" panose="02070309020205020404" pitchFamily="49" charset="0"/>
                <a:cs typeface="Courier New" panose="02070309020205020404" pitchFamily="49" charset="0"/>
              </a:rPr>
              <a:t>from</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mm_movie</a:t>
            </a:r>
            <a:endParaRPr lang="en-IE" sz="2000" dirty="0">
              <a:latin typeface="Courier New" panose="02070309020205020404" pitchFamily="49" charset="0"/>
              <a:cs typeface="Courier New" panose="02070309020205020404" pitchFamily="49" charset="0"/>
            </a:endParaRPr>
          </a:p>
          <a:p>
            <a:r>
              <a:rPr lang="en-IE" sz="2000" b="1" dirty="0">
                <a:latin typeface="Courier New" panose="02070309020205020404" pitchFamily="49" charset="0"/>
                <a:cs typeface="Courier New" panose="02070309020205020404" pitchFamily="49" charset="0"/>
              </a:rPr>
              <a:t>join</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mm_movie_type</a:t>
            </a:r>
            <a:endParaRPr lang="en-IE" sz="2000" dirty="0">
              <a:latin typeface="Courier New" panose="02070309020205020404" pitchFamily="49" charset="0"/>
              <a:cs typeface="Courier New" panose="02070309020205020404" pitchFamily="49" charset="0"/>
            </a:endParaRPr>
          </a:p>
          <a:p>
            <a:r>
              <a:rPr lang="en-IE" sz="2000" b="1" dirty="0">
                <a:latin typeface="Courier New" panose="02070309020205020404" pitchFamily="49" charset="0"/>
                <a:cs typeface="Courier New" panose="02070309020205020404" pitchFamily="49" charset="0"/>
              </a:rPr>
              <a:t>on</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mm_movie.movie_type_id</a:t>
            </a:r>
            <a:r>
              <a:rPr lang="en-IE" sz="2000" dirty="0">
                <a:latin typeface="Courier New" panose="02070309020205020404" pitchFamily="49" charset="0"/>
                <a:cs typeface="Courier New" panose="02070309020205020404" pitchFamily="49" charset="0"/>
              </a:rPr>
              <a:t>=</a:t>
            </a:r>
            <a:r>
              <a:rPr lang="en-IE" sz="2000" dirty="0" err="1">
                <a:latin typeface="Courier New" panose="02070309020205020404" pitchFamily="49" charset="0"/>
                <a:cs typeface="Courier New" panose="02070309020205020404" pitchFamily="49" charset="0"/>
              </a:rPr>
              <a:t>mm_movie_type.movie_type_id</a:t>
            </a:r>
            <a:r>
              <a:rPr lang="en-IE" sz="2000" dirty="0">
                <a:latin typeface="Courier New" panose="02070309020205020404" pitchFamily="49" charset="0"/>
                <a:cs typeface="Courier New" panose="02070309020205020404" pitchFamily="49" charset="0"/>
              </a:rPr>
              <a:t>;</a:t>
            </a:r>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212976"/>
            <a:ext cx="5797550" cy="315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032877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a:t>
            </a:r>
            <a:endParaRPr lang="en-IE" dirty="0"/>
          </a:p>
        </p:txBody>
      </p:sp>
      <p:sp>
        <p:nvSpPr>
          <p:cNvPr id="3" name="Oval Callout 2"/>
          <p:cNvSpPr/>
          <p:nvPr/>
        </p:nvSpPr>
        <p:spPr>
          <a:xfrm>
            <a:off x="5076056" y="3356992"/>
            <a:ext cx="3600400" cy="2664296"/>
          </a:xfrm>
          <a:prstGeom prst="wedgeEllipseCallout">
            <a:avLst>
              <a:gd name="adj1" fmla="val -88314"/>
              <a:gd name="adj2" fmla="val -6879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E" dirty="0" smtClean="0"/>
              <a:t>Because the columns we are linking on are the same name, the DBMS will be confused unless we tell it which table it should look in for each column</a:t>
            </a:r>
            <a:endParaRPr lang="en-IE" dirty="0"/>
          </a:p>
        </p:txBody>
      </p:sp>
      <p:sp>
        <p:nvSpPr>
          <p:cNvPr id="5" name="TextBox 4"/>
          <p:cNvSpPr txBox="1"/>
          <p:nvPr/>
        </p:nvSpPr>
        <p:spPr>
          <a:xfrm>
            <a:off x="395536" y="1268760"/>
            <a:ext cx="8352928" cy="1631216"/>
          </a:xfrm>
          <a:prstGeom prst="rect">
            <a:avLst/>
          </a:prstGeom>
          <a:solidFill>
            <a:schemeClr val="accent4">
              <a:lumMod val="40000"/>
              <a:lumOff val="60000"/>
            </a:schemeClr>
          </a:solidFill>
          <a:ln>
            <a:solidFill>
              <a:schemeClr val="tx1"/>
            </a:solidFill>
          </a:ln>
        </p:spPr>
        <p:txBody>
          <a:bodyPr wrap="square" rtlCol="0">
            <a:spAutoFit/>
          </a:bodyPr>
          <a:lstStyle/>
          <a:p>
            <a:r>
              <a:rPr lang="en-IE" sz="2000" b="1" dirty="0">
                <a:latin typeface="Courier New" panose="02070309020205020404" pitchFamily="49" charset="0"/>
                <a:cs typeface="Courier New" panose="02070309020205020404" pitchFamily="49" charset="0"/>
              </a:rPr>
              <a:t>SELECT</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movie_title</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movie_type_description</a:t>
            </a:r>
            <a:r>
              <a:rPr lang="en-IE" sz="2000" dirty="0">
                <a:latin typeface="Courier New" panose="02070309020205020404" pitchFamily="49" charset="0"/>
                <a:cs typeface="Courier New" panose="02070309020205020404" pitchFamily="49" charset="0"/>
              </a:rPr>
              <a:t> </a:t>
            </a:r>
          </a:p>
          <a:p>
            <a:r>
              <a:rPr lang="en-IE" sz="2000" b="1" dirty="0">
                <a:latin typeface="Courier New" panose="02070309020205020404" pitchFamily="49" charset="0"/>
                <a:cs typeface="Courier New" panose="02070309020205020404" pitchFamily="49" charset="0"/>
              </a:rPr>
              <a:t>from</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mm_movie</a:t>
            </a:r>
            <a:endParaRPr lang="en-IE" sz="2000" dirty="0">
              <a:latin typeface="Courier New" panose="02070309020205020404" pitchFamily="49" charset="0"/>
              <a:cs typeface="Courier New" panose="02070309020205020404" pitchFamily="49" charset="0"/>
            </a:endParaRPr>
          </a:p>
          <a:p>
            <a:r>
              <a:rPr lang="en-IE" sz="2000" b="1" dirty="0">
                <a:latin typeface="Courier New" panose="02070309020205020404" pitchFamily="49" charset="0"/>
                <a:cs typeface="Courier New" panose="02070309020205020404" pitchFamily="49" charset="0"/>
              </a:rPr>
              <a:t>join</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mm_movie_type</a:t>
            </a:r>
            <a:endParaRPr lang="en-IE" sz="2000" dirty="0">
              <a:latin typeface="Courier New" panose="02070309020205020404" pitchFamily="49" charset="0"/>
              <a:cs typeface="Courier New" panose="02070309020205020404" pitchFamily="49" charset="0"/>
            </a:endParaRPr>
          </a:p>
          <a:p>
            <a:r>
              <a:rPr lang="en-IE" sz="2000" b="1" dirty="0">
                <a:latin typeface="Courier New" panose="02070309020205020404" pitchFamily="49" charset="0"/>
                <a:cs typeface="Courier New" panose="02070309020205020404" pitchFamily="49" charset="0"/>
              </a:rPr>
              <a:t>on</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mm_movie.movie_type_id</a:t>
            </a:r>
            <a:r>
              <a:rPr lang="en-IE" sz="2000" dirty="0">
                <a:latin typeface="Courier New" panose="02070309020205020404" pitchFamily="49" charset="0"/>
                <a:cs typeface="Courier New" panose="02070309020205020404" pitchFamily="49" charset="0"/>
              </a:rPr>
              <a:t>=</a:t>
            </a:r>
            <a:r>
              <a:rPr lang="en-IE" sz="2000" dirty="0" err="1">
                <a:latin typeface="Courier New" panose="02070309020205020404" pitchFamily="49" charset="0"/>
                <a:cs typeface="Courier New" panose="02070309020205020404" pitchFamily="49" charset="0"/>
              </a:rPr>
              <a:t>mm_movie_type.movie_type_id</a:t>
            </a:r>
            <a:r>
              <a:rPr lang="en-IE"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6271856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a:t>
            </a:r>
            <a:endParaRPr lang="en-IE" dirty="0"/>
          </a:p>
        </p:txBody>
      </p:sp>
      <p:sp>
        <p:nvSpPr>
          <p:cNvPr id="3" name="Content Placeholder 2"/>
          <p:cNvSpPr>
            <a:spLocks noGrp="1"/>
          </p:cNvSpPr>
          <p:nvPr>
            <p:ph sz="quarter" idx="1"/>
          </p:nvPr>
        </p:nvSpPr>
        <p:spPr/>
        <p:txBody>
          <a:bodyPr/>
          <a:lstStyle/>
          <a:p>
            <a:r>
              <a:rPr lang="en-IE" dirty="0"/>
              <a:t>Suppose now we only wanted to find movies from a category with the letter o somewhere in its name</a:t>
            </a:r>
            <a:r>
              <a:rPr lang="en-IE" dirty="0" smtClean="0"/>
              <a:t>?</a:t>
            </a:r>
          </a:p>
          <a:p>
            <a:r>
              <a:rPr lang="en-IE" dirty="0" smtClean="0"/>
              <a:t>We want to return the title of the movie and the name of the category</a:t>
            </a:r>
            <a:endParaRPr lang="en-IE" dirty="0"/>
          </a:p>
          <a:p>
            <a:endParaRPr lang="en-IE" dirty="0" smtClean="0"/>
          </a:p>
        </p:txBody>
      </p:sp>
    </p:spTree>
    <p:extLst>
      <p:ext uri="{BB962C8B-B14F-4D97-AF65-F5344CB8AC3E}">
        <p14:creationId xmlns:p14="http://schemas.microsoft.com/office/powerpoint/2010/main" val="392342884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Using a Comparator</a:t>
            </a:r>
            <a:endParaRPr lang="en-IE" dirty="0"/>
          </a:p>
        </p:txBody>
      </p:sp>
      <p:sp>
        <p:nvSpPr>
          <p:cNvPr id="3" name="Content Placeholder 2"/>
          <p:cNvSpPr>
            <a:spLocks noGrp="1"/>
          </p:cNvSpPr>
          <p:nvPr>
            <p:ph sz="quarter" idx="1"/>
          </p:nvPr>
        </p:nvSpPr>
        <p:spPr>
          <a:xfrm>
            <a:off x="395536" y="1196752"/>
            <a:ext cx="8229600" cy="4937760"/>
          </a:xfrm>
        </p:spPr>
        <p:txBody>
          <a:bodyPr/>
          <a:lstStyle/>
          <a:p>
            <a:r>
              <a:rPr lang="en-IE" dirty="0" smtClean="0"/>
              <a:t>Suppose now we only wanted to find movies from a category with the letter o somewhere in its name?</a:t>
            </a:r>
          </a:p>
          <a:p>
            <a:pPr marL="0" indent="0">
              <a:buNone/>
            </a:pPr>
            <a:endParaRPr lang="en-IE" dirty="0"/>
          </a:p>
          <a:p>
            <a:endParaRPr lang="en-IE" dirty="0" smtClean="0"/>
          </a:p>
        </p:txBody>
      </p:sp>
      <p:sp>
        <p:nvSpPr>
          <p:cNvPr id="4" name="TextBox 3"/>
          <p:cNvSpPr txBox="1"/>
          <p:nvPr/>
        </p:nvSpPr>
        <p:spPr>
          <a:xfrm>
            <a:off x="251520" y="2060848"/>
            <a:ext cx="8496944" cy="1477328"/>
          </a:xfrm>
          <a:prstGeom prst="rect">
            <a:avLst/>
          </a:prstGeom>
          <a:solidFill>
            <a:schemeClr val="accent4">
              <a:lumMod val="40000"/>
              <a:lumOff val="60000"/>
            </a:schemeClr>
          </a:solidFill>
          <a:ln>
            <a:solidFill>
              <a:schemeClr val="tx1"/>
            </a:solidFill>
          </a:ln>
        </p:spPr>
        <p:txBody>
          <a:bodyPr wrap="square" rtlCol="0">
            <a:spAutoFit/>
          </a:bodyPr>
          <a:lstStyle/>
          <a:p>
            <a:r>
              <a:rPr lang="en-IE" b="1" dirty="0">
                <a:latin typeface="Courier New" panose="02070309020205020404" pitchFamily="49" charset="0"/>
                <a:cs typeface="Courier New" panose="02070309020205020404" pitchFamily="49" charset="0"/>
              </a:rPr>
              <a:t>SELECT</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movie_title</a:t>
            </a:r>
            <a:r>
              <a:rPr lang="en-IE" dirty="0">
                <a:latin typeface="Courier New" panose="02070309020205020404" pitchFamily="49" charset="0"/>
                <a:cs typeface="Courier New" panose="02070309020205020404" pitchFamily="49" charset="0"/>
              </a:rPr>
              <a:t> , </a:t>
            </a:r>
            <a:r>
              <a:rPr lang="en-IE" dirty="0" err="1">
                <a:latin typeface="Courier New" panose="02070309020205020404" pitchFamily="49" charset="0"/>
                <a:cs typeface="Courier New" panose="02070309020205020404" pitchFamily="49" charset="0"/>
              </a:rPr>
              <a:t>movie_type_description</a:t>
            </a:r>
            <a:r>
              <a:rPr lang="en-IE" dirty="0">
                <a:latin typeface="Courier New" panose="02070309020205020404" pitchFamily="49" charset="0"/>
                <a:cs typeface="Courier New" panose="02070309020205020404" pitchFamily="49" charset="0"/>
              </a:rPr>
              <a:t>  </a:t>
            </a:r>
          </a:p>
          <a:p>
            <a:r>
              <a:rPr lang="en-IE" b="1" dirty="0">
                <a:latin typeface="Courier New" panose="02070309020205020404" pitchFamily="49" charset="0"/>
                <a:cs typeface="Courier New" panose="02070309020205020404" pitchFamily="49" charset="0"/>
              </a:rPr>
              <a:t>FROM</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mm_movie</a:t>
            </a:r>
            <a:endParaRPr lang="en-IE" dirty="0">
              <a:latin typeface="Courier New" panose="02070309020205020404" pitchFamily="49" charset="0"/>
              <a:cs typeface="Courier New" panose="02070309020205020404" pitchFamily="49" charset="0"/>
            </a:endParaRPr>
          </a:p>
          <a:p>
            <a:r>
              <a:rPr lang="en-IE" b="1" dirty="0">
                <a:latin typeface="Courier New" panose="02070309020205020404" pitchFamily="49" charset="0"/>
                <a:cs typeface="Courier New" panose="02070309020205020404" pitchFamily="49" charset="0"/>
              </a:rPr>
              <a:t>JOIN</a:t>
            </a:r>
            <a:r>
              <a:rPr lang="en-IE" dirty="0">
                <a:latin typeface="Courier New" panose="02070309020205020404" pitchFamily="49" charset="0"/>
                <a:cs typeface="Courier New" panose="02070309020205020404" pitchFamily="49" charset="0"/>
              </a:rPr>
              <a:t> MM_MOVIE_TYPE </a:t>
            </a:r>
          </a:p>
          <a:p>
            <a:r>
              <a:rPr lang="en-IE" b="1" dirty="0">
                <a:latin typeface="Courier New" panose="02070309020205020404" pitchFamily="49" charset="0"/>
                <a:cs typeface="Courier New" panose="02070309020205020404" pitchFamily="49" charset="0"/>
              </a:rPr>
              <a:t>ON</a:t>
            </a:r>
            <a:r>
              <a:rPr lang="en-IE" dirty="0">
                <a:latin typeface="Courier New" panose="02070309020205020404" pitchFamily="49" charset="0"/>
                <a:cs typeface="Courier New" panose="02070309020205020404" pitchFamily="49" charset="0"/>
              </a:rPr>
              <a:t> MM_MOVIE.MOVIE_TYPE_ID=MM_MOVIE_TYPE.MOVIE_TYPE_ID </a:t>
            </a:r>
          </a:p>
          <a:p>
            <a:r>
              <a:rPr lang="en-IE" b="1" dirty="0">
                <a:latin typeface="Courier New" panose="02070309020205020404" pitchFamily="49" charset="0"/>
                <a:cs typeface="Courier New" panose="02070309020205020404" pitchFamily="49" charset="0"/>
              </a:rPr>
              <a:t>WHERE</a:t>
            </a:r>
            <a:r>
              <a:rPr lang="en-IE" dirty="0">
                <a:latin typeface="Courier New" panose="02070309020205020404" pitchFamily="49" charset="0"/>
                <a:cs typeface="Courier New" panose="02070309020205020404" pitchFamily="49" charset="0"/>
              </a:rPr>
              <a:t> MOVIE_TYPE_DESCRIPTION like '%o%';</a:t>
            </a:r>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979" y="3861048"/>
            <a:ext cx="5788025"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63676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Adding in a sort</a:t>
            </a:r>
            <a:endParaRPr lang="en-IE" dirty="0"/>
          </a:p>
        </p:txBody>
      </p:sp>
      <p:sp>
        <p:nvSpPr>
          <p:cNvPr id="3" name="Content Placeholder 2"/>
          <p:cNvSpPr>
            <a:spLocks noGrp="1"/>
          </p:cNvSpPr>
          <p:nvPr>
            <p:ph sz="quarter" idx="1"/>
          </p:nvPr>
        </p:nvSpPr>
        <p:spPr/>
        <p:txBody>
          <a:bodyPr/>
          <a:lstStyle/>
          <a:p>
            <a:r>
              <a:rPr lang="en-IE" dirty="0" smtClean="0"/>
              <a:t>And sort the output in order of </a:t>
            </a:r>
            <a:r>
              <a:rPr lang="en-IE" dirty="0" err="1" smtClean="0"/>
              <a:t>movie_title</a:t>
            </a:r>
            <a:r>
              <a:rPr lang="en-IE" dirty="0" smtClean="0"/>
              <a:t>?</a:t>
            </a:r>
          </a:p>
          <a:p>
            <a:endParaRPr lang="en-IE" dirty="0" smtClean="0"/>
          </a:p>
        </p:txBody>
      </p:sp>
    </p:spTree>
    <p:extLst>
      <p:ext uri="{BB962C8B-B14F-4D97-AF65-F5344CB8AC3E}">
        <p14:creationId xmlns:p14="http://schemas.microsoft.com/office/powerpoint/2010/main" val="190131063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Adding in a sort</a:t>
            </a:r>
            <a:endParaRPr lang="en-IE" dirty="0"/>
          </a:p>
        </p:txBody>
      </p:sp>
      <p:sp>
        <p:nvSpPr>
          <p:cNvPr id="3" name="Content Placeholder 2"/>
          <p:cNvSpPr>
            <a:spLocks noGrp="1"/>
          </p:cNvSpPr>
          <p:nvPr>
            <p:ph sz="quarter" idx="1"/>
          </p:nvPr>
        </p:nvSpPr>
        <p:spPr/>
        <p:txBody>
          <a:bodyPr/>
          <a:lstStyle/>
          <a:p>
            <a:r>
              <a:rPr lang="en-IE" dirty="0" smtClean="0"/>
              <a:t>And sort the output in order of </a:t>
            </a:r>
            <a:r>
              <a:rPr lang="en-IE" dirty="0" err="1" smtClean="0"/>
              <a:t>movie_title</a:t>
            </a:r>
            <a:r>
              <a:rPr lang="en-IE" dirty="0" smtClean="0"/>
              <a:t>?</a:t>
            </a:r>
          </a:p>
          <a:p>
            <a:pPr marL="0" indent="0">
              <a:buNone/>
            </a:pPr>
            <a:endParaRPr lang="en-IE" dirty="0" smtClean="0"/>
          </a:p>
        </p:txBody>
      </p:sp>
      <p:sp>
        <p:nvSpPr>
          <p:cNvPr id="4" name="TextBox 3"/>
          <p:cNvSpPr txBox="1"/>
          <p:nvPr/>
        </p:nvSpPr>
        <p:spPr>
          <a:xfrm>
            <a:off x="179512" y="1988840"/>
            <a:ext cx="8784976" cy="1754326"/>
          </a:xfrm>
          <a:prstGeom prst="rect">
            <a:avLst/>
          </a:prstGeom>
          <a:solidFill>
            <a:schemeClr val="accent4">
              <a:lumMod val="40000"/>
              <a:lumOff val="60000"/>
            </a:schemeClr>
          </a:solidFill>
          <a:ln>
            <a:solidFill>
              <a:schemeClr val="tx1"/>
            </a:solidFill>
          </a:ln>
        </p:spPr>
        <p:txBody>
          <a:bodyPr wrap="square" rtlCol="0">
            <a:spAutoFit/>
          </a:bodyPr>
          <a:lstStyle/>
          <a:p>
            <a:r>
              <a:rPr lang="en-IE" b="1" dirty="0"/>
              <a:t>SELECT</a:t>
            </a:r>
            <a:r>
              <a:rPr lang="en-IE" dirty="0"/>
              <a:t> </a:t>
            </a:r>
            <a:r>
              <a:rPr lang="en-IE" dirty="0" err="1"/>
              <a:t>movie_title</a:t>
            </a:r>
            <a:r>
              <a:rPr lang="en-IE" dirty="0"/>
              <a:t> , </a:t>
            </a:r>
            <a:r>
              <a:rPr lang="en-IE" dirty="0" err="1"/>
              <a:t>movie_type_description</a:t>
            </a:r>
            <a:r>
              <a:rPr lang="en-IE" dirty="0"/>
              <a:t>  </a:t>
            </a:r>
          </a:p>
          <a:p>
            <a:r>
              <a:rPr lang="en-IE" b="1" dirty="0"/>
              <a:t>FROM</a:t>
            </a:r>
            <a:r>
              <a:rPr lang="en-IE" dirty="0"/>
              <a:t> </a:t>
            </a:r>
            <a:r>
              <a:rPr lang="en-IE" dirty="0" err="1"/>
              <a:t>mm_movie</a:t>
            </a:r>
            <a:endParaRPr lang="en-IE" dirty="0"/>
          </a:p>
          <a:p>
            <a:r>
              <a:rPr lang="en-IE" b="1" dirty="0"/>
              <a:t>JOIN</a:t>
            </a:r>
            <a:r>
              <a:rPr lang="en-IE" dirty="0"/>
              <a:t> MM_MOVIE_TYPE </a:t>
            </a:r>
          </a:p>
          <a:p>
            <a:r>
              <a:rPr lang="en-IE" b="1" dirty="0"/>
              <a:t>ON</a:t>
            </a:r>
            <a:r>
              <a:rPr lang="en-IE" dirty="0"/>
              <a:t> MM_MOVIE.MOVIE_TYPE_ID=MM_MOVIE_TYPE.MOVIE_TYPE_ID </a:t>
            </a:r>
          </a:p>
          <a:p>
            <a:r>
              <a:rPr lang="en-IE" b="1" dirty="0"/>
              <a:t>WHERE</a:t>
            </a:r>
            <a:r>
              <a:rPr lang="en-IE" dirty="0"/>
              <a:t> MOVIE_TYPE_DESCRIPTION like '%o%'</a:t>
            </a:r>
          </a:p>
          <a:p>
            <a:r>
              <a:rPr lang="en-IE" b="1" dirty="0"/>
              <a:t>ORDER</a:t>
            </a:r>
            <a:r>
              <a:rPr lang="en-IE" dirty="0"/>
              <a:t> </a:t>
            </a:r>
            <a:r>
              <a:rPr lang="en-IE" b="1" dirty="0"/>
              <a:t>BY</a:t>
            </a:r>
            <a:r>
              <a:rPr lang="en-IE" dirty="0"/>
              <a:t> MOVIE_TITLE ;</a:t>
            </a:r>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293096"/>
            <a:ext cx="5797550" cy="147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76963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Including a logical operator</a:t>
            </a:r>
            <a:endParaRPr lang="en-IE" dirty="0"/>
          </a:p>
        </p:txBody>
      </p:sp>
      <p:sp>
        <p:nvSpPr>
          <p:cNvPr id="3" name="Content Placeholder 2"/>
          <p:cNvSpPr>
            <a:spLocks noGrp="1"/>
          </p:cNvSpPr>
          <p:nvPr>
            <p:ph sz="quarter" idx="1"/>
          </p:nvPr>
        </p:nvSpPr>
        <p:spPr/>
        <p:txBody>
          <a:bodyPr/>
          <a:lstStyle/>
          <a:p>
            <a:r>
              <a:rPr lang="en-IE" dirty="0"/>
              <a:t>Suppose now we only wanted to find </a:t>
            </a:r>
            <a:r>
              <a:rPr lang="en-IE" dirty="0" smtClean="0"/>
              <a:t>movies </a:t>
            </a:r>
            <a:r>
              <a:rPr lang="en-IE" dirty="0"/>
              <a:t>from a category with the letter o somewhere in its </a:t>
            </a:r>
            <a:r>
              <a:rPr lang="en-IE" dirty="0" smtClean="0"/>
              <a:t>name or an a in its name and where the quantity is more than 3?</a:t>
            </a:r>
          </a:p>
          <a:p>
            <a:r>
              <a:rPr lang="en-IE" dirty="0" smtClean="0"/>
              <a:t>We want to return the title of the movie, the name of the category and the quantity of the movie</a:t>
            </a:r>
            <a:endParaRPr lang="en-IE" dirty="0"/>
          </a:p>
          <a:p>
            <a:endParaRPr lang="en-IE" dirty="0"/>
          </a:p>
        </p:txBody>
      </p:sp>
    </p:spTree>
    <p:extLst>
      <p:ext uri="{BB962C8B-B14F-4D97-AF65-F5344CB8AC3E}">
        <p14:creationId xmlns:p14="http://schemas.microsoft.com/office/powerpoint/2010/main" val="1064432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E" smtClean="0"/>
              <a:t>Numeric data types</a:t>
            </a:r>
          </a:p>
        </p:txBody>
      </p:sp>
      <p:sp>
        <p:nvSpPr>
          <p:cNvPr id="9" name="Content Placeholder 8"/>
          <p:cNvSpPr>
            <a:spLocks noGrp="1"/>
          </p:cNvSpPr>
          <p:nvPr>
            <p:ph sz="quarter" idx="1"/>
          </p:nvPr>
        </p:nvSpPr>
        <p:spPr/>
        <p:txBody>
          <a:bodyPr>
            <a:normAutofit fontScale="92500"/>
          </a:bodyPr>
          <a:lstStyle/>
          <a:p>
            <a:r>
              <a:rPr lang="en-US" altLang="en-US" dirty="0" smtClean="0"/>
              <a:t>To store decimal numbers we still use Number but we must supply</a:t>
            </a:r>
          </a:p>
          <a:p>
            <a:pPr lvl="1"/>
            <a:r>
              <a:rPr lang="en-US" altLang="en-US" b="1" dirty="0" smtClean="0"/>
              <a:t>Precision</a:t>
            </a:r>
            <a:r>
              <a:rPr lang="en-US" altLang="en-US" dirty="0" smtClean="0"/>
              <a:t> </a:t>
            </a:r>
            <a:r>
              <a:rPr lang="en-US" altLang="en-US" dirty="0"/>
              <a:t>is the total number of significant digits in the number, both to the left and to the right of the decimal point.</a:t>
            </a:r>
          </a:p>
          <a:p>
            <a:pPr lvl="1"/>
            <a:r>
              <a:rPr lang="en-US" altLang="en-US" b="1" dirty="0"/>
              <a:t>Scale</a:t>
            </a:r>
            <a:r>
              <a:rPr lang="en-US" altLang="en-US" dirty="0"/>
              <a:t> is the total number of digits to the right of the decimal point.</a:t>
            </a:r>
            <a:endParaRPr lang="en-IE" dirty="0">
              <a:sym typeface="Wingdings 2" pitchFamily="18" charset="2"/>
            </a:endParaRPr>
          </a:p>
          <a:p>
            <a:r>
              <a:rPr lang="en-IE" dirty="0" smtClean="0">
                <a:sym typeface="Wingdings 2" pitchFamily="18" charset="2"/>
              </a:rPr>
              <a:t>NUMBER </a:t>
            </a:r>
            <a:r>
              <a:rPr lang="en-IE" dirty="0">
                <a:sym typeface="Wingdings 2" pitchFamily="18" charset="2"/>
              </a:rPr>
              <a:t>(</a:t>
            </a:r>
            <a:r>
              <a:rPr lang="en-IE" dirty="0" err="1">
                <a:sym typeface="Wingdings 2" pitchFamily="18" charset="2"/>
              </a:rPr>
              <a:t>n,m</a:t>
            </a:r>
            <a:r>
              <a:rPr lang="en-IE" dirty="0">
                <a:sym typeface="Wingdings 2" pitchFamily="18" charset="2"/>
              </a:rPr>
              <a:t>) where n, m are integer values.</a:t>
            </a:r>
          </a:p>
          <a:p>
            <a:pPr lvl="1"/>
            <a:r>
              <a:rPr lang="en-IE" b="1" dirty="0">
                <a:sym typeface="Wingdings 2" pitchFamily="18" charset="2"/>
              </a:rPr>
              <a:t>This denotes a decimal number, with n digits in total, m </a:t>
            </a:r>
            <a:r>
              <a:rPr lang="en-IE" b="1" i="1" dirty="0">
                <a:sym typeface="Wingdings 2" pitchFamily="18" charset="2"/>
              </a:rPr>
              <a:t>after</a:t>
            </a:r>
            <a:r>
              <a:rPr lang="en-IE" b="1" dirty="0">
                <a:sym typeface="Wingdings 2" pitchFamily="18" charset="2"/>
              </a:rPr>
              <a:t> the decimal place</a:t>
            </a:r>
            <a:r>
              <a:rPr lang="en-IE" b="1" dirty="0" smtClean="0">
                <a:sym typeface="Wingdings 2" pitchFamily="18" charset="2"/>
              </a:rPr>
              <a:t>.</a:t>
            </a:r>
          </a:p>
          <a:p>
            <a:pPr lvl="1"/>
            <a:r>
              <a:rPr lang="en-IE" dirty="0" smtClean="0">
                <a:sym typeface="Wingdings 2" pitchFamily="18" charset="2"/>
              </a:rPr>
              <a:t>E.g</a:t>
            </a:r>
            <a:r>
              <a:rPr lang="en-IE" dirty="0">
                <a:sym typeface="Wingdings 2" pitchFamily="18" charset="2"/>
              </a:rPr>
              <a:t>. </a:t>
            </a:r>
            <a:endParaRPr lang="en-IE" dirty="0" smtClean="0">
              <a:sym typeface="Wingdings 2" pitchFamily="18" charset="2"/>
            </a:endParaRPr>
          </a:p>
          <a:p>
            <a:pPr lvl="1"/>
            <a:r>
              <a:rPr lang="en-IE" dirty="0" err="1" smtClean="0">
                <a:sym typeface="Wingdings 2" pitchFamily="18" charset="2"/>
              </a:rPr>
              <a:t>CostPrice</a:t>
            </a:r>
            <a:r>
              <a:rPr lang="en-IE" dirty="0" smtClean="0">
                <a:sym typeface="Wingdings 2" pitchFamily="18" charset="2"/>
              </a:rPr>
              <a:t> NUMBER(7,2)</a:t>
            </a:r>
          </a:p>
          <a:p>
            <a:pPr lvl="1"/>
            <a:r>
              <a:rPr lang="en-IE" i="1" dirty="0">
                <a:sym typeface="Wingdings 2" pitchFamily="18" charset="2"/>
              </a:rPr>
              <a:t>It basically means </a:t>
            </a:r>
            <a:r>
              <a:rPr lang="en-IE" i="1" dirty="0" smtClean="0">
                <a:sym typeface="Wingdings 2" pitchFamily="18" charset="2"/>
              </a:rPr>
              <a:t>7 </a:t>
            </a:r>
            <a:r>
              <a:rPr lang="en-IE" i="1" dirty="0">
                <a:sym typeface="Wingdings 2" pitchFamily="18" charset="2"/>
              </a:rPr>
              <a:t>numbers, 2 of which are after the decimal </a:t>
            </a:r>
            <a:r>
              <a:rPr lang="en-IE" i="1" dirty="0" smtClean="0">
                <a:sym typeface="Wingdings 2" pitchFamily="18" charset="2"/>
              </a:rPr>
              <a:t>place can be stored in the column </a:t>
            </a:r>
            <a:r>
              <a:rPr lang="en-IE" i="1" dirty="0" err="1" smtClean="0">
                <a:sym typeface="Wingdings 2" pitchFamily="18" charset="2"/>
              </a:rPr>
              <a:t>CostPrice</a:t>
            </a:r>
            <a:endParaRPr lang="en-IE" i="1" dirty="0">
              <a:sym typeface="Wingdings 2" pitchFamily="18" charset="2"/>
            </a:endParaRPr>
          </a:p>
          <a:p>
            <a:pPr lvl="1"/>
            <a:r>
              <a:rPr lang="en-IE" dirty="0" smtClean="0">
                <a:sym typeface="Wingdings 2" pitchFamily="18" charset="2"/>
              </a:rPr>
              <a:t>Allows the column to </a:t>
            </a:r>
            <a:r>
              <a:rPr lang="en-IE" dirty="0">
                <a:sym typeface="Wingdings 2" pitchFamily="18" charset="2"/>
              </a:rPr>
              <a:t>hold </a:t>
            </a:r>
            <a:r>
              <a:rPr lang="en-IE" dirty="0" smtClean="0">
                <a:sym typeface="Wingdings 2" pitchFamily="18" charset="2"/>
              </a:rPr>
              <a:t>values up </a:t>
            </a:r>
            <a:r>
              <a:rPr lang="en-IE" dirty="0">
                <a:sym typeface="Wingdings 2" pitchFamily="18" charset="2"/>
              </a:rPr>
              <a:t>to 99999.99</a:t>
            </a:r>
          </a:p>
          <a:p>
            <a:pPr marL="0" indent="0">
              <a:buNone/>
            </a:pPr>
            <a:endParaRPr lang="en-IE" dirty="0"/>
          </a:p>
        </p:txBody>
      </p:sp>
    </p:spTree>
    <p:extLst>
      <p:ext uri="{BB962C8B-B14F-4D97-AF65-F5344CB8AC3E}">
        <p14:creationId xmlns:p14="http://schemas.microsoft.com/office/powerpoint/2010/main" val="109413654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Including a logical operator</a:t>
            </a:r>
            <a:endParaRPr lang="en-IE" dirty="0"/>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4365104"/>
            <a:ext cx="5834063"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22560" y="1844824"/>
            <a:ext cx="9793088" cy="2031325"/>
          </a:xfrm>
          <a:prstGeom prst="rect">
            <a:avLst/>
          </a:prstGeom>
          <a:solidFill>
            <a:schemeClr val="accent4">
              <a:lumMod val="40000"/>
              <a:lumOff val="60000"/>
            </a:schemeClr>
          </a:solidFill>
          <a:ln>
            <a:solidFill>
              <a:schemeClr val="tx1"/>
            </a:solidFill>
          </a:ln>
        </p:spPr>
        <p:txBody>
          <a:bodyPr wrap="square" rtlCol="0">
            <a:spAutoFit/>
          </a:bodyPr>
          <a:lstStyle/>
          <a:p>
            <a:r>
              <a:rPr lang="en-IE" b="1" dirty="0">
                <a:latin typeface="Courier New" panose="02070309020205020404" pitchFamily="49" charset="0"/>
                <a:cs typeface="Courier New" panose="02070309020205020404" pitchFamily="49" charset="0"/>
              </a:rPr>
              <a:t>SELECT</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movie_title</a:t>
            </a:r>
            <a:r>
              <a:rPr lang="en-IE" dirty="0">
                <a:latin typeface="Courier New" panose="02070309020205020404" pitchFamily="49" charset="0"/>
                <a:cs typeface="Courier New" panose="02070309020205020404" pitchFamily="49" charset="0"/>
              </a:rPr>
              <a:t> , </a:t>
            </a:r>
            <a:r>
              <a:rPr lang="en-IE" dirty="0" err="1">
                <a:latin typeface="Courier New" panose="02070309020205020404" pitchFamily="49" charset="0"/>
                <a:cs typeface="Courier New" panose="02070309020205020404" pitchFamily="49" charset="0"/>
              </a:rPr>
              <a:t>movie_type_description</a:t>
            </a:r>
            <a:r>
              <a:rPr lang="en-IE" dirty="0">
                <a:latin typeface="Courier New" panose="02070309020205020404" pitchFamily="49" charset="0"/>
                <a:cs typeface="Courier New" panose="02070309020205020404" pitchFamily="49" charset="0"/>
              </a:rPr>
              <a:t> , </a:t>
            </a:r>
            <a:r>
              <a:rPr lang="en-IE" dirty="0" err="1">
                <a:latin typeface="Courier New" panose="02070309020205020404" pitchFamily="49" charset="0"/>
                <a:cs typeface="Courier New" panose="02070309020205020404" pitchFamily="49" charset="0"/>
              </a:rPr>
              <a:t>movie_qty</a:t>
            </a:r>
            <a:endParaRPr lang="en-IE" dirty="0">
              <a:latin typeface="Courier New" panose="02070309020205020404" pitchFamily="49" charset="0"/>
              <a:cs typeface="Courier New" panose="02070309020205020404" pitchFamily="49" charset="0"/>
            </a:endParaRPr>
          </a:p>
          <a:p>
            <a:r>
              <a:rPr lang="en-IE" b="1" dirty="0">
                <a:latin typeface="Courier New" panose="02070309020205020404" pitchFamily="49" charset="0"/>
                <a:cs typeface="Courier New" panose="02070309020205020404" pitchFamily="49" charset="0"/>
              </a:rPr>
              <a:t>FROM</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mm_movie</a:t>
            </a:r>
            <a:endParaRPr lang="en-IE" dirty="0">
              <a:latin typeface="Courier New" panose="02070309020205020404" pitchFamily="49" charset="0"/>
              <a:cs typeface="Courier New" panose="02070309020205020404" pitchFamily="49" charset="0"/>
            </a:endParaRPr>
          </a:p>
          <a:p>
            <a:r>
              <a:rPr lang="en-IE" b="1" dirty="0">
                <a:latin typeface="Courier New" panose="02070309020205020404" pitchFamily="49" charset="0"/>
                <a:cs typeface="Courier New" panose="02070309020205020404" pitchFamily="49" charset="0"/>
              </a:rPr>
              <a:t>JOIN</a:t>
            </a:r>
            <a:r>
              <a:rPr lang="en-IE" dirty="0">
                <a:latin typeface="Courier New" panose="02070309020205020404" pitchFamily="49" charset="0"/>
                <a:cs typeface="Courier New" panose="02070309020205020404" pitchFamily="49" charset="0"/>
              </a:rPr>
              <a:t> MM_MOVIE_TYPE </a:t>
            </a:r>
          </a:p>
          <a:p>
            <a:r>
              <a:rPr lang="en-IE" b="1" dirty="0">
                <a:latin typeface="Courier New" panose="02070309020205020404" pitchFamily="49" charset="0"/>
                <a:cs typeface="Courier New" panose="02070309020205020404" pitchFamily="49" charset="0"/>
              </a:rPr>
              <a:t>ON</a:t>
            </a:r>
            <a:r>
              <a:rPr lang="en-IE" dirty="0">
                <a:latin typeface="Courier New" panose="02070309020205020404" pitchFamily="49" charset="0"/>
                <a:cs typeface="Courier New" panose="02070309020205020404" pitchFamily="49" charset="0"/>
              </a:rPr>
              <a:t> MM_MOVIE.MOVIE_TYPE_ID=MM_MOVIE_TYPE.MOVIE_TYPE_ID </a:t>
            </a:r>
          </a:p>
          <a:p>
            <a:r>
              <a:rPr lang="en-IE" b="1" dirty="0">
                <a:latin typeface="Courier New" panose="02070309020205020404" pitchFamily="49" charset="0"/>
                <a:cs typeface="Courier New" panose="02070309020205020404" pitchFamily="49" charset="0"/>
              </a:rPr>
              <a:t>WHERE</a:t>
            </a:r>
            <a:r>
              <a:rPr lang="en-IE" dirty="0">
                <a:latin typeface="Courier New" panose="02070309020205020404" pitchFamily="49" charset="0"/>
                <a:cs typeface="Courier New" panose="02070309020205020404" pitchFamily="49" charset="0"/>
              </a:rPr>
              <a:t> MOVIE_TYPE_DESCRIPTION like '%o%' </a:t>
            </a:r>
          </a:p>
          <a:p>
            <a:r>
              <a:rPr lang="en-IE" b="1" dirty="0">
                <a:latin typeface="Courier New" panose="02070309020205020404" pitchFamily="49" charset="0"/>
                <a:cs typeface="Courier New" panose="02070309020205020404" pitchFamily="49" charset="0"/>
              </a:rPr>
              <a:t>AND</a:t>
            </a:r>
            <a:r>
              <a:rPr lang="en-IE" dirty="0">
                <a:latin typeface="Courier New" panose="02070309020205020404" pitchFamily="49" charset="0"/>
                <a:cs typeface="Courier New" panose="02070309020205020404" pitchFamily="49" charset="0"/>
              </a:rPr>
              <a:t> MOVIE_QTY &lt;3</a:t>
            </a:r>
          </a:p>
          <a:p>
            <a:r>
              <a:rPr lang="en-IE" b="1" dirty="0">
                <a:latin typeface="Courier New" panose="02070309020205020404" pitchFamily="49" charset="0"/>
                <a:cs typeface="Courier New" panose="02070309020205020404" pitchFamily="49" charset="0"/>
              </a:rPr>
              <a:t>ORDER</a:t>
            </a:r>
            <a:r>
              <a:rPr lang="en-IE" dirty="0">
                <a:latin typeface="Courier New" panose="02070309020205020404" pitchFamily="49" charset="0"/>
                <a:cs typeface="Courier New" panose="02070309020205020404" pitchFamily="49" charset="0"/>
              </a:rPr>
              <a:t> </a:t>
            </a:r>
            <a:r>
              <a:rPr lang="en-IE" b="1" dirty="0">
                <a:latin typeface="Courier New" panose="02070309020205020404" pitchFamily="49" charset="0"/>
                <a:cs typeface="Courier New" panose="02070309020205020404" pitchFamily="49" charset="0"/>
              </a:rPr>
              <a:t>BY</a:t>
            </a:r>
            <a:r>
              <a:rPr lang="en-IE" dirty="0">
                <a:latin typeface="Courier New" panose="02070309020205020404" pitchFamily="49" charset="0"/>
                <a:cs typeface="Courier New" panose="02070309020205020404" pitchFamily="49" charset="0"/>
              </a:rPr>
              <a:t> MOVIE_TITLE ;</a:t>
            </a:r>
          </a:p>
        </p:txBody>
      </p:sp>
    </p:spTree>
    <p:extLst>
      <p:ext uri="{BB962C8B-B14F-4D97-AF65-F5344CB8AC3E}">
        <p14:creationId xmlns:p14="http://schemas.microsoft.com/office/powerpoint/2010/main" val="201925462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smtClean="0"/>
              <a:t>And Again</a:t>
            </a:r>
            <a:endParaRPr lang="en-IE" dirty="0"/>
          </a:p>
        </p:txBody>
      </p:sp>
      <p:sp>
        <p:nvSpPr>
          <p:cNvPr id="5" name="Subtitle 4"/>
          <p:cNvSpPr>
            <a:spLocks noGrp="1"/>
          </p:cNvSpPr>
          <p:nvPr>
            <p:ph type="subTitle" idx="1"/>
          </p:nvPr>
        </p:nvSpPr>
        <p:spPr/>
        <p:txBody>
          <a:bodyPr/>
          <a:lstStyle/>
          <a:p>
            <a:endParaRPr lang="en-IE"/>
          </a:p>
        </p:txBody>
      </p:sp>
    </p:spTree>
    <p:extLst>
      <p:ext uri="{BB962C8B-B14F-4D97-AF65-F5344CB8AC3E}">
        <p14:creationId xmlns:p14="http://schemas.microsoft.com/office/powerpoint/2010/main" val="141616648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Joins</a:t>
            </a:r>
            <a:endParaRPr lang="en-IE" dirty="0"/>
          </a:p>
        </p:txBody>
      </p:sp>
      <p:sp>
        <p:nvSpPr>
          <p:cNvPr id="3" name="Content Placeholder 2"/>
          <p:cNvSpPr>
            <a:spLocks noGrp="1"/>
          </p:cNvSpPr>
          <p:nvPr>
            <p:ph sz="quarter" idx="1"/>
          </p:nvPr>
        </p:nvSpPr>
        <p:spPr/>
        <p:txBody>
          <a:bodyPr/>
          <a:lstStyle/>
          <a:p>
            <a:r>
              <a:rPr lang="en-IE" dirty="0" smtClean="0"/>
              <a:t>Suppose we want to achieve the following</a:t>
            </a:r>
          </a:p>
          <a:p>
            <a:pPr lvl="1"/>
            <a:r>
              <a:rPr lang="en-IE" dirty="0" smtClean="0"/>
              <a:t>Return the check out date of each rental and the name of the movie that has been rented </a:t>
            </a:r>
          </a:p>
          <a:p>
            <a:pPr lvl="1"/>
            <a:r>
              <a:rPr lang="en-IE" dirty="0" smtClean="0"/>
              <a:t>What do we need to do?</a:t>
            </a:r>
          </a:p>
          <a:p>
            <a:pPr lvl="1"/>
            <a:endParaRPr lang="en-IE" dirty="0"/>
          </a:p>
        </p:txBody>
      </p:sp>
    </p:spTree>
    <p:extLst>
      <p:ext uri="{BB962C8B-B14F-4D97-AF65-F5344CB8AC3E}">
        <p14:creationId xmlns:p14="http://schemas.microsoft.com/office/powerpoint/2010/main" val="340863067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a:t>
            </a:r>
            <a:endParaRPr lang="en-IE" dirty="0"/>
          </a:p>
        </p:txBody>
      </p:sp>
      <p:sp>
        <p:nvSpPr>
          <p:cNvPr id="3" name="Content Placeholder 2"/>
          <p:cNvSpPr>
            <a:spLocks noGrp="1"/>
          </p:cNvSpPr>
          <p:nvPr>
            <p:ph sz="quarter" idx="1"/>
          </p:nvPr>
        </p:nvSpPr>
        <p:spPr/>
        <p:txBody>
          <a:bodyPr>
            <a:normAutofit/>
          </a:bodyPr>
          <a:lstStyle/>
          <a:p>
            <a:r>
              <a:rPr lang="en-IE" dirty="0" smtClean="0"/>
              <a:t>What are the pieces of data we want to get back?</a:t>
            </a:r>
          </a:p>
          <a:p>
            <a:pPr lvl="1"/>
            <a:r>
              <a:rPr lang="en-IE" dirty="0" smtClean="0"/>
              <a:t>Date of the rental</a:t>
            </a:r>
          </a:p>
          <a:p>
            <a:pPr lvl="1"/>
            <a:r>
              <a:rPr lang="en-IE" dirty="0" smtClean="0"/>
              <a:t>Name of the movie</a:t>
            </a:r>
          </a:p>
          <a:p>
            <a:r>
              <a:rPr lang="en-IE" dirty="0" smtClean="0"/>
              <a:t>Where are these pieces of data found?</a:t>
            </a:r>
          </a:p>
          <a:p>
            <a:pPr lvl="1"/>
            <a:r>
              <a:rPr lang="en-IE" dirty="0" smtClean="0"/>
              <a:t>MM_RENTAL</a:t>
            </a:r>
          </a:p>
          <a:p>
            <a:pPr lvl="1"/>
            <a:r>
              <a:rPr lang="en-IE" dirty="0"/>
              <a:t>MM_MOVIE </a:t>
            </a:r>
            <a:endParaRPr lang="en-IE" dirty="0" smtClean="0"/>
          </a:p>
          <a:p>
            <a:r>
              <a:rPr lang="en-IE" dirty="0" smtClean="0"/>
              <a:t>How will we make sure that for each movie we get the correct title?</a:t>
            </a:r>
          </a:p>
          <a:p>
            <a:pPr lvl="1"/>
            <a:r>
              <a:rPr lang="en-IE" dirty="0" smtClean="0"/>
              <a:t>Need to tell DBMS to use the value of MOVIE_ID in the MM_RENTAL table to look up MM_MOVIE</a:t>
            </a:r>
            <a:r>
              <a:rPr lang="en-IE" dirty="0"/>
              <a:t> </a:t>
            </a:r>
            <a:r>
              <a:rPr lang="en-IE" dirty="0" smtClean="0"/>
              <a:t>table</a:t>
            </a:r>
          </a:p>
          <a:p>
            <a:pPr lvl="1"/>
            <a:r>
              <a:rPr lang="en-IE" dirty="0" smtClean="0"/>
              <a:t>Need to tell it which column is the link between the two</a:t>
            </a:r>
          </a:p>
        </p:txBody>
      </p:sp>
    </p:spTree>
    <p:extLst>
      <p:ext uri="{BB962C8B-B14F-4D97-AF65-F5344CB8AC3E}">
        <p14:creationId xmlns:p14="http://schemas.microsoft.com/office/powerpoint/2010/main" val="54313249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a:t>
            </a:r>
            <a:endParaRPr lang="en-IE" dirty="0"/>
          </a:p>
        </p:txBody>
      </p:sp>
      <p:sp>
        <p:nvSpPr>
          <p:cNvPr id="3" name="Content Placeholder 2"/>
          <p:cNvSpPr>
            <a:spLocks noGrp="1"/>
          </p:cNvSpPr>
          <p:nvPr>
            <p:ph sz="quarter" idx="1"/>
          </p:nvPr>
        </p:nvSpPr>
        <p:spPr/>
        <p:txBody>
          <a:bodyPr>
            <a:normAutofit/>
          </a:bodyPr>
          <a:lstStyle/>
          <a:p>
            <a:r>
              <a:rPr lang="en-IE" dirty="0" smtClean="0"/>
              <a:t>What are the pieces of data we want to get back?</a:t>
            </a:r>
          </a:p>
          <a:p>
            <a:pPr lvl="1"/>
            <a:r>
              <a:rPr lang="en-IE" dirty="0" smtClean="0"/>
              <a:t>Date of rental</a:t>
            </a:r>
          </a:p>
          <a:p>
            <a:pPr lvl="1"/>
            <a:r>
              <a:rPr lang="en-IE" dirty="0" smtClean="0"/>
              <a:t>Name of the movie</a:t>
            </a:r>
          </a:p>
          <a:p>
            <a:r>
              <a:rPr lang="en-IE" dirty="0" smtClean="0"/>
              <a:t>Where are these pieces of data found?</a:t>
            </a:r>
          </a:p>
          <a:p>
            <a:pPr lvl="2"/>
            <a:r>
              <a:rPr lang="en-IE" dirty="0" smtClean="0"/>
              <a:t>MM_RENTAL</a:t>
            </a:r>
          </a:p>
          <a:p>
            <a:pPr lvl="2"/>
            <a:r>
              <a:rPr lang="en-IE" dirty="0" smtClean="0"/>
              <a:t>MM_MOVIE</a:t>
            </a:r>
          </a:p>
          <a:p>
            <a:pPr lvl="1"/>
            <a:r>
              <a:rPr lang="en-IE" dirty="0" smtClean="0"/>
              <a:t>What are the column names?</a:t>
            </a:r>
          </a:p>
          <a:p>
            <a:pPr lvl="2"/>
            <a:r>
              <a:rPr lang="en-IE" dirty="0" smtClean="0"/>
              <a:t>CHECKOUT_DATE(MM_RENTAL)</a:t>
            </a:r>
          </a:p>
          <a:p>
            <a:pPr lvl="2"/>
            <a:r>
              <a:rPr lang="en-IE" dirty="0" smtClean="0"/>
              <a:t>MOVIE_TITLE(MM_MOVIE)</a:t>
            </a:r>
          </a:p>
        </p:txBody>
      </p:sp>
    </p:spTree>
    <p:extLst>
      <p:ext uri="{BB962C8B-B14F-4D97-AF65-F5344CB8AC3E}">
        <p14:creationId xmlns:p14="http://schemas.microsoft.com/office/powerpoint/2010/main" val="365976850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a:t>
            </a:r>
            <a:endParaRPr lang="en-IE" dirty="0"/>
          </a:p>
        </p:txBody>
      </p:sp>
      <p:sp>
        <p:nvSpPr>
          <p:cNvPr id="3" name="Content Placeholder 2"/>
          <p:cNvSpPr>
            <a:spLocks noGrp="1"/>
          </p:cNvSpPr>
          <p:nvPr>
            <p:ph sz="quarter" idx="1"/>
          </p:nvPr>
        </p:nvSpPr>
        <p:spPr/>
        <p:txBody>
          <a:bodyPr>
            <a:normAutofit/>
          </a:bodyPr>
          <a:lstStyle/>
          <a:p>
            <a:r>
              <a:rPr lang="en-IE" dirty="0" smtClean="0"/>
              <a:t>How will we make sure that for each movie we get the correct category?</a:t>
            </a:r>
          </a:p>
          <a:p>
            <a:pPr lvl="1"/>
            <a:r>
              <a:rPr lang="en-IE" dirty="0" smtClean="0"/>
              <a:t>Need to tell DBMS to use the value of MOVIE_ID in the MM_RENTAL table to look up MM_MOVIE</a:t>
            </a:r>
          </a:p>
          <a:p>
            <a:pPr lvl="1"/>
            <a:r>
              <a:rPr lang="en-IE" dirty="0" smtClean="0"/>
              <a:t>Need to tell it which column is the link between the two</a:t>
            </a:r>
          </a:p>
          <a:p>
            <a:pPr lvl="2"/>
            <a:r>
              <a:rPr lang="en-IE" dirty="0" smtClean="0"/>
              <a:t>MM_RENTAL </a:t>
            </a:r>
            <a:r>
              <a:rPr lang="en-IE" dirty="0"/>
              <a:t>column is </a:t>
            </a:r>
            <a:r>
              <a:rPr lang="en-IE" dirty="0" smtClean="0"/>
              <a:t>MOVIE_ID</a:t>
            </a:r>
            <a:endParaRPr lang="en-IE" dirty="0"/>
          </a:p>
          <a:p>
            <a:pPr lvl="2"/>
            <a:r>
              <a:rPr lang="en-IE" dirty="0" smtClean="0"/>
              <a:t>MM_MOVIE column is MOVIE_ID</a:t>
            </a:r>
          </a:p>
        </p:txBody>
      </p:sp>
    </p:spTree>
    <p:extLst>
      <p:ext uri="{BB962C8B-B14F-4D97-AF65-F5344CB8AC3E}">
        <p14:creationId xmlns:p14="http://schemas.microsoft.com/office/powerpoint/2010/main" val="262244633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a:t>
            </a:r>
            <a:endParaRPr lang="en-IE" dirty="0"/>
          </a:p>
        </p:txBody>
      </p:sp>
      <p:sp>
        <p:nvSpPr>
          <p:cNvPr id="3" name="TextBox 2"/>
          <p:cNvSpPr txBox="1"/>
          <p:nvPr/>
        </p:nvSpPr>
        <p:spPr>
          <a:xfrm>
            <a:off x="395536" y="1268760"/>
            <a:ext cx="8640960" cy="1200329"/>
          </a:xfrm>
          <a:prstGeom prst="rect">
            <a:avLst/>
          </a:prstGeom>
          <a:solidFill>
            <a:schemeClr val="accent4">
              <a:lumMod val="40000"/>
              <a:lumOff val="60000"/>
            </a:schemeClr>
          </a:solidFill>
          <a:ln>
            <a:solidFill>
              <a:schemeClr val="tx1"/>
            </a:solidFill>
          </a:ln>
        </p:spPr>
        <p:txBody>
          <a:bodyPr wrap="square" rtlCol="0">
            <a:spAutoFit/>
          </a:bodyPr>
          <a:lstStyle/>
          <a:p>
            <a:r>
              <a:rPr lang="en-IE" b="1" dirty="0">
                <a:latin typeface="Courier New" panose="02070309020205020404" pitchFamily="49" charset="0"/>
                <a:cs typeface="Courier New" panose="02070309020205020404" pitchFamily="49" charset="0"/>
              </a:rPr>
              <a:t>SELECT</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checkout_date</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movie_title</a:t>
            </a:r>
            <a:endParaRPr lang="en-IE" dirty="0">
              <a:latin typeface="Courier New" panose="02070309020205020404" pitchFamily="49" charset="0"/>
              <a:cs typeface="Courier New" panose="02070309020205020404" pitchFamily="49" charset="0"/>
            </a:endParaRPr>
          </a:p>
          <a:p>
            <a:r>
              <a:rPr lang="en-IE" b="1" dirty="0" smtClean="0">
                <a:latin typeface="Courier New" panose="02070309020205020404" pitchFamily="49" charset="0"/>
                <a:cs typeface="Courier New" panose="02070309020205020404" pitchFamily="49" charset="0"/>
              </a:rPr>
              <a:t>FROM</a:t>
            </a:r>
            <a:r>
              <a:rPr lang="en-IE" dirty="0" smtClean="0">
                <a:latin typeface="Courier New" panose="02070309020205020404" pitchFamily="49" charset="0"/>
                <a:cs typeface="Courier New" panose="02070309020205020404" pitchFamily="49" charset="0"/>
              </a:rPr>
              <a:t> MM_RENTAL</a:t>
            </a:r>
          </a:p>
          <a:p>
            <a:r>
              <a:rPr lang="en-IE" b="1" dirty="0" smtClean="0">
                <a:latin typeface="Courier New" panose="02070309020205020404" pitchFamily="49" charset="0"/>
                <a:cs typeface="Courier New" panose="02070309020205020404" pitchFamily="49" charset="0"/>
              </a:rPr>
              <a:t>JOIN</a:t>
            </a:r>
            <a:r>
              <a:rPr lang="en-IE" dirty="0" smtClean="0">
                <a:latin typeface="Courier New" panose="02070309020205020404" pitchFamily="49" charset="0"/>
                <a:cs typeface="Courier New" panose="02070309020205020404" pitchFamily="49" charset="0"/>
              </a:rPr>
              <a:t> MM_MOVIE</a:t>
            </a:r>
          </a:p>
          <a:p>
            <a:r>
              <a:rPr lang="en-IE" dirty="0" smtClean="0">
                <a:latin typeface="Courier New" panose="02070309020205020404" pitchFamily="49" charset="0"/>
                <a:cs typeface="Courier New" panose="02070309020205020404" pitchFamily="49" charset="0"/>
              </a:rPr>
              <a:t>ON </a:t>
            </a:r>
            <a:r>
              <a:rPr lang="en-IE" dirty="0">
                <a:latin typeface="Courier New" panose="02070309020205020404" pitchFamily="49" charset="0"/>
                <a:cs typeface="Courier New" panose="02070309020205020404" pitchFamily="49" charset="0"/>
              </a:rPr>
              <a:t>MM_RENTAL.MOVIE_ID=MM_MOVIE.MOVIE_ID;</a:t>
            </a:r>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525" y="2780928"/>
            <a:ext cx="5568950" cy="340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56399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a:t>
            </a:r>
            <a:endParaRPr lang="en-IE" dirty="0"/>
          </a:p>
        </p:txBody>
      </p:sp>
      <p:sp>
        <p:nvSpPr>
          <p:cNvPr id="3" name="Oval Callout 2"/>
          <p:cNvSpPr/>
          <p:nvPr/>
        </p:nvSpPr>
        <p:spPr>
          <a:xfrm>
            <a:off x="5940152" y="2852936"/>
            <a:ext cx="2808312" cy="2088232"/>
          </a:xfrm>
          <a:prstGeom prst="wedgeEllipseCallout">
            <a:avLst>
              <a:gd name="adj1" fmla="val -88314"/>
              <a:gd name="adj2" fmla="val -6879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E" sz="1400" dirty="0" smtClean="0"/>
              <a:t>Because the columns we are linking on are the same name, the DBMS will be confused unless we tell it which table it should look in for each column</a:t>
            </a:r>
            <a:endParaRPr lang="en-IE" sz="1400" dirty="0"/>
          </a:p>
        </p:txBody>
      </p:sp>
      <p:sp>
        <p:nvSpPr>
          <p:cNvPr id="6" name="TextBox 5"/>
          <p:cNvSpPr txBox="1"/>
          <p:nvPr/>
        </p:nvSpPr>
        <p:spPr>
          <a:xfrm>
            <a:off x="395536" y="1268760"/>
            <a:ext cx="8640960" cy="1200329"/>
          </a:xfrm>
          <a:prstGeom prst="rect">
            <a:avLst/>
          </a:prstGeom>
          <a:solidFill>
            <a:schemeClr val="accent4">
              <a:lumMod val="40000"/>
              <a:lumOff val="60000"/>
            </a:schemeClr>
          </a:solidFill>
          <a:ln>
            <a:solidFill>
              <a:schemeClr val="tx1"/>
            </a:solidFill>
          </a:ln>
        </p:spPr>
        <p:txBody>
          <a:bodyPr wrap="square" rtlCol="0">
            <a:spAutoFit/>
          </a:bodyPr>
          <a:lstStyle/>
          <a:p>
            <a:r>
              <a:rPr lang="en-IE" b="1" dirty="0">
                <a:latin typeface="Courier New" panose="02070309020205020404" pitchFamily="49" charset="0"/>
                <a:cs typeface="Courier New" panose="02070309020205020404" pitchFamily="49" charset="0"/>
              </a:rPr>
              <a:t>SELECT</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checkout_date</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movie_title</a:t>
            </a:r>
            <a:endParaRPr lang="en-IE" dirty="0">
              <a:latin typeface="Courier New" panose="02070309020205020404" pitchFamily="49" charset="0"/>
              <a:cs typeface="Courier New" panose="02070309020205020404" pitchFamily="49" charset="0"/>
            </a:endParaRPr>
          </a:p>
          <a:p>
            <a:r>
              <a:rPr lang="en-IE" b="1" dirty="0" smtClean="0">
                <a:latin typeface="Courier New" panose="02070309020205020404" pitchFamily="49" charset="0"/>
                <a:cs typeface="Courier New" panose="02070309020205020404" pitchFamily="49" charset="0"/>
              </a:rPr>
              <a:t>FROM</a:t>
            </a:r>
            <a:r>
              <a:rPr lang="en-IE" dirty="0" smtClean="0">
                <a:latin typeface="Courier New" panose="02070309020205020404" pitchFamily="49" charset="0"/>
                <a:cs typeface="Courier New" panose="02070309020205020404" pitchFamily="49" charset="0"/>
              </a:rPr>
              <a:t> MM_RENTAL</a:t>
            </a:r>
          </a:p>
          <a:p>
            <a:r>
              <a:rPr lang="en-IE" b="1" dirty="0" smtClean="0">
                <a:latin typeface="Courier New" panose="02070309020205020404" pitchFamily="49" charset="0"/>
                <a:cs typeface="Courier New" panose="02070309020205020404" pitchFamily="49" charset="0"/>
              </a:rPr>
              <a:t>JOIN</a:t>
            </a:r>
            <a:r>
              <a:rPr lang="en-IE" dirty="0" smtClean="0">
                <a:latin typeface="Courier New" panose="02070309020205020404" pitchFamily="49" charset="0"/>
                <a:cs typeface="Courier New" panose="02070309020205020404" pitchFamily="49" charset="0"/>
              </a:rPr>
              <a:t> MM_MOVIE</a:t>
            </a:r>
          </a:p>
          <a:p>
            <a:r>
              <a:rPr lang="en-IE" dirty="0" smtClean="0">
                <a:latin typeface="Courier New" panose="02070309020205020404" pitchFamily="49" charset="0"/>
                <a:cs typeface="Courier New" panose="02070309020205020404" pitchFamily="49" charset="0"/>
              </a:rPr>
              <a:t>ON </a:t>
            </a:r>
            <a:r>
              <a:rPr lang="en-IE" dirty="0">
                <a:latin typeface="Courier New" panose="02070309020205020404" pitchFamily="49" charset="0"/>
                <a:cs typeface="Courier New" panose="02070309020205020404" pitchFamily="49" charset="0"/>
              </a:rPr>
              <a:t>MM_RENTAL.MOVIE_ID=MM_MOVIE.MOVIE_ID;</a:t>
            </a:r>
          </a:p>
        </p:txBody>
      </p:sp>
    </p:spTree>
    <p:extLst>
      <p:ext uri="{BB962C8B-B14F-4D97-AF65-F5344CB8AC3E}">
        <p14:creationId xmlns:p14="http://schemas.microsoft.com/office/powerpoint/2010/main" val="89495178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434" t="11923" r="31560" b="20577"/>
          <a:stretch/>
        </p:blipFill>
        <p:spPr bwMode="auto">
          <a:xfrm>
            <a:off x="539552" y="1196752"/>
            <a:ext cx="6246055" cy="493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IE" dirty="0" smtClean="0"/>
              <a:t>Inner Join</a:t>
            </a:r>
            <a:endParaRPr lang="en-IE" dirty="0"/>
          </a:p>
        </p:txBody>
      </p:sp>
      <p:sp>
        <p:nvSpPr>
          <p:cNvPr id="4" name="Oval Callout 3"/>
          <p:cNvSpPr/>
          <p:nvPr/>
        </p:nvSpPr>
        <p:spPr>
          <a:xfrm>
            <a:off x="5940152" y="2852936"/>
            <a:ext cx="2808312" cy="2088232"/>
          </a:xfrm>
          <a:prstGeom prst="wedgeEllipseCallout">
            <a:avLst>
              <a:gd name="adj1" fmla="val -88314"/>
              <a:gd name="adj2" fmla="val -6879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E" sz="1400" dirty="0" smtClean="0"/>
              <a:t>Rather than using the full name of the title we can use a shorthand or alias. In this case we are using m for the </a:t>
            </a:r>
            <a:r>
              <a:rPr lang="en-IE" sz="1400" dirty="0" err="1" smtClean="0"/>
              <a:t>mm_movie</a:t>
            </a:r>
            <a:r>
              <a:rPr lang="en-IE" sz="1400" dirty="0" smtClean="0"/>
              <a:t> table and r for the </a:t>
            </a:r>
            <a:r>
              <a:rPr lang="en-IE" sz="1400" dirty="0" err="1" smtClean="0"/>
              <a:t>mm_rental</a:t>
            </a:r>
            <a:r>
              <a:rPr lang="en-IE" sz="1400" dirty="0" smtClean="0"/>
              <a:t> table</a:t>
            </a:r>
            <a:endParaRPr lang="en-IE" sz="1400" dirty="0"/>
          </a:p>
        </p:txBody>
      </p:sp>
    </p:spTree>
    <p:extLst>
      <p:ext uri="{BB962C8B-B14F-4D97-AF65-F5344CB8AC3E}">
        <p14:creationId xmlns:p14="http://schemas.microsoft.com/office/powerpoint/2010/main" val="421353707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a:t>
            </a:r>
            <a:endParaRPr lang="en-IE" dirty="0"/>
          </a:p>
        </p:txBody>
      </p:sp>
      <p:sp>
        <p:nvSpPr>
          <p:cNvPr id="3" name="Content Placeholder 2"/>
          <p:cNvSpPr>
            <a:spLocks noGrp="1"/>
          </p:cNvSpPr>
          <p:nvPr>
            <p:ph sz="quarter" idx="1"/>
          </p:nvPr>
        </p:nvSpPr>
        <p:spPr/>
        <p:txBody>
          <a:bodyPr/>
          <a:lstStyle/>
          <a:p>
            <a:r>
              <a:rPr lang="en-IE" dirty="0"/>
              <a:t>Suppose now we only wanted to find movies </a:t>
            </a:r>
            <a:r>
              <a:rPr lang="en-IE" dirty="0" smtClean="0"/>
              <a:t>rented by a range of customers (those with IDs between 12 and 14)?</a:t>
            </a:r>
          </a:p>
          <a:p>
            <a:r>
              <a:rPr lang="en-IE" dirty="0" smtClean="0"/>
              <a:t>We want to return the title of the movie, the date checked out,  and the id of the customer</a:t>
            </a:r>
            <a:endParaRPr lang="en-IE" dirty="0"/>
          </a:p>
          <a:p>
            <a:endParaRPr lang="en-IE" dirty="0" smtClean="0"/>
          </a:p>
        </p:txBody>
      </p:sp>
    </p:spTree>
    <p:extLst>
      <p:ext uri="{BB962C8B-B14F-4D97-AF65-F5344CB8AC3E}">
        <p14:creationId xmlns:p14="http://schemas.microsoft.com/office/powerpoint/2010/main" val="5247083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980</TotalTime>
  <Words>8327</Words>
  <Application>Microsoft Office PowerPoint</Application>
  <PresentationFormat>On-screen Show (4:3)</PresentationFormat>
  <Paragraphs>1843</Paragraphs>
  <Slides>120</Slides>
  <Notes>35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120</vt:i4>
      </vt:variant>
    </vt:vector>
  </HeadingPairs>
  <TitlesOfParts>
    <vt:vector size="122" baseType="lpstr">
      <vt:lpstr>Origin</vt:lpstr>
      <vt:lpstr>Document</vt:lpstr>
      <vt:lpstr>Making the SELECT statement more powerful</vt:lpstr>
      <vt:lpstr>Learning Objectives</vt:lpstr>
      <vt:lpstr>Relational Database</vt:lpstr>
      <vt:lpstr>Movie Rental Shop</vt:lpstr>
      <vt:lpstr>Movie Rental Shop</vt:lpstr>
      <vt:lpstr>Data types</vt:lpstr>
      <vt:lpstr>Data types</vt:lpstr>
      <vt:lpstr>Numeric data types</vt:lpstr>
      <vt:lpstr>Numeric data types</vt:lpstr>
      <vt:lpstr>Character data types</vt:lpstr>
      <vt:lpstr>Character data types</vt:lpstr>
      <vt:lpstr>Date Time DataType</vt:lpstr>
      <vt:lpstr>Date Time DataType</vt:lpstr>
      <vt:lpstr>Date Time DataType</vt:lpstr>
      <vt:lpstr>Data Types</vt:lpstr>
      <vt:lpstr>Datetime Data Types</vt:lpstr>
      <vt:lpstr>Where are the Booleans?</vt:lpstr>
      <vt:lpstr>What Is a LOB?</vt:lpstr>
      <vt:lpstr>The SELECT statement revisited</vt:lpstr>
      <vt:lpstr>How does it work?</vt:lpstr>
      <vt:lpstr>Character Strings and Dates</vt:lpstr>
      <vt:lpstr>Comparison Conditions</vt:lpstr>
      <vt:lpstr>Using Comparison Conditions</vt:lpstr>
      <vt:lpstr>Using the BETWEEN Condition</vt:lpstr>
      <vt:lpstr>Using the IN Condition</vt:lpstr>
      <vt:lpstr>Using the IN Condition</vt:lpstr>
      <vt:lpstr>Using the LIKE Condition</vt:lpstr>
      <vt:lpstr>Using the LIKE Condition</vt:lpstr>
      <vt:lpstr>Using the LIKE Condition</vt:lpstr>
      <vt:lpstr>Using the LIKE Condition</vt:lpstr>
      <vt:lpstr>Using the NULL Conditions</vt:lpstr>
      <vt:lpstr>Using the NULL Conditions</vt:lpstr>
      <vt:lpstr>Logical Conditions</vt:lpstr>
      <vt:lpstr>Logical Conditions</vt:lpstr>
      <vt:lpstr>Using the AND Operator</vt:lpstr>
      <vt:lpstr>Using the OR Operator</vt:lpstr>
      <vt:lpstr>Using the NOT Operator</vt:lpstr>
      <vt:lpstr>Rules of Precedence</vt:lpstr>
      <vt:lpstr>Rules of Precedence</vt:lpstr>
      <vt:lpstr>Rules of Precedence</vt:lpstr>
      <vt:lpstr>Sorting</vt:lpstr>
      <vt:lpstr>Sorting the results of a query</vt:lpstr>
      <vt:lpstr>ORDER BY Clause</vt:lpstr>
      <vt:lpstr>PowerPoint Presentation</vt:lpstr>
      <vt:lpstr>PowerPoint Presentation</vt:lpstr>
      <vt:lpstr>How does the SELECT statement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Q1: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Q2: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Q3:</vt:lpstr>
      <vt:lpstr>Q3 = Inner Join</vt:lpstr>
      <vt:lpstr>Q3 = Inner Join</vt:lpstr>
      <vt:lpstr>Natural Join</vt:lpstr>
      <vt:lpstr>Putting it all together</vt:lpstr>
      <vt:lpstr>Inner Joins</vt:lpstr>
      <vt:lpstr>Inner Join</vt:lpstr>
      <vt:lpstr>Inner Join</vt:lpstr>
      <vt:lpstr>Inner Join</vt:lpstr>
      <vt:lpstr>Inner Join</vt:lpstr>
      <vt:lpstr>Inner Join</vt:lpstr>
      <vt:lpstr>Using a Comparator</vt:lpstr>
      <vt:lpstr>Adding in a sort</vt:lpstr>
      <vt:lpstr>Adding in a sort</vt:lpstr>
      <vt:lpstr>Including a logical operator</vt:lpstr>
      <vt:lpstr>Including a logical operator</vt:lpstr>
      <vt:lpstr>And Again</vt:lpstr>
      <vt:lpstr>Inner Joins</vt:lpstr>
      <vt:lpstr>Inner Join</vt:lpstr>
      <vt:lpstr>Inner Join</vt:lpstr>
      <vt:lpstr>Inner Join</vt:lpstr>
      <vt:lpstr>Inner Join</vt:lpstr>
      <vt:lpstr>Inner Join</vt:lpstr>
      <vt:lpstr>Inner Join</vt:lpstr>
      <vt:lpstr>Inner Join</vt:lpstr>
      <vt:lpstr>Using a Comparator</vt:lpstr>
      <vt:lpstr>Adding in a sort</vt:lpstr>
      <vt:lpstr>Adding in a sort</vt:lpstr>
      <vt:lpstr>Including a logical operator</vt:lpstr>
      <vt:lpstr>Including a logical operator</vt:lpstr>
      <vt:lpstr>Including a logical operator</vt:lpstr>
      <vt:lpstr>Including the customer name (Join mm_rental to two tables)</vt:lpstr>
      <vt:lpstr>Making the Relationship More Formal</vt:lpstr>
      <vt:lpstr>Constraints</vt:lpstr>
      <vt:lpstr>Constraints</vt:lpstr>
      <vt:lpstr>Key Constraints</vt:lpstr>
      <vt:lpstr>Key Constraints – Primary Key</vt:lpstr>
      <vt:lpstr>Data redundancy</vt:lpstr>
      <vt:lpstr>Key Constraints - Foreign Key</vt:lpstr>
      <vt:lpstr>Key constraints</vt:lpstr>
      <vt:lpstr>Foreign Key</vt:lpstr>
      <vt:lpstr>FOREIGN KEY Constraint</vt:lpstr>
      <vt:lpstr>Defining Foreign Key</vt:lpstr>
      <vt:lpstr>FOREIGN KEY Constraint: Keywords</vt:lpstr>
      <vt:lpstr>FOREIGN KEY Constraint</vt:lpstr>
      <vt:lpstr>CREATE TABLE: Employees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SELECT statement</dc:title>
  <dc:creator>pobyrne</dc:creator>
  <cp:lastModifiedBy>DIT</cp:lastModifiedBy>
  <cp:revision>145</cp:revision>
  <dcterms:created xsi:type="dcterms:W3CDTF">2009-09-16T16:59:58Z</dcterms:created>
  <dcterms:modified xsi:type="dcterms:W3CDTF">2016-09-27T14:44:47Z</dcterms:modified>
</cp:coreProperties>
</file>