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98"/>
  </p:notesMasterIdLst>
  <p:handoutMasterIdLst>
    <p:handoutMasterId r:id="rId99"/>
  </p:handoutMasterIdLst>
  <p:sldIdLst>
    <p:sldId id="256" r:id="rId2"/>
    <p:sldId id="369" r:id="rId3"/>
    <p:sldId id="395" r:id="rId4"/>
    <p:sldId id="396" r:id="rId5"/>
    <p:sldId id="397" r:id="rId6"/>
    <p:sldId id="405" r:id="rId7"/>
    <p:sldId id="406" r:id="rId8"/>
    <p:sldId id="407" r:id="rId9"/>
    <p:sldId id="411" r:id="rId10"/>
    <p:sldId id="408" r:id="rId11"/>
    <p:sldId id="409" r:id="rId12"/>
    <p:sldId id="412" r:id="rId13"/>
    <p:sldId id="413" r:id="rId14"/>
    <p:sldId id="416" r:id="rId15"/>
    <p:sldId id="404" r:id="rId16"/>
    <p:sldId id="425" r:id="rId17"/>
    <p:sldId id="562" r:id="rId18"/>
    <p:sldId id="306" r:id="rId19"/>
    <p:sldId id="308" r:id="rId20"/>
    <p:sldId id="563" r:id="rId21"/>
    <p:sldId id="573" r:id="rId22"/>
    <p:sldId id="417" r:id="rId23"/>
    <p:sldId id="564" r:id="rId24"/>
    <p:sldId id="574" r:id="rId25"/>
    <p:sldId id="317" r:id="rId26"/>
    <p:sldId id="374" r:id="rId27"/>
    <p:sldId id="566" r:id="rId28"/>
    <p:sldId id="565" r:id="rId29"/>
    <p:sldId id="475" r:id="rId30"/>
    <p:sldId id="375" r:id="rId31"/>
    <p:sldId id="567" r:id="rId32"/>
    <p:sldId id="477" r:id="rId33"/>
    <p:sldId id="478" r:id="rId34"/>
    <p:sldId id="479" r:id="rId35"/>
    <p:sldId id="480" r:id="rId36"/>
    <p:sldId id="481" r:id="rId37"/>
    <p:sldId id="482" r:id="rId38"/>
    <p:sldId id="476" r:id="rId39"/>
    <p:sldId id="554" r:id="rId40"/>
    <p:sldId id="580" r:id="rId41"/>
    <p:sldId id="483" r:id="rId42"/>
    <p:sldId id="553" r:id="rId43"/>
    <p:sldId id="556" r:id="rId44"/>
    <p:sldId id="557" r:id="rId45"/>
    <p:sldId id="558" r:id="rId46"/>
    <p:sldId id="559" r:id="rId47"/>
    <p:sldId id="560" r:id="rId48"/>
    <p:sldId id="568" r:id="rId49"/>
    <p:sldId id="582" r:id="rId50"/>
    <p:sldId id="583" r:id="rId51"/>
    <p:sldId id="569" r:id="rId52"/>
    <p:sldId id="584" r:id="rId53"/>
    <p:sldId id="585" r:id="rId54"/>
    <p:sldId id="570" r:id="rId55"/>
    <p:sldId id="571" r:id="rId56"/>
    <p:sldId id="418" r:id="rId57"/>
    <p:sldId id="419" r:id="rId58"/>
    <p:sldId id="420" r:id="rId59"/>
    <p:sldId id="421" r:id="rId60"/>
    <p:sldId id="422" r:id="rId61"/>
    <p:sldId id="423" r:id="rId62"/>
    <p:sldId id="552" r:id="rId63"/>
    <p:sldId id="575" r:id="rId64"/>
    <p:sldId id="576" r:id="rId65"/>
    <p:sldId id="578" r:id="rId66"/>
    <p:sldId id="579" r:id="rId67"/>
    <p:sldId id="484" r:id="rId68"/>
    <p:sldId id="577" r:id="rId69"/>
    <p:sldId id="485" r:id="rId70"/>
    <p:sldId id="486" r:id="rId71"/>
    <p:sldId id="487" r:id="rId72"/>
    <p:sldId id="488" r:id="rId73"/>
    <p:sldId id="489" r:id="rId74"/>
    <p:sldId id="490" r:id="rId75"/>
    <p:sldId id="491" r:id="rId76"/>
    <p:sldId id="492" r:id="rId77"/>
    <p:sldId id="493" r:id="rId78"/>
    <p:sldId id="494" r:id="rId79"/>
    <p:sldId id="495" r:id="rId80"/>
    <p:sldId id="496" r:id="rId81"/>
    <p:sldId id="499" r:id="rId82"/>
    <p:sldId id="586" r:id="rId83"/>
    <p:sldId id="501" r:id="rId84"/>
    <p:sldId id="502" r:id="rId85"/>
    <p:sldId id="503" r:id="rId86"/>
    <p:sldId id="511" r:id="rId87"/>
    <p:sldId id="517" r:id="rId88"/>
    <p:sldId id="518" r:id="rId89"/>
    <p:sldId id="520" r:id="rId90"/>
    <p:sldId id="549" r:id="rId91"/>
    <p:sldId id="550" r:id="rId92"/>
    <p:sldId id="551" r:id="rId93"/>
    <p:sldId id="587" r:id="rId94"/>
    <p:sldId id="588" r:id="rId95"/>
    <p:sldId id="572" r:id="rId96"/>
    <p:sldId id="589" r:id="rId97"/>
  </p:sldIdLst>
  <p:sldSz cx="9144000" cy="6858000" type="screen4x3"/>
  <p:notesSz cx="6991350" cy="9282113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80B9D2"/>
    <a:srgbClr val="96D2DE"/>
    <a:srgbClr val="FFFF00"/>
    <a:srgbClr val="FFCCFF"/>
    <a:srgbClr val="99CCCC"/>
    <a:srgbClr val="9999FF"/>
    <a:srgbClr val="009999"/>
    <a:srgbClr val="99CCFF"/>
    <a:srgbClr val="CC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84" autoAdjust="0"/>
    <p:restoredTop sz="79276" autoAdjust="0"/>
  </p:normalViewPr>
  <p:slideViewPr>
    <p:cSldViewPr snapToGrid="0">
      <p:cViewPr>
        <p:scale>
          <a:sx n="75" d="100"/>
          <a:sy n="75" d="100"/>
        </p:scale>
        <p:origin x="-1507" y="106"/>
      </p:cViewPr>
      <p:guideLst>
        <p:guide orient="horz" pos="558"/>
        <p:guide orient="horz" pos="1320"/>
        <p:guide pos="546"/>
        <p:guide pos="512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650"/>
    </p:cViewPr>
  </p:sorterViewPr>
  <p:notesViewPr>
    <p:cSldViewPr snapToGrid="0">
      <p:cViewPr>
        <p:scale>
          <a:sx n="100" d="100"/>
          <a:sy n="100" d="100"/>
        </p:scale>
        <p:origin x="-738" y="2730"/>
      </p:cViewPr>
      <p:guideLst>
        <p:guide orient="horz" pos="3312"/>
        <p:guide orient="horz" pos="2910"/>
        <p:guide orient="horz" pos="300"/>
        <p:guide pos="432"/>
        <p:guide pos="528"/>
        <p:guide pos="7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0.xml"/><Relationship Id="rId2" Type="http://schemas.openxmlformats.org/officeDocument/2006/relationships/slide" Target="slides/slide67.xml"/><Relationship Id="rId1" Type="http://schemas.openxmlformats.org/officeDocument/2006/relationships/slide" Target="slides/slide1.xml"/><Relationship Id="rId4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>
                <a:srgbClr val="000000"/>
              </a:buCl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>
                <a:srgbClr val="000000"/>
              </a:buCl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>
                <a:srgbClr val="000000"/>
              </a:buCl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>
                <a:srgbClr val="000000"/>
              </a:buClr>
              <a:defRPr sz="1200" smtClean="0"/>
            </a:lvl1pPr>
          </a:lstStyle>
          <a:p>
            <a:pPr>
              <a:defRPr/>
            </a:pPr>
            <a:fld id="{AE9F670C-8169-44D0-9D1C-98B4CF65F0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966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463550"/>
            <a:ext cx="6035675" cy="4525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2613" y="5221288"/>
            <a:ext cx="582612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15" tIns="12915" rIns="12915" bIns="12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5" name="Notes_Footer"/>
          <p:cNvSpPr>
            <a:spLocks noChangeArrowheads="1"/>
          </p:cNvSpPr>
          <p:nvPr/>
        </p:nvSpPr>
        <p:spPr bwMode="gray">
          <a:xfrm>
            <a:off x="647700" y="8894763"/>
            <a:ext cx="5838825" cy="1809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985" tIns="46493" rIns="92985" bIns="46493" anchor="ctr"/>
          <a:lstStyle>
            <a:lvl1pPr algn="l" defTabSz="9302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5138" algn="l" defTabSz="9302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30275" algn="l" defTabSz="9302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95413" algn="l" defTabSz="9302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58963" algn="l" defTabSz="9302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16163" defTabSz="9302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73363" defTabSz="9302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30563" defTabSz="9302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87763" defTabSz="9302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altLang="en-US" sz="1100" smtClean="0">
                <a:solidFill>
                  <a:srgbClr val="000000"/>
                </a:solidFill>
                <a:latin typeface="Arial" charset="0"/>
                <a:cs typeface="Arial" charset="0"/>
              </a:rPr>
              <a:t>Oracle Database 10</a:t>
            </a:r>
            <a:r>
              <a:rPr lang="en-US" altLang="en-US" sz="1100" i="1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en-US" sz="1100" smtClean="0">
                <a:solidFill>
                  <a:srgbClr val="000000"/>
                </a:solidFill>
                <a:latin typeface="Arial" charset="0"/>
                <a:cs typeface="Arial" charset="0"/>
              </a:rPr>
              <a:t>: SQL Fundamentals I</a:t>
            </a:r>
            <a:r>
              <a:rPr lang="en-US" altLang="en-US" sz="1100" smtClean="0">
                <a:latin typeface="Arial" charset="0"/>
              </a:rPr>
              <a:t>   5-</a:t>
            </a:r>
            <a:fld id="{E5D096D2-BB84-428F-8CFC-0B570B1A8829}" type="slidenum">
              <a:rPr lang="en-US" altLang="en-US" sz="1100" smtClean="0">
                <a:latin typeface="Arial" charset="0"/>
              </a:rPr>
              <a:pPr algn="ctr">
                <a:buClrTx/>
                <a:buFontTx/>
                <a:buNone/>
                <a:defRPr/>
              </a:pPr>
              <a:t>‹#›</a:t>
            </a:fld>
            <a:endParaRPr lang="en-US" altLang="en-US" sz="11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2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50000"/>
      </a:spcBef>
      <a:spcAft>
        <a:spcPct val="0"/>
      </a:spcAft>
      <a:buSzPct val="100000"/>
      <a:buFont typeface="Arial" charset="0"/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114300" algn="l" defTabSz="457200" rtl="0" eaLnBrk="0" fontAlgn="base" hangingPunct="0">
      <a:spcBef>
        <a:spcPct val="25000"/>
      </a:spcBef>
      <a:spcAft>
        <a:spcPct val="0"/>
      </a:spcAft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457200" indent="-228600" algn="l" defTabSz="457200" rtl="0" eaLnBrk="0" fontAlgn="base" hangingPunct="0">
      <a:spcBef>
        <a:spcPct val="0"/>
      </a:spcBef>
      <a:spcAft>
        <a:spcPct val="0"/>
      </a:spcAft>
      <a:buSzPct val="100000"/>
      <a:buChar char="•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800100" indent="-2286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buChar char="-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914400" algn="l" defTabSz="457200" rtl="0" eaLnBrk="0" fontAlgn="base" hangingPunct="0">
      <a:spcBef>
        <a:spcPct val="0"/>
      </a:spcBef>
      <a:spcAft>
        <a:spcPct val="0"/>
      </a:spcAft>
      <a:buSzPct val="100000"/>
      <a:buFont typeface="Courier New" pitchFamily="49" charset="0"/>
      <a:defRPr sz="11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Constraint Guidelines</a:t>
            </a:r>
          </a:p>
          <a:p>
            <a:pPr lvl="1"/>
            <a:r>
              <a:rPr lang="en-US" altLang="en-US" dirty="0" smtClean="0"/>
              <a:t>Constraints </a:t>
            </a:r>
            <a:r>
              <a:rPr lang="en-US" altLang="en-US" dirty="0"/>
              <a:t>are easy to reference if you give them a meaningful name. Constraint names must follow the standard object-naming rules. If you do not name your constraint, the Oracle server generates a name with the format </a:t>
            </a:r>
            <a:r>
              <a:rPr lang="en-US" altLang="en-US" dirty="0" err="1">
                <a:latin typeface="Courier New" pitchFamily="49" charset="0"/>
              </a:rPr>
              <a:t>SYS_C</a:t>
            </a:r>
            <a:r>
              <a:rPr lang="en-US" altLang="en-US" i="1" dirty="0" err="1">
                <a:latin typeface="Courier New" pitchFamily="49" charset="0"/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an integer so that the constraint name is unique.</a:t>
            </a:r>
          </a:p>
          <a:p>
            <a:pPr lvl="1"/>
            <a:r>
              <a:rPr lang="en-US" altLang="en-US" dirty="0"/>
              <a:t>Constraints can be defined at the time of table creation or after the table has been created.</a:t>
            </a:r>
          </a:p>
          <a:p>
            <a:pPr lvl="1"/>
            <a:r>
              <a:rPr lang="en-US" altLang="en-US" dirty="0"/>
              <a:t>For more information, see “Constraints” in the </a:t>
            </a:r>
            <a:r>
              <a:rPr lang="en-US" altLang="en-US" i="1" dirty="0"/>
              <a:t>Oracle Database</a:t>
            </a:r>
            <a:r>
              <a:rPr lang="en-US" altLang="en-US" dirty="0"/>
              <a:t> </a:t>
            </a:r>
            <a:r>
              <a:rPr lang="en-US" altLang="en-US" i="1" dirty="0"/>
              <a:t>SQL Reference</a:t>
            </a:r>
            <a:r>
              <a:rPr lang="en-US" altLang="en-US" dirty="0"/>
              <a:t>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Defining Constraints</a:t>
            </a:r>
          </a:p>
          <a:p>
            <a:pPr lvl="1"/>
            <a:r>
              <a:rPr lang="en-US" altLang="en-US" dirty="0"/>
              <a:t>The slide gives the syntax for defining constraints when creating a table. You can create the constraints at either the column level or table level. Constraints defined at the column level are included when the column is defined. Table-level constraints are defined at the end of the table definition and must refer to the column or columns on which the constraint pertains in a set of parentheses. </a:t>
            </a:r>
          </a:p>
          <a:p>
            <a:pPr lvl="1"/>
            <a:r>
              <a:rPr lang="en-US" altLang="en-US" dirty="0">
                <a:latin typeface="Courier New" pitchFamily="49" charset="0"/>
              </a:rPr>
              <a:t>NOT NULL</a:t>
            </a:r>
            <a:r>
              <a:rPr lang="en-US" altLang="en-US" dirty="0"/>
              <a:t> constraints must be defined at the column level. </a:t>
            </a:r>
          </a:p>
          <a:p>
            <a:pPr lvl="1"/>
            <a:r>
              <a:rPr lang="en-US" altLang="en-US" dirty="0"/>
              <a:t>Constraints that apply to more than one column must be defined at the table level.</a:t>
            </a:r>
          </a:p>
          <a:p>
            <a:pPr lvl="1"/>
            <a:r>
              <a:rPr lang="en-US" altLang="en-US" dirty="0"/>
              <a:t>In the syntax: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itchFamily="49" charset="0"/>
              </a:rPr>
              <a:t>schema</a:t>
            </a:r>
            <a:r>
              <a:rPr lang="en-US" altLang="en-US" dirty="0"/>
              <a:t> 			is the same as the owner’s name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itchFamily="49" charset="0"/>
              </a:rPr>
              <a:t>table</a:t>
            </a:r>
            <a:r>
              <a:rPr lang="en-US" altLang="en-US" dirty="0"/>
              <a:t> 			is the name of the table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itchFamily="49" charset="0"/>
              </a:rPr>
              <a:t>DEFAULT </a:t>
            </a:r>
            <a:r>
              <a:rPr lang="en-US" altLang="en-US" dirty="0" err="1">
                <a:latin typeface="Courier New" pitchFamily="49" charset="0"/>
              </a:rPr>
              <a:t>expr</a:t>
            </a:r>
            <a:r>
              <a:rPr lang="en-US" altLang="en-US" dirty="0"/>
              <a:t> 	specifies a default value to use if a value is omitted in the 				</a:t>
            </a:r>
            <a:r>
              <a:rPr lang="en-US" altLang="en-US" dirty="0">
                <a:latin typeface="Courier New" pitchFamily="49" charset="0"/>
              </a:rPr>
              <a:t>INSERT</a:t>
            </a:r>
            <a:r>
              <a:rPr lang="en-US" altLang="en-US" dirty="0"/>
              <a:t> statement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itchFamily="49" charset="0"/>
              </a:rPr>
              <a:t>column</a:t>
            </a:r>
            <a:r>
              <a:rPr lang="en-US" altLang="en-US" dirty="0"/>
              <a:t> 			is the name of the column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datatype</a:t>
            </a:r>
            <a:r>
              <a:rPr lang="en-US" altLang="en-US" dirty="0"/>
              <a:t> 		is the column’s data type and length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column_constraint</a:t>
            </a:r>
            <a:r>
              <a:rPr lang="en-US" altLang="en-US" dirty="0"/>
              <a:t>	is an integrity constraint as part of the column definition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table_constraint</a:t>
            </a:r>
            <a:r>
              <a:rPr lang="en-US" altLang="en-US" dirty="0"/>
              <a:t> 	is an integrity constraint as part of the table definition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Defining Constraints (continued)</a:t>
            </a:r>
          </a:p>
          <a:p>
            <a:pPr lvl="1"/>
            <a:r>
              <a:rPr lang="en-US" altLang="en-US" dirty="0"/>
              <a:t>Constraints are usually created at the same time as the table. Constraints can be added to a table after its creation and also temporarily disabled. </a:t>
            </a:r>
          </a:p>
          <a:p>
            <a:pPr lvl="1"/>
            <a:r>
              <a:rPr lang="en-US" altLang="en-US" dirty="0"/>
              <a:t>Both slide examples create a primary key constraint on the </a:t>
            </a:r>
            <a:r>
              <a:rPr lang="en-US" altLang="en-US" dirty="0">
                <a:latin typeface="Courier New" pitchFamily="49" charset="0"/>
              </a:rPr>
              <a:t>EMPLOYEE_ID</a:t>
            </a:r>
            <a:r>
              <a:rPr lang="en-US" altLang="en-US" dirty="0"/>
              <a:t> column of the </a:t>
            </a:r>
            <a:r>
              <a:rPr lang="en-US" altLang="en-US" dirty="0">
                <a:latin typeface="Courier New" pitchFamily="49" charset="0"/>
              </a:rPr>
              <a:t>EMPLOYEES</a:t>
            </a:r>
            <a:r>
              <a:rPr lang="en-US" altLang="en-US" dirty="0"/>
              <a:t> table. </a:t>
            </a:r>
          </a:p>
          <a:p>
            <a:pPr lvl="2">
              <a:buFontTx/>
              <a:buNone/>
            </a:pPr>
            <a:r>
              <a:rPr lang="en-US" altLang="en-US" dirty="0"/>
              <a:t>1.	The first example uses the column-level syntax to define the constraint. </a:t>
            </a:r>
          </a:p>
          <a:p>
            <a:pPr lvl="2">
              <a:buFontTx/>
              <a:buNone/>
            </a:pPr>
            <a:r>
              <a:rPr lang="en-US" altLang="en-US" dirty="0"/>
              <a:t>2.	The second example uses the table-level syntax to define the constraint. </a:t>
            </a:r>
          </a:p>
          <a:p>
            <a:pPr lvl="1"/>
            <a:r>
              <a:rPr lang="en-US" altLang="en-US" dirty="0"/>
              <a:t>More details about the primary key constraint are provided later in this lesson.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60147" y="8816396"/>
            <a:ext cx="3029585" cy="464106"/>
          </a:xfrm>
          <a:prstGeom prst="rect">
            <a:avLst/>
          </a:prstGeom>
          <a:noFill/>
        </p:spPr>
        <p:txBody>
          <a:bodyPr lIns="92985" tIns="46493" rIns="92985" bIns="46493"/>
          <a:lstStyle/>
          <a:p>
            <a:fld id="{D097D99A-AB6B-439F-8695-AE462E7228A1}" type="slidenum">
              <a:rPr lang="en-IE" smtClean="0"/>
              <a:pPr/>
              <a:t>71</a:t>
            </a:fld>
            <a:endParaRPr lang="en-I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147" y="8816396"/>
            <a:ext cx="3029585" cy="464106"/>
          </a:xfrm>
          <a:prstGeom prst="rect">
            <a:avLst/>
          </a:prstGeom>
          <a:noFill/>
        </p:spPr>
        <p:txBody>
          <a:bodyPr lIns="92985" tIns="46493" rIns="92985" bIns="46493"/>
          <a:lstStyle/>
          <a:p>
            <a:fld id="{7755861C-D5A0-47FC-BCD8-6F7699C3D0D9}" type="slidenum">
              <a:rPr lang="en-IE" smtClean="0"/>
              <a:pPr/>
              <a:t>73</a:t>
            </a:fld>
            <a:endParaRPr lang="en-IE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60147" y="8816396"/>
            <a:ext cx="3029585" cy="464106"/>
          </a:xfrm>
          <a:prstGeom prst="rect">
            <a:avLst/>
          </a:prstGeom>
          <a:noFill/>
        </p:spPr>
        <p:txBody>
          <a:bodyPr lIns="92985" tIns="46493" rIns="92985" bIns="46493"/>
          <a:lstStyle/>
          <a:p>
            <a:fld id="{D097D99A-AB6B-439F-8695-AE462E7228A1}" type="slidenum">
              <a:rPr lang="en-IE" smtClean="0"/>
              <a:pPr/>
              <a:t>74</a:t>
            </a:fld>
            <a:endParaRPr lang="en-I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60147" y="8816396"/>
            <a:ext cx="3029585" cy="464106"/>
          </a:xfrm>
          <a:prstGeom prst="rect">
            <a:avLst/>
          </a:prstGeom>
          <a:noFill/>
        </p:spPr>
        <p:txBody>
          <a:bodyPr lIns="92985" tIns="46493" rIns="92985" bIns="46493"/>
          <a:lstStyle/>
          <a:p>
            <a:fld id="{5811AC99-F074-48EE-92CC-109E8A2D297A}" type="slidenum">
              <a:rPr lang="en-IE" smtClean="0"/>
              <a:pPr/>
              <a:t>75</a:t>
            </a:fld>
            <a:endParaRPr lang="en-I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60147" y="8816396"/>
            <a:ext cx="3029585" cy="464106"/>
          </a:xfrm>
          <a:prstGeom prst="rect">
            <a:avLst/>
          </a:prstGeom>
          <a:noFill/>
        </p:spPr>
        <p:txBody>
          <a:bodyPr lIns="92985" tIns="46493" rIns="92985" bIns="46493"/>
          <a:lstStyle/>
          <a:p>
            <a:fld id="{656CBF84-C430-43AA-8472-87BD2BC2AA7D}" type="slidenum">
              <a:rPr lang="en-IE" smtClean="0"/>
              <a:pPr/>
              <a:t>76</a:t>
            </a:fld>
            <a:endParaRPr lang="en-I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60147" y="8816396"/>
            <a:ext cx="3029585" cy="464106"/>
          </a:xfrm>
          <a:prstGeom prst="rect">
            <a:avLst/>
          </a:prstGeom>
          <a:noFill/>
        </p:spPr>
        <p:txBody>
          <a:bodyPr lIns="92985" tIns="46493" rIns="92985" bIns="46493"/>
          <a:lstStyle/>
          <a:p>
            <a:fld id="{DD5F64EF-74CE-4FE7-B55B-6BDEC339C4FF}" type="slidenum">
              <a:rPr lang="en-IE" smtClean="0"/>
              <a:pPr/>
              <a:t>77</a:t>
            </a:fld>
            <a:endParaRPr lang="en-I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147" y="8816396"/>
            <a:ext cx="3029585" cy="464106"/>
          </a:xfrm>
          <a:prstGeom prst="rect">
            <a:avLst/>
          </a:prstGeom>
          <a:noFill/>
        </p:spPr>
        <p:txBody>
          <a:bodyPr lIns="92985" tIns="46493" rIns="92985" bIns="46493"/>
          <a:lstStyle/>
          <a:p>
            <a:fld id="{5D411BD4-9197-47A9-BD96-F5AAFCBC7424}" type="slidenum">
              <a:rPr lang="en-IE" smtClean="0"/>
              <a:pPr/>
              <a:t>78</a:t>
            </a:fld>
            <a:endParaRPr lang="en-IE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66907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</a:rPr>
              <a:t>UNIQUE</a:t>
            </a:r>
            <a:r>
              <a:rPr lang="en-US" altLang="en-US" dirty="0"/>
              <a:t> Constraint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 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UNIQUE</a:t>
            </a:r>
            <a:r>
              <a:rPr lang="en-US" altLang="en-US" dirty="0">
                <a:solidFill>
                  <a:schemeClr val="tx1"/>
                </a:solidFill>
              </a:rPr>
              <a:t> key integrity constraint requires that every value in a column or set of columns (key) be unique—that is, no two rows of a table</a:t>
            </a:r>
            <a:r>
              <a:rPr lang="en-US" altLang="en-US" dirty="0"/>
              <a:t> can have duplicate values in a specified column or set of columns. The column (or set of columns) included in the definition of the </a:t>
            </a:r>
            <a:r>
              <a:rPr lang="en-US" altLang="en-US" dirty="0">
                <a:latin typeface="Courier New" pitchFamily="49" charset="0"/>
              </a:rPr>
              <a:t>UNIQUE</a:t>
            </a:r>
            <a:r>
              <a:rPr lang="en-US" altLang="en-US" dirty="0"/>
              <a:t> key constraint is called the </a:t>
            </a:r>
            <a:r>
              <a:rPr lang="en-US" altLang="en-US" i="1" dirty="0"/>
              <a:t>unique key</a:t>
            </a:r>
            <a:r>
              <a:rPr lang="en-US" altLang="en-US" dirty="0"/>
              <a:t>. If the </a:t>
            </a:r>
            <a:r>
              <a:rPr lang="en-US" altLang="en-US" dirty="0">
                <a:latin typeface="Courier New" pitchFamily="49" charset="0"/>
              </a:rPr>
              <a:t>UNIQUE</a:t>
            </a:r>
            <a:r>
              <a:rPr lang="en-US" altLang="en-US" dirty="0"/>
              <a:t> constraint comprises more than one column, that group of columns is called a </a:t>
            </a:r>
            <a:r>
              <a:rPr lang="en-US" altLang="en-US" i="1" dirty="0"/>
              <a:t>composite unique key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dirty="0">
                <a:latin typeface="Courier New" pitchFamily="49" charset="0"/>
              </a:rPr>
              <a:t>UNIQUE</a:t>
            </a:r>
            <a:r>
              <a:rPr lang="en-US" altLang="en-US" dirty="0"/>
              <a:t> constraints enable the input of nulls unless you also define </a:t>
            </a:r>
            <a:r>
              <a:rPr lang="en-US" altLang="en-US" dirty="0">
                <a:latin typeface="Courier New" pitchFamily="49" charset="0"/>
              </a:rPr>
              <a:t>NOT NULL</a:t>
            </a:r>
            <a:r>
              <a:rPr lang="en-US" altLang="en-US" dirty="0"/>
              <a:t> constraints for the same columns. In fact, any number of rows can include nulls for columns without </a:t>
            </a:r>
            <a:r>
              <a:rPr lang="en-US" altLang="en-US" dirty="0">
                <a:latin typeface="Courier New" pitchFamily="49" charset="0"/>
              </a:rPr>
              <a:t>NOT NULL</a:t>
            </a:r>
            <a:r>
              <a:rPr lang="en-US" altLang="en-US" dirty="0"/>
              <a:t> constraints because nulls are not considered equal to anything. A null in a column (or in all columns of a composite </a:t>
            </a:r>
            <a:r>
              <a:rPr lang="en-US" altLang="en-US" dirty="0">
                <a:latin typeface="Courier New" pitchFamily="49" charset="0"/>
              </a:rPr>
              <a:t>UNIQUE</a:t>
            </a:r>
            <a:r>
              <a:rPr lang="en-US" altLang="en-US" dirty="0"/>
              <a:t> key) always satisfies a </a:t>
            </a:r>
            <a:r>
              <a:rPr lang="en-US" altLang="en-US" dirty="0">
                <a:latin typeface="Courier New" pitchFamily="49" charset="0"/>
              </a:rPr>
              <a:t>UNIQUE</a:t>
            </a:r>
            <a:r>
              <a:rPr lang="en-US" altLang="en-US" dirty="0"/>
              <a:t> constraint. </a:t>
            </a:r>
          </a:p>
          <a:p>
            <a:pPr lvl="1"/>
            <a:r>
              <a:rPr lang="en-US" altLang="en-US" b="1" dirty="0"/>
              <a:t>Note:</a:t>
            </a:r>
            <a:r>
              <a:rPr lang="en-US" altLang="en-US" dirty="0"/>
              <a:t> Because of the search mechanism for </a:t>
            </a:r>
            <a:r>
              <a:rPr lang="en-US" altLang="en-US" dirty="0">
                <a:latin typeface="Courier New" pitchFamily="49" charset="0"/>
              </a:rPr>
              <a:t>UNIQUE</a:t>
            </a:r>
            <a:r>
              <a:rPr lang="en-US" altLang="en-US" dirty="0"/>
              <a:t> constraints on more than one column, you cannot have identical values in the non-null columns of a partially null composite </a:t>
            </a:r>
            <a:r>
              <a:rPr lang="en-US" altLang="en-US" dirty="0">
                <a:latin typeface="Courier New" pitchFamily="49" charset="0"/>
              </a:rPr>
              <a:t>UNIQUE</a:t>
            </a:r>
            <a:r>
              <a:rPr lang="en-US" altLang="en-US" dirty="0"/>
              <a:t> key constraint.</a:t>
            </a:r>
            <a:endParaRPr lang="en-US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itchFamily="49" charset="0"/>
              </a:rPr>
              <a:t>DEFAULT</a:t>
            </a:r>
            <a:r>
              <a:rPr lang="en-US" altLang="en-US"/>
              <a:t> Option</a:t>
            </a: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When you define a table, you can specify that a column be given a default value by using the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DEFAULT</a:t>
            </a:r>
            <a:r>
              <a:rPr lang="en-US" altLang="en-US">
                <a:solidFill>
                  <a:schemeClr val="tx1"/>
                </a:solidFill>
              </a:rPr>
              <a:t> option. This option prevents null values from entering the columns if a row is inserted without a value for the column. The default value can be a literal, an expression, or a SQL function (such as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SYSDATE</a:t>
            </a:r>
            <a:r>
              <a:rPr lang="en-US" altLang="en-US">
                <a:solidFill>
                  <a:schemeClr val="tx1"/>
                </a:solidFill>
              </a:rPr>
              <a:t> or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USER</a:t>
            </a:r>
            <a:r>
              <a:rPr lang="en-US" altLang="en-US">
                <a:solidFill>
                  <a:schemeClr val="tx1"/>
                </a:solidFill>
              </a:rPr>
              <a:t>), but the value cannot be the name of another column or a pseudocolumn (such as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NEXTVAL</a:t>
            </a:r>
            <a:r>
              <a:rPr lang="en-US" altLang="en-US">
                <a:solidFill>
                  <a:schemeClr val="tx1"/>
                </a:solidFill>
              </a:rPr>
              <a:t> or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CURRVAL</a:t>
            </a:r>
            <a:r>
              <a:rPr lang="en-US" altLang="en-US">
                <a:solidFill>
                  <a:schemeClr val="tx1"/>
                </a:solidFill>
              </a:rPr>
              <a:t>). The default expression must match the data type of the column.</a:t>
            </a:r>
          </a:p>
          <a:p>
            <a:pPr lvl="1"/>
            <a:r>
              <a:rPr lang="en-US" altLang="en-US" b="1">
                <a:solidFill>
                  <a:schemeClr val="tx1"/>
                </a:solidFill>
              </a:rPr>
              <a:t>Note: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CURRVAL</a:t>
            </a:r>
            <a:r>
              <a:rPr lang="en-US" altLang="en-US">
                <a:solidFill>
                  <a:schemeClr val="tx1"/>
                </a:solidFill>
              </a:rPr>
              <a:t> and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NEXTVAL</a:t>
            </a:r>
            <a:r>
              <a:rPr lang="en-US" altLang="en-US">
                <a:solidFill>
                  <a:schemeClr val="tx1"/>
                </a:solidFill>
              </a:rPr>
              <a:t> are explained later in this lesson.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147" y="8816396"/>
            <a:ext cx="3029585" cy="464106"/>
          </a:xfrm>
          <a:prstGeom prst="rect">
            <a:avLst/>
          </a:prstGeom>
          <a:noFill/>
        </p:spPr>
        <p:txBody>
          <a:bodyPr lIns="92985" tIns="46493" rIns="92985" bIns="46493"/>
          <a:lstStyle/>
          <a:p>
            <a:fld id="{B00BE9FE-5ED4-4FC7-96AB-33F3CE5BC6E5}" type="slidenum">
              <a:rPr lang="en-IE" smtClean="0"/>
              <a:pPr/>
              <a:t>87</a:t>
            </a:fld>
            <a:endParaRPr lang="en-IE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147" y="8816396"/>
            <a:ext cx="3029585" cy="464106"/>
          </a:xfrm>
          <a:prstGeom prst="rect">
            <a:avLst/>
          </a:prstGeom>
          <a:noFill/>
        </p:spPr>
        <p:txBody>
          <a:bodyPr lIns="92985" tIns="46493" rIns="92985" bIns="46493"/>
          <a:lstStyle/>
          <a:p>
            <a:fld id="{9C310FAF-CD0A-49E9-9107-97E7E5B4821F}" type="slidenum">
              <a:rPr lang="en-IE" smtClean="0"/>
              <a:pPr/>
              <a:t>88</a:t>
            </a:fld>
            <a:endParaRPr lang="en-IE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147" y="8816396"/>
            <a:ext cx="3029585" cy="464106"/>
          </a:xfrm>
          <a:prstGeom prst="rect">
            <a:avLst/>
          </a:prstGeom>
          <a:noFill/>
        </p:spPr>
        <p:txBody>
          <a:bodyPr lIns="92985" tIns="46493" rIns="92985" bIns="46493"/>
          <a:lstStyle/>
          <a:p>
            <a:fld id="{0B30A093-A968-4E5E-8EF3-DB252AD0D290}" type="slidenum">
              <a:rPr lang="en-IE" smtClean="0"/>
              <a:pPr/>
              <a:t>89</a:t>
            </a:fld>
            <a:endParaRPr lang="en-IE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48948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07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07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Defining Joins</a:t>
            </a:r>
          </a:p>
          <a:p>
            <a:pPr lvl="1" eaLnBrk="1" hangingPunct="1"/>
            <a:r>
              <a:rPr lang="en-US" altLang="en-US" smtClean="0">
                <a:latin typeface="Times" pitchFamily="18" charset="0"/>
              </a:rPr>
              <a:t>In the syntax: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i="1" smtClean="0">
                <a:latin typeface="Courier New" pitchFamily="49" charset="0"/>
              </a:rPr>
              <a:t>table1.column</a:t>
            </a:r>
            <a:r>
              <a:rPr lang="en-US" altLang="en-US" smtClean="0"/>
              <a:t> </a:t>
            </a:r>
            <a:r>
              <a:rPr lang="en-US" altLang="en-US" smtClean="0">
                <a:latin typeface="Times" pitchFamily="18" charset="0"/>
              </a:rPr>
              <a:t>denotes the table and column from which data is retrieved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NATURAL JOIN</a:t>
            </a:r>
            <a:r>
              <a:rPr lang="en-US" altLang="en-US" smtClean="0"/>
              <a:t> </a:t>
            </a:r>
            <a:r>
              <a:rPr lang="en-US" altLang="en-US" smtClean="0">
                <a:latin typeface="Times" pitchFamily="18" charset="0"/>
              </a:rPr>
              <a:t>joins two tables based on the same column name 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JOIN</a:t>
            </a:r>
            <a:r>
              <a:rPr lang="en-US" altLang="en-US" i="1" smtClean="0">
                <a:latin typeface="Courier New" pitchFamily="49" charset="0"/>
              </a:rPr>
              <a:t> table </a:t>
            </a:r>
            <a:r>
              <a:rPr lang="en-US" altLang="en-US" smtClean="0">
                <a:latin typeface="Courier New" pitchFamily="49" charset="0"/>
              </a:rPr>
              <a:t>USING </a:t>
            </a:r>
            <a:r>
              <a:rPr lang="en-US" altLang="en-US" i="1" smtClean="0">
                <a:latin typeface="Courier New" pitchFamily="49" charset="0"/>
              </a:rPr>
              <a:t>column_name</a:t>
            </a:r>
            <a:r>
              <a:rPr lang="en-US" altLang="en-US" smtClean="0"/>
              <a:t> </a:t>
            </a:r>
            <a:r>
              <a:rPr lang="en-US" altLang="en-US" smtClean="0">
                <a:latin typeface="Times" pitchFamily="18" charset="0"/>
              </a:rPr>
              <a:t>performs an equijoin based on the column name 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JOIN</a:t>
            </a:r>
            <a:r>
              <a:rPr lang="en-US" altLang="en-US" i="1" smtClean="0">
                <a:latin typeface="Courier New" pitchFamily="49" charset="0"/>
              </a:rPr>
              <a:t> table ON table1.column_name</a:t>
            </a:r>
            <a:r>
              <a:rPr lang="en-US" altLang="en-US" smtClean="0"/>
              <a:t> </a:t>
            </a:r>
            <a:r>
              <a:rPr lang="en-US" altLang="en-US" smtClean="0">
                <a:latin typeface="Times" pitchFamily="18" charset="0"/>
              </a:rPr>
              <a:t>performs an equijoin based on the condition in the </a:t>
            </a:r>
            <a:r>
              <a:rPr lang="en-US" altLang="en-US" smtClean="0">
                <a:latin typeface="Courier New" pitchFamily="49" charset="0"/>
              </a:rPr>
              <a:t>ON</a:t>
            </a:r>
            <a:r>
              <a:rPr lang="en-US" altLang="en-US" smtClean="0">
                <a:latin typeface="Times" pitchFamily="18" charset="0"/>
              </a:rPr>
              <a:t> clause, </a:t>
            </a:r>
            <a:r>
              <a:rPr lang="en-US" altLang="en-US" smtClean="0">
                <a:latin typeface="Courier New" pitchFamily="49" charset="0"/>
              </a:rPr>
              <a:t>= </a:t>
            </a:r>
            <a:r>
              <a:rPr lang="en-US" altLang="en-US" i="1" smtClean="0">
                <a:latin typeface="Courier New" pitchFamily="49" charset="0"/>
              </a:rPr>
              <a:t>table2.column_name</a:t>
            </a:r>
            <a:endParaRPr lang="en-US" altLang="en-US" smtClean="0">
              <a:latin typeface="Times" pitchFamily="18" charset="0"/>
            </a:endParaRP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i="1" smtClean="0">
                <a:latin typeface="Courier New" pitchFamily="49" charset="0"/>
              </a:rPr>
              <a:t>LEFT/RIGHT/FULL OUTER </a:t>
            </a:r>
            <a:r>
              <a:rPr lang="en-US" altLang="en-US" smtClean="0"/>
              <a:t>is used</a:t>
            </a:r>
            <a:r>
              <a:rPr lang="en-US" altLang="en-US" i="1" smtClean="0">
                <a:latin typeface="Courier New" pitchFamily="49" charset="0"/>
              </a:rPr>
              <a:t> </a:t>
            </a:r>
            <a:r>
              <a:rPr lang="en-US" altLang="en-US" smtClean="0"/>
              <a:t>to perform outer joins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CROSS JOIN</a:t>
            </a:r>
            <a:r>
              <a:rPr lang="en-US" altLang="en-US" smtClean="0"/>
              <a:t> </a:t>
            </a:r>
            <a:r>
              <a:rPr lang="en-US" altLang="en-US" smtClean="0">
                <a:latin typeface="Times" pitchFamily="18" charset="0"/>
              </a:rPr>
              <a:t>returns a Cartesian product from the two tables</a:t>
            </a:r>
            <a:endParaRPr lang="en-US" altLang="en-US" i="1" smtClean="0">
              <a:latin typeface="Times" pitchFamily="18" charset="0"/>
            </a:endParaRPr>
          </a:p>
          <a:p>
            <a:pPr lvl="1" eaLnBrk="1" hangingPunct="1"/>
            <a:r>
              <a:rPr lang="en-US" altLang="en-US" smtClean="0"/>
              <a:t>For more information, see “</a:t>
            </a:r>
            <a:r>
              <a:rPr lang="en-US" altLang="en-US" smtClean="0">
                <a:latin typeface="Courier New" pitchFamily="49" charset="0"/>
              </a:rPr>
              <a:t>SELECT</a:t>
            </a:r>
            <a:r>
              <a:rPr lang="en-US" altLang="en-US" smtClean="0"/>
              <a:t>” in </a:t>
            </a:r>
            <a:r>
              <a:rPr lang="en-US" altLang="en-US" i="1" smtClean="0"/>
              <a:t>Oracle SQL Reference.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07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07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Defining Joins</a:t>
            </a:r>
          </a:p>
          <a:p>
            <a:pPr lvl="1" eaLnBrk="1" hangingPunct="1"/>
            <a:r>
              <a:rPr lang="en-US" altLang="en-US" dirty="0" smtClean="0">
                <a:latin typeface="Times" pitchFamily="18" charset="0"/>
              </a:rPr>
              <a:t>In the syntax: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i="1" dirty="0" smtClean="0">
                <a:latin typeface="Courier New" pitchFamily="49" charset="0"/>
              </a:rPr>
              <a:t>table1.column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" pitchFamily="18" charset="0"/>
              </a:rPr>
              <a:t>denotes the table and column from which data is retrieved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NATURAL JOIN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" pitchFamily="18" charset="0"/>
              </a:rPr>
              <a:t>joins two tables based on the same column name 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JOIN</a:t>
            </a:r>
            <a:r>
              <a:rPr lang="en-US" altLang="en-US" i="1" dirty="0" smtClean="0">
                <a:latin typeface="Courier New" pitchFamily="49" charset="0"/>
              </a:rPr>
              <a:t> table </a:t>
            </a:r>
            <a:r>
              <a:rPr lang="en-US" altLang="en-US" dirty="0" smtClean="0">
                <a:latin typeface="Courier New" pitchFamily="49" charset="0"/>
              </a:rPr>
              <a:t>USING </a:t>
            </a:r>
            <a:r>
              <a:rPr lang="en-US" altLang="en-US" i="1" dirty="0" err="1" smtClean="0">
                <a:latin typeface="Courier New" pitchFamily="49" charset="0"/>
              </a:rPr>
              <a:t>column_name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" pitchFamily="18" charset="0"/>
              </a:rPr>
              <a:t>performs an equijoin based on the column name 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JOIN</a:t>
            </a:r>
            <a:r>
              <a:rPr lang="en-US" altLang="en-US" i="1" dirty="0" smtClean="0">
                <a:latin typeface="Courier New" pitchFamily="49" charset="0"/>
              </a:rPr>
              <a:t> table ON table1.column_name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" pitchFamily="18" charset="0"/>
              </a:rPr>
              <a:t>performs an equijoin based on the condition in the </a:t>
            </a:r>
            <a:r>
              <a:rPr lang="en-US" altLang="en-US" dirty="0" smtClean="0">
                <a:latin typeface="Courier New" pitchFamily="49" charset="0"/>
              </a:rPr>
              <a:t>ON</a:t>
            </a:r>
            <a:r>
              <a:rPr lang="en-US" altLang="en-US" dirty="0" smtClean="0">
                <a:latin typeface="Times" pitchFamily="18" charset="0"/>
              </a:rPr>
              <a:t> clause, </a:t>
            </a:r>
            <a:r>
              <a:rPr lang="en-US" altLang="en-US" dirty="0" smtClean="0">
                <a:latin typeface="Courier New" pitchFamily="49" charset="0"/>
              </a:rPr>
              <a:t>= </a:t>
            </a:r>
            <a:r>
              <a:rPr lang="en-US" altLang="en-US" i="1" dirty="0" smtClean="0">
                <a:latin typeface="Courier New" pitchFamily="49" charset="0"/>
              </a:rPr>
              <a:t>table2.column_name</a:t>
            </a:r>
            <a:endParaRPr lang="en-US" altLang="en-US" dirty="0" smtClean="0">
              <a:latin typeface="Times" pitchFamily="18" charset="0"/>
            </a:endParaRP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i="1" dirty="0" smtClean="0">
                <a:latin typeface="Courier New" pitchFamily="49" charset="0"/>
              </a:rPr>
              <a:t>LEFT/RIGHT/FULL OUTER </a:t>
            </a:r>
            <a:r>
              <a:rPr lang="en-US" altLang="en-US" dirty="0" smtClean="0"/>
              <a:t>is used</a:t>
            </a:r>
            <a:r>
              <a:rPr lang="en-US" altLang="en-US" i="1" dirty="0" smtClean="0">
                <a:latin typeface="Courier New" pitchFamily="49" charset="0"/>
              </a:rPr>
              <a:t> </a:t>
            </a:r>
            <a:r>
              <a:rPr lang="en-US" altLang="en-US" dirty="0" smtClean="0"/>
              <a:t>to perform outer joins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CROSS JOIN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" pitchFamily="18" charset="0"/>
              </a:rPr>
              <a:t>returns a Cartesian product from the two tables</a:t>
            </a:r>
            <a:endParaRPr lang="en-US" altLang="en-US" i="1" dirty="0" smtClean="0">
              <a:latin typeface="Times" pitchFamily="18" charset="0"/>
            </a:endParaRPr>
          </a:p>
          <a:p>
            <a:pPr lvl="1" eaLnBrk="1" hangingPunct="1"/>
            <a:r>
              <a:rPr lang="en-US" altLang="en-US" dirty="0" smtClean="0"/>
              <a:t>For more information, see “</a:t>
            </a:r>
            <a:r>
              <a:rPr lang="en-US" altLang="en-US" dirty="0" smtClean="0">
                <a:latin typeface="Courier New" pitchFamily="49" charset="0"/>
              </a:rPr>
              <a:t>SELECT</a:t>
            </a:r>
            <a:r>
              <a:rPr lang="en-US" altLang="en-US" dirty="0" smtClean="0"/>
              <a:t>” in </a:t>
            </a:r>
            <a:r>
              <a:rPr lang="en-US" altLang="en-US" i="1" dirty="0" smtClean="0"/>
              <a:t>Oracle SQL Reference.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07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07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Defining Joins</a:t>
            </a:r>
          </a:p>
          <a:p>
            <a:pPr lvl="1" eaLnBrk="1" hangingPunct="1"/>
            <a:r>
              <a:rPr lang="en-US" altLang="en-US" dirty="0" smtClean="0">
                <a:latin typeface="Times" pitchFamily="18" charset="0"/>
              </a:rPr>
              <a:t>In the syntax: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i="1" dirty="0" smtClean="0">
                <a:latin typeface="Courier New" pitchFamily="49" charset="0"/>
              </a:rPr>
              <a:t>table1.column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" pitchFamily="18" charset="0"/>
              </a:rPr>
              <a:t>denotes the table and column from which data is retrieved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NATURAL JOIN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" pitchFamily="18" charset="0"/>
              </a:rPr>
              <a:t>joins two tables based on the same column name 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JOIN</a:t>
            </a:r>
            <a:r>
              <a:rPr lang="en-US" altLang="en-US" i="1" dirty="0" smtClean="0">
                <a:latin typeface="Courier New" pitchFamily="49" charset="0"/>
              </a:rPr>
              <a:t> table ON table1.column_name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" pitchFamily="18" charset="0"/>
              </a:rPr>
              <a:t>performs an equijoin based on the condition in the </a:t>
            </a:r>
            <a:r>
              <a:rPr lang="en-US" altLang="en-US" dirty="0" smtClean="0">
                <a:latin typeface="Courier New" pitchFamily="49" charset="0"/>
              </a:rPr>
              <a:t>ON</a:t>
            </a:r>
            <a:r>
              <a:rPr lang="en-US" altLang="en-US" dirty="0" smtClean="0">
                <a:latin typeface="Times" pitchFamily="18" charset="0"/>
              </a:rPr>
              <a:t> clause, </a:t>
            </a:r>
            <a:r>
              <a:rPr lang="en-US" altLang="en-US" dirty="0" smtClean="0">
                <a:latin typeface="Courier New" pitchFamily="49" charset="0"/>
              </a:rPr>
              <a:t>= </a:t>
            </a:r>
            <a:r>
              <a:rPr lang="en-US" altLang="en-US" i="1" dirty="0" smtClean="0">
                <a:latin typeface="Courier New" pitchFamily="49" charset="0"/>
              </a:rPr>
              <a:t>table2.column_name</a:t>
            </a:r>
            <a:endParaRPr lang="en-US" altLang="en-US" dirty="0" smtClean="0">
              <a:latin typeface="Times" pitchFamily="18" charset="0"/>
            </a:endParaRP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i="1" dirty="0" smtClean="0">
                <a:latin typeface="Courier New" pitchFamily="49" charset="0"/>
              </a:rPr>
              <a:t>LEFT/RIGHT/FULL OUTER </a:t>
            </a:r>
            <a:r>
              <a:rPr lang="en-US" altLang="en-US" dirty="0" smtClean="0"/>
              <a:t>is used</a:t>
            </a:r>
            <a:r>
              <a:rPr lang="en-US" altLang="en-US" i="1" dirty="0" smtClean="0">
                <a:latin typeface="Courier New" pitchFamily="49" charset="0"/>
              </a:rPr>
              <a:t> </a:t>
            </a:r>
            <a:r>
              <a:rPr lang="en-US" altLang="en-US" dirty="0" smtClean="0"/>
              <a:t>to perform outer joins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CROSS JOIN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" pitchFamily="18" charset="0"/>
              </a:rPr>
              <a:t>returns a Cartesian product from the two tables</a:t>
            </a:r>
            <a:endParaRPr lang="en-US" altLang="en-US" i="1" dirty="0" smtClean="0">
              <a:latin typeface="Times" pitchFamily="18" charset="0"/>
            </a:endParaRPr>
          </a:p>
          <a:p>
            <a:pPr lvl="1" eaLnBrk="1" hangingPunct="1"/>
            <a:r>
              <a:rPr lang="en-US" altLang="en-US" dirty="0" smtClean="0"/>
              <a:t>For more information, see “</a:t>
            </a:r>
            <a:r>
              <a:rPr lang="en-US" altLang="en-US" dirty="0" smtClean="0">
                <a:latin typeface="Courier New" pitchFamily="49" charset="0"/>
              </a:rPr>
              <a:t>SELECT</a:t>
            </a:r>
            <a:r>
              <a:rPr lang="en-US" altLang="en-US" dirty="0" smtClean="0"/>
              <a:t>” in </a:t>
            </a:r>
            <a:r>
              <a:rPr lang="en-US" altLang="en-US" i="1" dirty="0" smtClean="0"/>
              <a:t>Oracle SQL Reference.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07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07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Defining Joins</a:t>
            </a:r>
          </a:p>
          <a:p>
            <a:pPr lvl="1" eaLnBrk="1" hangingPunct="1"/>
            <a:r>
              <a:rPr lang="en-US" altLang="en-US" dirty="0" smtClean="0">
                <a:latin typeface="Times" pitchFamily="18" charset="0"/>
              </a:rPr>
              <a:t>In the syntax: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i="1" dirty="0" smtClean="0">
                <a:latin typeface="Courier New" pitchFamily="49" charset="0"/>
              </a:rPr>
              <a:t>table1.column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" pitchFamily="18" charset="0"/>
              </a:rPr>
              <a:t>denotes the table and column from which data is retrieved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NATURAL JOIN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" pitchFamily="18" charset="0"/>
              </a:rPr>
              <a:t>joins two tables based on the same column name 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JOIN</a:t>
            </a:r>
            <a:r>
              <a:rPr lang="en-US" altLang="en-US" i="1" dirty="0" smtClean="0">
                <a:latin typeface="Courier New" pitchFamily="49" charset="0"/>
              </a:rPr>
              <a:t> table ON table1.column_name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" pitchFamily="18" charset="0"/>
              </a:rPr>
              <a:t>performs an equijoin based on the condition in the </a:t>
            </a:r>
            <a:r>
              <a:rPr lang="en-US" altLang="en-US" dirty="0" smtClean="0">
                <a:latin typeface="Courier New" pitchFamily="49" charset="0"/>
              </a:rPr>
              <a:t>ON</a:t>
            </a:r>
            <a:r>
              <a:rPr lang="en-US" altLang="en-US" dirty="0" smtClean="0">
                <a:latin typeface="Times" pitchFamily="18" charset="0"/>
              </a:rPr>
              <a:t> clause, </a:t>
            </a:r>
            <a:r>
              <a:rPr lang="en-US" altLang="en-US" dirty="0" smtClean="0">
                <a:latin typeface="Courier New" pitchFamily="49" charset="0"/>
              </a:rPr>
              <a:t>= </a:t>
            </a:r>
            <a:r>
              <a:rPr lang="en-US" altLang="en-US" i="1" dirty="0" smtClean="0">
                <a:latin typeface="Courier New" pitchFamily="49" charset="0"/>
              </a:rPr>
              <a:t>table2.column_name</a:t>
            </a:r>
            <a:endParaRPr lang="en-US" altLang="en-US" dirty="0" smtClean="0">
              <a:latin typeface="Times" pitchFamily="18" charset="0"/>
            </a:endParaRP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i="1" dirty="0" smtClean="0">
                <a:latin typeface="Courier New" pitchFamily="49" charset="0"/>
              </a:rPr>
              <a:t>LEFT/RIGHT/FULL OUTER </a:t>
            </a:r>
            <a:r>
              <a:rPr lang="en-US" altLang="en-US" dirty="0" smtClean="0"/>
              <a:t>is used</a:t>
            </a:r>
            <a:r>
              <a:rPr lang="en-US" altLang="en-US" i="1" dirty="0" smtClean="0">
                <a:latin typeface="Courier New" pitchFamily="49" charset="0"/>
              </a:rPr>
              <a:t> </a:t>
            </a:r>
            <a:r>
              <a:rPr lang="en-US" altLang="en-US" dirty="0" smtClean="0"/>
              <a:t>to perform outer joins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CROSS JOIN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" pitchFamily="18" charset="0"/>
              </a:rPr>
              <a:t>returns a Cartesian product from the two tables</a:t>
            </a:r>
            <a:endParaRPr lang="en-US" altLang="en-US" i="1" dirty="0" smtClean="0">
              <a:latin typeface="Times" pitchFamily="18" charset="0"/>
            </a:endParaRPr>
          </a:p>
          <a:p>
            <a:pPr lvl="1" eaLnBrk="1" hangingPunct="1"/>
            <a:r>
              <a:rPr lang="en-US" altLang="en-US" dirty="0" smtClean="0"/>
              <a:t>For more information, see “</a:t>
            </a:r>
            <a:r>
              <a:rPr lang="en-US" altLang="en-US" dirty="0" smtClean="0">
                <a:latin typeface="Courier New" pitchFamily="49" charset="0"/>
              </a:rPr>
              <a:t>SELECT</a:t>
            </a:r>
            <a:r>
              <a:rPr lang="en-US" altLang="en-US" dirty="0" smtClean="0"/>
              <a:t>” in </a:t>
            </a:r>
            <a:r>
              <a:rPr lang="en-US" altLang="en-US" i="1" dirty="0" smtClean="0"/>
              <a:t>Oracle SQL Reference.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07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07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Defining Joins</a:t>
            </a:r>
          </a:p>
          <a:p>
            <a:pPr lvl="1" eaLnBrk="1" hangingPunct="1"/>
            <a:r>
              <a:rPr lang="en-US" altLang="en-US" dirty="0" smtClean="0">
                <a:latin typeface="Times" pitchFamily="18" charset="0"/>
              </a:rPr>
              <a:t>In the syntax: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i="1" dirty="0" smtClean="0">
                <a:latin typeface="Courier New" pitchFamily="49" charset="0"/>
              </a:rPr>
              <a:t>table1.column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" pitchFamily="18" charset="0"/>
              </a:rPr>
              <a:t>denotes the table and column from which data is retrieved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NATURAL JOIN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" pitchFamily="18" charset="0"/>
              </a:rPr>
              <a:t>joins two tables based on the same column name 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JOIN</a:t>
            </a:r>
            <a:r>
              <a:rPr lang="en-US" altLang="en-US" i="1" dirty="0" smtClean="0">
                <a:latin typeface="Courier New" pitchFamily="49" charset="0"/>
              </a:rPr>
              <a:t> table ON table1.column_name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" pitchFamily="18" charset="0"/>
              </a:rPr>
              <a:t>performs an equijoin based on the condition in the </a:t>
            </a:r>
            <a:r>
              <a:rPr lang="en-US" altLang="en-US" dirty="0" smtClean="0">
                <a:latin typeface="Courier New" pitchFamily="49" charset="0"/>
              </a:rPr>
              <a:t>ON</a:t>
            </a:r>
            <a:r>
              <a:rPr lang="en-US" altLang="en-US" dirty="0" smtClean="0">
                <a:latin typeface="Times" pitchFamily="18" charset="0"/>
              </a:rPr>
              <a:t> clause, </a:t>
            </a:r>
            <a:r>
              <a:rPr lang="en-US" altLang="en-US" dirty="0" smtClean="0">
                <a:latin typeface="Courier New" pitchFamily="49" charset="0"/>
              </a:rPr>
              <a:t>= </a:t>
            </a:r>
            <a:r>
              <a:rPr lang="en-US" altLang="en-US" i="1" dirty="0" smtClean="0">
                <a:latin typeface="Courier New" pitchFamily="49" charset="0"/>
              </a:rPr>
              <a:t>table2.column_name</a:t>
            </a:r>
            <a:endParaRPr lang="en-US" altLang="en-US" dirty="0" smtClean="0">
              <a:latin typeface="Times" pitchFamily="18" charset="0"/>
            </a:endParaRP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i="1" dirty="0" smtClean="0">
                <a:latin typeface="Courier New" pitchFamily="49" charset="0"/>
              </a:rPr>
              <a:t>LEFT/RIGHT/FULL OUTER </a:t>
            </a:r>
            <a:r>
              <a:rPr lang="en-US" altLang="en-US" dirty="0" smtClean="0"/>
              <a:t>is used</a:t>
            </a:r>
            <a:r>
              <a:rPr lang="en-US" altLang="en-US" i="1" dirty="0" smtClean="0">
                <a:latin typeface="Courier New" pitchFamily="49" charset="0"/>
              </a:rPr>
              <a:t> </a:t>
            </a:r>
            <a:r>
              <a:rPr lang="en-US" altLang="en-US" dirty="0" smtClean="0"/>
              <a:t>to perform outer joins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CROSS JOIN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" pitchFamily="18" charset="0"/>
              </a:rPr>
              <a:t>returns a Cartesian product from the two tables</a:t>
            </a:r>
            <a:endParaRPr lang="en-US" altLang="en-US" i="1" dirty="0" smtClean="0">
              <a:latin typeface="Times" pitchFamily="18" charset="0"/>
            </a:endParaRPr>
          </a:p>
          <a:p>
            <a:pPr lvl="1" eaLnBrk="1" hangingPunct="1"/>
            <a:r>
              <a:rPr lang="en-US" altLang="en-US" dirty="0" smtClean="0"/>
              <a:t>For more information, see “</a:t>
            </a:r>
            <a:r>
              <a:rPr lang="en-US" altLang="en-US" dirty="0" smtClean="0">
                <a:latin typeface="Courier New" pitchFamily="49" charset="0"/>
              </a:rPr>
              <a:t>SELECT</a:t>
            </a:r>
            <a:r>
              <a:rPr lang="en-US" altLang="en-US" dirty="0" smtClean="0"/>
              <a:t>” in </a:t>
            </a:r>
            <a:r>
              <a:rPr lang="en-US" altLang="en-US" i="1" dirty="0" smtClean="0"/>
              <a:t>Oracle SQL Reference.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07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07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Defining Joins</a:t>
            </a:r>
          </a:p>
          <a:p>
            <a:pPr lvl="1" eaLnBrk="1" hangingPunct="1"/>
            <a:r>
              <a:rPr lang="en-US" altLang="en-US" dirty="0" smtClean="0">
                <a:latin typeface="Times" pitchFamily="18" charset="0"/>
              </a:rPr>
              <a:t>In the syntax: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i="1" dirty="0" smtClean="0">
                <a:latin typeface="Courier New" pitchFamily="49" charset="0"/>
              </a:rPr>
              <a:t>table1.column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" pitchFamily="18" charset="0"/>
              </a:rPr>
              <a:t>denotes the table and column from which data is retrieved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NATURAL JOIN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" pitchFamily="18" charset="0"/>
              </a:rPr>
              <a:t>joins two tables based on the same column name 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JOIN</a:t>
            </a:r>
            <a:r>
              <a:rPr lang="en-US" altLang="en-US" i="1" dirty="0" smtClean="0">
                <a:latin typeface="Courier New" pitchFamily="49" charset="0"/>
              </a:rPr>
              <a:t> table ON table1.column_name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" pitchFamily="18" charset="0"/>
              </a:rPr>
              <a:t>performs an equijoin based on the condition in the </a:t>
            </a:r>
            <a:r>
              <a:rPr lang="en-US" altLang="en-US" dirty="0" smtClean="0">
                <a:latin typeface="Courier New" pitchFamily="49" charset="0"/>
              </a:rPr>
              <a:t>ON</a:t>
            </a:r>
            <a:r>
              <a:rPr lang="en-US" altLang="en-US" dirty="0" smtClean="0">
                <a:latin typeface="Times" pitchFamily="18" charset="0"/>
              </a:rPr>
              <a:t> clause, </a:t>
            </a:r>
            <a:r>
              <a:rPr lang="en-US" altLang="en-US" dirty="0" smtClean="0">
                <a:latin typeface="Courier New" pitchFamily="49" charset="0"/>
              </a:rPr>
              <a:t>= </a:t>
            </a:r>
            <a:r>
              <a:rPr lang="en-US" altLang="en-US" i="1" dirty="0" smtClean="0">
                <a:latin typeface="Courier New" pitchFamily="49" charset="0"/>
              </a:rPr>
              <a:t>table2.column_name</a:t>
            </a:r>
            <a:endParaRPr lang="en-US" altLang="en-US" dirty="0" smtClean="0">
              <a:latin typeface="Times" pitchFamily="18" charset="0"/>
            </a:endParaRP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i="1" dirty="0" smtClean="0">
                <a:latin typeface="Courier New" pitchFamily="49" charset="0"/>
              </a:rPr>
              <a:t>LEFT/RIGHT/FULL OUTER </a:t>
            </a:r>
            <a:r>
              <a:rPr lang="en-US" altLang="en-US" dirty="0" smtClean="0"/>
              <a:t>is used</a:t>
            </a:r>
            <a:r>
              <a:rPr lang="en-US" altLang="en-US" i="1" dirty="0" smtClean="0">
                <a:latin typeface="Courier New" pitchFamily="49" charset="0"/>
              </a:rPr>
              <a:t> </a:t>
            </a:r>
            <a:r>
              <a:rPr lang="en-US" altLang="en-US" dirty="0" smtClean="0"/>
              <a:t>to perform outer joins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CROSS JOIN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" pitchFamily="18" charset="0"/>
              </a:rPr>
              <a:t>returns a Cartesian product from the two tables</a:t>
            </a:r>
            <a:endParaRPr lang="en-US" altLang="en-US" i="1" dirty="0" smtClean="0">
              <a:latin typeface="Times" pitchFamily="18" charset="0"/>
            </a:endParaRPr>
          </a:p>
          <a:p>
            <a:pPr lvl="1" eaLnBrk="1" hangingPunct="1"/>
            <a:r>
              <a:rPr lang="en-US" altLang="en-US" dirty="0" smtClean="0"/>
              <a:t>For more information, see “</a:t>
            </a:r>
            <a:r>
              <a:rPr lang="en-US" altLang="en-US" dirty="0" smtClean="0">
                <a:latin typeface="Courier New" pitchFamily="49" charset="0"/>
              </a:rPr>
              <a:t>SELECT</a:t>
            </a:r>
            <a:r>
              <a:rPr lang="en-US" altLang="en-US" dirty="0" smtClean="0"/>
              <a:t>” in </a:t>
            </a:r>
            <a:r>
              <a:rPr lang="en-US" altLang="en-US" i="1" dirty="0" smtClean="0"/>
              <a:t>Oracle SQL Reference.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FEC53554-3200-49BD-9F38-14D1714272CD}" type="datetimeFigureOut">
              <a:rPr lang="en-US"/>
              <a:pPr>
                <a:defRPr/>
              </a:pPr>
              <a:t>9/28/2016</a:t>
            </a:fld>
            <a:endParaRPr lang="en-US" sz="1600" dirty="0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D1DB1-2103-405E-8A32-C52BB8547E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0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14DEB-EF14-45D4-96A6-E4ED3BB18F45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1946A-2B96-49FC-8153-D602A0D13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3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Straight Connector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E42F5-45C6-45CA-A65A-C4CE0D774850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D615C-B280-4EA9-8990-490D47540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5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C70FC-5A41-4DC7-AF24-1668FA4C69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373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1C88D1-6D27-4D29-A6C1-671C61422C3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788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A5FD2-677B-4E17-9F18-F060F65A0724}" type="datetimeFigureOut">
              <a:rPr lang="en-US"/>
              <a:pPr>
                <a:defRPr/>
              </a:pPr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4779E-2EE6-491E-9653-5A4383DFDC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0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E45DC-0A0A-45EE-BF11-9C62A87FC491}" type="datetimeFigureOut">
              <a:rPr lang="en-US"/>
              <a:pPr>
                <a:defRPr/>
              </a:pPr>
              <a:t>9/28/2016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F126B-8E5A-45D0-8935-24692563C5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7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2D0F6-E4AD-40ED-A8C2-9043DCF3F312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A0810-FBCA-4244-9C6B-2C85C68F0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7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43844-5B63-4ECC-8026-B204B73ADFB5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9053C-F3A4-4246-911D-753A522D98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1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99BB8-3F7B-4369-BF8C-FF4D1FEC8235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2E290-0B48-4A34-A111-AC3B7751B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3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19518-452E-4253-9474-2F126A416DD5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5CEAD-52EA-4835-80D1-357DFCE0F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1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482F8-2FE6-4092-A2CC-88EA331868D9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575CB-9861-4C27-9448-08AD091D1D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A919D-B827-4873-8737-5071A9FFAB84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27130-3DEC-4159-8AA3-35C903D36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43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2EEA00-9A1A-4B2E-A326-97B078F0F677}" type="datetimeFigureOut">
              <a:rPr lang="en-US"/>
              <a:pPr>
                <a:defRPr/>
              </a:pPr>
              <a:t>9/28/2016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142987A-4D94-4C23-BFE0-0B6076E39F4A}" type="slidenum">
              <a:rPr lang="en-US"/>
              <a:pPr>
                <a:defRPr/>
              </a:pPr>
              <a:t>‹#›</a:t>
            </a:fld>
            <a:endParaRPr lang="en-US" sz="1600" dirty="0"/>
          </a:p>
        </p:txBody>
      </p:sp>
      <p:sp>
        <p:nvSpPr>
          <p:cNvPr id="1031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1.xls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9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Inner Join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Data Manipulation Language</a:t>
            </a:r>
            <a:endParaRPr lang="en-I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65" name="Text Box 53"/>
          <p:cNvSpPr txBox="1">
            <a:spLocks noChangeArrowheads="1"/>
          </p:cNvSpPr>
          <p:nvPr/>
        </p:nvSpPr>
        <p:spPr bwMode="auto">
          <a:xfrm>
            <a:off x="5274502" y="4446587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Result</a:t>
            </a:r>
          </a:p>
        </p:txBody>
      </p:sp>
      <p:graphicFrame>
        <p:nvGraphicFramePr>
          <p:cNvPr id="9017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06588"/>
              </p:ext>
            </p:extLst>
          </p:nvPr>
        </p:nvGraphicFramePr>
        <p:xfrm>
          <a:off x="5227620" y="4775200"/>
          <a:ext cx="2900380" cy="1524000"/>
        </p:xfrm>
        <a:graphic>
          <a:graphicData uri="http://schemas.openxmlformats.org/drawingml/2006/table">
            <a:tbl>
              <a:tblPr/>
              <a:tblGrid>
                <a:gridCol w="1450190"/>
                <a:gridCol w="1450190"/>
              </a:tblGrid>
              <a:tr h="203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MOVIE_TITLE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movie_type_description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26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Alien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SciFi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21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BladeRunner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SciFi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70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Star Wars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SciFi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81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Texas Chainsaw Massacre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Horror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90176" name="Text Box 64"/>
          <p:cNvSpPr txBox="1">
            <a:spLocks noChangeArrowheads="1"/>
          </p:cNvSpPr>
          <p:nvPr/>
        </p:nvSpPr>
        <p:spPr bwMode="auto">
          <a:xfrm>
            <a:off x="6596657" y="2017713"/>
            <a:ext cx="2307043" cy="369332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M.movie_type_id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90177" name="Text Box 65"/>
          <p:cNvSpPr txBox="1">
            <a:spLocks noChangeArrowheads="1"/>
          </p:cNvSpPr>
          <p:nvPr/>
        </p:nvSpPr>
        <p:spPr bwMode="auto">
          <a:xfrm>
            <a:off x="6657320" y="2438400"/>
            <a:ext cx="2230162" cy="369332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T.movie_type_id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90178" name="Text Box 66"/>
          <p:cNvSpPr txBox="1">
            <a:spLocks noChangeArrowheads="1"/>
          </p:cNvSpPr>
          <p:nvPr/>
        </p:nvSpPr>
        <p:spPr bwMode="auto">
          <a:xfrm>
            <a:off x="7395648" y="2895600"/>
            <a:ext cx="1223412" cy="369332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No Match</a:t>
            </a:r>
            <a:endParaRPr lang="en-US" dirty="0"/>
          </a:p>
        </p:txBody>
      </p:sp>
      <p:grpSp>
        <p:nvGrpSpPr>
          <p:cNvPr id="90181" name="Group 69"/>
          <p:cNvGrpSpPr>
            <a:grpSpLocks/>
          </p:cNvGrpSpPr>
          <p:nvPr/>
        </p:nvGrpSpPr>
        <p:grpSpPr bwMode="auto">
          <a:xfrm>
            <a:off x="6705600" y="1233488"/>
            <a:ext cx="2286000" cy="3414712"/>
            <a:chOff x="4128" y="777"/>
            <a:chExt cx="1440" cy="2151"/>
          </a:xfrm>
        </p:grpSpPr>
        <p:sp>
          <p:nvSpPr>
            <p:cNvPr id="90182" name="Rectangle 70"/>
            <p:cNvSpPr>
              <a:spLocks noChangeArrowheads="1"/>
            </p:cNvSpPr>
            <p:nvPr/>
          </p:nvSpPr>
          <p:spPr bwMode="auto">
            <a:xfrm>
              <a:off x="4128" y="1008"/>
              <a:ext cx="1440" cy="19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90183" name="Text Box 71"/>
            <p:cNvSpPr txBox="1">
              <a:spLocks noChangeArrowheads="1"/>
            </p:cNvSpPr>
            <p:nvPr/>
          </p:nvSpPr>
          <p:spPr bwMode="auto">
            <a:xfrm>
              <a:off x="4176" y="777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 dirty="0" smtClean="0"/>
                <a:t>DBMS</a:t>
              </a:r>
              <a:endParaRPr lang="en-US" b="1" dirty="0"/>
            </a:p>
          </p:txBody>
        </p:sp>
      </p:grpSp>
      <p:sp>
        <p:nvSpPr>
          <p:cNvPr id="90184" name="AutoShape 72"/>
          <p:cNvSpPr>
            <a:spLocks noChangeArrowheads="1"/>
          </p:cNvSpPr>
          <p:nvPr/>
        </p:nvSpPr>
        <p:spPr bwMode="auto">
          <a:xfrm>
            <a:off x="-110396" y="2334654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7073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0185" name="AutoShape 73"/>
          <p:cNvSpPr>
            <a:spLocks noChangeArrowheads="1"/>
          </p:cNvSpPr>
          <p:nvPr/>
        </p:nvSpPr>
        <p:spPr bwMode="auto">
          <a:xfrm>
            <a:off x="781140" y="48133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2" name="Text Box 88"/>
          <p:cNvSpPr txBox="1">
            <a:spLocks noChangeArrowheads="1"/>
          </p:cNvSpPr>
          <p:nvPr/>
        </p:nvSpPr>
        <p:spPr bwMode="auto">
          <a:xfrm>
            <a:off x="386579" y="80447"/>
            <a:ext cx="73661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Find </a:t>
            </a:r>
            <a:r>
              <a:rPr lang="en-US" dirty="0" smtClean="0">
                <a:solidFill>
                  <a:srgbClr val="0000CC"/>
                </a:solidFill>
              </a:rPr>
              <a:t>the titles of all movies and return the description of the type 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4633913"/>
            <a:ext cx="20478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50080" y="4176713"/>
            <a:ext cx="366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MM_MOVIE</a:t>
            </a:r>
            <a:endParaRPr lang="en-IE" dirty="0"/>
          </a:p>
        </p:txBody>
      </p:sp>
      <p:sp>
        <p:nvSpPr>
          <p:cNvPr id="25" name="TextBox 24"/>
          <p:cNvSpPr txBox="1"/>
          <p:nvPr/>
        </p:nvSpPr>
        <p:spPr>
          <a:xfrm>
            <a:off x="920780" y="5960070"/>
            <a:ext cx="366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MM_MOVIE_TYPE</a:t>
            </a:r>
            <a:endParaRPr lang="en-IE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46" y="1600200"/>
            <a:ext cx="613391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01436" y="532710"/>
            <a:ext cx="7468712" cy="701731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Select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movie_title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,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movie_type_description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 from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mm_movie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 M</a:t>
            </a:r>
          </a:p>
          <a:p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Join </a:t>
            </a:r>
            <a:r>
              <a:rPr lang="en-US" dirty="0" err="1" smtClean="0">
                <a:solidFill>
                  <a:srgbClr val="0000CC"/>
                </a:solidFill>
                <a:latin typeface="Tahoma" pitchFamily="34" charset="0"/>
              </a:rPr>
              <a:t>mm_movie_type</a:t>
            </a:r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 T using (</a:t>
            </a:r>
            <a:r>
              <a:rPr lang="en-US" dirty="0" err="1" smtClean="0">
                <a:solidFill>
                  <a:srgbClr val="0000CC"/>
                </a:solidFill>
                <a:latin typeface="Tahoma" pitchFamily="34" charset="0"/>
              </a:rPr>
              <a:t>movie_type_id</a:t>
            </a:r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)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54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65" grpId="0"/>
      <p:bldP spid="90176" grpId="0" animBg="1"/>
      <p:bldP spid="90177" grpId="0" animBg="1"/>
      <p:bldP spid="90178" grpId="0" animBg="1"/>
      <p:bldP spid="90184" grpId="0" animBg="1"/>
      <p:bldP spid="90185" grpId="0" animBg="1"/>
      <p:bldP spid="22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65" name="Text Box 53"/>
          <p:cNvSpPr txBox="1">
            <a:spLocks noChangeArrowheads="1"/>
          </p:cNvSpPr>
          <p:nvPr/>
        </p:nvSpPr>
        <p:spPr bwMode="auto">
          <a:xfrm>
            <a:off x="4883977" y="3536156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Result</a:t>
            </a:r>
          </a:p>
        </p:txBody>
      </p:sp>
      <p:graphicFrame>
        <p:nvGraphicFramePr>
          <p:cNvPr id="9017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76316"/>
              </p:ext>
            </p:extLst>
          </p:nvPr>
        </p:nvGraphicFramePr>
        <p:xfrm>
          <a:off x="4316437" y="3902869"/>
          <a:ext cx="2900380" cy="1805939"/>
        </p:xfrm>
        <a:graphic>
          <a:graphicData uri="http://schemas.openxmlformats.org/drawingml/2006/table">
            <a:tbl>
              <a:tblPr/>
              <a:tblGrid>
                <a:gridCol w="1450190"/>
                <a:gridCol w="1450190"/>
              </a:tblGrid>
              <a:tr h="203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MOVIE_TITLE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movie_type_description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26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Alien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SciFi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21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BladeRunner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SciFi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70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Star Wars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SciFi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81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Texas Chainsaw Massacre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Horror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81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Jaws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Horror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90176" name="Text Box 64"/>
          <p:cNvSpPr txBox="1">
            <a:spLocks noChangeArrowheads="1"/>
          </p:cNvSpPr>
          <p:nvPr/>
        </p:nvSpPr>
        <p:spPr bwMode="auto">
          <a:xfrm>
            <a:off x="6695078" y="2017713"/>
            <a:ext cx="2307043" cy="369332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M.movie_type_id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90177" name="Text Box 65"/>
          <p:cNvSpPr txBox="1">
            <a:spLocks noChangeArrowheads="1"/>
          </p:cNvSpPr>
          <p:nvPr/>
        </p:nvSpPr>
        <p:spPr bwMode="auto">
          <a:xfrm>
            <a:off x="6761438" y="2438400"/>
            <a:ext cx="2230162" cy="369332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T.movie_type_id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90178" name="Text Box 66"/>
          <p:cNvSpPr txBox="1">
            <a:spLocks noChangeArrowheads="1"/>
          </p:cNvSpPr>
          <p:nvPr/>
        </p:nvSpPr>
        <p:spPr bwMode="auto">
          <a:xfrm>
            <a:off x="7581595" y="2895600"/>
            <a:ext cx="851515" cy="369332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grpSp>
        <p:nvGrpSpPr>
          <p:cNvPr id="90181" name="Group 69"/>
          <p:cNvGrpSpPr>
            <a:grpSpLocks/>
          </p:cNvGrpSpPr>
          <p:nvPr/>
        </p:nvGrpSpPr>
        <p:grpSpPr bwMode="auto">
          <a:xfrm>
            <a:off x="6705600" y="1143875"/>
            <a:ext cx="2286000" cy="2285125"/>
            <a:chOff x="4128" y="663"/>
            <a:chExt cx="1440" cy="2265"/>
          </a:xfrm>
        </p:grpSpPr>
        <p:sp>
          <p:nvSpPr>
            <p:cNvPr id="90182" name="Rectangle 70"/>
            <p:cNvSpPr>
              <a:spLocks noChangeArrowheads="1"/>
            </p:cNvSpPr>
            <p:nvPr/>
          </p:nvSpPr>
          <p:spPr bwMode="auto">
            <a:xfrm>
              <a:off x="4128" y="1008"/>
              <a:ext cx="1440" cy="19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90183" name="Text Box 71"/>
            <p:cNvSpPr txBox="1">
              <a:spLocks noChangeArrowheads="1"/>
            </p:cNvSpPr>
            <p:nvPr/>
          </p:nvSpPr>
          <p:spPr bwMode="auto">
            <a:xfrm>
              <a:off x="4162" y="663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 dirty="0" smtClean="0"/>
                <a:t>DBMS</a:t>
              </a:r>
              <a:endParaRPr lang="en-US" b="1" dirty="0"/>
            </a:p>
          </p:txBody>
        </p:sp>
      </p:grpSp>
      <p:sp>
        <p:nvSpPr>
          <p:cNvPr id="90184" name="AutoShape 72"/>
          <p:cNvSpPr>
            <a:spLocks noChangeArrowheads="1"/>
          </p:cNvSpPr>
          <p:nvPr/>
        </p:nvSpPr>
        <p:spPr bwMode="auto">
          <a:xfrm>
            <a:off x="-57190" y="2519877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7073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0185" name="AutoShape 73"/>
          <p:cNvSpPr>
            <a:spLocks noChangeArrowheads="1"/>
          </p:cNvSpPr>
          <p:nvPr/>
        </p:nvSpPr>
        <p:spPr bwMode="auto">
          <a:xfrm>
            <a:off x="133310" y="5060155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2" name="Text Box 88"/>
          <p:cNvSpPr txBox="1">
            <a:spLocks noChangeArrowheads="1"/>
          </p:cNvSpPr>
          <p:nvPr/>
        </p:nvSpPr>
        <p:spPr bwMode="auto">
          <a:xfrm>
            <a:off x="406349" y="80447"/>
            <a:ext cx="73661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Find </a:t>
            </a:r>
            <a:r>
              <a:rPr lang="en-US" dirty="0" smtClean="0">
                <a:solidFill>
                  <a:srgbClr val="0000CC"/>
                </a:solidFill>
              </a:rPr>
              <a:t>the titles of all movies and return the description of the type 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80" y="4617243"/>
            <a:ext cx="20478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50080" y="4176713"/>
            <a:ext cx="366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MM_MOVIE</a:t>
            </a:r>
            <a:endParaRPr lang="en-IE" dirty="0"/>
          </a:p>
        </p:txBody>
      </p:sp>
      <p:sp>
        <p:nvSpPr>
          <p:cNvPr id="25" name="TextBox 24"/>
          <p:cNvSpPr txBox="1"/>
          <p:nvPr/>
        </p:nvSpPr>
        <p:spPr>
          <a:xfrm>
            <a:off x="920780" y="5960070"/>
            <a:ext cx="366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MM_MOVIE_TYPE</a:t>
            </a:r>
            <a:endParaRPr lang="en-IE" dirty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01436" y="532710"/>
            <a:ext cx="7468712" cy="701731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Select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movie_title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,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movie_type_description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 from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mm_movie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 M</a:t>
            </a:r>
          </a:p>
          <a:p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Join </a:t>
            </a:r>
            <a:r>
              <a:rPr lang="en-US" dirty="0" err="1" smtClean="0">
                <a:solidFill>
                  <a:srgbClr val="0000CC"/>
                </a:solidFill>
                <a:latin typeface="Tahoma" pitchFamily="34" charset="0"/>
              </a:rPr>
              <a:t>mm_movie_type</a:t>
            </a:r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 T using (</a:t>
            </a:r>
            <a:r>
              <a:rPr lang="en-US" dirty="0" err="1" smtClean="0">
                <a:solidFill>
                  <a:srgbClr val="0000CC"/>
                </a:solidFill>
                <a:latin typeface="Tahoma" pitchFamily="34" charset="0"/>
              </a:rPr>
              <a:t>movie_type_id</a:t>
            </a:r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)</a:t>
            </a:r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46" y="1600200"/>
            <a:ext cx="613391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02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65" grpId="0"/>
      <p:bldP spid="90176" grpId="0" animBg="1"/>
      <p:bldP spid="90177" grpId="0" animBg="1"/>
      <p:bldP spid="90178" grpId="0" animBg="1"/>
      <p:bldP spid="90184" grpId="0" animBg="1"/>
      <p:bldP spid="90185" grpId="0" animBg="1"/>
      <p:bldP spid="22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65" name="Text Box 53"/>
          <p:cNvSpPr txBox="1">
            <a:spLocks noChangeArrowheads="1"/>
          </p:cNvSpPr>
          <p:nvPr/>
        </p:nvSpPr>
        <p:spPr bwMode="auto">
          <a:xfrm>
            <a:off x="5274502" y="4446587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Result</a:t>
            </a:r>
          </a:p>
        </p:txBody>
      </p:sp>
      <p:graphicFrame>
        <p:nvGraphicFramePr>
          <p:cNvPr id="9017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747937"/>
              </p:ext>
            </p:extLst>
          </p:nvPr>
        </p:nvGraphicFramePr>
        <p:xfrm>
          <a:off x="5227620" y="4775200"/>
          <a:ext cx="2900380" cy="1524000"/>
        </p:xfrm>
        <a:graphic>
          <a:graphicData uri="http://schemas.openxmlformats.org/drawingml/2006/table">
            <a:tbl>
              <a:tblPr/>
              <a:tblGrid>
                <a:gridCol w="1450190"/>
                <a:gridCol w="1450190"/>
              </a:tblGrid>
              <a:tr h="203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MOVIE_TITLE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movie_type_description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26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Alien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SciFi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21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BladeRunner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SciFi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70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Star Wars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SciFi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81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Texas Chainsaw Massacre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Horror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90176" name="Text Box 64"/>
          <p:cNvSpPr txBox="1">
            <a:spLocks noChangeArrowheads="1"/>
          </p:cNvSpPr>
          <p:nvPr/>
        </p:nvSpPr>
        <p:spPr bwMode="auto">
          <a:xfrm>
            <a:off x="6740328" y="2017713"/>
            <a:ext cx="2307043" cy="369332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M.movie_type_id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90177" name="Text Box 65"/>
          <p:cNvSpPr txBox="1">
            <a:spLocks noChangeArrowheads="1"/>
          </p:cNvSpPr>
          <p:nvPr/>
        </p:nvSpPr>
        <p:spPr bwMode="auto">
          <a:xfrm>
            <a:off x="6740328" y="2438400"/>
            <a:ext cx="2230162" cy="369332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T.movie_type_id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90178" name="Text Box 66"/>
          <p:cNvSpPr txBox="1">
            <a:spLocks noChangeArrowheads="1"/>
          </p:cNvSpPr>
          <p:nvPr/>
        </p:nvSpPr>
        <p:spPr bwMode="auto">
          <a:xfrm>
            <a:off x="7395648" y="2895600"/>
            <a:ext cx="1223412" cy="369332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No Match</a:t>
            </a:r>
            <a:endParaRPr lang="en-US" dirty="0"/>
          </a:p>
        </p:txBody>
      </p:sp>
      <p:grpSp>
        <p:nvGrpSpPr>
          <p:cNvPr id="90181" name="Group 69"/>
          <p:cNvGrpSpPr>
            <a:grpSpLocks/>
          </p:cNvGrpSpPr>
          <p:nvPr/>
        </p:nvGrpSpPr>
        <p:grpSpPr bwMode="auto">
          <a:xfrm>
            <a:off x="6705600" y="1233488"/>
            <a:ext cx="2286000" cy="3414712"/>
            <a:chOff x="4128" y="777"/>
            <a:chExt cx="1440" cy="2151"/>
          </a:xfrm>
        </p:grpSpPr>
        <p:sp>
          <p:nvSpPr>
            <p:cNvPr id="90182" name="Rectangle 70"/>
            <p:cNvSpPr>
              <a:spLocks noChangeArrowheads="1"/>
            </p:cNvSpPr>
            <p:nvPr/>
          </p:nvSpPr>
          <p:spPr bwMode="auto">
            <a:xfrm>
              <a:off x="4128" y="1008"/>
              <a:ext cx="1440" cy="19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90183" name="Text Box 71"/>
            <p:cNvSpPr txBox="1">
              <a:spLocks noChangeArrowheads="1"/>
            </p:cNvSpPr>
            <p:nvPr/>
          </p:nvSpPr>
          <p:spPr bwMode="auto">
            <a:xfrm>
              <a:off x="4176" y="777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 dirty="0" smtClean="0"/>
                <a:t>DBMS</a:t>
              </a:r>
              <a:endParaRPr lang="en-US" b="1" dirty="0"/>
            </a:p>
          </p:txBody>
        </p:sp>
      </p:grpSp>
      <p:sp>
        <p:nvSpPr>
          <p:cNvPr id="90184" name="AutoShape 72"/>
          <p:cNvSpPr>
            <a:spLocks noChangeArrowheads="1"/>
          </p:cNvSpPr>
          <p:nvPr/>
        </p:nvSpPr>
        <p:spPr bwMode="auto">
          <a:xfrm>
            <a:off x="25350" y="23622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7073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0185" name="AutoShape 73"/>
          <p:cNvSpPr>
            <a:spLocks noChangeArrowheads="1"/>
          </p:cNvSpPr>
          <p:nvPr/>
        </p:nvSpPr>
        <p:spPr bwMode="auto">
          <a:xfrm>
            <a:off x="781140" y="48133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2" name="Text Box 88"/>
          <p:cNvSpPr txBox="1">
            <a:spLocks noChangeArrowheads="1"/>
          </p:cNvSpPr>
          <p:nvPr/>
        </p:nvSpPr>
        <p:spPr bwMode="auto">
          <a:xfrm>
            <a:off x="361148" y="80447"/>
            <a:ext cx="73661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Find </a:t>
            </a:r>
            <a:r>
              <a:rPr lang="en-US" dirty="0" smtClean="0">
                <a:solidFill>
                  <a:srgbClr val="0000CC"/>
                </a:solidFill>
              </a:rPr>
              <a:t>the titles of all movies and return the description of the type 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4633913"/>
            <a:ext cx="20478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50080" y="4176713"/>
            <a:ext cx="366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MM_MOVIE</a:t>
            </a:r>
            <a:endParaRPr lang="en-IE" dirty="0"/>
          </a:p>
        </p:txBody>
      </p:sp>
      <p:sp>
        <p:nvSpPr>
          <p:cNvPr id="25" name="TextBox 24"/>
          <p:cNvSpPr txBox="1"/>
          <p:nvPr/>
        </p:nvSpPr>
        <p:spPr>
          <a:xfrm>
            <a:off x="920780" y="5960070"/>
            <a:ext cx="366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MM_MOVIE_TYPE</a:t>
            </a:r>
            <a:endParaRPr lang="en-IE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46" y="1600200"/>
            <a:ext cx="613391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01436" y="532710"/>
            <a:ext cx="7468712" cy="701731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Select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movie_title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,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movie_type_description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 from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mm_movie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 M</a:t>
            </a:r>
          </a:p>
          <a:p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Join </a:t>
            </a:r>
            <a:r>
              <a:rPr lang="en-US" dirty="0" err="1" smtClean="0">
                <a:solidFill>
                  <a:srgbClr val="0000CC"/>
                </a:solidFill>
                <a:latin typeface="Tahoma" pitchFamily="34" charset="0"/>
              </a:rPr>
              <a:t>mm_movie_type</a:t>
            </a:r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 T using (</a:t>
            </a:r>
            <a:r>
              <a:rPr lang="en-US" dirty="0" err="1" smtClean="0">
                <a:solidFill>
                  <a:srgbClr val="0000CC"/>
                </a:solidFill>
                <a:latin typeface="Tahoma" pitchFamily="34" charset="0"/>
              </a:rPr>
              <a:t>movie_type_id</a:t>
            </a:r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)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7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65" grpId="0"/>
      <p:bldP spid="90176" grpId="0" animBg="1"/>
      <p:bldP spid="90177" grpId="0" animBg="1"/>
      <p:bldP spid="90178" grpId="0" animBg="1"/>
      <p:bldP spid="90184" grpId="0" animBg="1"/>
      <p:bldP spid="90185" grpId="0" animBg="1"/>
      <p:bldP spid="22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65" name="Text Box 53"/>
          <p:cNvSpPr txBox="1">
            <a:spLocks noChangeArrowheads="1"/>
          </p:cNvSpPr>
          <p:nvPr/>
        </p:nvSpPr>
        <p:spPr bwMode="auto">
          <a:xfrm>
            <a:off x="4883977" y="3536156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Result</a:t>
            </a:r>
          </a:p>
        </p:txBody>
      </p:sp>
      <p:graphicFrame>
        <p:nvGraphicFramePr>
          <p:cNvPr id="9017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98754"/>
              </p:ext>
            </p:extLst>
          </p:nvPr>
        </p:nvGraphicFramePr>
        <p:xfrm>
          <a:off x="4316437" y="3902869"/>
          <a:ext cx="2900380" cy="1805939"/>
        </p:xfrm>
        <a:graphic>
          <a:graphicData uri="http://schemas.openxmlformats.org/drawingml/2006/table">
            <a:tbl>
              <a:tblPr/>
              <a:tblGrid>
                <a:gridCol w="1450190"/>
                <a:gridCol w="1450190"/>
              </a:tblGrid>
              <a:tr h="203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MOVIE_TITLE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movie_type_description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26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Alien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SciFi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21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BladeRunner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SciFi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70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Star Wars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SciFi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81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Texas Chainsaw Massacre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Horror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81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Jaws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Horror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90176" name="Text Box 64"/>
          <p:cNvSpPr txBox="1">
            <a:spLocks noChangeArrowheads="1"/>
          </p:cNvSpPr>
          <p:nvPr/>
        </p:nvSpPr>
        <p:spPr bwMode="auto">
          <a:xfrm>
            <a:off x="6618879" y="2025532"/>
            <a:ext cx="2307043" cy="369332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M.movie_type_id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90177" name="Text Box 65"/>
          <p:cNvSpPr txBox="1">
            <a:spLocks noChangeArrowheads="1"/>
          </p:cNvSpPr>
          <p:nvPr/>
        </p:nvSpPr>
        <p:spPr bwMode="auto">
          <a:xfrm>
            <a:off x="6657320" y="2438400"/>
            <a:ext cx="2230162" cy="369332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T.movie_type_id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90178" name="Text Box 66"/>
          <p:cNvSpPr txBox="1">
            <a:spLocks noChangeArrowheads="1"/>
          </p:cNvSpPr>
          <p:nvPr/>
        </p:nvSpPr>
        <p:spPr bwMode="auto">
          <a:xfrm>
            <a:off x="7581596" y="2895600"/>
            <a:ext cx="851515" cy="369332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grpSp>
        <p:nvGrpSpPr>
          <p:cNvPr id="90181" name="Group 69"/>
          <p:cNvGrpSpPr>
            <a:grpSpLocks/>
          </p:cNvGrpSpPr>
          <p:nvPr/>
        </p:nvGrpSpPr>
        <p:grpSpPr bwMode="auto">
          <a:xfrm>
            <a:off x="6512560" y="1143875"/>
            <a:ext cx="2479040" cy="2285125"/>
            <a:chOff x="4128" y="663"/>
            <a:chExt cx="1440" cy="2265"/>
          </a:xfrm>
        </p:grpSpPr>
        <p:sp>
          <p:nvSpPr>
            <p:cNvPr id="90182" name="Rectangle 70"/>
            <p:cNvSpPr>
              <a:spLocks noChangeArrowheads="1"/>
            </p:cNvSpPr>
            <p:nvPr/>
          </p:nvSpPr>
          <p:spPr bwMode="auto">
            <a:xfrm>
              <a:off x="4128" y="1008"/>
              <a:ext cx="1440" cy="19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90183" name="Text Box 71"/>
            <p:cNvSpPr txBox="1">
              <a:spLocks noChangeArrowheads="1"/>
            </p:cNvSpPr>
            <p:nvPr/>
          </p:nvSpPr>
          <p:spPr bwMode="auto">
            <a:xfrm>
              <a:off x="4162" y="663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 dirty="0" smtClean="0"/>
                <a:t>DBMS</a:t>
              </a:r>
              <a:endParaRPr lang="en-US" b="1" dirty="0"/>
            </a:p>
          </p:txBody>
        </p:sp>
      </p:grpSp>
      <p:sp>
        <p:nvSpPr>
          <p:cNvPr id="90184" name="AutoShape 72"/>
          <p:cNvSpPr>
            <a:spLocks noChangeArrowheads="1"/>
          </p:cNvSpPr>
          <p:nvPr/>
        </p:nvSpPr>
        <p:spPr bwMode="auto">
          <a:xfrm>
            <a:off x="25350" y="2546866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7073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0185" name="AutoShape 73"/>
          <p:cNvSpPr>
            <a:spLocks noChangeArrowheads="1"/>
          </p:cNvSpPr>
          <p:nvPr/>
        </p:nvSpPr>
        <p:spPr bwMode="auto">
          <a:xfrm>
            <a:off x="133310" y="5060155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2" name="Text Box 88"/>
          <p:cNvSpPr txBox="1">
            <a:spLocks noChangeArrowheads="1"/>
          </p:cNvSpPr>
          <p:nvPr/>
        </p:nvSpPr>
        <p:spPr bwMode="auto">
          <a:xfrm>
            <a:off x="406350" y="65272"/>
            <a:ext cx="73661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Find </a:t>
            </a:r>
            <a:r>
              <a:rPr lang="en-US" dirty="0" smtClean="0">
                <a:solidFill>
                  <a:srgbClr val="0000CC"/>
                </a:solidFill>
              </a:rPr>
              <a:t>the titles of all movies and return the description of the type 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80" y="4617243"/>
            <a:ext cx="20478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50080" y="4176713"/>
            <a:ext cx="366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MM_MOVIE</a:t>
            </a:r>
            <a:endParaRPr lang="en-IE" dirty="0"/>
          </a:p>
        </p:txBody>
      </p:sp>
      <p:sp>
        <p:nvSpPr>
          <p:cNvPr id="25" name="TextBox 24"/>
          <p:cNvSpPr txBox="1"/>
          <p:nvPr/>
        </p:nvSpPr>
        <p:spPr>
          <a:xfrm>
            <a:off x="920780" y="5960070"/>
            <a:ext cx="366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MM_MOVIE_TYPE</a:t>
            </a:r>
            <a:endParaRPr lang="en-IE" dirty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01436" y="532710"/>
            <a:ext cx="7468712" cy="701731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Select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movie_title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,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movie_type_description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 from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mm_movie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 M</a:t>
            </a:r>
          </a:p>
          <a:p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Join </a:t>
            </a:r>
            <a:r>
              <a:rPr lang="en-US" dirty="0" err="1" smtClean="0">
                <a:solidFill>
                  <a:srgbClr val="0000CC"/>
                </a:solidFill>
                <a:latin typeface="Tahoma" pitchFamily="34" charset="0"/>
              </a:rPr>
              <a:t>mm_movie_type</a:t>
            </a:r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 T using (</a:t>
            </a:r>
            <a:r>
              <a:rPr lang="en-US" dirty="0" err="1" smtClean="0">
                <a:solidFill>
                  <a:srgbClr val="0000CC"/>
                </a:solidFill>
                <a:latin typeface="Tahoma" pitchFamily="34" charset="0"/>
              </a:rPr>
              <a:t>movie_type_id</a:t>
            </a:r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)</a:t>
            </a:r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46" y="1600200"/>
            <a:ext cx="613391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45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65" grpId="0"/>
      <p:bldP spid="90176" grpId="0" animBg="1"/>
      <p:bldP spid="90177" grpId="0" animBg="1"/>
      <p:bldP spid="90178" grpId="0" animBg="1"/>
      <p:bldP spid="90184" grpId="0" animBg="1"/>
      <p:bldP spid="90185" grpId="0" animBg="1"/>
      <p:bldP spid="22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8300" y="1587500"/>
            <a:ext cx="6464300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 smtClean="0"/>
              <a:t>And So On…… </a:t>
            </a:r>
          </a:p>
          <a:p>
            <a:r>
              <a:rPr lang="en-IE" sz="3200" dirty="0" smtClean="0"/>
              <a:t>Until </a:t>
            </a:r>
          </a:p>
          <a:p>
            <a:r>
              <a:rPr lang="en-IE" sz="3200" dirty="0" smtClean="0"/>
              <a:t>All Rows in MM_MOVIE have been reviewed </a:t>
            </a:r>
          </a:p>
          <a:p>
            <a:r>
              <a:rPr lang="en-IE" sz="3200" dirty="0" smtClean="0"/>
              <a:t>At which point the output table will be presented….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4934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Q3:</a:t>
            </a: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 of SQL query requires</a:t>
            </a:r>
          </a:p>
          <a:p>
            <a:pPr lvl="1"/>
            <a:r>
              <a:rPr lang="en-US" dirty="0" smtClean="0"/>
              <a:t>information from two tables</a:t>
            </a:r>
          </a:p>
          <a:p>
            <a:pPr lvl="1"/>
            <a:r>
              <a:rPr lang="en-US" dirty="0" smtClean="0"/>
              <a:t>a JOIN operation is necessary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Joins are EXPENSIVE operations.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5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712480" y="1359354"/>
            <a:ext cx="7468711" cy="103412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Select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movie_title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,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movie_type_description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 from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mm_movie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 M</a:t>
            </a:r>
          </a:p>
          <a:p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Join </a:t>
            </a:r>
            <a:r>
              <a:rPr lang="en-US" dirty="0" err="1" smtClean="0">
                <a:solidFill>
                  <a:srgbClr val="0000CC"/>
                </a:solidFill>
                <a:latin typeface="Tahoma" pitchFamily="34" charset="0"/>
              </a:rPr>
              <a:t>mm_movie_type</a:t>
            </a:r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 T</a:t>
            </a:r>
          </a:p>
          <a:p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dirty="0">
                <a:solidFill>
                  <a:srgbClr val="0000CC"/>
                </a:solidFill>
                <a:latin typeface="Tahoma" pitchFamily="34" charset="0"/>
              </a:rPr>
              <a:t>U</a:t>
            </a:r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sing (</a:t>
            </a:r>
            <a:r>
              <a:rPr lang="en-US" dirty="0" err="1" smtClean="0">
                <a:solidFill>
                  <a:srgbClr val="0000CC"/>
                </a:solidFill>
                <a:latin typeface="Tahoma" pitchFamily="34" charset="0"/>
              </a:rPr>
              <a:t>movie_type_id</a:t>
            </a:r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)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22" name="Text Box 88"/>
          <p:cNvSpPr txBox="1">
            <a:spLocks noChangeArrowheads="1"/>
          </p:cNvSpPr>
          <p:nvPr/>
        </p:nvSpPr>
        <p:spPr bwMode="auto">
          <a:xfrm>
            <a:off x="406350" y="265113"/>
            <a:ext cx="73661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Find </a:t>
            </a:r>
            <a:r>
              <a:rPr lang="en-US" dirty="0" smtClean="0">
                <a:solidFill>
                  <a:srgbClr val="0000CC"/>
                </a:solidFill>
              </a:rPr>
              <a:t>the titles of all movies and return the description of the type 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350" y="2551946"/>
            <a:ext cx="8321040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0000CC"/>
              </a:solidFill>
              <a:latin typeface="Tahoma" pitchFamily="34" charset="0"/>
            </a:endParaRPr>
          </a:p>
          <a:p>
            <a:endParaRPr lang="en-US" dirty="0">
              <a:solidFill>
                <a:srgbClr val="0000CC"/>
              </a:solidFill>
              <a:latin typeface="Tahoma" pitchFamily="34" charset="0"/>
            </a:endParaRPr>
          </a:p>
          <a:p>
            <a:endParaRPr lang="en-US" dirty="0" smtClean="0">
              <a:solidFill>
                <a:srgbClr val="0000CC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This will achieve the same result as the Join On</a:t>
            </a:r>
          </a:p>
          <a:p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BUT it will only work if column has the same name in both tables</a:t>
            </a:r>
            <a:endParaRPr lang="en-IE" dirty="0"/>
          </a:p>
        </p:txBody>
      </p:sp>
      <p:sp>
        <p:nvSpPr>
          <p:cNvPr id="3" name="Rectangle 2"/>
          <p:cNvSpPr/>
          <p:nvPr/>
        </p:nvSpPr>
        <p:spPr>
          <a:xfrm>
            <a:off x="1737360" y="1991360"/>
            <a:ext cx="4937760" cy="402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876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Small Sandwich Retailer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E" dirty="0" smtClean="0"/>
              <a:t>Sell Sandwiches to Customers (name, cost, the ID of the company that sells them to us)</a:t>
            </a:r>
          </a:p>
          <a:p>
            <a:endParaRPr lang="en-IE" dirty="0"/>
          </a:p>
          <a:p>
            <a:r>
              <a:rPr lang="en-IE" dirty="0" smtClean="0"/>
              <a:t>For each provider we have the ID, the name and the amount we owe them.</a:t>
            </a:r>
          </a:p>
          <a:p>
            <a:endParaRPr lang="en-IE" dirty="0"/>
          </a:p>
          <a:p>
            <a:r>
              <a:rPr lang="en-IE" dirty="0" smtClean="0"/>
              <a:t>SQL is available in L4-SandwichProvider.sql in Webcourses</a:t>
            </a:r>
            <a:endParaRPr lang="en-I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4304" y="1844824"/>
            <a:ext cx="3491086" cy="3828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417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Small Sandwich Retailer</a:t>
            </a:r>
            <a:endParaRPr lang="en-I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0" y="1320800"/>
            <a:ext cx="2301875" cy="4114800"/>
          </a:xfrm>
        </p:spPr>
        <p:txBody>
          <a:bodyPr/>
          <a:lstStyle/>
          <a:p>
            <a:r>
              <a:rPr lang="en-GB" smtClean="0"/>
              <a:t>What data should be returned by joining the two tables?</a:t>
            </a:r>
            <a:endParaRPr lang="en-IE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458823978"/>
              </p:ext>
            </p:extLst>
          </p:nvPr>
        </p:nvGraphicFramePr>
        <p:xfrm>
          <a:off x="3770630" y="1191668"/>
          <a:ext cx="4896543" cy="1872210"/>
        </p:xfrm>
        <a:graphic>
          <a:graphicData uri="http://schemas.openxmlformats.org/drawingml/2006/table">
            <a:tbl>
              <a:tblPr/>
              <a:tblGrid>
                <a:gridCol w="1080376"/>
                <a:gridCol w="1934221"/>
                <a:gridCol w="801570"/>
                <a:gridCol w="1080376"/>
              </a:tblGrid>
              <a:tr h="37444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E" sz="2000" b="1" i="0" u="none" strike="noStrike" baseline="0" dirty="0">
                          <a:solidFill>
                            <a:srgbClr val="FFFFFF"/>
                          </a:solidFill>
                          <a:latin typeface="Calibri"/>
                        </a:rPr>
                        <a:t>Sandwich Table Contents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 fontAlgn="b"/>
                      <a:r>
                        <a:rPr lang="en-IE" sz="2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SAND_ID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SCOST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PROV_ID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 fontAlgn="b"/>
                      <a:r>
                        <a:rPr lang="en-IE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BLTW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BLT on White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€3.50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 fontAlgn="b"/>
                      <a:r>
                        <a:rPr lang="en-IE" sz="2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BLTB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BLT on Brown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€3.50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 fontAlgn="b"/>
                      <a:r>
                        <a:rPr lang="en-IE" sz="2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JMBO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Jumbo Sandwich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€6.50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84424"/>
            <a:ext cx="3491086" cy="3828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486656"/>
              </p:ext>
            </p:extLst>
          </p:nvPr>
        </p:nvGraphicFramePr>
        <p:xfrm>
          <a:off x="3563888" y="3539716"/>
          <a:ext cx="5138948" cy="1821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4" name="Worksheet" r:id="rId4" imgW="2714549" imgH="961949" progId="Excel.Sheet.12">
                  <p:embed/>
                </p:oleObj>
              </mc:Choice>
              <mc:Fallback>
                <p:oleObj name="Worksheet" r:id="rId4" imgW="2714549" imgH="961949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539716"/>
                        <a:ext cx="5138948" cy="1821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518160" y="5577840"/>
            <a:ext cx="1034288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Suppose we want to execute a query with  join these two tables?</a:t>
            </a:r>
          </a:p>
          <a:p>
            <a:r>
              <a:rPr lang="en-IE" dirty="0" smtClean="0"/>
              <a:t>What different types of join can we do?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5869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Cartesian Product or Cross Join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0" y="1676400"/>
            <a:ext cx="7702550" cy="744538"/>
          </a:xfrm>
        </p:spPr>
        <p:txBody>
          <a:bodyPr/>
          <a:lstStyle/>
          <a:p>
            <a:r>
              <a:rPr lang="en-GB" sz="2400" dirty="0" smtClean="0"/>
              <a:t>SELECT * FROM PROVIDER, SANDWICH;</a:t>
            </a:r>
            <a:endParaRPr lang="en-IE" sz="2400" dirty="0"/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395536" y="2420887"/>
          <a:ext cx="8280920" cy="39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6" name="Worksheet" r:id="rId3" imgW="4572000" imgH="2171700" progId="Excel.Sheet.12">
                  <p:embed/>
                </p:oleObj>
              </mc:Choice>
              <mc:Fallback>
                <p:oleObj name="Worksheet" r:id="rId3" imgW="4572000" imgH="217170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420887"/>
                        <a:ext cx="8280920" cy="39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37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Inner Join – Two tables</a:t>
            </a:r>
            <a:endParaRPr lang="en-IE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25" y="1845945"/>
            <a:ext cx="3992563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6080" y="2204720"/>
            <a:ext cx="1869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E" b="0" dirty="0" smtClean="0"/>
              <a:t>Return the set </a:t>
            </a:r>
            <a:r>
              <a:rPr lang="en-IE" b="0" dirty="0"/>
              <a:t>of records that match in both Table A and Table B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1140460" y="4545648"/>
            <a:ext cx="7914640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sz="1600" b="0" dirty="0" smtClean="0"/>
              <a:t>Can be natural, </a:t>
            </a:r>
            <a:r>
              <a:rPr lang="en-IE" sz="1600" b="0" dirty="0" err="1" smtClean="0"/>
              <a:t>equi</a:t>
            </a:r>
            <a:r>
              <a:rPr lang="en-IE" sz="1600" b="0" dirty="0" smtClean="0"/>
              <a:t> or non-</a:t>
            </a:r>
            <a:r>
              <a:rPr lang="en-IE" sz="1600" b="0" dirty="0" err="1" smtClean="0"/>
              <a:t>equi</a:t>
            </a:r>
            <a:r>
              <a:rPr lang="en-IE" sz="1600" b="0" dirty="0" smtClean="0"/>
              <a:t> join.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sz="1600" b="0" dirty="0" smtClean="0"/>
              <a:t>Difference is the columns you use to join and conditions you place on the join.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sz="1600" b="0" dirty="0" err="1" smtClean="0"/>
              <a:t>Equi</a:t>
            </a:r>
            <a:r>
              <a:rPr lang="en-IE" sz="1600" b="0" dirty="0" smtClean="0"/>
              <a:t> joins depend on referential integrity (even if columns named differently) and equality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sz="1600" b="0" dirty="0" smtClean="0"/>
              <a:t>Non-</a:t>
            </a:r>
            <a:r>
              <a:rPr lang="en-IE" sz="1600" b="0" dirty="0" err="1" smtClean="0"/>
              <a:t>Equi</a:t>
            </a:r>
            <a:r>
              <a:rPr lang="en-IE" sz="1600" b="0" dirty="0" smtClean="0"/>
              <a:t> joins don’t.</a:t>
            </a:r>
            <a:endParaRPr lang="en-IE" sz="1600" b="0" dirty="0"/>
          </a:p>
        </p:txBody>
      </p:sp>
    </p:spTree>
    <p:extLst>
      <p:ext uri="{BB962C8B-B14F-4D97-AF65-F5344CB8AC3E}">
        <p14:creationId xmlns:p14="http://schemas.microsoft.com/office/powerpoint/2010/main" val="330764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Cartesian Product or Cross Join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0" y="1676400"/>
            <a:ext cx="7702550" cy="744538"/>
          </a:xfrm>
        </p:spPr>
        <p:txBody>
          <a:bodyPr/>
          <a:lstStyle/>
          <a:p>
            <a:r>
              <a:rPr lang="en-GB" sz="2400" dirty="0" smtClean="0"/>
              <a:t>SELECT * FROM PROVIDER, SANDWICH;</a:t>
            </a:r>
          </a:p>
          <a:p>
            <a:endParaRPr lang="en-GB" sz="2400" dirty="0"/>
          </a:p>
          <a:p>
            <a:r>
              <a:rPr lang="en-GB" sz="2400" dirty="0" smtClean="0"/>
              <a:t>Every single row in sandwich will be paired with every single row in provided regardless of whether the provider ID matches</a:t>
            </a:r>
          </a:p>
          <a:p>
            <a:r>
              <a:rPr lang="en-GB" sz="2400" dirty="0" smtClean="0"/>
              <a:t>PRODUCT</a:t>
            </a:r>
          </a:p>
          <a:p>
            <a:r>
              <a:rPr lang="en-GB" sz="2400" dirty="0" smtClean="0"/>
              <a:t>Set of ordered pairs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7795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Cartesian Product or Cross Join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0" y="1676400"/>
            <a:ext cx="7702550" cy="744538"/>
          </a:xfrm>
        </p:spPr>
        <p:txBody>
          <a:bodyPr/>
          <a:lstStyle/>
          <a:p>
            <a:r>
              <a:rPr lang="en-GB" sz="2400" dirty="0" smtClean="0"/>
              <a:t>SELECT * FROM PROVIDER </a:t>
            </a:r>
            <a:r>
              <a:rPr lang="en-GB" sz="2400" b="1" dirty="0" smtClean="0"/>
              <a:t>CROSS JOIN </a:t>
            </a:r>
            <a:r>
              <a:rPr lang="en-GB" sz="2400" dirty="0" smtClean="0"/>
              <a:t>SANDWICH;</a:t>
            </a:r>
          </a:p>
          <a:p>
            <a:endParaRPr lang="en-GB" sz="2400" dirty="0"/>
          </a:p>
          <a:p>
            <a:r>
              <a:rPr lang="en-GB" sz="2400" dirty="0" smtClean="0"/>
              <a:t>Every single row in sandwich will be paired with every single row in provided regardless of whether the provider ID matches</a:t>
            </a:r>
          </a:p>
          <a:p>
            <a:r>
              <a:rPr lang="en-GB" sz="2400" dirty="0" smtClean="0"/>
              <a:t>PRODUCT</a:t>
            </a:r>
          </a:p>
          <a:p>
            <a:r>
              <a:rPr lang="en-GB" sz="2400" dirty="0" smtClean="0"/>
              <a:t>Set of ordered pairs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7033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Natural Join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smtClean="0"/>
              <a:t>Select * from sandwich natural join provider;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“NATURAL” means </a:t>
            </a:r>
            <a:r>
              <a:rPr lang="en-US" dirty="0" err="1" smtClean="0"/>
              <a:t>equi</a:t>
            </a:r>
            <a:r>
              <a:rPr lang="en-US" dirty="0" smtClean="0"/>
              <a:t>-join for each pair of attributes with the same name </a:t>
            </a:r>
          </a:p>
          <a:p>
            <a:r>
              <a:rPr lang="en-US" dirty="0" smtClean="0"/>
              <a:t>Will match on all columns which have the </a:t>
            </a:r>
            <a:r>
              <a:rPr lang="en-US" b="1" dirty="0" smtClean="0"/>
              <a:t>same name </a:t>
            </a:r>
            <a:r>
              <a:rPr lang="en-US" dirty="0" smtClean="0"/>
              <a:t>and </a:t>
            </a:r>
            <a:r>
              <a:rPr lang="en-US" b="1" dirty="0" err="1" smtClean="0"/>
              <a:t>datatype</a:t>
            </a:r>
            <a:r>
              <a:rPr lang="en-US" b="1" dirty="0" smtClean="0"/>
              <a:t> </a:t>
            </a:r>
            <a:r>
              <a:rPr lang="en-US" dirty="0" smtClean="0"/>
              <a:t>which have the same value in both </a:t>
            </a:r>
            <a:r>
              <a:rPr lang="en-US" dirty="0" err="1" smtClean="0"/>
              <a:t>tabls</a:t>
            </a:r>
            <a:endParaRPr lang="en-US" b="1" dirty="0" smtClean="0"/>
          </a:p>
          <a:p>
            <a:r>
              <a:rPr lang="en-US" dirty="0" smtClean="0"/>
              <a:t>Which columns are going to be considered?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914" y="2759224"/>
            <a:ext cx="3491086" cy="3828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801360" y="3484880"/>
            <a:ext cx="294640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5933440" y="5730240"/>
            <a:ext cx="261112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5801360" y="3037840"/>
            <a:ext cx="2509520" cy="447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6035040" y="6130484"/>
            <a:ext cx="2509520" cy="447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197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Natural Join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smtClean="0"/>
              <a:t>Select * from sandwich natural join provider;</a:t>
            </a:r>
          </a:p>
          <a:p>
            <a:endParaRPr lang="en-GB" dirty="0" smtClean="0"/>
          </a:p>
          <a:p>
            <a:r>
              <a:rPr lang="en-GB" dirty="0" smtClean="0"/>
              <a:t>Result</a:t>
            </a:r>
          </a:p>
          <a:p>
            <a:r>
              <a:rPr lang="en-IE" dirty="0" smtClean="0"/>
              <a:t>No matches found!</a:t>
            </a:r>
          </a:p>
          <a:p>
            <a:endParaRPr lang="en-IE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000" dirty="0" smtClean="0"/>
              <a:t>The natural join tried to join on </a:t>
            </a:r>
            <a:r>
              <a:rPr lang="en-GB" sz="2000" dirty="0" err="1" smtClean="0"/>
              <a:t>prov_id</a:t>
            </a:r>
            <a:r>
              <a:rPr lang="en-GB" sz="2000" dirty="0" smtClean="0"/>
              <a:t> and </a:t>
            </a:r>
            <a:r>
              <a:rPr lang="en-GB" sz="2000" dirty="0" err="1" smtClean="0"/>
              <a:t>sname</a:t>
            </a:r>
            <a:r>
              <a:rPr lang="en-GB" sz="2000" dirty="0" smtClean="0"/>
              <a:t> </a:t>
            </a:r>
          </a:p>
          <a:p>
            <a:r>
              <a:rPr lang="en-GB" sz="2000" dirty="0" smtClean="0"/>
              <a:t>There are no rows that have the same entry in both columns i.e. no row in sandwich that has </a:t>
            </a:r>
            <a:r>
              <a:rPr lang="en-GB" sz="2000" dirty="0" err="1" smtClean="0"/>
              <a:t>prov_id</a:t>
            </a:r>
            <a:r>
              <a:rPr lang="en-GB" sz="2000" dirty="0" smtClean="0"/>
              <a:t> and </a:t>
            </a:r>
            <a:r>
              <a:rPr lang="en-GB" sz="2000" dirty="0" err="1" smtClean="0"/>
              <a:t>sname</a:t>
            </a:r>
            <a:r>
              <a:rPr lang="en-GB" sz="2000" dirty="0" smtClean="0"/>
              <a:t> matching a row in provider that has same values for these columns.</a:t>
            </a:r>
            <a:endParaRPr lang="en-IE" sz="2000" dirty="0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609143"/>
              </p:ext>
            </p:extLst>
          </p:nvPr>
        </p:nvGraphicFramePr>
        <p:xfrm>
          <a:off x="402590" y="2461668"/>
          <a:ext cx="4896543" cy="1872210"/>
        </p:xfrm>
        <a:graphic>
          <a:graphicData uri="http://schemas.openxmlformats.org/drawingml/2006/table">
            <a:tbl>
              <a:tblPr/>
              <a:tblGrid>
                <a:gridCol w="1080376"/>
                <a:gridCol w="1934221"/>
                <a:gridCol w="801570"/>
                <a:gridCol w="1080376"/>
              </a:tblGrid>
              <a:tr h="37444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 baseline="0" dirty="0">
                          <a:solidFill>
                            <a:srgbClr val="FFFFFF"/>
                          </a:solidFill>
                          <a:latin typeface="Calibri"/>
                        </a:rPr>
                        <a:t>Sandwich Table Contents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SAND_ID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SCOST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PROV_ID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BLTW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BLT on White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€3.50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BLTB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BLT on Brown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€3.50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JMBO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Jumbo Sandwich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€6.50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053806"/>
              </p:ext>
            </p:extLst>
          </p:nvPr>
        </p:nvGraphicFramePr>
        <p:xfrm>
          <a:off x="333008" y="4509996"/>
          <a:ext cx="5138948" cy="1821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1" name="Worksheet" r:id="rId3" imgW="2714549" imgH="961949" progId="Excel.Sheet.12">
                  <p:embed/>
                </p:oleObj>
              </mc:Choice>
              <mc:Fallback>
                <p:oleObj name="Worksheet" r:id="rId3" imgW="2714549" imgH="961949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08" y="4509996"/>
                        <a:ext cx="5138948" cy="1821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09851866"/>
              </p:ext>
            </p:extLst>
          </p:nvPr>
        </p:nvGraphicFramePr>
        <p:xfrm>
          <a:off x="6086475" y="4027488"/>
          <a:ext cx="3057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2" name="Worksheet" r:id="rId5" imgW="3057449" imgH="457200" progId="Excel.Sheet.12">
                  <p:embed/>
                </p:oleObj>
              </mc:Choice>
              <mc:Fallback>
                <p:oleObj name="Worksheet" r:id="rId5" imgW="3057449" imgH="457200" progId="Excel.Sheet.12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4027488"/>
                        <a:ext cx="30575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41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Natural Join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55080" y="1219200"/>
            <a:ext cx="2514600" cy="4843463"/>
          </a:xfrm>
        </p:spPr>
        <p:txBody>
          <a:bodyPr/>
          <a:lstStyle/>
          <a:p>
            <a:r>
              <a:rPr lang="en-GB" dirty="0" smtClean="0"/>
              <a:t>Select * from sandwich natural join provider;</a:t>
            </a:r>
          </a:p>
          <a:p>
            <a:r>
              <a:rPr lang="en-IE" dirty="0" smtClean="0"/>
              <a:t>No matches found!</a:t>
            </a:r>
          </a:p>
          <a:p>
            <a:r>
              <a:rPr lang="en-IE" dirty="0" smtClean="0"/>
              <a:t>Why Not?</a:t>
            </a:r>
          </a:p>
          <a:p>
            <a:r>
              <a:rPr lang="en-IE" dirty="0" smtClean="0"/>
              <a:t>Yes there is a  match on SNAME but for that row the value of PROV_ID is different (42 does not match with 22)</a:t>
            </a:r>
          </a:p>
          <a:p>
            <a:endParaRPr lang="en-IE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000" dirty="0" smtClean="0"/>
              <a:t>The natural join tried to join on </a:t>
            </a:r>
            <a:r>
              <a:rPr lang="en-GB" sz="2000" dirty="0" err="1" smtClean="0"/>
              <a:t>prov_id</a:t>
            </a:r>
            <a:r>
              <a:rPr lang="en-GB" sz="2000" dirty="0" smtClean="0"/>
              <a:t> and </a:t>
            </a:r>
            <a:r>
              <a:rPr lang="en-GB" sz="2000" dirty="0" err="1" smtClean="0"/>
              <a:t>sname</a:t>
            </a:r>
            <a:r>
              <a:rPr lang="en-GB" sz="2000" dirty="0" smtClean="0"/>
              <a:t> </a:t>
            </a:r>
          </a:p>
          <a:p>
            <a:r>
              <a:rPr lang="en-GB" sz="2000" dirty="0" smtClean="0"/>
              <a:t>There are no rows that have the same entry in both columns i.e. no row in sandwich that has </a:t>
            </a:r>
            <a:r>
              <a:rPr lang="en-GB" sz="2000" dirty="0" err="1" smtClean="0"/>
              <a:t>prov_id</a:t>
            </a:r>
            <a:r>
              <a:rPr lang="en-GB" sz="2000" dirty="0" smtClean="0"/>
              <a:t> and </a:t>
            </a:r>
            <a:r>
              <a:rPr lang="en-GB" sz="2000" dirty="0" err="1" smtClean="0"/>
              <a:t>sname</a:t>
            </a:r>
            <a:r>
              <a:rPr lang="en-GB" sz="2000" dirty="0" smtClean="0"/>
              <a:t> matching a row in provider that has same values for these columns.</a:t>
            </a:r>
            <a:endParaRPr lang="en-IE" sz="2000" dirty="0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972548"/>
              </p:ext>
            </p:extLst>
          </p:nvPr>
        </p:nvGraphicFramePr>
        <p:xfrm>
          <a:off x="402590" y="2461668"/>
          <a:ext cx="4896543" cy="1872210"/>
        </p:xfrm>
        <a:graphic>
          <a:graphicData uri="http://schemas.openxmlformats.org/drawingml/2006/table">
            <a:tbl>
              <a:tblPr/>
              <a:tblGrid>
                <a:gridCol w="1080376"/>
                <a:gridCol w="1934221"/>
                <a:gridCol w="801570"/>
                <a:gridCol w="1080376"/>
              </a:tblGrid>
              <a:tr h="37444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 baseline="0" dirty="0">
                          <a:solidFill>
                            <a:srgbClr val="FFFFFF"/>
                          </a:solidFill>
                          <a:latin typeface="Calibri"/>
                        </a:rPr>
                        <a:t>Sandwich Table Contents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SAND_ID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SCOST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PROV_ID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BLTW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BLT on White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€3.50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BLTB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BLT on Brown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€3.50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JMBO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Jumbo Sandwich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€6.50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903517"/>
              </p:ext>
            </p:extLst>
          </p:nvPr>
        </p:nvGraphicFramePr>
        <p:xfrm>
          <a:off x="333008" y="4509996"/>
          <a:ext cx="5138948" cy="1821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" name="Worksheet" r:id="rId3" imgW="2714549" imgH="961949" progId="Excel.Sheet.12">
                  <p:embed/>
                </p:oleObj>
              </mc:Choice>
              <mc:Fallback>
                <p:oleObj name="Worksheet" r:id="rId3" imgW="2714549" imgH="961949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08" y="4509996"/>
                        <a:ext cx="5138948" cy="1821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42240" y="3931920"/>
            <a:ext cx="5405120" cy="40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264160" y="5252720"/>
            <a:ext cx="5405120" cy="335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Oval 9"/>
          <p:cNvSpPr/>
          <p:nvPr/>
        </p:nvSpPr>
        <p:spPr>
          <a:xfrm>
            <a:off x="4856480" y="4064000"/>
            <a:ext cx="56896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944880" y="5313680"/>
            <a:ext cx="56896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861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 USING (Inner Join, </a:t>
            </a:r>
            <a:r>
              <a:rPr lang="en-GB" dirty="0" err="1" smtClean="0"/>
              <a:t>Equi</a:t>
            </a:r>
            <a:r>
              <a:rPr lang="en-GB" dirty="0" smtClean="0"/>
              <a:t> Join)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291264" cy="572811"/>
          </a:xfrm>
        </p:spPr>
        <p:txBody>
          <a:bodyPr/>
          <a:lstStyle/>
          <a:p>
            <a:pPr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pPr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sandwich</a:t>
            </a:r>
          </a:p>
          <a:p>
            <a:pPr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provider using (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prov_id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42073157"/>
              </p:ext>
            </p:extLst>
          </p:nvPr>
        </p:nvGraphicFramePr>
        <p:xfrm>
          <a:off x="323528" y="3911600"/>
          <a:ext cx="8363275" cy="2176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502"/>
                <a:gridCol w="1330544"/>
                <a:gridCol w="2096655"/>
                <a:gridCol w="934916"/>
                <a:gridCol w="1368152"/>
                <a:gridCol w="1450506"/>
              </a:tblGrid>
              <a:tr h="1050533"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PROV_ID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SAND_ID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SCOST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SNAME_1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AMOUNT</a:t>
                      </a:r>
                      <a:br>
                        <a:rPr lang="en-IE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IE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_</a:t>
                      </a: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OWED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E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BLTW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BLT on White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€3.50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O'Brien's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€540.00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E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BLT on Brown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€3.50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O'Brien's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€540.00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JMBO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Jumbo Sandwich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€6.50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€84.57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1320800"/>
            <a:ext cx="902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E" sz="2400" dirty="0" smtClean="0">
                <a:latin typeface="+mn-lt"/>
              </a:rPr>
              <a:t>Columns have same name and </a:t>
            </a:r>
            <a:r>
              <a:rPr lang="en-IE" sz="2400" dirty="0" err="1" smtClean="0">
                <a:latin typeface="+mn-lt"/>
              </a:rPr>
              <a:t>datatype</a:t>
            </a:r>
            <a:r>
              <a:rPr lang="en-IE" sz="2400" dirty="0" smtClean="0">
                <a:latin typeface="+mn-lt"/>
              </a:rPr>
              <a:t> in both tables</a:t>
            </a:r>
            <a:endParaRPr lang="en-IE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50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 ON (Inner Join, </a:t>
            </a:r>
            <a:r>
              <a:rPr lang="en-GB" dirty="0" err="1" smtClean="0"/>
              <a:t>Equi</a:t>
            </a:r>
            <a:r>
              <a:rPr lang="en-GB" dirty="0" smtClean="0"/>
              <a:t> Join)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400" dirty="0"/>
              <a:t>Suppose we introduce a second sandwich table, corporate sandwich. </a:t>
            </a:r>
            <a:endParaRPr lang="en-IE" sz="2400" dirty="0" smtClean="0"/>
          </a:p>
          <a:p>
            <a:r>
              <a:rPr lang="en-IE" sz="2400" dirty="0" smtClean="0"/>
              <a:t>We charge a little bit less for some of them </a:t>
            </a:r>
            <a:r>
              <a:rPr lang="en-IE" sz="2400" dirty="0" err="1" smtClean="0"/>
              <a:t>them</a:t>
            </a:r>
            <a:r>
              <a:rPr lang="en-IE" sz="2400" dirty="0" smtClean="0"/>
              <a:t> because we do bulk orders.</a:t>
            </a:r>
            <a:endParaRPr lang="en-IE" sz="2400" dirty="0"/>
          </a:p>
          <a:p>
            <a:r>
              <a:rPr lang="en-IE" sz="2400" dirty="0"/>
              <a:t>Has same basic structure but different column names</a:t>
            </a:r>
            <a:r>
              <a:rPr lang="en-IE" sz="2400" dirty="0" smtClean="0"/>
              <a:t>.</a:t>
            </a:r>
          </a:p>
          <a:p>
            <a:r>
              <a:rPr lang="en-IE" sz="2400" dirty="0" err="1" smtClean="0"/>
              <a:t>Csandwich</a:t>
            </a:r>
            <a:r>
              <a:rPr lang="en-IE" sz="2400" dirty="0" smtClean="0"/>
              <a:t>=(</a:t>
            </a:r>
            <a:r>
              <a:rPr lang="en-IE" sz="2400" u="sng" dirty="0" err="1" smtClean="0"/>
              <a:t>Csand_id</a:t>
            </a:r>
            <a:r>
              <a:rPr lang="en-IE" sz="2400" dirty="0" err="1" smtClean="0"/>
              <a:t>,Csname</a:t>
            </a:r>
            <a:r>
              <a:rPr lang="en-IE" sz="2400" dirty="0" smtClean="0"/>
              <a:t>, </a:t>
            </a:r>
            <a:r>
              <a:rPr lang="en-IE" sz="2400" dirty="0" err="1" smtClean="0"/>
              <a:t>Cscost,Cprov_id</a:t>
            </a:r>
            <a:r>
              <a:rPr lang="en-IE" sz="2400" dirty="0" smtClean="0"/>
              <a:t>)</a:t>
            </a:r>
          </a:p>
          <a:p>
            <a:pPr marL="0" indent="0">
              <a:buNone/>
            </a:pPr>
            <a:endParaRPr lang="en-IE" sz="2400" dirty="0"/>
          </a:p>
        </p:txBody>
      </p:sp>
      <p:graphicFrame>
        <p:nvGraphicFramePr>
          <p:cNvPr id="7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510169"/>
              </p:ext>
            </p:extLst>
          </p:nvPr>
        </p:nvGraphicFramePr>
        <p:xfrm>
          <a:off x="646430" y="3884068"/>
          <a:ext cx="4896543" cy="1872210"/>
        </p:xfrm>
        <a:graphic>
          <a:graphicData uri="http://schemas.openxmlformats.org/drawingml/2006/table">
            <a:tbl>
              <a:tblPr/>
              <a:tblGrid>
                <a:gridCol w="1080376"/>
                <a:gridCol w="1934221"/>
                <a:gridCol w="801570"/>
                <a:gridCol w="1080376"/>
              </a:tblGrid>
              <a:tr h="37444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 baseline="0" dirty="0" err="1" smtClean="0">
                          <a:solidFill>
                            <a:srgbClr val="FFFFFF"/>
                          </a:solidFill>
                          <a:latin typeface="Calibri"/>
                        </a:rPr>
                        <a:t>CSandwich</a:t>
                      </a:r>
                      <a:r>
                        <a:rPr lang="en-IE" sz="1800" b="1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en-IE" sz="1800" b="1" i="0" u="none" strike="noStrike" baseline="0" dirty="0">
                          <a:solidFill>
                            <a:srgbClr val="FFFFFF"/>
                          </a:solidFill>
                          <a:latin typeface="Calibri"/>
                        </a:rPr>
                        <a:t>Table Contents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CSAND_ID</a:t>
                      </a:r>
                      <a:endParaRPr lang="en-IE" sz="1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CSNAME</a:t>
                      </a:r>
                      <a:endParaRPr lang="en-IE" sz="1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CSCOST</a:t>
                      </a:r>
                      <a:endParaRPr lang="en-IE" sz="1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CPROV_ID</a:t>
                      </a:r>
                      <a:endParaRPr lang="en-IE" sz="1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BLTW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BLT on White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€2.50</a:t>
                      </a:r>
                      <a:endParaRPr lang="en-IE" sz="1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BLTB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BLT on Brown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€2.50</a:t>
                      </a:r>
                      <a:endParaRPr lang="en-IE" sz="1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JMBO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Jumbo Sandwich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€6.50</a:t>
                      </a:r>
                      <a:endParaRPr lang="en-IE" sz="1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0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 ON (Inner Join, </a:t>
            </a:r>
            <a:r>
              <a:rPr lang="en-GB" dirty="0" err="1" smtClean="0"/>
              <a:t>Equi</a:t>
            </a:r>
            <a:r>
              <a:rPr lang="en-GB" dirty="0" smtClean="0"/>
              <a:t> Join)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E" dirty="0" smtClean="0"/>
              <a:t>There is no common column between these tables.</a:t>
            </a:r>
          </a:p>
          <a:p>
            <a:r>
              <a:rPr lang="en-IE" dirty="0" smtClean="0"/>
              <a:t>The column we are interested in is CPROV_ID in the </a:t>
            </a:r>
            <a:r>
              <a:rPr lang="en-IE" dirty="0" err="1" smtClean="0"/>
              <a:t>Csandwich</a:t>
            </a:r>
            <a:r>
              <a:rPr lang="en-IE" dirty="0" smtClean="0"/>
              <a:t> table and PROV_ID in the Provider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400" dirty="0"/>
              <a:t>Suppose we </a:t>
            </a:r>
            <a:r>
              <a:rPr lang="en-IE" sz="2400" dirty="0" smtClean="0"/>
              <a:t>want to join between this </a:t>
            </a:r>
            <a:r>
              <a:rPr lang="en-IE" sz="2400" dirty="0" err="1" smtClean="0"/>
              <a:t>Csandwich</a:t>
            </a:r>
            <a:r>
              <a:rPr lang="en-IE" sz="2400" dirty="0" smtClean="0"/>
              <a:t> table and the Provider Table?</a:t>
            </a:r>
          </a:p>
          <a:p>
            <a:pPr marL="0" indent="0">
              <a:buNone/>
            </a:pPr>
            <a:endParaRPr lang="en-IE" sz="2400" dirty="0"/>
          </a:p>
        </p:txBody>
      </p:sp>
      <p:graphicFrame>
        <p:nvGraphicFramePr>
          <p:cNvPr id="7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251187"/>
              </p:ext>
            </p:extLst>
          </p:nvPr>
        </p:nvGraphicFramePr>
        <p:xfrm>
          <a:off x="514350" y="1476148"/>
          <a:ext cx="4896543" cy="1872210"/>
        </p:xfrm>
        <a:graphic>
          <a:graphicData uri="http://schemas.openxmlformats.org/drawingml/2006/table">
            <a:tbl>
              <a:tblPr/>
              <a:tblGrid>
                <a:gridCol w="1080376"/>
                <a:gridCol w="1934221"/>
                <a:gridCol w="801570"/>
                <a:gridCol w="1080376"/>
              </a:tblGrid>
              <a:tr h="37444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 baseline="0" dirty="0" err="1" smtClean="0">
                          <a:solidFill>
                            <a:srgbClr val="FFFFFF"/>
                          </a:solidFill>
                          <a:latin typeface="Calibri"/>
                        </a:rPr>
                        <a:t>CSandwich</a:t>
                      </a:r>
                      <a:r>
                        <a:rPr lang="en-IE" sz="1800" b="1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en-IE" sz="1800" b="1" i="0" u="none" strike="noStrike" baseline="0" dirty="0">
                          <a:solidFill>
                            <a:srgbClr val="FFFFFF"/>
                          </a:solidFill>
                          <a:latin typeface="Calibri"/>
                        </a:rPr>
                        <a:t>Table Contents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CSAND_ID</a:t>
                      </a:r>
                      <a:endParaRPr lang="en-IE" sz="1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CSNAME</a:t>
                      </a:r>
                      <a:endParaRPr lang="en-IE" sz="1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CSCOST</a:t>
                      </a:r>
                      <a:endParaRPr lang="en-IE" sz="1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CPROV_ID</a:t>
                      </a:r>
                      <a:endParaRPr lang="en-IE" sz="1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BLTW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BLT on White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€3.50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BLTB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BLT on Brown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€3.50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JMBO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Jumbo Sandwich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€6.50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12726"/>
              </p:ext>
            </p:extLst>
          </p:nvPr>
        </p:nvGraphicFramePr>
        <p:xfrm>
          <a:off x="384175" y="3870008"/>
          <a:ext cx="5138738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2" name="Worksheet" r:id="rId3" imgW="2714549" imgH="961949" progId="Excel.Sheet.12">
                  <p:embed/>
                </p:oleObj>
              </mc:Choice>
              <mc:Fallback>
                <p:oleObj name="Worksheet" r:id="rId3" imgW="2714549" imgH="961949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3870008"/>
                        <a:ext cx="5138738" cy="18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00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 ON (Inner Join, </a:t>
            </a:r>
            <a:r>
              <a:rPr lang="en-GB" dirty="0" err="1" smtClean="0"/>
              <a:t>Equi</a:t>
            </a:r>
            <a:r>
              <a:rPr lang="en-GB" dirty="0" smtClean="0"/>
              <a:t> Join)</a:t>
            </a:r>
            <a:br>
              <a:rPr lang="en-GB" dirty="0" smtClean="0"/>
            </a:br>
            <a:r>
              <a:rPr lang="en-GB" dirty="0" smtClean="0"/>
              <a:t>No common column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2720" y="1467965"/>
            <a:ext cx="3952240" cy="2540155"/>
          </a:xfrm>
        </p:spPr>
        <p:txBody>
          <a:bodyPr/>
          <a:lstStyle/>
          <a:p>
            <a:pPr>
              <a:buNone/>
            </a:pPr>
            <a:r>
              <a:rPr lang="en-GB" b="1" dirty="0" smtClean="0">
                <a:latin typeface="Courier" pitchFamily="49" charset="0"/>
              </a:rPr>
              <a:t>Select </a:t>
            </a:r>
            <a:r>
              <a:rPr lang="en-GB" b="1" dirty="0" err="1" smtClean="0">
                <a:latin typeface="Courier" pitchFamily="49" charset="0"/>
              </a:rPr>
              <a:t>Csname</a:t>
            </a:r>
            <a:r>
              <a:rPr lang="en-GB" b="1" dirty="0" smtClean="0">
                <a:latin typeface="Courier" pitchFamily="49" charset="0"/>
              </a:rPr>
              <a:t>, </a:t>
            </a:r>
            <a:r>
              <a:rPr lang="en-GB" b="1" dirty="0" err="1" smtClean="0">
                <a:latin typeface="Courier" pitchFamily="49" charset="0"/>
              </a:rPr>
              <a:t>Sname</a:t>
            </a:r>
            <a:endParaRPr lang="en-GB" b="1" dirty="0" smtClean="0">
              <a:latin typeface="Courier" pitchFamily="49" charset="0"/>
            </a:endParaRPr>
          </a:p>
          <a:p>
            <a:pPr>
              <a:buNone/>
            </a:pPr>
            <a:r>
              <a:rPr lang="en-GB" b="1" dirty="0" smtClean="0">
                <a:latin typeface="Courier" pitchFamily="49" charset="0"/>
              </a:rPr>
              <a:t>from </a:t>
            </a:r>
            <a:r>
              <a:rPr lang="en-GB" b="1" dirty="0" err="1">
                <a:latin typeface="Courier" pitchFamily="49" charset="0"/>
              </a:rPr>
              <a:t>C</a:t>
            </a:r>
            <a:r>
              <a:rPr lang="en-GB" b="1" dirty="0" err="1" smtClean="0">
                <a:latin typeface="Courier" pitchFamily="49" charset="0"/>
              </a:rPr>
              <a:t>sandwich</a:t>
            </a:r>
            <a:endParaRPr lang="en-GB" b="1" dirty="0" smtClean="0">
              <a:latin typeface="Courier" pitchFamily="49" charset="0"/>
            </a:endParaRPr>
          </a:p>
          <a:p>
            <a:pPr>
              <a:buNone/>
            </a:pPr>
            <a:r>
              <a:rPr lang="en-GB" b="1" dirty="0" smtClean="0">
                <a:latin typeface="Courier" pitchFamily="49" charset="0"/>
              </a:rPr>
              <a:t>join provider on (</a:t>
            </a:r>
            <a:r>
              <a:rPr lang="en-GB" b="1" dirty="0" err="1" smtClean="0">
                <a:latin typeface="Courier" pitchFamily="49" charset="0"/>
              </a:rPr>
              <a:t>cprov_id</a:t>
            </a:r>
            <a:r>
              <a:rPr lang="en-GB" b="1" dirty="0" smtClean="0">
                <a:latin typeface="Courier" pitchFamily="49" charset="0"/>
              </a:rPr>
              <a:t> = </a:t>
            </a:r>
            <a:r>
              <a:rPr lang="en-GB" b="1" dirty="0" err="1" smtClean="0">
                <a:latin typeface="Courier" pitchFamily="49" charset="0"/>
              </a:rPr>
              <a:t>prov_id</a:t>
            </a:r>
            <a:r>
              <a:rPr lang="en-GB" b="1" dirty="0" smtClean="0">
                <a:latin typeface="Courier" pitchFamily="49" charset="0"/>
              </a:rPr>
              <a:t>);</a:t>
            </a:r>
            <a:endParaRPr lang="en-IE" b="1" dirty="0">
              <a:latin typeface="Courier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E" sz="2400" dirty="0" smtClean="0"/>
              <a:t>Can’t say </a:t>
            </a:r>
            <a:r>
              <a:rPr lang="en-IE" sz="2400" b="1" dirty="0" smtClean="0"/>
              <a:t>using</a:t>
            </a:r>
            <a:r>
              <a:rPr lang="en-IE" sz="2400" dirty="0" smtClean="0"/>
              <a:t> because names of columns are different</a:t>
            </a:r>
          </a:p>
          <a:p>
            <a:r>
              <a:rPr lang="en-IE" sz="2400" dirty="0" smtClean="0"/>
              <a:t>So use </a:t>
            </a:r>
            <a:r>
              <a:rPr lang="en-IE" sz="2400" b="1" dirty="0" smtClean="0"/>
              <a:t>on</a:t>
            </a:r>
            <a:r>
              <a:rPr lang="en-IE" sz="2400" dirty="0" smtClean="0"/>
              <a:t> and identify columns join should use</a:t>
            </a:r>
            <a:endParaRPr lang="en-IE" sz="2400" dirty="0"/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03401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Non-</a:t>
            </a:r>
            <a:r>
              <a:rPr lang="en-IE" dirty="0" err="1" smtClean="0"/>
              <a:t>Equi</a:t>
            </a:r>
            <a:r>
              <a:rPr lang="en-IE" dirty="0" smtClean="0"/>
              <a:t> Join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The SQL NON EQUI JOIN uses comparison operator instead of the equal sign like &gt;, &lt;, &gt;=, &lt;= along with conditions</a:t>
            </a:r>
            <a:r>
              <a:rPr lang="en-IE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3040" y="2773680"/>
            <a:ext cx="8219440" cy="1643527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pPr marL="0" indent="0" algn="l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table_name1</a:t>
            </a:r>
          </a:p>
          <a:p>
            <a:pPr marL="0" indent="0" algn="l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JOIN  table 2 ON table_name1.column [&gt; |  &lt; |  &gt;= | &lt;= ] table_name2.column;</a:t>
            </a:r>
          </a:p>
          <a:p>
            <a:pPr algn="l"/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65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9076" y="468459"/>
            <a:ext cx="7699545" cy="701731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Select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movie_title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,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movie_type_description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 from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mm_movie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 M</a:t>
            </a:r>
          </a:p>
          <a:p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Join </a:t>
            </a:r>
            <a:r>
              <a:rPr lang="en-US" dirty="0" err="1" smtClean="0">
                <a:solidFill>
                  <a:srgbClr val="0000CC"/>
                </a:solidFill>
                <a:latin typeface="Tahoma" pitchFamily="34" charset="0"/>
              </a:rPr>
              <a:t>mm_movie_type</a:t>
            </a:r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 T on (</a:t>
            </a:r>
            <a:r>
              <a:rPr lang="en-US" dirty="0" err="1" smtClean="0">
                <a:solidFill>
                  <a:srgbClr val="0000CC"/>
                </a:solidFill>
                <a:latin typeface="Tahoma" pitchFamily="34" charset="0"/>
              </a:rPr>
              <a:t>m.movie_type_id</a:t>
            </a:r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=</a:t>
            </a:r>
            <a:r>
              <a:rPr lang="en-US" dirty="0" err="1" smtClean="0">
                <a:solidFill>
                  <a:srgbClr val="0000CC"/>
                </a:solidFill>
                <a:latin typeface="Tahoma" pitchFamily="34" charset="0"/>
              </a:rPr>
              <a:t>t.movie_type_id</a:t>
            </a:r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);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0012" name="Text Box 76"/>
          <p:cNvSpPr txBox="1">
            <a:spLocks noChangeArrowheads="1"/>
          </p:cNvSpPr>
          <p:nvPr/>
        </p:nvSpPr>
        <p:spPr bwMode="auto">
          <a:xfrm>
            <a:off x="3641725" y="1752600"/>
            <a:ext cx="169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0000CC"/>
                </a:solidFill>
              </a:rPr>
              <a:t>DB (2 tables)</a:t>
            </a:r>
          </a:p>
        </p:txBody>
      </p:sp>
      <p:sp>
        <p:nvSpPr>
          <p:cNvPr id="40015" name="AutoShape 79"/>
          <p:cNvSpPr>
            <a:spLocks noChangeArrowheads="1"/>
          </p:cNvSpPr>
          <p:nvPr/>
        </p:nvSpPr>
        <p:spPr bwMode="auto">
          <a:xfrm>
            <a:off x="288955" y="5372100"/>
            <a:ext cx="8550245" cy="1272159"/>
          </a:xfrm>
          <a:prstGeom prst="plaque">
            <a:avLst>
              <a:gd name="adj" fmla="val 16667"/>
            </a:avLst>
          </a:prstGeom>
          <a:solidFill>
            <a:srgbClr val="CCFFFF"/>
          </a:solidFill>
          <a:ln w="254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CC"/>
                </a:solidFill>
              </a:rPr>
              <a:t>This query requires information from both </a:t>
            </a:r>
            <a:r>
              <a:rPr lang="en-US" dirty="0" smtClean="0">
                <a:solidFill>
                  <a:srgbClr val="0000CC"/>
                </a:solidFill>
              </a:rPr>
              <a:t>the </a:t>
            </a:r>
            <a:r>
              <a:rPr lang="en-US" dirty="0" err="1" smtClean="0">
                <a:solidFill>
                  <a:srgbClr val="0000CC"/>
                </a:solidFill>
              </a:rPr>
              <a:t>mm_movie</a:t>
            </a:r>
            <a:r>
              <a:rPr lang="en-US" dirty="0" smtClean="0">
                <a:solidFill>
                  <a:srgbClr val="0000CC"/>
                </a:solidFill>
              </a:rPr>
              <a:t> and the </a:t>
            </a:r>
            <a:r>
              <a:rPr lang="en-US" dirty="0" err="1" smtClean="0">
                <a:solidFill>
                  <a:srgbClr val="0000CC"/>
                </a:solidFill>
              </a:rPr>
              <a:t>mm_movie_type</a:t>
            </a:r>
            <a:r>
              <a:rPr lang="en-US" dirty="0" smtClean="0">
                <a:solidFill>
                  <a:srgbClr val="0000CC"/>
                </a:solidFill>
              </a:rPr>
              <a:t> tables</a:t>
            </a:r>
          </a:p>
          <a:p>
            <a:pPr algn="ctr"/>
            <a:r>
              <a:rPr lang="en-US" dirty="0" smtClean="0">
                <a:solidFill>
                  <a:srgbClr val="0000CC"/>
                </a:solidFill>
              </a:rPr>
              <a:t>To </a:t>
            </a:r>
            <a:r>
              <a:rPr lang="en-US" dirty="0">
                <a:solidFill>
                  <a:srgbClr val="0000CC"/>
                </a:solidFill>
              </a:rPr>
              <a:t>answer this query, a JOIN operation needs to be performed.</a:t>
            </a:r>
          </a:p>
        </p:txBody>
      </p:sp>
      <p:sp>
        <p:nvSpPr>
          <p:cNvPr id="40023" name="AutoShape 87"/>
          <p:cNvSpPr>
            <a:spLocks noChangeArrowheads="1"/>
          </p:cNvSpPr>
          <p:nvPr/>
        </p:nvSpPr>
        <p:spPr bwMode="auto">
          <a:xfrm>
            <a:off x="6488872" y="1344670"/>
            <a:ext cx="2743200" cy="838200"/>
          </a:xfrm>
          <a:prstGeom prst="wedgeRoundRectCallout">
            <a:avLst>
              <a:gd name="adj1" fmla="val -71936"/>
              <a:gd name="adj2" fmla="val -53786"/>
              <a:gd name="adj3" fmla="val 16667"/>
            </a:avLst>
          </a:prstGeom>
          <a:solidFill>
            <a:srgbClr val="CCFFCC"/>
          </a:solidFill>
          <a:ln w="222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1" i="1">
                <a:solidFill>
                  <a:srgbClr val="0000CC"/>
                </a:solidFill>
              </a:rPr>
              <a:t>The corresponding</a:t>
            </a:r>
          </a:p>
          <a:p>
            <a:pPr algn="ctr"/>
            <a:r>
              <a:rPr lang="en-US" sz="2000" b="1" i="1">
                <a:solidFill>
                  <a:srgbClr val="0000CC"/>
                </a:solidFill>
              </a:rPr>
              <a:t>SQL query.</a:t>
            </a:r>
          </a:p>
        </p:txBody>
      </p:sp>
      <p:sp>
        <p:nvSpPr>
          <p:cNvPr id="40024" name="Text Box 88"/>
          <p:cNvSpPr txBox="1">
            <a:spLocks noChangeArrowheads="1"/>
          </p:cNvSpPr>
          <p:nvPr/>
        </p:nvSpPr>
        <p:spPr bwMode="auto">
          <a:xfrm>
            <a:off x="345498" y="90633"/>
            <a:ext cx="73661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Find </a:t>
            </a:r>
            <a:r>
              <a:rPr lang="en-US" dirty="0" smtClean="0">
                <a:solidFill>
                  <a:srgbClr val="0000CC"/>
                </a:solidFill>
              </a:rPr>
              <a:t>the titles of all movies and return the description of the type 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40027" name="AutoShape 91"/>
          <p:cNvSpPr>
            <a:spLocks noChangeArrowheads="1"/>
          </p:cNvSpPr>
          <p:nvPr/>
        </p:nvSpPr>
        <p:spPr bwMode="auto">
          <a:xfrm>
            <a:off x="101842" y="831469"/>
            <a:ext cx="7447146" cy="350866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" name="TextBox 3"/>
          <p:cNvSpPr txBox="1"/>
          <p:nvPr/>
        </p:nvSpPr>
        <p:spPr>
          <a:xfrm>
            <a:off x="288955" y="4216400"/>
            <a:ext cx="366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MM_MOVIE</a:t>
            </a:r>
            <a:endParaRPr lang="en-IE" dirty="0"/>
          </a:p>
        </p:txBody>
      </p:sp>
      <p:sp>
        <p:nvSpPr>
          <p:cNvPr id="20" name="TextBox 19"/>
          <p:cNvSpPr txBox="1"/>
          <p:nvPr/>
        </p:nvSpPr>
        <p:spPr>
          <a:xfrm>
            <a:off x="5103055" y="3720068"/>
            <a:ext cx="366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MM_MOVIE_TYPE</a:t>
            </a:r>
            <a:endParaRPr lang="en-IE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194" y="2428241"/>
            <a:ext cx="2649240" cy="1112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750" y="2471638"/>
            <a:ext cx="4530612" cy="174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029" name="Group 93"/>
          <p:cNvGrpSpPr>
            <a:grpSpLocks/>
          </p:cNvGrpSpPr>
          <p:nvPr/>
        </p:nvGrpSpPr>
        <p:grpSpPr bwMode="auto">
          <a:xfrm>
            <a:off x="2565400" y="1344670"/>
            <a:ext cx="6121400" cy="3989330"/>
            <a:chOff x="1680" y="1008"/>
            <a:chExt cx="3792" cy="2352"/>
          </a:xfrm>
        </p:grpSpPr>
        <p:sp>
          <p:nvSpPr>
            <p:cNvPr id="40025" name="AutoShape 89"/>
            <p:cNvSpPr>
              <a:spLocks noChangeArrowheads="1"/>
            </p:cNvSpPr>
            <p:nvPr/>
          </p:nvSpPr>
          <p:spPr bwMode="auto">
            <a:xfrm>
              <a:off x="2688" y="2832"/>
              <a:ext cx="2784" cy="528"/>
            </a:xfrm>
            <a:prstGeom prst="plaque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This </a:t>
              </a:r>
              <a:r>
                <a:rPr lang="en-US" sz="2000" b="1" dirty="0">
                  <a:solidFill>
                    <a:srgbClr val="FF0000"/>
                  </a:solidFill>
                </a:rPr>
                <a:t>specifies how 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the tables</a:t>
              </a:r>
            </a:p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are </a:t>
              </a:r>
              <a:r>
                <a:rPr lang="en-US" sz="2000" b="1" dirty="0">
                  <a:solidFill>
                    <a:srgbClr val="FF0000"/>
                  </a:solidFill>
                </a:rPr>
                <a:t>to be joined together.</a:t>
              </a:r>
            </a:p>
          </p:txBody>
        </p:sp>
        <p:sp>
          <p:nvSpPr>
            <p:cNvPr id="40028" name="Line 92"/>
            <p:cNvSpPr>
              <a:spLocks noChangeShapeType="1"/>
            </p:cNvSpPr>
            <p:nvPr/>
          </p:nvSpPr>
          <p:spPr bwMode="auto">
            <a:xfrm flipH="1" flipV="1">
              <a:off x="1680" y="1008"/>
              <a:ext cx="1248" cy="18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07340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nimBg="1"/>
      <p:bldP spid="40015" grpId="0" animBg="1"/>
      <p:bldP spid="40023" grpId="0" animBg="1"/>
      <p:bldP spid="40024" grpId="0"/>
      <p:bldP spid="400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 Non </a:t>
            </a:r>
            <a:r>
              <a:rPr lang="en-GB" dirty="0" err="1" smtClean="0"/>
              <a:t>Equi</a:t>
            </a:r>
            <a:r>
              <a:rPr lang="en-GB" dirty="0" smtClean="0"/>
              <a:t> Join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420" y="1475585"/>
            <a:ext cx="3952240" cy="3779675"/>
          </a:xfrm>
        </p:spPr>
        <p:txBody>
          <a:bodyPr/>
          <a:lstStyle/>
          <a:p>
            <a:pPr>
              <a:buNone/>
            </a:pPr>
            <a:endParaRPr lang="en-GB" b="1" dirty="0">
              <a:latin typeface="Courier" pitchFamily="49" charset="0"/>
            </a:endParaRPr>
          </a:p>
          <a:p>
            <a:pPr>
              <a:buNone/>
            </a:pPr>
            <a:r>
              <a:rPr lang="en-GB" b="1" dirty="0">
                <a:latin typeface="Courier" pitchFamily="49" charset="0"/>
              </a:rPr>
              <a:t>Select </a:t>
            </a:r>
            <a:r>
              <a:rPr lang="en-GB" b="1" dirty="0" err="1">
                <a:latin typeface="Courier" pitchFamily="49" charset="0"/>
              </a:rPr>
              <a:t>s.sname</a:t>
            </a:r>
            <a:r>
              <a:rPr lang="en-GB" b="1" dirty="0">
                <a:latin typeface="Courier" pitchFamily="49" charset="0"/>
              </a:rPr>
              <a:t>, </a:t>
            </a:r>
            <a:r>
              <a:rPr lang="en-GB" b="1" dirty="0" err="1">
                <a:latin typeface="Courier" pitchFamily="49" charset="0"/>
              </a:rPr>
              <a:t>p.csname</a:t>
            </a:r>
            <a:r>
              <a:rPr lang="en-GB" b="1" dirty="0">
                <a:latin typeface="Courier" pitchFamily="49" charset="0"/>
              </a:rPr>
              <a:t>, </a:t>
            </a:r>
            <a:r>
              <a:rPr lang="en-GB" b="1" dirty="0" err="1">
                <a:latin typeface="Courier" pitchFamily="49" charset="0"/>
              </a:rPr>
              <a:t>s.scost</a:t>
            </a:r>
            <a:r>
              <a:rPr lang="en-GB" b="1" dirty="0">
                <a:latin typeface="Courier" pitchFamily="49" charset="0"/>
              </a:rPr>
              <a:t>, </a:t>
            </a:r>
            <a:r>
              <a:rPr lang="en-GB" b="1" dirty="0" err="1">
                <a:latin typeface="Courier" pitchFamily="49" charset="0"/>
              </a:rPr>
              <a:t>p.cscost</a:t>
            </a:r>
            <a:endParaRPr lang="en-GB" b="1" dirty="0">
              <a:latin typeface="Courier" pitchFamily="49" charset="0"/>
            </a:endParaRPr>
          </a:p>
          <a:p>
            <a:pPr>
              <a:buNone/>
            </a:pPr>
            <a:r>
              <a:rPr lang="en-GB" b="1" dirty="0">
                <a:latin typeface="Courier" pitchFamily="49" charset="0"/>
              </a:rPr>
              <a:t>from sandwich s</a:t>
            </a:r>
          </a:p>
          <a:p>
            <a:pPr>
              <a:buNone/>
            </a:pPr>
            <a:r>
              <a:rPr lang="en-GB" b="1" dirty="0">
                <a:latin typeface="Courier" pitchFamily="49" charset="0"/>
              </a:rPr>
              <a:t>join </a:t>
            </a:r>
            <a:r>
              <a:rPr lang="en-GB" b="1" dirty="0" err="1">
                <a:latin typeface="Courier" pitchFamily="49" charset="0"/>
              </a:rPr>
              <a:t>csandwich</a:t>
            </a:r>
            <a:r>
              <a:rPr lang="en-GB" b="1" dirty="0">
                <a:latin typeface="Courier" pitchFamily="49" charset="0"/>
              </a:rPr>
              <a:t> p on (</a:t>
            </a:r>
            <a:r>
              <a:rPr lang="en-GB" b="1" dirty="0" err="1">
                <a:latin typeface="Courier" pitchFamily="49" charset="0"/>
              </a:rPr>
              <a:t>s.scost</a:t>
            </a:r>
            <a:r>
              <a:rPr lang="en-GB" b="1" dirty="0">
                <a:latin typeface="Courier" pitchFamily="49" charset="0"/>
              </a:rPr>
              <a:t> </a:t>
            </a:r>
            <a:r>
              <a:rPr lang="en-GB" b="1" dirty="0" smtClean="0">
                <a:latin typeface="Courier" pitchFamily="49" charset="0"/>
              </a:rPr>
              <a:t>&gt; </a:t>
            </a:r>
            <a:r>
              <a:rPr lang="en-GB" b="1" dirty="0" err="1" smtClean="0">
                <a:latin typeface="Courier" pitchFamily="49" charset="0"/>
              </a:rPr>
              <a:t>p.cscost</a:t>
            </a:r>
            <a:r>
              <a:rPr lang="en-GB" b="1" dirty="0">
                <a:latin typeface="Courier" pitchFamily="49" charset="0"/>
              </a:rPr>
              <a:t>);</a:t>
            </a:r>
            <a:endParaRPr lang="en-IE" b="1" dirty="0">
              <a:latin typeface="Courier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E" sz="2400" dirty="0"/>
              <a:t>Suppose we </a:t>
            </a:r>
            <a:r>
              <a:rPr lang="en-IE" sz="2400" dirty="0" smtClean="0"/>
              <a:t>can to join the sandwich table to the corporate sandwich table</a:t>
            </a:r>
            <a:endParaRPr lang="en-IE" sz="2400" dirty="0"/>
          </a:p>
          <a:p>
            <a:r>
              <a:rPr lang="en-IE" sz="2400" dirty="0"/>
              <a:t>Has same basic structure but different column </a:t>
            </a:r>
            <a:r>
              <a:rPr lang="en-IE" sz="2400" dirty="0" smtClean="0"/>
              <a:t>names</a:t>
            </a:r>
            <a:endParaRPr lang="en-IE" sz="2400" dirty="0"/>
          </a:p>
          <a:p>
            <a:r>
              <a:rPr lang="en-IE" sz="2400" dirty="0" smtClean="0"/>
              <a:t>No referential link</a:t>
            </a:r>
          </a:p>
          <a:p>
            <a:r>
              <a:rPr lang="en-IE" sz="2400" dirty="0" smtClean="0"/>
              <a:t>Returns every regular sandwich that costs more than any </a:t>
            </a:r>
            <a:r>
              <a:rPr lang="en-IE" sz="2400" dirty="0" err="1" smtClean="0"/>
              <a:t>corporater</a:t>
            </a:r>
            <a:r>
              <a:rPr lang="en-IE" sz="2400" dirty="0" smtClean="0"/>
              <a:t> sandwich</a:t>
            </a:r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7297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 Non </a:t>
            </a:r>
            <a:r>
              <a:rPr lang="en-GB" dirty="0" err="1" smtClean="0"/>
              <a:t>Equi</a:t>
            </a:r>
            <a:r>
              <a:rPr lang="en-GB" dirty="0" smtClean="0"/>
              <a:t> Join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Clr>
                <a:srgbClr val="727CA3"/>
              </a:buClr>
              <a:buNone/>
            </a:pPr>
            <a:r>
              <a:rPr lang="en-GB" b="1" dirty="0" smtClean="0">
                <a:solidFill>
                  <a:prstClr val="black"/>
                </a:solidFill>
                <a:latin typeface="Courier" pitchFamily="49" charset="0"/>
              </a:rPr>
              <a:t>Select </a:t>
            </a:r>
            <a:r>
              <a:rPr lang="en-GB" b="1" dirty="0" err="1">
                <a:solidFill>
                  <a:prstClr val="black"/>
                </a:solidFill>
                <a:latin typeface="Courier" pitchFamily="49" charset="0"/>
              </a:rPr>
              <a:t>s.sname</a:t>
            </a:r>
            <a:r>
              <a:rPr lang="en-GB" b="1" dirty="0">
                <a:solidFill>
                  <a:prstClr val="black"/>
                </a:solidFill>
                <a:latin typeface="Courier" pitchFamily="49" charset="0"/>
              </a:rPr>
              <a:t>, </a:t>
            </a:r>
            <a:r>
              <a:rPr lang="en-GB" b="1" dirty="0" err="1">
                <a:solidFill>
                  <a:prstClr val="black"/>
                </a:solidFill>
                <a:latin typeface="Courier" pitchFamily="49" charset="0"/>
              </a:rPr>
              <a:t>p.csname</a:t>
            </a:r>
            <a:r>
              <a:rPr lang="en-GB" b="1" dirty="0">
                <a:solidFill>
                  <a:prstClr val="black"/>
                </a:solidFill>
                <a:latin typeface="Courier" pitchFamily="49" charset="0"/>
              </a:rPr>
              <a:t>, </a:t>
            </a:r>
            <a:r>
              <a:rPr lang="en-GB" b="1" dirty="0" err="1">
                <a:solidFill>
                  <a:prstClr val="black"/>
                </a:solidFill>
                <a:latin typeface="Courier" pitchFamily="49" charset="0"/>
              </a:rPr>
              <a:t>s.scost</a:t>
            </a:r>
            <a:r>
              <a:rPr lang="en-GB" b="1" dirty="0">
                <a:solidFill>
                  <a:prstClr val="black"/>
                </a:solidFill>
                <a:latin typeface="Courier" pitchFamily="49" charset="0"/>
              </a:rPr>
              <a:t>, </a:t>
            </a:r>
            <a:r>
              <a:rPr lang="en-GB" b="1" dirty="0" err="1">
                <a:solidFill>
                  <a:prstClr val="black"/>
                </a:solidFill>
                <a:latin typeface="Courier" pitchFamily="49" charset="0"/>
              </a:rPr>
              <a:t>p.cscost</a:t>
            </a:r>
            <a:endParaRPr lang="en-GB" b="1" dirty="0">
              <a:solidFill>
                <a:prstClr val="black"/>
              </a:solidFill>
              <a:latin typeface="Courier" pitchFamily="49" charset="0"/>
            </a:endParaRPr>
          </a:p>
          <a:p>
            <a:pPr lvl="0">
              <a:buClr>
                <a:srgbClr val="727CA3"/>
              </a:buClr>
              <a:buNone/>
            </a:pPr>
            <a:r>
              <a:rPr lang="en-GB" b="1" dirty="0">
                <a:solidFill>
                  <a:prstClr val="black"/>
                </a:solidFill>
                <a:latin typeface="Courier" pitchFamily="49" charset="0"/>
              </a:rPr>
              <a:t>from sandwich s</a:t>
            </a:r>
          </a:p>
          <a:p>
            <a:pPr lvl="0">
              <a:buClr>
                <a:srgbClr val="727CA3"/>
              </a:buClr>
              <a:buNone/>
            </a:pPr>
            <a:r>
              <a:rPr lang="en-GB" b="1" dirty="0">
                <a:solidFill>
                  <a:prstClr val="black"/>
                </a:solidFill>
                <a:latin typeface="Courier" pitchFamily="49" charset="0"/>
              </a:rPr>
              <a:t>join </a:t>
            </a:r>
            <a:r>
              <a:rPr lang="en-GB" b="1" dirty="0" err="1">
                <a:solidFill>
                  <a:prstClr val="black"/>
                </a:solidFill>
                <a:latin typeface="Courier" pitchFamily="49" charset="0"/>
              </a:rPr>
              <a:t>csandwich</a:t>
            </a:r>
            <a:r>
              <a:rPr lang="en-GB" b="1" dirty="0">
                <a:solidFill>
                  <a:prstClr val="black"/>
                </a:solidFill>
                <a:latin typeface="Courier" pitchFamily="49" charset="0"/>
              </a:rPr>
              <a:t> p on (</a:t>
            </a:r>
            <a:r>
              <a:rPr lang="en-GB" b="1" dirty="0" err="1">
                <a:solidFill>
                  <a:prstClr val="black"/>
                </a:solidFill>
                <a:latin typeface="Courier" pitchFamily="49" charset="0"/>
              </a:rPr>
              <a:t>s.scost</a:t>
            </a:r>
            <a:r>
              <a:rPr lang="en-GB" b="1" dirty="0">
                <a:solidFill>
                  <a:prstClr val="black"/>
                </a:solidFill>
                <a:latin typeface="Courier" pitchFamily="49" charset="0"/>
              </a:rPr>
              <a:t> &lt; </a:t>
            </a:r>
            <a:r>
              <a:rPr lang="en-GB" b="1" dirty="0" err="1">
                <a:solidFill>
                  <a:prstClr val="black"/>
                </a:solidFill>
                <a:latin typeface="Courier" pitchFamily="49" charset="0"/>
              </a:rPr>
              <a:t>p.cscost</a:t>
            </a:r>
            <a:r>
              <a:rPr lang="en-GB" b="1" dirty="0">
                <a:solidFill>
                  <a:prstClr val="black"/>
                </a:solidFill>
                <a:latin typeface="Courier" pitchFamily="49" charset="0"/>
              </a:rPr>
              <a:t>);</a:t>
            </a:r>
            <a:endParaRPr lang="en-IE" b="1" dirty="0">
              <a:solidFill>
                <a:prstClr val="black"/>
              </a:solidFill>
              <a:latin typeface="Courier" pitchFamily="49" charset="0"/>
            </a:endParaRPr>
          </a:p>
          <a:p>
            <a:endParaRPr lang="en-IE" dirty="0"/>
          </a:p>
        </p:txBody>
      </p:sp>
      <p:graphicFrame>
        <p:nvGraphicFramePr>
          <p:cNvPr id="7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9649241"/>
              </p:ext>
            </p:extLst>
          </p:nvPr>
        </p:nvGraphicFramePr>
        <p:xfrm>
          <a:off x="808990" y="4635908"/>
          <a:ext cx="5957570" cy="1497768"/>
        </p:xfrm>
        <a:graphic>
          <a:graphicData uri="http://schemas.openxmlformats.org/drawingml/2006/table">
            <a:tbl>
              <a:tblPr/>
              <a:tblGrid>
                <a:gridCol w="1670050"/>
                <a:gridCol w="1997777"/>
                <a:gridCol w="975261"/>
                <a:gridCol w="1314482"/>
              </a:tblGrid>
              <a:tr h="37444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Output</a:t>
                      </a:r>
                      <a:endParaRPr lang="en-IE" sz="1800" b="1" i="0" u="none" strike="noStrike" baseline="0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s.Sname</a:t>
                      </a:r>
                      <a:endParaRPr lang="en-IE" sz="1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p.Csname</a:t>
                      </a:r>
                      <a:endParaRPr lang="en-IE" sz="1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S.Scost</a:t>
                      </a:r>
                      <a:endParaRPr lang="en-IE" sz="1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C.cscost</a:t>
                      </a:r>
                      <a:endParaRPr lang="en-IE" sz="1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BLT on White</a:t>
                      </a:r>
                      <a:endParaRPr lang="en-IE" sz="1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BLT on White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€3.50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€2.50</a:t>
                      </a:r>
                      <a:endParaRPr lang="en-IE" sz="1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BLT on Brown</a:t>
                      </a:r>
                      <a:endParaRPr lang="en-IE" sz="1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BLT on Brown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€3.50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€2.50</a:t>
                      </a:r>
                      <a:endParaRPr lang="en-IE" sz="1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8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Joining Tables Using SQL:1999 Syntax</a:t>
            </a:r>
          </a:p>
        </p:txBody>
      </p:sp>
      <p:sp>
        <p:nvSpPr>
          <p:cNvPr id="15363" name="Rectangle 8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en-US" dirty="0" smtClean="0"/>
              <a:t>Use a join to query data from more than one table: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blackGray">
          <a:xfrm>
            <a:off x="866775" y="2395538"/>
            <a:ext cx="7286625" cy="2519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algn="l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tabLst>
                <a:tab pos="1200150" algn="l"/>
              </a:tabLst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547688" indent="-273050" algn="l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tabLst>
                <a:tab pos="1200150" algn="l"/>
              </a:tabLst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822325" indent="-228600" algn="l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tabLst>
                <a:tab pos="1200150" algn="l"/>
              </a:tabLs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096963" indent="-228600" algn="l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1371600" indent="-228600" algn="l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18288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2860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27432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2004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table1.column, table2.column</a:t>
            </a:r>
            <a:endParaRPr lang="en-US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table1</a:t>
            </a:r>
            <a:endParaRPr lang="en-US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[NATURAL 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] |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USING (</a:t>
            </a:r>
            <a:r>
              <a:rPr lang="en-US" altLang="en-US" sz="1800" i="1" dirty="0" err="1">
                <a:solidFill>
                  <a:srgbClr val="000000"/>
                </a:solidFill>
                <a:latin typeface="Courier New" pitchFamily="49" charset="0"/>
              </a:rPr>
              <a:t>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)] |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ON (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table1.column_name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table2.column_name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)]|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[LEFT|RIGHT|FULL OUTER 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ON (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table1.column_name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table2.column_name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)]|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[CROSS 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130800"/>
            <a:ext cx="838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An instruction to a database to combine data from more than one table.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88183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Joining Tables Using SQL:1999 Syntax</a:t>
            </a:r>
          </a:p>
        </p:txBody>
      </p:sp>
      <p:sp>
        <p:nvSpPr>
          <p:cNvPr id="15363" name="Rectangle 8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en-US" dirty="0" smtClean="0"/>
              <a:t>Use a join to query data from more than one table: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blackGray">
          <a:xfrm>
            <a:off x="866775" y="2395538"/>
            <a:ext cx="7286625" cy="2519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algn="l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tabLst>
                <a:tab pos="1200150" algn="l"/>
              </a:tabLst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547688" indent="-273050" algn="l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tabLst>
                <a:tab pos="1200150" algn="l"/>
              </a:tabLst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822325" indent="-228600" algn="l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tabLst>
                <a:tab pos="1200150" algn="l"/>
              </a:tabLs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096963" indent="-228600" algn="l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1371600" indent="-228600" algn="l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18288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2860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27432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2004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table1.column, table2.column</a:t>
            </a:r>
            <a:endParaRPr lang="en-US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table1</a:t>
            </a:r>
            <a:endParaRPr lang="en-US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[NATURAL 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] |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USING (</a:t>
            </a:r>
            <a:r>
              <a:rPr lang="en-US" altLang="en-US" sz="1800" i="1" dirty="0" err="1">
                <a:solidFill>
                  <a:srgbClr val="000000"/>
                </a:solidFill>
                <a:latin typeface="Courier New" pitchFamily="49" charset="0"/>
              </a:rPr>
              <a:t>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)] |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ON (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table1.column_name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table2.column_name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)]|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[LEFT|RIGHT|FULL OUTER 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ON (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table1.column_name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table2.column_name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)]|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[CROSS 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2" name="Rectangle 1"/>
          <p:cNvSpPr/>
          <p:nvPr/>
        </p:nvSpPr>
        <p:spPr>
          <a:xfrm>
            <a:off x="345440" y="2885440"/>
            <a:ext cx="8229600" cy="355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extBox 2"/>
          <p:cNvSpPr txBox="1"/>
          <p:nvPr/>
        </p:nvSpPr>
        <p:spPr>
          <a:xfrm>
            <a:off x="0" y="5080000"/>
            <a:ext cx="921512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en-US" dirty="0">
                <a:latin typeface="Courier New" pitchFamily="49" charset="0"/>
              </a:rPr>
              <a:t>NATURAL JOIN</a:t>
            </a:r>
            <a:r>
              <a:rPr lang="en-US" altLang="en-US" dirty="0"/>
              <a:t> </a:t>
            </a:r>
            <a:r>
              <a:rPr lang="en-US" altLang="en-US" dirty="0">
                <a:latin typeface="Times" pitchFamily="18" charset="0"/>
              </a:rPr>
              <a:t>joins two tables based on the same column name </a:t>
            </a:r>
            <a:endParaRPr lang="en-IE" altLang="en-US" dirty="0" smtClean="0"/>
          </a:p>
          <a:p>
            <a:pPr marL="0" lvl="2"/>
            <a:r>
              <a:rPr lang="en-IE" altLang="en-US" dirty="0" smtClean="0">
                <a:latin typeface="Times" pitchFamily="18" charset="0"/>
              </a:rPr>
              <a:t>You don’t specify the name of the column, Oracle will match on ALL columns that have the same name in both tables</a:t>
            </a:r>
            <a:endParaRPr lang="en-US" altLang="en-US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380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Joining Tables Using SQL:1999 Syntax</a:t>
            </a:r>
          </a:p>
        </p:txBody>
      </p:sp>
      <p:sp>
        <p:nvSpPr>
          <p:cNvPr id="15363" name="Rectangle 8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en-US" dirty="0" smtClean="0"/>
              <a:t>Use a join to query data from more than one table: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blackGray">
          <a:xfrm>
            <a:off x="866775" y="2395538"/>
            <a:ext cx="7286625" cy="2519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algn="l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tabLst>
                <a:tab pos="1200150" algn="l"/>
              </a:tabLst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547688" indent="-273050" algn="l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tabLst>
                <a:tab pos="1200150" algn="l"/>
              </a:tabLst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822325" indent="-228600" algn="l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tabLst>
                <a:tab pos="1200150" algn="l"/>
              </a:tabLs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096963" indent="-228600" algn="l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1371600" indent="-228600" algn="l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18288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2860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27432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2004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table1.column, table2.column</a:t>
            </a:r>
            <a:endParaRPr lang="en-US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table1</a:t>
            </a:r>
            <a:endParaRPr lang="en-US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[NATURAL 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] |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USING (</a:t>
            </a:r>
            <a:r>
              <a:rPr lang="en-US" altLang="en-US" sz="1800" i="1" dirty="0" err="1">
                <a:solidFill>
                  <a:srgbClr val="000000"/>
                </a:solidFill>
                <a:latin typeface="Courier New" pitchFamily="49" charset="0"/>
              </a:rPr>
              <a:t>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)] |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ON (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table1.column_name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table2.column_name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)]|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[LEFT|RIGHT|FULL OUTER 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ON (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table1.column_name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table2.column_name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)]|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[CROSS 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2" name="Rectangle 1"/>
          <p:cNvSpPr/>
          <p:nvPr/>
        </p:nvSpPr>
        <p:spPr>
          <a:xfrm>
            <a:off x="345440" y="3230880"/>
            <a:ext cx="8229600" cy="355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extBox 2"/>
          <p:cNvSpPr txBox="1"/>
          <p:nvPr/>
        </p:nvSpPr>
        <p:spPr>
          <a:xfrm>
            <a:off x="0" y="5080000"/>
            <a:ext cx="921512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Courier New" pitchFamily="49" charset="0"/>
              </a:rPr>
              <a:t>JOIN</a:t>
            </a:r>
            <a:r>
              <a:rPr lang="en-US" altLang="en-US" i="1" dirty="0">
                <a:latin typeface="Courier New" pitchFamily="49" charset="0"/>
              </a:rPr>
              <a:t> table </a:t>
            </a:r>
            <a:r>
              <a:rPr lang="en-US" altLang="en-US" dirty="0">
                <a:latin typeface="Courier New" pitchFamily="49" charset="0"/>
              </a:rPr>
              <a:t>USING </a:t>
            </a:r>
            <a:r>
              <a:rPr lang="en-US" altLang="en-US" i="1" dirty="0" err="1">
                <a:latin typeface="Courier New" pitchFamily="49" charset="0"/>
              </a:rPr>
              <a:t>column_name</a:t>
            </a:r>
            <a:r>
              <a:rPr lang="en-US" altLang="en-US" dirty="0"/>
              <a:t> </a:t>
            </a:r>
            <a:r>
              <a:rPr lang="en-US" altLang="en-US" dirty="0">
                <a:latin typeface="Times" pitchFamily="18" charset="0"/>
              </a:rPr>
              <a:t>performs an equijoin based on the column name </a:t>
            </a:r>
          </a:p>
        </p:txBody>
      </p:sp>
    </p:spTree>
    <p:extLst>
      <p:ext uri="{BB962C8B-B14F-4D97-AF65-F5344CB8AC3E}">
        <p14:creationId xmlns:p14="http://schemas.microsoft.com/office/powerpoint/2010/main" val="3416708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Joining Tables Using SQL:1999 Syntax</a:t>
            </a:r>
          </a:p>
        </p:txBody>
      </p:sp>
      <p:sp>
        <p:nvSpPr>
          <p:cNvPr id="15363" name="Rectangle 8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en-US" dirty="0" smtClean="0"/>
              <a:t>Use a join to query data from more than one table: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blackGray">
          <a:xfrm>
            <a:off x="866775" y="2395538"/>
            <a:ext cx="7286625" cy="2519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algn="l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tabLst>
                <a:tab pos="1200150" algn="l"/>
              </a:tabLst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547688" indent="-273050" algn="l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tabLst>
                <a:tab pos="1200150" algn="l"/>
              </a:tabLst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822325" indent="-228600" algn="l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tabLst>
                <a:tab pos="1200150" algn="l"/>
              </a:tabLs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096963" indent="-228600" algn="l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1371600" indent="-228600" algn="l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18288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2860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27432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2004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table1.column, table2.column</a:t>
            </a:r>
            <a:endParaRPr lang="en-US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table1</a:t>
            </a:r>
            <a:endParaRPr lang="en-US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[NATURAL 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] |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USING (</a:t>
            </a:r>
            <a:r>
              <a:rPr lang="en-US" altLang="en-US" sz="1800" i="1" dirty="0" err="1">
                <a:solidFill>
                  <a:srgbClr val="000000"/>
                </a:solidFill>
                <a:latin typeface="Courier New" pitchFamily="49" charset="0"/>
              </a:rPr>
              <a:t>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)] |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ON (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table1.column_name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table2.column_name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)]|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[LEFT|RIGHT|FULL OUTER 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ON (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table1.column_name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table2.column_name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)]|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[CROSS 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2" name="Rectangle 1"/>
          <p:cNvSpPr/>
          <p:nvPr/>
        </p:nvSpPr>
        <p:spPr>
          <a:xfrm>
            <a:off x="492760" y="3495040"/>
            <a:ext cx="8229600" cy="579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extBox 2"/>
          <p:cNvSpPr txBox="1"/>
          <p:nvPr/>
        </p:nvSpPr>
        <p:spPr>
          <a:xfrm>
            <a:off x="0" y="5080000"/>
            <a:ext cx="9215120" cy="59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Courier New" pitchFamily="49" charset="0"/>
              </a:rPr>
              <a:t>JOIN</a:t>
            </a:r>
            <a:r>
              <a:rPr lang="en-US" altLang="en-US" i="1" dirty="0">
                <a:latin typeface="Courier New" pitchFamily="49" charset="0"/>
              </a:rPr>
              <a:t> table ON table1.column_name</a:t>
            </a:r>
            <a:r>
              <a:rPr lang="en-US" altLang="en-US" dirty="0"/>
              <a:t> </a:t>
            </a:r>
            <a:r>
              <a:rPr lang="en-US" altLang="en-US" dirty="0">
                <a:latin typeface="Times" pitchFamily="18" charset="0"/>
              </a:rPr>
              <a:t>performs an equijoin based on the condition in the </a:t>
            </a:r>
            <a:r>
              <a:rPr lang="en-US" altLang="en-US" dirty="0">
                <a:latin typeface="Courier New" pitchFamily="49" charset="0"/>
              </a:rPr>
              <a:t>ON</a:t>
            </a:r>
            <a:r>
              <a:rPr lang="en-US" altLang="en-US" dirty="0">
                <a:latin typeface="Times" pitchFamily="18" charset="0"/>
              </a:rPr>
              <a:t> clause, </a:t>
            </a:r>
            <a:r>
              <a:rPr lang="en-US" altLang="en-US" dirty="0">
                <a:latin typeface="Courier New" pitchFamily="49" charset="0"/>
              </a:rPr>
              <a:t>= </a:t>
            </a:r>
            <a:r>
              <a:rPr lang="en-US" altLang="en-US" i="1" dirty="0">
                <a:latin typeface="Courier New" pitchFamily="49" charset="0"/>
              </a:rPr>
              <a:t>table2.column_name</a:t>
            </a:r>
            <a:endParaRPr lang="en-US" altLang="en-US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10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Joining Tables Using SQL:1999 Syntax</a:t>
            </a:r>
          </a:p>
        </p:txBody>
      </p:sp>
      <p:sp>
        <p:nvSpPr>
          <p:cNvPr id="15363" name="Rectangle 8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en-US" dirty="0" smtClean="0"/>
              <a:t>Use a join to query data from more than one table: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blackGray">
          <a:xfrm>
            <a:off x="866775" y="2395538"/>
            <a:ext cx="7286625" cy="2519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algn="l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tabLst>
                <a:tab pos="1200150" algn="l"/>
              </a:tabLst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547688" indent="-273050" algn="l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tabLst>
                <a:tab pos="1200150" algn="l"/>
              </a:tabLst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822325" indent="-228600" algn="l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tabLst>
                <a:tab pos="1200150" algn="l"/>
              </a:tabLs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096963" indent="-228600" algn="l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1371600" indent="-228600" algn="l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18288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2860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27432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2004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table1.column, table2.column</a:t>
            </a:r>
            <a:endParaRPr lang="en-US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table1</a:t>
            </a:r>
            <a:endParaRPr lang="en-US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[NATURAL 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] |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USING (</a:t>
            </a:r>
            <a:r>
              <a:rPr lang="en-US" altLang="en-US" sz="1800" i="1" dirty="0" err="1">
                <a:solidFill>
                  <a:srgbClr val="000000"/>
                </a:solidFill>
                <a:latin typeface="Courier New" pitchFamily="49" charset="0"/>
              </a:rPr>
              <a:t>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)] |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ON (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table1.column_name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table2.column_name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)]|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[LEFT|RIGHT|FULL OUTER 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ON (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table1.column_name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table2.column_name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)]|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[CROSS 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2" name="Rectangle 1"/>
          <p:cNvSpPr/>
          <p:nvPr/>
        </p:nvSpPr>
        <p:spPr>
          <a:xfrm>
            <a:off x="492760" y="4066540"/>
            <a:ext cx="8229600" cy="546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extBox 2"/>
          <p:cNvSpPr txBox="1"/>
          <p:nvPr/>
        </p:nvSpPr>
        <p:spPr>
          <a:xfrm>
            <a:off x="0" y="5080000"/>
            <a:ext cx="9215120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i="1" dirty="0">
                <a:latin typeface="Courier New" pitchFamily="49" charset="0"/>
              </a:rPr>
              <a:t>LEFT/RIGHT/FULL OUTER </a:t>
            </a:r>
            <a:r>
              <a:rPr lang="en-US" altLang="en-US" dirty="0"/>
              <a:t>is used</a:t>
            </a:r>
            <a:r>
              <a:rPr lang="en-US" altLang="en-US" i="1" dirty="0">
                <a:latin typeface="Courier New" pitchFamily="49" charset="0"/>
              </a:rPr>
              <a:t> </a:t>
            </a:r>
            <a:r>
              <a:rPr lang="en-US" altLang="en-US" dirty="0"/>
              <a:t>to perform outer </a:t>
            </a:r>
            <a:r>
              <a:rPr lang="en-US" altLang="en-US" dirty="0" smtClean="0"/>
              <a:t>joins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dirty="0" smtClean="0"/>
              <a:t>i.e. to find data that exists in one table but not in another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3572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Joining Tables Using SQL:1999 Syntax</a:t>
            </a:r>
          </a:p>
        </p:txBody>
      </p:sp>
      <p:sp>
        <p:nvSpPr>
          <p:cNvPr id="15363" name="Rectangle 8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en-US" dirty="0" smtClean="0"/>
              <a:t>Use a join to query data from more than one table: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blackGray">
          <a:xfrm>
            <a:off x="866775" y="2395538"/>
            <a:ext cx="7286625" cy="2519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algn="l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tabLst>
                <a:tab pos="1200150" algn="l"/>
              </a:tabLst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547688" indent="-273050" algn="l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tabLst>
                <a:tab pos="1200150" algn="l"/>
              </a:tabLst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822325" indent="-228600" algn="l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tabLst>
                <a:tab pos="1200150" algn="l"/>
              </a:tabLs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096963" indent="-228600" algn="l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1371600" indent="-228600" algn="l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18288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2860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27432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2004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tabLst>
                <a:tab pos="1200150" algn="l"/>
              </a:tabLst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table1.column, table2.column</a:t>
            </a:r>
            <a:endParaRPr lang="en-US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table1</a:t>
            </a:r>
            <a:endParaRPr lang="en-US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[NATURAL 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] |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USING (</a:t>
            </a:r>
            <a:r>
              <a:rPr lang="en-US" altLang="en-US" sz="1800" i="1" dirty="0" err="1">
                <a:solidFill>
                  <a:srgbClr val="000000"/>
                </a:solidFill>
                <a:latin typeface="Courier New" pitchFamily="49" charset="0"/>
              </a:rPr>
              <a:t>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)] |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ON (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table1.column_name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table2.column_name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)]|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[LEFT|RIGHT|FULL OUTER 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ON (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table1.column_name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table2.column_name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)]|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[CROSS JOIN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table2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2" name="Rectangle 1"/>
          <p:cNvSpPr/>
          <p:nvPr/>
        </p:nvSpPr>
        <p:spPr>
          <a:xfrm>
            <a:off x="492760" y="4625340"/>
            <a:ext cx="8229600" cy="28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extBox 2"/>
          <p:cNvSpPr txBox="1"/>
          <p:nvPr/>
        </p:nvSpPr>
        <p:spPr>
          <a:xfrm>
            <a:off x="0" y="5080000"/>
            <a:ext cx="9215120" cy="34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Courier New" pitchFamily="49" charset="0"/>
              </a:rPr>
              <a:t>CROSS JOIN</a:t>
            </a:r>
            <a:r>
              <a:rPr lang="en-US" altLang="en-US" dirty="0"/>
              <a:t> </a:t>
            </a:r>
            <a:r>
              <a:rPr lang="en-US" altLang="en-US" dirty="0">
                <a:latin typeface="Times" pitchFamily="18" charset="0"/>
              </a:rPr>
              <a:t>returns a Cartesian product from the two tables</a:t>
            </a:r>
            <a:endParaRPr lang="en-US" altLang="en-US" i="1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00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Foreign Keys</a:t>
            </a:r>
            <a:endParaRPr lang="en-I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19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Our Small Library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937760"/>
          </a:xfrm>
        </p:spPr>
        <p:txBody>
          <a:bodyPr/>
          <a:lstStyle/>
          <a:p>
            <a:r>
              <a:rPr lang="en-IE" dirty="0" smtClean="0"/>
              <a:t>We want to store information about</a:t>
            </a:r>
          </a:p>
          <a:p>
            <a:pPr lvl="1"/>
            <a:r>
              <a:rPr lang="en-IE" dirty="0" smtClean="0"/>
              <a:t>Books</a:t>
            </a:r>
          </a:p>
          <a:p>
            <a:pPr lvl="1"/>
            <a:r>
              <a:rPr lang="en-IE" dirty="0" smtClean="0"/>
              <a:t>Patrons </a:t>
            </a:r>
          </a:p>
          <a:p>
            <a:pPr lvl="1"/>
            <a:r>
              <a:rPr lang="en-IE" dirty="0" smtClean="0"/>
              <a:t>Transactions</a:t>
            </a:r>
          </a:p>
          <a:p>
            <a:r>
              <a:rPr lang="en-IE" dirty="0" smtClean="0"/>
              <a:t>We want to enforce referential integrity</a:t>
            </a:r>
            <a:r>
              <a:rPr lang="en-IE" dirty="0"/>
              <a:t> </a:t>
            </a:r>
            <a:r>
              <a:rPr lang="en-IE" dirty="0" smtClean="0"/>
              <a:t>by introducing</a:t>
            </a:r>
          </a:p>
          <a:p>
            <a:pPr lvl="1"/>
            <a:r>
              <a:rPr lang="en-IE" dirty="0" smtClean="0"/>
              <a:t>A foreign key from Transactions to Books</a:t>
            </a:r>
          </a:p>
          <a:p>
            <a:pPr lvl="1"/>
            <a:r>
              <a:rPr lang="en-IE" dirty="0" smtClean="0"/>
              <a:t>A foreign key from Transactions to Patrons</a:t>
            </a:r>
          </a:p>
        </p:txBody>
      </p:sp>
    </p:spTree>
    <p:extLst>
      <p:ext uri="{BB962C8B-B14F-4D97-AF65-F5344CB8AC3E}">
        <p14:creationId xmlns:p14="http://schemas.microsoft.com/office/powerpoint/2010/main" val="30633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6" y="1685159"/>
            <a:ext cx="4530612" cy="174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403" name="AutoShape 59"/>
          <p:cNvSpPr>
            <a:spLocks noChangeArrowheads="1"/>
          </p:cNvSpPr>
          <p:nvPr/>
        </p:nvSpPr>
        <p:spPr bwMode="auto">
          <a:xfrm>
            <a:off x="5608320" y="1413963"/>
            <a:ext cx="3352800" cy="402817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5400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Overview</a:t>
            </a:r>
            <a:r>
              <a:rPr lang="en-US" sz="1400" b="1" dirty="0" smtClean="0">
                <a:solidFill>
                  <a:srgbClr val="FF0000"/>
                </a:solidFill>
              </a:rPr>
              <a:t>:</a:t>
            </a:r>
            <a:endParaRPr lang="en-US" sz="600" b="1" dirty="0">
              <a:solidFill>
                <a:srgbClr val="FF0000"/>
              </a:solidFill>
            </a:endParaRPr>
          </a:p>
          <a:p>
            <a:pPr algn="l"/>
            <a:r>
              <a:rPr lang="en-US" sz="1200" b="1" dirty="0">
                <a:solidFill>
                  <a:srgbClr val="0000CC"/>
                </a:solidFill>
              </a:rPr>
              <a:t>A JOIN operation works as follows:</a:t>
            </a:r>
          </a:p>
          <a:p>
            <a:pPr algn="l"/>
            <a:r>
              <a:rPr lang="en-US" sz="1200" b="1" dirty="0" smtClean="0">
                <a:solidFill>
                  <a:srgbClr val="0000CC"/>
                </a:solidFill>
              </a:rPr>
              <a:t>for </a:t>
            </a:r>
            <a:r>
              <a:rPr lang="en-US" sz="1200" b="1" dirty="0">
                <a:solidFill>
                  <a:srgbClr val="0000CC"/>
                </a:solidFill>
              </a:rPr>
              <a:t>each row in table </a:t>
            </a:r>
            <a:r>
              <a:rPr lang="en-US" sz="1200" b="1" dirty="0" smtClean="0">
                <a:solidFill>
                  <a:srgbClr val="0000CC"/>
                </a:solidFill>
              </a:rPr>
              <a:t>MM_MOVIE</a:t>
            </a:r>
          </a:p>
          <a:p>
            <a:pPr algn="l"/>
            <a:r>
              <a:rPr lang="en-US" sz="1200" dirty="0">
                <a:solidFill>
                  <a:srgbClr val="0000CC"/>
                </a:solidFill>
              </a:rPr>
              <a:t>{</a:t>
            </a:r>
            <a:endParaRPr lang="en-US" sz="1200" b="1" dirty="0">
              <a:solidFill>
                <a:srgbClr val="0000CC"/>
              </a:solidFill>
            </a:endParaRPr>
          </a:p>
          <a:p>
            <a:pPr lvl="1" algn="l"/>
            <a:r>
              <a:rPr lang="en-US" sz="1200" dirty="0" smtClean="0">
                <a:solidFill>
                  <a:srgbClr val="0000CC"/>
                </a:solidFill>
              </a:rPr>
              <a:t>For each row in MM_MOVIE_TYPE</a:t>
            </a:r>
          </a:p>
          <a:p>
            <a:pPr lvl="1" algn="l"/>
            <a:r>
              <a:rPr lang="en-US" sz="1200" dirty="0" smtClean="0">
                <a:solidFill>
                  <a:srgbClr val="0000CC"/>
                </a:solidFill>
              </a:rPr>
              <a:t>{</a:t>
            </a:r>
          </a:p>
          <a:p>
            <a:pPr lvl="1" algn="l"/>
            <a:r>
              <a:rPr lang="en-US" sz="1200" dirty="0">
                <a:solidFill>
                  <a:srgbClr val="0000CC"/>
                </a:solidFill>
              </a:rPr>
              <a:t>	</a:t>
            </a:r>
            <a:r>
              <a:rPr lang="en-US" sz="1200" dirty="0" smtClean="0">
                <a:solidFill>
                  <a:srgbClr val="0000CC"/>
                </a:solidFill>
              </a:rPr>
              <a:t>if match found with 	 	on join columns</a:t>
            </a:r>
          </a:p>
          <a:p>
            <a:pPr lvl="2" algn="l"/>
            <a:r>
              <a:rPr lang="en-US" sz="1200" b="1" dirty="0" smtClean="0">
                <a:solidFill>
                  <a:srgbClr val="0000CC"/>
                </a:solidFill>
              </a:rPr>
              <a:t>{</a:t>
            </a:r>
          </a:p>
          <a:p>
            <a:pPr lvl="2" algn="l"/>
            <a:r>
              <a:rPr lang="en-US" sz="1200" dirty="0" smtClean="0">
                <a:solidFill>
                  <a:srgbClr val="0000CC"/>
                </a:solidFill>
              </a:rPr>
              <a:t>     if match on where conditions {</a:t>
            </a:r>
          </a:p>
          <a:p>
            <a:pPr lvl="2" algn="l"/>
            <a:r>
              <a:rPr lang="en-US" sz="1200" dirty="0" smtClean="0">
                <a:solidFill>
                  <a:srgbClr val="0000CC"/>
                </a:solidFill>
              </a:rPr>
              <a:t>create entry in output table}</a:t>
            </a:r>
          </a:p>
          <a:p>
            <a:pPr lvl="2" algn="l"/>
            <a:r>
              <a:rPr lang="en-US" sz="1200" b="1" dirty="0" smtClean="0">
                <a:solidFill>
                  <a:srgbClr val="0000CC"/>
                </a:solidFill>
              </a:rPr>
              <a:t>}</a:t>
            </a:r>
          </a:p>
          <a:p>
            <a:pPr lvl="1" algn="l"/>
            <a:r>
              <a:rPr lang="en-US" sz="1200" dirty="0">
                <a:solidFill>
                  <a:srgbClr val="0000CC"/>
                </a:solidFill>
              </a:rPr>
              <a:t>}</a:t>
            </a:r>
            <a:endParaRPr lang="en-US" sz="1200" b="1" dirty="0" smtClean="0">
              <a:solidFill>
                <a:srgbClr val="0000CC"/>
              </a:solidFill>
            </a:endParaRPr>
          </a:p>
          <a:p>
            <a:pPr algn="l"/>
            <a:r>
              <a:rPr lang="en-US" sz="1200" dirty="0">
                <a:solidFill>
                  <a:srgbClr val="0000CC"/>
                </a:solidFill>
              </a:rPr>
              <a:t>}</a:t>
            </a:r>
            <a:endParaRPr lang="en-US" sz="1200" b="1" dirty="0" smtClean="0">
              <a:solidFill>
                <a:srgbClr val="0000CC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39638" y="470444"/>
            <a:ext cx="7699545" cy="701731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Tahoma" pitchFamily="34" charset="0"/>
              </a:rPr>
              <a:t>Select </a:t>
            </a:r>
            <a:r>
              <a:rPr lang="en-US" dirty="0" err="1">
                <a:solidFill>
                  <a:srgbClr val="0000CC"/>
                </a:solidFill>
                <a:latin typeface="Tahoma" pitchFamily="34" charset="0"/>
              </a:rPr>
              <a:t>movie_title</a:t>
            </a:r>
            <a:r>
              <a:rPr lang="en-US" dirty="0">
                <a:solidFill>
                  <a:srgbClr val="0000CC"/>
                </a:solidFill>
                <a:latin typeface="Tahoma" pitchFamily="34" charset="0"/>
              </a:rPr>
              <a:t>, </a:t>
            </a:r>
            <a:r>
              <a:rPr lang="en-US" dirty="0" err="1">
                <a:solidFill>
                  <a:srgbClr val="0000CC"/>
                </a:solidFill>
                <a:latin typeface="Tahoma" pitchFamily="34" charset="0"/>
              </a:rPr>
              <a:t>movie_type_description</a:t>
            </a:r>
            <a:r>
              <a:rPr lang="en-US" dirty="0">
                <a:solidFill>
                  <a:srgbClr val="0000CC"/>
                </a:solidFill>
                <a:latin typeface="Tahoma" pitchFamily="34" charset="0"/>
              </a:rPr>
              <a:t> from </a:t>
            </a:r>
            <a:r>
              <a:rPr lang="en-US" dirty="0" err="1">
                <a:solidFill>
                  <a:srgbClr val="0000CC"/>
                </a:solidFill>
                <a:latin typeface="Tahoma" pitchFamily="34" charset="0"/>
              </a:rPr>
              <a:t>mm_movie</a:t>
            </a:r>
            <a:r>
              <a:rPr lang="en-US" dirty="0">
                <a:solidFill>
                  <a:srgbClr val="0000CC"/>
                </a:solidFill>
                <a:latin typeface="Tahoma" pitchFamily="34" charset="0"/>
              </a:rPr>
              <a:t> M</a:t>
            </a:r>
          </a:p>
          <a:p>
            <a:r>
              <a:rPr lang="en-US" dirty="0">
                <a:solidFill>
                  <a:srgbClr val="0000CC"/>
                </a:solidFill>
                <a:latin typeface="Tahoma" pitchFamily="34" charset="0"/>
              </a:rPr>
              <a:t>Join </a:t>
            </a:r>
            <a:r>
              <a:rPr lang="en-US" dirty="0" err="1">
                <a:solidFill>
                  <a:srgbClr val="0000CC"/>
                </a:solidFill>
                <a:latin typeface="Tahoma" pitchFamily="34" charset="0"/>
              </a:rPr>
              <a:t>mm_movie_type</a:t>
            </a:r>
            <a:r>
              <a:rPr lang="en-US" dirty="0">
                <a:solidFill>
                  <a:srgbClr val="0000CC"/>
                </a:solidFill>
                <a:latin typeface="Tahoma" pitchFamily="34" charset="0"/>
              </a:rPr>
              <a:t> T on (</a:t>
            </a:r>
            <a:r>
              <a:rPr lang="en-US" dirty="0" err="1">
                <a:solidFill>
                  <a:srgbClr val="0000CC"/>
                </a:solidFill>
                <a:latin typeface="Tahoma" pitchFamily="34" charset="0"/>
              </a:rPr>
              <a:t>m.movie_type_id</a:t>
            </a:r>
            <a:r>
              <a:rPr lang="en-US" dirty="0">
                <a:solidFill>
                  <a:srgbClr val="0000CC"/>
                </a:solidFill>
                <a:latin typeface="Tahoma" pitchFamily="34" charset="0"/>
              </a:rPr>
              <a:t>=</a:t>
            </a:r>
            <a:r>
              <a:rPr lang="en-US" dirty="0" err="1">
                <a:solidFill>
                  <a:srgbClr val="0000CC"/>
                </a:solidFill>
                <a:latin typeface="Tahoma" pitchFamily="34" charset="0"/>
              </a:rPr>
              <a:t>t.movie_type_id</a:t>
            </a:r>
            <a:r>
              <a:rPr lang="en-US" dirty="0">
                <a:solidFill>
                  <a:srgbClr val="0000CC"/>
                </a:solidFill>
                <a:latin typeface="Tahoma" pitchFamily="34" charset="0"/>
              </a:rPr>
              <a:t>);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1" name="Text Box 88"/>
          <p:cNvSpPr txBox="1">
            <a:spLocks noChangeArrowheads="1"/>
          </p:cNvSpPr>
          <p:nvPr/>
        </p:nvSpPr>
        <p:spPr bwMode="auto">
          <a:xfrm>
            <a:off x="406350" y="80473"/>
            <a:ext cx="73661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Find </a:t>
            </a:r>
            <a:r>
              <a:rPr lang="en-US" dirty="0" smtClean="0">
                <a:solidFill>
                  <a:srgbClr val="0000CC"/>
                </a:solidFill>
              </a:rPr>
              <a:t>the titles of all movies and return the description of the type 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4633913"/>
            <a:ext cx="20478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50080" y="3535402"/>
            <a:ext cx="366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MM_MOVIE</a:t>
            </a:r>
            <a:endParaRPr lang="en-IE" dirty="0"/>
          </a:p>
        </p:txBody>
      </p:sp>
      <p:sp>
        <p:nvSpPr>
          <p:cNvPr id="15" name="TextBox 14"/>
          <p:cNvSpPr txBox="1"/>
          <p:nvPr/>
        </p:nvSpPr>
        <p:spPr>
          <a:xfrm>
            <a:off x="920780" y="5960070"/>
            <a:ext cx="366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MM_MOVIE_TYPE</a:t>
            </a:r>
            <a:endParaRPr lang="en-IE" dirty="0"/>
          </a:p>
        </p:txBody>
      </p:sp>
      <p:grpSp>
        <p:nvGrpSpPr>
          <p:cNvPr id="16" name="Group 93"/>
          <p:cNvGrpSpPr>
            <a:grpSpLocks/>
          </p:cNvGrpSpPr>
          <p:nvPr/>
        </p:nvGrpSpPr>
        <p:grpSpPr bwMode="auto">
          <a:xfrm>
            <a:off x="2280452" y="1356815"/>
            <a:ext cx="6209968" cy="5369164"/>
            <a:chOff x="1680" y="1008"/>
            <a:chExt cx="3792" cy="2362"/>
          </a:xfrm>
        </p:grpSpPr>
        <p:sp>
          <p:nvSpPr>
            <p:cNvPr id="17" name="AutoShape 89"/>
            <p:cNvSpPr>
              <a:spLocks noChangeArrowheads="1"/>
            </p:cNvSpPr>
            <p:nvPr/>
          </p:nvSpPr>
          <p:spPr bwMode="auto">
            <a:xfrm>
              <a:off x="2688" y="2832"/>
              <a:ext cx="2784" cy="538"/>
            </a:xfrm>
            <a:prstGeom prst="plaque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This </a:t>
              </a:r>
              <a:r>
                <a:rPr lang="en-US" sz="2000" b="1" dirty="0">
                  <a:solidFill>
                    <a:srgbClr val="FF0000"/>
                  </a:solidFill>
                </a:rPr>
                <a:t>specifies how 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the tables</a:t>
              </a:r>
            </a:p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are </a:t>
              </a:r>
              <a:r>
                <a:rPr lang="en-US" sz="2000" b="1" dirty="0">
                  <a:solidFill>
                    <a:srgbClr val="FF0000"/>
                  </a:solidFill>
                </a:rPr>
                <a:t>to be joined 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together</a:t>
              </a:r>
            </a:p>
          </p:txBody>
        </p:sp>
        <p:sp>
          <p:nvSpPr>
            <p:cNvPr id="18" name="Line 92"/>
            <p:cNvSpPr>
              <a:spLocks noChangeShapeType="1"/>
            </p:cNvSpPr>
            <p:nvPr/>
          </p:nvSpPr>
          <p:spPr bwMode="auto">
            <a:xfrm flipH="1" flipV="1">
              <a:off x="1680" y="1008"/>
              <a:ext cx="1248" cy="18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19" name="AutoShape 91"/>
          <p:cNvSpPr>
            <a:spLocks noChangeArrowheads="1"/>
          </p:cNvSpPr>
          <p:nvPr/>
        </p:nvSpPr>
        <p:spPr bwMode="auto">
          <a:xfrm>
            <a:off x="313515" y="841948"/>
            <a:ext cx="7458953" cy="350866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792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03" grpId="0" animBg="1"/>
      <p:bldP spid="10" grpId="0" animBg="1"/>
      <p:bldP spid="11" grpId="0"/>
      <p:bldP spid="1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Our Small Library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937760"/>
          </a:xfrm>
        </p:spPr>
        <p:txBody>
          <a:bodyPr/>
          <a:lstStyle/>
          <a:p>
            <a:r>
              <a:rPr lang="en-IE" dirty="0" smtClean="0"/>
              <a:t>Rather than having a synthetic key on transactions we use our knowledge of the library</a:t>
            </a:r>
          </a:p>
          <a:p>
            <a:pPr lvl="2"/>
            <a:r>
              <a:rPr lang="en-IE" dirty="0" smtClean="0"/>
              <a:t>A book can be involved in the same type of transaction fora patron multiple times but these must be on different dates</a:t>
            </a:r>
          </a:p>
          <a:p>
            <a:pPr lvl="2"/>
            <a:r>
              <a:rPr lang="en-IE" dirty="0" smtClean="0"/>
              <a:t>We will use a composite key made up of three pieces of information </a:t>
            </a:r>
            <a:r>
              <a:rPr lang="en-IE" dirty="0" err="1" smtClean="0"/>
              <a:t>bookid</a:t>
            </a:r>
            <a:r>
              <a:rPr lang="en-IE" dirty="0" smtClean="0"/>
              <a:t>, </a:t>
            </a:r>
            <a:r>
              <a:rPr lang="en-IE" dirty="0" err="1" smtClean="0"/>
              <a:t>patronid</a:t>
            </a:r>
            <a:r>
              <a:rPr lang="en-IE" dirty="0" smtClean="0"/>
              <a:t>, </a:t>
            </a:r>
            <a:r>
              <a:rPr lang="en-IE" dirty="0" err="1" smtClean="0"/>
              <a:t>transactiondate</a:t>
            </a:r>
            <a:endParaRPr lang="en-IE" dirty="0" smtClean="0"/>
          </a:p>
          <a:p>
            <a:r>
              <a:rPr lang="en-IE" dirty="0" smtClean="0"/>
              <a:t>We want to introduce a Transaction Type table</a:t>
            </a:r>
          </a:p>
          <a:p>
            <a:r>
              <a:rPr lang="en-IE" dirty="0" smtClean="0"/>
              <a:t>We will need to create a foreign key from Transactions to this new table</a:t>
            </a:r>
          </a:p>
        </p:txBody>
      </p:sp>
    </p:spTree>
    <p:extLst>
      <p:ext uri="{BB962C8B-B14F-4D97-AF65-F5344CB8AC3E}">
        <p14:creationId xmlns:p14="http://schemas.microsoft.com/office/powerpoint/2010/main" val="344156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Library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E" dirty="0" smtClean="0"/>
              <a:t>books </a:t>
            </a:r>
            <a:r>
              <a:rPr lang="en-IE" b="1" u="sng" dirty="0" smtClean="0"/>
              <a:t>(</a:t>
            </a:r>
            <a:r>
              <a:rPr lang="en-IE" b="1" u="sng" dirty="0" err="1" smtClean="0"/>
              <a:t>bookid</a:t>
            </a:r>
            <a:r>
              <a:rPr lang="en-IE" dirty="0" smtClean="0"/>
              <a:t>, title, </a:t>
            </a:r>
            <a:r>
              <a:rPr lang="en-IE" dirty="0" err="1" smtClean="0"/>
              <a:t>author_last_name</a:t>
            </a:r>
            <a:r>
              <a:rPr lang="en-IE" dirty="0" smtClean="0"/>
              <a:t>, </a:t>
            </a:r>
            <a:r>
              <a:rPr lang="en-IE" dirty="0" err="1" smtClean="0"/>
              <a:t>author_first_name</a:t>
            </a:r>
            <a:r>
              <a:rPr lang="en-IE" dirty="0" smtClean="0"/>
              <a:t>, rating)</a:t>
            </a:r>
          </a:p>
          <a:p>
            <a:r>
              <a:rPr lang="en-IE" dirty="0" smtClean="0"/>
              <a:t>patrons (</a:t>
            </a:r>
            <a:r>
              <a:rPr lang="en-IE" b="1" u="sng" dirty="0" err="1" smtClean="0"/>
              <a:t>patronid</a:t>
            </a:r>
            <a:r>
              <a:rPr lang="en-IE" dirty="0" smtClean="0"/>
              <a:t>, </a:t>
            </a:r>
            <a:r>
              <a:rPr lang="en-IE" dirty="0" err="1" smtClean="0"/>
              <a:t>last_name</a:t>
            </a:r>
            <a:r>
              <a:rPr lang="en-IE" dirty="0" smtClean="0"/>
              <a:t>, </a:t>
            </a:r>
            <a:r>
              <a:rPr lang="en-IE" dirty="0" err="1" smtClean="0"/>
              <a:t>first_street_address</a:t>
            </a:r>
            <a:r>
              <a:rPr lang="en-IE" dirty="0" smtClean="0"/>
              <a:t>, </a:t>
            </a:r>
            <a:r>
              <a:rPr lang="en-IE" dirty="0" err="1" smtClean="0"/>
              <a:t>city_state_zip</a:t>
            </a:r>
            <a:r>
              <a:rPr lang="en-IE" dirty="0" smtClean="0"/>
              <a:t>)</a:t>
            </a:r>
          </a:p>
          <a:p>
            <a:pPr>
              <a:spcAft>
                <a:spcPts val="0"/>
              </a:spcAft>
            </a:pPr>
            <a:r>
              <a:rPr lang="en-IE" dirty="0" err="1" smtClean="0"/>
              <a:t>transaction_type</a:t>
            </a:r>
            <a:r>
              <a:rPr lang="en-IE" dirty="0" smtClean="0"/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b="1" u="sng" dirty="0" err="1" smtClean="0"/>
              <a:t>trans_type_id</a:t>
            </a:r>
            <a:r>
              <a:rPr lang="en-IE" dirty="0" smtClean="0"/>
              <a:t>, </a:t>
            </a:r>
            <a:r>
              <a:rPr lang="en-IE" dirty="0" err="1" smtClean="0"/>
              <a:t>trans_type_description</a:t>
            </a:r>
            <a:r>
              <a:rPr lang="en-IE" dirty="0" smtClean="0"/>
              <a:t>)</a:t>
            </a:r>
          </a:p>
          <a:p>
            <a:r>
              <a:rPr lang="en-IE" dirty="0" smtClean="0"/>
              <a:t>transactions (</a:t>
            </a:r>
            <a:r>
              <a:rPr lang="en-IE" b="1" u="sng" dirty="0" err="1" smtClean="0"/>
              <a:t>patronid</a:t>
            </a:r>
            <a:r>
              <a:rPr lang="en-IE" b="1" u="sng" dirty="0" smtClean="0"/>
              <a:t>, </a:t>
            </a:r>
            <a:r>
              <a:rPr lang="en-IE" b="1" u="sng" dirty="0" err="1" smtClean="0"/>
              <a:t>bookid</a:t>
            </a:r>
            <a:r>
              <a:rPr lang="en-IE" b="1" u="sng" dirty="0" smtClean="0"/>
              <a:t>, </a:t>
            </a:r>
            <a:r>
              <a:rPr lang="en-IE" b="1" u="sng" dirty="0" err="1" smtClean="0"/>
              <a:t>transaction_date</a:t>
            </a:r>
            <a:r>
              <a:rPr lang="en-IE" dirty="0" smtClean="0"/>
              <a:t>, </a:t>
            </a:r>
            <a:r>
              <a:rPr lang="en-IE" dirty="0" err="1" smtClean="0"/>
              <a:t>transaction_type</a:t>
            </a:r>
            <a:r>
              <a:rPr lang="en-IE" dirty="0" smtClean="0"/>
              <a:t>)</a:t>
            </a:r>
            <a:endParaRPr lang="en-IE" dirty="0"/>
          </a:p>
          <a:p>
            <a:r>
              <a:rPr lang="en-IE" dirty="0" smtClean="0"/>
              <a:t>Transactions has a composite key</a:t>
            </a:r>
            <a:endParaRPr lang="en-IE" dirty="0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3" t="22925" r="25718" b="21396"/>
          <a:stretch/>
        </p:blipFill>
        <p:spPr bwMode="auto">
          <a:xfrm>
            <a:off x="182879" y="1422400"/>
            <a:ext cx="5646783" cy="255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9920" y="4917440"/>
            <a:ext cx="565912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SQL to create this is available in </a:t>
            </a:r>
          </a:p>
          <a:p>
            <a:r>
              <a:rPr lang="en-IE" dirty="0" smtClean="0"/>
              <a:t>L4-Library-FK.sql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2812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Library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E" dirty="0" smtClean="0"/>
              <a:t>We’ve changed the data inserted into the transactions table slightly from Lecture 2 so that we can see the composite/compound key working.</a:t>
            </a:r>
          </a:p>
          <a:p>
            <a:r>
              <a:rPr lang="en-IE" dirty="0" smtClean="0"/>
              <a:t>We’ve introduced a new table </a:t>
            </a:r>
            <a:r>
              <a:rPr lang="en-IE" dirty="0" err="1" smtClean="0"/>
              <a:t>transaction_type</a:t>
            </a:r>
            <a:endParaRPr lang="en-IE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45" y="294323"/>
            <a:ext cx="5765800" cy="110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" y="1697355"/>
            <a:ext cx="5861050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938" y="4175760"/>
            <a:ext cx="4362855" cy="270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16000" y="0"/>
            <a:ext cx="434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smtClean="0"/>
              <a:t>Books</a:t>
            </a:r>
            <a:endParaRPr lang="en-IE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391920" y="1400810"/>
            <a:ext cx="406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smtClean="0"/>
              <a:t>Patrons </a:t>
            </a:r>
            <a:endParaRPr lang="en-IE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473200" y="3832106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smtClean="0"/>
              <a:t>Transactions</a:t>
            </a:r>
            <a:endParaRPr lang="en-IE" sz="1600" dirty="0"/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40" y="3073126"/>
            <a:ext cx="2644457" cy="750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37765" y="2746518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err="1" smtClean="0"/>
              <a:t>Transaction_Type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37487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Creating the Tables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E" dirty="0" smtClean="0"/>
              <a:t>Step 1: Drop the tables</a:t>
            </a:r>
          </a:p>
          <a:p>
            <a:endParaRPr lang="en-IE" dirty="0"/>
          </a:p>
          <a:p>
            <a:r>
              <a:rPr lang="en-IE" dirty="0" smtClean="0"/>
              <a:t>We must drop them in order of dependency</a:t>
            </a:r>
          </a:p>
          <a:p>
            <a:r>
              <a:rPr lang="en-IE" dirty="0" smtClean="0"/>
              <a:t>First drop tables that don’t depend on the most other tables (i.e. have most foreign key relationships)</a:t>
            </a:r>
          </a:p>
          <a:p>
            <a:r>
              <a:rPr lang="en-IE" dirty="0" smtClean="0"/>
              <a:t>Then drop the tables that don’t have foreign keys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-- Clean up from any previous tutorial actions.</a:t>
            </a:r>
          </a:p>
          <a:p>
            <a:pPr marL="0" indent="0">
              <a:buNone/>
            </a:pPr>
            <a:r>
              <a:rPr lang="en-IE" dirty="0" smtClean="0"/>
              <a:t>DROP TABLE transactions;</a:t>
            </a:r>
          </a:p>
          <a:p>
            <a:pPr marL="0" indent="0">
              <a:buNone/>
            </a:pPr>
            <a:r>
              <a:rPr lang="en-IE" dirty="0"/>
              <a:t>DROP TABLE </a:t>
            </a:r>
            <a:r>
              <a:rPr lang="en-IE" dirty="0" err="1"/>
              <a:t>transaction_type</a:t>
            </a:r>
            <a:r>
              <a:rPr lang="en-IE" dirty="0"/>
              <a:t>;</a:t>
            </a:r>
          </a:p>
          <a:p>
            <a:pPr marL="0" indent="0">
              <a:buNone/>
            </a:pPr>
            <a:r>
              <a:rPr lang="en-IE" dirty="0" smtClean="0"/>
              <a:t>DROP TABLE books;</a:t>
            </a:r>
          </a:p>
          <a:p>
            <a:pPr marL="0" indent="0">
              <a:buNone/>
            </a:pPr>
            <a:r>
              <a:rPr lang="en-IE" dirty="0" smtClean="0"/>
              <a:t>DROP TABLE patrons;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457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Creating the Tables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E" dirty="0" smtClean="0"/>
              <a:t>Step 2: Create the tables</a:t>
            </a:r>
          </a:p>
          <a:p>
            <a:endParaRPr lang="en-IE" dirty="0"/>
          </a:p>
          <a:p>
            <a:r>
              <a:rPr lang="en-IE" dirty="0" smtClean="0"/>
              <a:t>We must create them in reverse order of dependency</a:t>
            </a:r>
          </a:p>
          <a:p>
            <a:r>
              <a:rPr lang="en-IE" dirty="0" smtClean="0"/>
              <a:t>First create tables that don’t depend on any others (i.e. have no foreign key relationships)</a:t>
            </a:r>
          </a:p>
          <a:p>
            <a:r>
              <a:rPr lang="en-IE" dirty="0" smtClean="0"/>
              <a:t>Then create the tables that depend only on these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-- Create the tables needed - this time with foreign </a:t>
            </a:r>
            <a:r>
              <a:rPr lang="en-IE" dirty="0" smtClean="0"/>
              <a:t>keys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CREATE TABLE books (</a:t>
            </a:r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bookid</a:t>
            </a:r>
            <a:r>
              <a:rPr lang="en-IE" dirty="0"/>
              <a:t> NUMBER,</a:t>
            </a:r>
          </a:p>
          <a:p>
            <a:pPr marL="0" indent="0">
              <a:buNone/>
            </a:pPr>
            <a:r>
              <a:rPr lang="en-IE" dirty="0"/>
              <a:t>   title VARCHAR2(50),</a:t>
            </a:r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author_last_name</a:t>
            </a:r>
            <a:r>
              <a:rPr lang="en-IE" dirty="0"/>
              <a:t> VARCHAR2(30),</a:t>
            </a:r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author_first_name</a:t>
            </a:r>
            <a:r>
              <a:rPr lang="en-IE" dirty="0"/>
              <a:t> VARCHAR2(30),</a:t>
            </a:r>
          </a:p>
          <a:p>
            <a:pPr marL="0" indent="0">
              <a:buNone/>
            </a:pPr>
            <a:r>
              <a:rPr lang="en-IE" dirty="0"/>
              <a:t>   rating NUMBER,</a:t>
            </a:r>
          </a:p>
          <a:p>
            <a:pPr marL="0" indent="0">
              <a:buNone/>
            </a:pPr>
            <a:r>
              <a:rPr lang="en-IE" dirty="0"/>
              <a:t>   --Create primary key constraint for the books table</a:t>
            </a:r>
          </a:p>
          <a:p>
            <a:pPr marL="0" indent="0">
              <a:buNone/>
            </a:pPr>
            <a:r>
              <a:rPr lang="en-IE" dirty="0"/>
              <a:t>   constraint </a:t>
            </a:r>
            <a:r>
              <a:rPr lang="en-IE" dirty="0" err="1"/>
              <a:t>book_pk</a:t>
            </a:r>
            <a:r>
              <a:rPr lang="en-IE" dirty="0"/>
              <a:t> primary key (</a:t>
            </a:r>
            <a:r>
              <a:rPr lang="en-IE" dirty="0" err="1"/>
              <a:t>bookid</a:t>
            </a:r>
            <a:r>
              <a:rPr lang="en-IE" dirty="0"/>
              <a:t>)</a:t>
            </a:r>
          </a:p>
          <a:p>
            <a:pPr marL="0" indent="0">
              <a:buNone/>
            </a:pPr>
            <a:r>
              <a:rPr lang="en-IE" dirty="0"/>
              <a:t>   );</a:t>
            </a:r>
          </a:p>
        </p:txBody>
      </p:sp>
    </p:spTree>
    <p:extLst>
      <p:ext uri="{BB962C8B-B14F-4D97-AF65-F5344CB8AC3E}">
        <p14:creationId xmlns:p14="http://schemas.microsoft.com/office/powerpoint/2010/main" val="66666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Creating the Tables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E" dirty="0" smtClean="0"/>
              <a:t>Step 2: Create the tables</a:t>
            </a:r>
          </a:p>
          <a:p>
            <a:endParaRPr lang="en-IE" dirty="0"/>
          </a:p>
          <a:p>
            <a:r>
              <a:rPr lang="en-IE" dirty="0" smtClean="0"/>
              <a:t>We must create them in reverse order of dependency</a:t>
            </a:r>
          </a:p>
          <a:p>
            <a:r>
              <a:rPr lang="en-IE" dirty="0" smtClean="0"/>
              <a:t>First create tables that don’t depend on any others (i.e. have no foreign key relationships)</a:t>
            </a:r>
          </a:p>
          <a:p>
            <a:r>
              <a:rPr lang="en-IE" dirty="0" smtClean="0"/>
              <a:t>Then create the tables that depend only on these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CREATE TABLE patrons (</a:t>
            </a:r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patronid</a:t>
            </a:r>
            <a:r>
              <a:rPr lang="en-IE" dirty="0"/>
              <a:t> NUMBER ,</a:t>
            </a:r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last_name</a:t>
            </a:r>
            <a:r>
              <a:rPr lang="en-IE" dirty="0"/>
              <a:t> VARCHAR2(30),</a:t>
            </a:r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first_name</a:t>
            </a:r>
            <a:r>
              <a:rPr lang="en-IE" dirty="0"/>
              <a:t> VARCHAR2(30),</a:t>
            </a:r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street_address</a:t>
            </a:r>
            <a:r>
              <a:rPr lang="en-IE" dirty="0"/>
              <a:t> VARCHAR2(50),</a:t>
            </a:r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city_state_zip</a:t>
            </a:r>
            <a:r>
              <a:rPr lang="en-IE" dirty="0"/>
              <a:t> VARCHAR2(50),</a:t>
            </a:r>
          </a:p>
          <a:p>
            <a:pPr marL="0" indent="0">
              <a:buNone/>
            </a:pPr>
            <a:r>
              <a:rPr lang="en-IE" dirty="0"/>
              <a:t>    --Create primary key constraint for the patrons table</a:t>
            </a:r>
          </a:p>
          <a:p>
            <a:pPr marL="0" indent="0">
              <a:buNone/>
            </a:pPr>
            <a:r>
              <a:rPr lang="en-IE" dirty="0"/>
              <a:t>	constraint </a:t>
            </a:r>
            <a:r>
              <a:rPr lang="en-IE" dirty="0" err="1"/>
              <a:t>patron_pk</a:t>
            </a:r>
            <a:r>
              <a:rPr lang="en-IE" dirty="0"/>
              <a:t> primary key (</a:t>
            </a:r>
            <a:r>
              <a:rPr lang="en-IE" dirty="0" err="1"/>
              <a:t>patronid</a:t>
            </a:r>
            <a:r>
              <a:rPr lang="en-IE" dirty="0"/>
              <a:t>)</a:t>
            </a:r>
          </a:p>
          <a:p>
            <a:pPr marL="0" indent="0">
              <a:buNone/>
            </a:pPr>
            <a:r>
              <a:rPr lang="en-IE" dirty="0"/>
              <a:t>   );</a:t>
            </a:r>
          </a:p>
        </p:txBody>
      </p:sp>
    </p:spTree>
    <p:extLst>
      <p:ext uri="{BB962C8B-B14F-4D97-AF65-F5344CB8AC3E}">
        <p14:creationId xmlns:p14="http://schemas.microsoft.com/office/powerpoint/2010/main" val="270283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Creating the Tables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E" dirty="0" smtClean="0"/>
              <a:t>Step 2: Create the tables</a:t>
            </a:r>
          </a:p>
          <a:p>
            <a:endParaRPr lang="en-IE" dirty="0"/>
          </a:p>
          <a:p>
            <a:r>
              <a:rPr lang="en-IE" dirty="0" smtClean="0"/>
              <a:t>We must create them in reverse order of dependency</a:t>
            </a:r>
          </a:p>
          <a:p>
            <a:r>
              <a:rPr lang="en-IE" dirty="0" smtClean="0"/>
              <a:t>First create tables that don’t depend on any others (i.e. have no foreign key relationships)</a:t>
            </a:r>
          </a:p>
          <a:p>
            <a:r>
              <a:rPr lang="en-IE" dirty="0" smtClean="0"/>
              <a:t>Then create the tables that depend only on these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 CREATE TABLE </a:t>
            </a:r>
            <a:r>
              <a:rPr lang="en-IE" dirty="0" err="1"/>
              <a:t>transaction_type</a:t>
            </a:r>
            <a:r>
              <a:rPr lang="en-IE" dirty="0"/>
              <a:t> (</a:t>
            </a:r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trans_type_id</a:t>
            </a:r>
            <a:r>
              <a:rPr lang="en-IE" dirty="0"/>
              <a:t> NUMBER ,</a:t>
            </a:r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trans_type_description</a:t>
            </a:r>
            <a:r>
              <a:rPr lang="en-IE" dirty="0"/>
              <a:t> VARCHAR2(30),</a:t>
            </a:r>
          </a:p>
          <a:p>
            <a:pPr marL="0" indent="0">
              <a:buNone/>
            </a:pPr>
            <a:r>
              <a:rPr lang="en-IE" dirty="0"/>
              <a:t>    --Create primary key constraint for the transaction type table</a:t>
            </a:r>
          </a:p>
          <a:p>
            <a:pPr marL="0" indent="0">
              <a:buNone/>
            </a:pPr>
            <a:r>
              <a:rPr lang="en-IE" dirty="0"/>
              <a:t>	constraint </a:t>
            </a:r>
            <a:r>
              <a:rPr lang="en-IE" dirty="0" err="1"/>
              <a:t>trans_pk</a:t>
            </a:r>
            <a:r>
              <a:rPr lang="en-IE" dirty="0"/>
              <a:t> primary key (</a:t>
            </a:r>
            <a:r>
              <a:rPr lang="en-IE" dirty="0" err="1"/>
              <a:t>trans_type_id</a:t>
            </a:r>
            <a:r>
              <a:rPr lang="en-IE" dirty="0"/>
              <a:t>)</a:t>
            </a:r>
          </a:p>
          <a:p>
            <a:pPr marL="0" indent="0">
              <a:buNone/>
            </a:pPr>
            <a:r>
              <a:rPr lang="en-IE" dirty="0"/>
              <a:t>   );</a:t>
            </a:r>
          </a:p>
        </p:txBody>
      </p:sp>
    </p:spTree>
    <p:extLst>
      <p:ext uri="{BB962C8B-B14F-4D97-AF65-F5344CB8AC3E}">
        <p14:creationId xmlns:p14="http://schemas.microsoft.com/office/powerpoint/2010/main" val="7839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Creating the Tables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E" dirty="0" smtClean="0"/>
              <a:t>Step 2: Create the tables</a:t>
            </a:r>
          </a:p>
          <a:p>
            <a:endParaRPr lang="en-IE" dirty="0"/>
          </a:p>
          <a:p>
            <a:r>
              <a:rPr lang="en-IE" dirty="0" smtClean="0"/>
              <a:t>We must create them in reverse order of dependency</a:t>
            </a:r>
          </a:p>
          <a:p>
            <a:r>
              <a:rPr lang="en-IE" dirty="0" smtClean="0"/>
              <a:t>First create tables that don’t depend on any others (i.e. have no foreign key relationships)</a:t>
            </a:r>
          </a:p>
          <a:p>
            <a:r>
              <a:rPr lang="en-IE" dirty="0" smtClean="0"/>
              <a:t>Then create the tables that depend only on these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81280"/>
            <a:ext cx="6167120" cy="5715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IE" sz="1400" dirty="0"/>
              <a:t> </a:t>
            </a:r>
            <a:r>
              <a:rPr lang="en-IE" sz="1600" dirty="0" smtClean="0"/>
              <a:t>CREATE </a:t>
            </a:r>
            <a:r>
              <a:rPr lang="en-IE" sz="1600" dirty="0"/>
              <a:t>TABLE transactions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600" dirty="0"/>
              <a:t>   </a:t>
            </a:r>
            <a:r>
              <a:rPr lang="en-IE" sz="1600" dirty="0" err="1"/>
              <a:t>patronid</a:t>
            </a:r>
            <a:r>
              <a:rPr lang="en-IE" sz="1600" dirty="0"/>
              <a:t> NUMBER,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600" dirty="0"/>
              <a:t>   </a:t>
            </a:r>
            <a:r>
              <a:rPr lang="en-IE" sz="1600" dirty="0" err="1"/>
              <a:t>bookid</a:t>
            </a:r>
            <a:r>
              <a:rPr lang="en-IE" sz="1600" dirty="0"/>
              <a:t> NUMBER,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600" dirty="0"/>
              <a:t>   </a:t>
            </a:r>
            <a:r>
              <a:rPr lang="en-IE" sz="1600" dirty="0" err="1"/>
              <a:t>transaction_date</a:t>
            </a:r>
            <a:r>
              <a:rPr lang="en-IE" sz="1600" dirty="0"/>
              <a:t> DATE,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600" dirty="0"/>
              <a:t>   </a:t>
            </a:r>
            <a:r>
              <a:rPr lang="en-IE" sz="1600" dirty="0" err="1"/>
              <a:t>transaction_type</a:t>
            </a:r>
            <a:r>
              <a:rPr lang="en-IE" sz="1600" dirty="0"/>
              <a:t> NUMBER,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dirty="0"/>
              <a:t>    --Create primary key constraint for the transactions table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600" b="1" dirty="0" smtClean="0"/>
              <a:t>constraint </a:t>
            </a:r>
            <a:r>
              <a:rPr lang="en-IE" sz="1600" b="1" dirty="0" err="1"/>
              <a:t>transaction_pk</a:t>
            </a:r>
            <a:r>
              <a:rPr lang="en-IE" sz="1600" b="1" dirty="0"/>
              <a:t> primary key (</a:t>
            </a:r>
            <a:r>
              <a:rPr lang="en-IE" sz="1600" b="1" dirty="0" err="1"/>
              <a:t>patronid</a:t>
            </a:r>
            <a:r>
              <a:rPr lang="en-IE" sz="1600" b="1" dirty="0"/>
              <a:t>, </a:t>
            </a:r>
            <a:r>
              <a:rPr lang="en-IE" sz="1600" b="1" dirty="0" err="1"/>
              <a:t>bookid</a:t>
            </a:r>
            <a:r>
              <a:rPr lang="en-IE" sz="1600" b="1" dirty="0"/>
              <a:t>, </a:t>
            </a:r>
            <a:r>
              <a:rPr lang="en-IE" sz="1600" b="1" dirty="0" err="1"/>
              <a:t>transaction_date</a:t>
            </a:r>
            <a:r>
              <a:rPr lang="en-IE" sz="1600" b="1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dirty="0"/>
              <a:t>   -- Create foreign key constraint to link transactions table to books table using the column </a:t>
            </a:r>
            <a:r>
              <a:rPr lang="en-IE" sz="1400" dirty="0" err="1"/>
              <a:t>bookid</a:t>
            </a:r>
            <a:endParaRPr lang="en-IE" sz="1400" dirty="0"/>
          </a:p>
          <a:p>
            <a:pPr marL="0" indent="0">
              <a:spcBef>
                <a:spcPts val="0"/>
              </a:spcBef>
              <a:buNone/>
            </a:pPr>
            <a:r>
              <a:rPr lang="en-IE" sz="1400" dirty="0"/>
              <a:t>   -- Rule is you can't insert data into the transactions table unless the value for </a:t>
            </a:r>
            <a:r>
              <a:rPr lang="en-IE" sz="1400" dirty="0" err="1"/>
              <a:t>bookid</a:t>
            </a:r>
            <a:r>
              <a:rPr lang="en-IE" sz="1400" dirty="0"/>
              <a:t> already exists in the books table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600" dirty="0"/>
              <a:t>   </a:t>
            </a:r>
            <a:r>
              <a:rPr lang="en-IE" sz="1600" b="1" dirty="0"/>
              <a:t>constraint </a:t>
            </a:r>
            <a:r>
              <a:rPr lang="en-IE" sz="1600" b="1" dirty="0" err="1" smtClean="0"/>
              <a:t>tran_book_fk</a:t>
            </a:r>
            <a:r>
              <a:rPr lang="en-IE" sz="1600" b="1" dirty="0" smtClean="0"/>
              <a:t> </a:t>
            </a:r>
            <a:r>
              <a:rPr lang="en-IE" sz="1600" b="1" dirty="0"/>
              <a:t>foreign key (</a:t>
            </a:r>
            <a:r>
              <a:rPr lang="en-IE" sz="1600" b="1" dirty="0" err="1"/>
              <a:t>bookid</a:t>
            </a:r>
            <a:r>
              <a:rPr lang="en-IE" sz="1600" b="1" dirty="0"/>
              <a:t>) references books(</a:t>
            </a:r>
            <a:r>
              <a:rPr lang="en-IE" sz="1600" b="1" dirty="0" err="1"/>
              <a:t>bookid</a:t>
            </a:r>
            <a:r>
              <a:rPr lang="en-IE" sz="1600" b="1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dirty="0"/>
              <a:t>   -- Create foreign key constraint to link transactions to patrons table using the column </a:t>
            </a:r>
            <a:r>
              <a:rPr lang="en-IE" sz="1400" dirty="0" err="1"/>
              <a:t>patronid</a:t>
            </a:r>
            <a:endParaRPr lang="en-IE" sz="1400" dirty="0"/>
          </a:p>
          <a:p>
            <a:pPr marL="0" indent="0">
              <a:spcBef>
                <a:spcPts val="0"/>
              </a:spcBef>
              <a:buNone/>
            </a:pPr>
            <a:r>
              <a:rPr lang="en-IE" sz="1400" dirty="0"/>
              <a:t>   -- Rule is you can't insert data into the transactions table unless the value for </a:t>
            </a:r>
            <a:r>
              <a:rPr lang="en-IE" sz="1400" dirty="0" err="1"/>
              <a:t>patronid</a:t>
            </a:r>
            <a:r>
              <a:rPr lang="en-IE" sz="1400" dirty="0"/>
              <a:t> already exists in the patrons table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600" dirty="0"/>
              <a:t> </a:t>
            </a:r>
            <a:r>
              <a:rPr lang="en-IE" sz="1600" dirty="0" smtClean="0"/>
              <a:t> </a:t>
            </a:r>
            <a:r>
              <a:rPr lang="en-IE" sz="1600" b="1" dirty="0"/>
              <a:t>constraint </a:t>
            </a:r>
            <a:r>
              <a:rPr lang="en-IE" sz="1600" b="1" dirty="0" err="1" smtClean="0"/>
              <a:t>tran_patron_fk</a:t>
            </a:r>
            <a:r>
              <a:rPr lang="en-IE" sz="1600" b="1" dirty="0" smtClean="0"/>
              <a:t> </a:t>
            </a:r>
            <a:r>
              <a:rPr lang="en-IE" sz="1600" b="1" dirty="0"/>
              <a:t>foreign key (</a:t>
            </a:r>
            <a:r>
              <a:rPr lang="en-IE" sz="1600" b="1" dirty="0" err="1"/>
              <a:t>patronid</a:t>
            </a:r>
            <a:r>
              <a:rPr lang="en-IE" sz="1600" b="1" dirty="0"/>
              <a:t>) references patrons(</a:t>
            </a:r>
            <a:r>
              <a:rPr lang="en-IE" sz="1600" b="1" dirty="0" err="1"/>
              <a:t>patronid</a:t>
            </a:r>
            <a:r>
              <a:rPr lang="en-IE" sz="1600" b="1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dirty="0"/>
              <a:t>    -- Create foreign key constraint to link transactions to transaction type table using the column </a:t>
            </a:r>
            <a:r>
              <a:rPr lang="en-IE" sz="1400" dirty="0" err="1"/>
              <a:t>transaction_type</a:t>
            </a:r>
            <a:r>
              <a:rPr lang="en-IE" sz="14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dirty="0" smtClean="0"/>
              <a:t>-- </a:t>
            </a:r>
            <a:r>
              <a:rPr lang="en-IE" sz="1400" dirty="0"/>
              <a:t>Rule is you can't insert data into the transactions table unless the value for </a:t>
            </a:r>
            <a:r>
              <a:rPr lang="en-IE" sz="1400" dirty="0" err="1"/>
              <a:t>trsanaction_type</a:t>
            </a:r>
            <a:r>
              <a:rPr lang="en-IE" sz="1400" dirty="0"/>
              <a:t> already exists in the transaction type table in the column </a:t>
            </a:r>
            <a:r>
              <a:rPr lang="en-IE" sz="1400" dirty="0" err="1"/>
              <a:t>trans_type_id</a:t>
            </a:r>
            <a:endParaRPr lang="en-IE" sz="1400" dirty="0"/>
          </a:p>
          <a:p>
            <a:pPr marL="0" indent="0">
              <a:spcBef>
                <a:spcPts val="0"/>
              </a:spcBef>
              <a:buNone/>
            </a:pPr>
            <a:r>
              <a:rPr lang="en-IE" sz="1400" dirty="0"/>
              <a:t>   </a:t>
            </a:r>
            <a:r>
              <a:rPr lang="en-IE" sz="1600" b="1" dirty="0"/>
              <a:t>constraint </a:t>
            </a:r>
            <a:r>
              <a:rPr lang="en-IE" sz="1600" b="1" dirty="0" err="1"/>
              <a:t>tran_type_fk</a:t>
            </a:r>
            <a:r>
              <a:rPr lang="en-IE" sz="1600" b="1" dirty="0"/>
              <a:t> foreign key (</a:t>
            </a:r>
            <a:r>
              <a:rPr lang="en-IE" sz="1600" b="1" dirty="0" err="1"/>
              <a:t>transaction_type</a:t>
            </a:r>
            <a:r>
              <a:rPr lang="en-IE" sz="1600" b="1" dirty="0"/>
              <a:t>) references </a:t>
            </a:r>
            <a:r>
              <a:rPr lang="en-IE" sz="1600" b="1" dirty="0" err="1"/>
              <a:t>transaction_type</a:t>
            </a:r>
            <a:r>
              <a:rPr lang="en-IE" sz="1600" b="1" dirty="0"/>
              <a:t>(</a:t>
            </a:r>
            <a:r>
              <a:rPr lang="en-IE" sz="1600" b="1" dirty="0" err="1"/>
              <a:t>trans_type_id</a:t>
            </a:r>
            <a:r>
              <a:rPr lang="en-IE" sz="1600" b="1" dirty="0"/>
              <a:t>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dirty="0"/>
              <a:t>   );</a:t>
            </a:r>
          </a:p>
        </p:txBody>
      </p:sp>
    </p:spTree>
    <p:extLst>
      <p:ext uri="{BB962C8B-B14F-4D97-AF65-F5344CB8AC3E}">
        <p14:creationId xmlns:p14="http://schemas.microsoft.com/office/powerpoint/2010/main" val="52788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Primary Key Constraints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E" dirty="0" smtClean="0"/>
              <a:t>Preserves ENTITY Integrity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err="1" smtClean="0"/>
              <a:t>book_pk</a:t>
            </a:r>
            <a:r>
              <a:rPr lang="en-IE" dirty="0" smtClean="0"/>
              <a:t> – </a:t>
            </a:r>
            <a:r>
              <a:rPr lang="en-IE" dirty="0" err="1" smtClean="0"/>
              <a:t>bookid</a:t>
            </a:r>
            <a:r>
              <a:rPr lang="en-IE" dirty="0" smtClean="0"/>
              <a:t> must be unique for each row in the books table</a:t>
            </a:r>
          </a:p>
          <a:p>
            <a:r>
              <a:rPr lang="en-IE" dirty="0" err="1" smtClean="0"/>
              <a:t>patron_pk</a:t>
            </a:r>
            <a:r>
              <a:rPr lang="en-IE" dirty="0" smtClean="0"/>
              <a:t> – </a:t>
            </a:r>
            <a:r>
              <a:rPr lang="en-IE" dirty="0" err="1" smtClean="0"/>
              <a:t>patronid</a:t>
            </a:r>
            <a:r>
              <a:rPr lang="en-IE" dirty="0" smtClean="0"/>
              <a:t> must be unique for each row in the patrons table</a:t>
            </a:r>
          </a:p>
          <a:p>
            <a:r>
              <a:rPr lang="en-IE" dirty="0" err="1" smtClean="0"/>
              <a:t>trans_type_pk</a:t>
            </a:r>
            <a:r>
              <a:rPr lang="en-IE" dirty="0" smtClean="0"/>
              <a:t> – </a:t>
            </a:r>
            <a:r>
              <a:rPr lang="en-IE" dirty="0" err="1" smtClean="0"/>
              <a:t>trans_type_id</a:t>
            </a:r>
            <a:r>
              <a:rPr lang="en-IE" dirty="0" smtClean="0"/>
              <a:t> must be unique for each row in the </a:t>
            </a:r>
            <a:r>
              <a:rPr lang="en-IE" dirty="0" err="1" smtClean="0"/>
              <a:t>transaction_type</a:t>
            </a:r>
            <a:r>
              <a:rPr lang="en-IE" dirty="0" smtClean="0"/>
              <a:t> table</a:t>
            </a:r>
          </a:p>
          <a:p>
            <a:r>
              <a:rPr lang="en-IE" dirty="0" err="1" smtClean="0"/>
              <a:t>trans_pk</a:t>
            </a:r>
            <a:r>
              <a:rPr lang="en-IE" dirty="0" smtClean="0"/>
              <a:t> – the combination of </a:t>
            </a:r>
            <a:r>
              <a:rPr lang="en-IE" dirty="0" err="1" smtClean="0"/>
              <a:t>bookid</a:t>
            </a:r>
            <a:r>
              <a:rPr lang="en-IE" dirty="0" smtClean="0"/>
              <a:t>, </a:t>
            </a:r>
            <a:r>
              <a:rPr lang="en-IE" dirty="0" err="1" smtClean="0"/>
              <a:t>patronid</a:t>
            </a:r>
            <a:r>
              <a:rPr lang="en-IE" dirty="0" smtClean="0"/>
              <a:t> and </a:t>
            </a:r>
            <a:r>
              <a:rPr lang="en-IE" dirty="0" err="1" smtClean="0"/>
              <a:t>transaction_date</a:t>
            </a:r>
            <a:r>
              <a:rPr lang="en-IE" dirty="0" smtClean="0"/>
              <a:t> must be unique for each row in the transactions table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364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Primary Keys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>
          <a:xfrm>
            <a:off x="457200" y="2692400"/>
            <a:ext cx="8229600" cy="3464560"/>
          </a:xfrm>
        </p:spPr>
        <p:txBody>
          <a:bodyPr/>
          <a:lstStyle/>
          <a:p>
            <a:r>
              <a:rPr lang="en-IE" dirty="0" smtClean="0"/>
              <a:t>Suppose we want to insert a new patron: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E" dirty="0" smtClean="0"/>
              <a:t>We decide we want to insert a row with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E" dirty="0" err="1" smtClean="0"/>
              <a:t>PatronId</a:t>
            </a:r>
            <a:r>
              <a:rPr lang="en-IE" dirty="0" smtClean="0"/>
              <a:t> = 103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E" dirty="0" err="1" smtClean="0"/>
              <a:t>Last_name</a:t>
            </a:r>
            <a:r>
              <a:rPr lang="en-IE" dirty="0" smtClean="0"/>
              <a:t> =Smith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E" dirty="0" err="1" smtClean="0"/>
              <a:t>First_name</a:t>
            </a:r>
            <a:r>
              <a:rPr lang="en-IE" dirty="0" smtClean="0"/>
              <a:t>=Pat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E" dirty="0" err="1" smtClean="0"/>
              <a:t>Street_address</a:t>
            </a:r>
            <a:r>
              <a:rPr lang="en-IE" dirty="0" smtClean="0"/>
              <a:t>=24 Main Street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E" dirty="0" err="1" smtClean="0"/>
              <a:t>City_state_zip</a:t>
            </a:r>
            <a:r>
              <a:rPr lang="en-IE" dirty="0" smtClean="0"/>
              <a:t>=</a:t>
            </a:r>
            <a:r>
              <a:rPr lang="en-IE" dirty="0" err="1" smtClean="0"/>
              <a:t>Mytown</a:t>
            </a:r>
            <a:r>
              <a:rPr lang="en-IE" dirty="0" smtClean="0"/>
              <a:t>, MA 01234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dirty="0" smtClean="0"/>
              <a:t>Insert into patrons values(103,’Smith’, ‘Pat’, ‘24 Main Street’,’</a:t>
            </a:r>
            <a:r>
              <a:rPr lang="en-IE" dirty="0" err="1" smtClean="0"/>
              <a:t>Mytown</a:t>
            </a:r>
            <a:r>
              <a:rPr lang="en-IE" dirty="0" smtClean="0"/>
              <a:t>, MA 01234’)</a:t>
            </a:r>
            <a:endParaRPr lang="en-IE" dirty="0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" y="1601251"/>
            <a:ext cx="5861050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89760" y="1262697"/>
            <a:ext cx="406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smtClean="0"/>
              <a:t>Patrons 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29298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65" name="Text Box 53"/>
          <p:cNvSpPr txBox="1">
            <a:spLocks noChangeArrowheads="1"/>
          </p:cNvSpPr>
          <p:nvPr/>
        </p:nvSpPr>
        <p:spPr bwMode="auto">
          <a:xfrm>
            <a:off x="5274502" y="4446587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Result</a:t>
            </a:r>
          </a:p>
        </p:txBody>
      </p:sp>
      <p:graphicFrame>
        <p:nvGraphicFramePr>
          <p:cNvPr id="9017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22372"/>
              </p:ext>
            </p:extLst>
          </p:nvPr>
        </p:nvGraphicFramePr>
        <p:xfrm>
          <a:off x="5227620" y="4889501"/>
          <a:ext cx="3459180" cy="662742"/>
        </p:xfrm>
        <a:graphic>
          <a:graphicData uri="http://schemas.openxmlformats.org/drawingml/2006/table">
            <a:tbl>
              <a:tblPr/>
              <a:tblGrid>
                <a:gridCol w="1223980"/>
                <a:gridCol w="2235200"/>
              </a:tblGrid>
              <a:tr h="203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MOVIE_TITLE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MOVIE_TYPE_DESCRIPTION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18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Alien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SciFi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90176" name="Text Box 64"/>
          <p:cNvSpPr txBox="1">
            <a:spLocks noChangeArrowheads="1"/>
          </p:cNvSpPr>
          <p:nvPr/>
        </p:nvSpPr>
        <p:spPr bwMode="auto">
          <a:xfrm>
            <a:off x="6644937" y="2017713"/>
            <a:ext cx="2307043" cy="369332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M.movie_type_id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90177" name="Text Box 65"/>
          <p:cNvSpPr txBox="1">
            <a:spLocks noChangeArrowheads="1"/>
          </p:cNvSpPr>
          <p:nvPr/>
        </p:nvSpPr>
        <p:spPr bwMode="auto">
          <a:xfrm>
            <a:off x="6705600" y="2438400"/>
            <a:ext cx="2230162" cy="369332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T.movie_type_id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90178" name="Text Box 66"/>
          <p:cNvSpPr txBox="1">
            <a:spLocks noChangeArrowheads="1"/>
          </p:cNvSpPr>
          <p:nvPr/>
        </p:nvSpPr>
        <p:spPr bwMode="auto">
          <a:xfrm>
            <a:off x="7581594" y="2895600"/>
            <a:ext cx="851515" cy="369332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grpSp>
        <p:nvGrpSpPr>
          <p:cNvPr id="90181" name="Group 69"/>
          <p:cNvGrpSpPr>
            <a:grpSpLocks/>
          </p:cNvGrpSpPr>
          <p:nvPr/>
        </p:nvGrpSpPr>
        <p:grpSpPr bwMode="auto">
          <a:xfrm>
            <a:off x="6705600" y="1233488"/>
            <a:ext cx="2286000" cy="3414712"/>
            <a:chOff x="4128" y="777"/>
            <a:chExt cx="1440" cy="2151"/>
          </a:xfrm>
        </p:grpSpPr>
        <p:sp>
          <p:nvSpPr>
            <p:cNvPr id="90182" name="Rectangle 70"/>
            <p:cNvSpPr>
              <a:spLocks noChangeArrowheads="1"/>
            </p:cNvSpPr>
            <p:nvPr/>
          </p:nvSpPr>
          <p:spPr bwMode="auto">
            <a:xfrm>
              <a:off x="4128" y="1008"/>
              <a:ext cx="1440" cy="19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90183" name="Text Box 71"/>
            <p:cNvSpPr txBox="1">
              <a:spLocks noChangeArrowheads="1"/>
            </p:cNvSpPr>
            <p:nvPr/>
          </p:nvSpPr>
          <p:spPr bwMode="auto">
            <a:xfrm>
              <a:off x="4176" y="777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 dirty="0" smtClean="0"/>
                <a:t>DBMS</a:t>
              </a:r>
              <a:endParaRPr lang="en-US" b="1" dirty="0"/>
            </a:p>
          </p:txBody>
        </p:sp>
      </p:grpSp>
      <p:sp>
        <p:nvSpPr>
          <p:cNvPr id="90184" name="AutoShape 72"/>
          <p:cNvSpPr>
            <a:spLocks noChangeArrowheads="1"/>
          </p:cNvSpPr>
          <p:nvPr/>
        </p:nvSpPr>
        <p:spPr bwMode="auto">
          <a:xfrm>
            <a:off x="-27806" y="1803399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7073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0185" name="AutoShape 73"/>
          <p:cNvSpPr>
            <a:spLocks noChangeArrowheads="1"/>
          </p:cNvSpPr>
          <p:nvPr/>
        </p:nvSpPr>
        <p:spPr bwMode="auto">
          <a:xfrm>
            <a:off x="730280" y="48133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597064" y="627834"/>
            <a:ext cx="7699545" cy="701731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Select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movie_title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,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movie_type_description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 from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mm_movie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 M</a:t>
            </a:r>
          </a:p>
          <a:p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Join </a:t>
            </a:r>
            <a:r>
              <a:rPr lang="en-US" dirty="0" err="1" smtClean="0">
                <a:solidFill>
                  <a:srgbClr val="0000CC"/>
                </a:solidFill>
                <a:latin typeface="Tahoma" pitchFamily="34" charset="0"/>
              </a:rPr>
              <a:t>mm_movie_type</a:t>
            </a:r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 T </a:t>
            </a:r>
            <a:r>
              <a:rPr lang="en-US" dirty="0">
                <a:solidFill>
                  <a:srgbClr val="0000CC"/>
                </a:solidFill>
                <a:latin typeface="Tahoma" pitchFamily="34" charset="0"/>
              </a:rPr>
              <a:t>on (</a:t>
            </a:r>
            <a:r>
              <a:rPr lang="en-US" dirty="0" err="1">
                <a:solidFill>
                  <a:srgbClr val="0000CC"/>
                </a:solidFill>
                <a:latin typeface="Tahoma" pitchFamily="34" charset="0"/>
              </a:rPr>
              <a:t>m.movie_type_id</a:t>
            </a:r>
            <a:r>
              <a:rPr lang="en-US" dirty="0">
                <a:solidFill>
                  <a:srgbClr val="0000CC"/>
                </a:solidFill>
                <a:latin typeface="Tahoma" pitchFamily="34" charset="0"/>
              </a:rPr>
              <a:t>=</a:t>
            </a:r>
            <a:r>
              <a:rPr lang="en-US" dirty="0" err="1">
                <a:solidFill>
                  <a:srgbClr val="0000CC"/>
                </a:solidFill>
                <a:latin typeface="Tahoma" pitchFamily="34" charset="0"/>
              </a:rPr>
              <a:t>t.movie_type_id</a:t>
            </a:r>
            <a:r>
              <a:rPr lang="en-US" dirty="0">
                <a:solidFill>
                  <a:srgbClr val="0000CC"/>
                </a:solidFill>
                <a:latin typeface="Tahoma" pitchFamily="34" charset="0"/>
              </a:rPr>
              <a:t>);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22" name="Text Box 88"/>
          <p:cNvSpPr txBox="1">
            <a:spLocks noChangeArrowheads="1"/>
          </p:cNvSpPr>
          <p:nvPr/>
        </p:nvSpPr>
        <p:spPr bwMode="auto">
          <a:xfrm>
            <a:off x="406350" y="265113"/>
            <a:ext cx="73661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Find </a:t>
            </a:r>
            <a:r>
              <a:rPr lang="en-US" dirty="0" smtClean="0">
                <a:solidFill>
                  <a:srgbClr val="0000CC"/>
                </a:solidFill>
              </a:rPr>
              <a:t>the titles of all movies and return the description of the type 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4633913"/>
            <a:ext cx="20478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50080" y="4176713"/>
            <a:ext cx="366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MM_MOVIE</a:t>
            </a:r>
            <a:endParaRPr lang="en-IE" dirty="0"/>
          </a:p>
        </p:txBody>
      </p:sp>
      <p:sp>
        <p:nvSpPr>
          <p:cNvPr id="25" name="TextBox 24"/>
          <p:cNvSpPr txBox="1"/>
          <p:nvPr/>
        </p:nvSpPr>
        <p:spPr>
          <a:xfrm>
            <a:off x="920780" y="5960070"/>
            <a:ext cx="366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MM_MOVIE_TYPE</a:t>
            </a:r>
            <a:endParaRPr lang="en-IE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46" y="1600200"/>
            <a:ext cx="613391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21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65" grpId="0"/>
      <p:bldP spid="90176" grpId="0" animBg="1"/>
      <p:bldP spid="90177" grpId="0" animBg="1"/>
      <p:bldP spid="90178" grpId="0" animBg="1"/>
      <p:bldP spid="90184" grpId="0" animBg="1"/>
      <p:bldP spid="90185" grpId="0" animBg="1"/>
      <p:bldP spid="21" grpId="0" animBg="1"/>
      <p:bldP spid="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Primary Keys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>
          <a:xfrm>
            <a:off x="457200" y="2326640"/>
            <a:ext cx="8229600" cy="383032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patrons values(103,’Smith’, ‘Pat’, ‘24 Main Street’,’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Mytown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 01234’)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 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report -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SQL Error: ORA-00001: unique constraint (</a:t>
            </a:r>
            <a:r>
              <a:rPr lang="en-I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DLAWLESS.PATRON_PK) 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violated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00001. 00000 -  "unique constraint (%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s.%s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violated"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*Cause:    An UPDATE or INSERT statement attempted to insert a duplicate key.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Trusted Oracle configured in DBMS MAC mode, you may </a:t>
            </a:r>
            <a:r>
              <a:rPr lang="en-I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seemmthis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message if a duplicate entry exists at a different level.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*Action:   Either remove the unique restriction or do not insert the key.</a:t>
            </a:r>
            <a:endParaRPr lang="en-I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" y="1152842"/>
            <a:ext cx="5861050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21840" y="808771"/>
            <a:ext cx="406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smtClean="0"/>
              <a:t>Patrons </a:t>
            </a:r>
            <a:endParaRPr lang="en-IE" sz="1600" dirty="0"/>
          </a:p>
        </p:txBody>
      </p:sp>
      <p:sp>
        <p:nvSpPr>
          <p:cNvPr id="4" name="Line Callout 1 (Border and Accent Bar) 3"/>
          <p:cNvSpPr/>
          <p:nvPr/>
        </p:nvSpPr>
        <p:spPr>
          <a:xfrm>
            <a:off x="3876040" y="2915920"/>
            <a:ext cx="4419600" cy="609600"/>
          </a:xfrm>
          <a:prstGeom prst="accentBorderCallout1">
            <a:avLst>
              <a:gd name="adj1" fmla="val 18750"/>
              <a:gd name="adj2" fmla="val -8333"/>
              <a:gd name="adj3" fmla="val 158418"/>
              <a:gd name="adj4" fmla="val -38333"/>
            </a:avLst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This is the name we gave it in the Create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533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Foreign Key Constraints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E" dirty="0" smtClean="0"/>
              <a:t>Preserves REFERENTIAL Integrity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When inserting into transactions table </a:t>
            </a:r>
          </a:p>
          <a:p>
            <a:pPr lvl="1"/>
            <a:r>
              <a:rPr lang="en-IE" dirty="0" err="1" smtClean="0"/>
              <a:t>tran_book_fk</a:t>
            </a:r>
            <a:r>
              <a:rPr lang="en-IE" dirty="0" smtClean="0"/>
              <a:t> will be checked</a:t>
            </a:r>
          </a:p>
          <a:p>
            <a:pPr lvl="2"/>
            <a:r>
              <a:rPr lang="en-IE" dirty="0" smtClean="0"/>
              <a:t>Value for </a:t>
            </a:r>
            <a:r>
              <a:rPr lang="en-IE" dirty="0" err="1" smtClean="0"/>
              <a:t>bookid</a:t>
            </a:r>
            <a:r>
              <a:rPr lang="en-IE" dirty="0" smtClean="0"/>
              <a:t> must exist in the book table otherwise it cannot be inserted</a:t>
            </a:r>
          </a:p>
          <a:p>
            <a:pPr lvl="1"/>
            <a:r>
              <a:rPr lang="en-IE" dirty="0" err="1" smtClean="0"/>
              <a:t>tran_patron_fk</a:t>
            </a:r>
            <a:r>
              <a:rPr lang="en-IE" dirty="0" smtClean="0"/>
              <a:t> </a:t>
            </a:r>
            <a:r>
              <a:rPr lang="en-IE" dirty="0"/>
              <a:t>will be checked</a:t>
            </a:r>
          </a:p>
          <a:p>
            <a:pPr lvl="2"/>
            <a:r>
              <a:rPr lang="en-IE" dirty="0" smtClean="0"/>
              <a:t>Value for </a:t>
            </a:r>
            <a:r>
              <a:rPr lang="en-IE" dirty="0" err="1" smtClean="0"/>
              <a:t>patronid</a:t>
            </a:r>
            <a:r>
              <a:rPr lang="en-IE" dirty="0" smtClean="0"/>
              <a:t> </a:t>
            </a:r>
            <a:r>
              <a:rPr lang="en-IE" dirty="0"/>
              <a:t>must exist in the </a:t>
            </a:r>
            <a:r>
              <a:rPr lang="en-IE" dirty="0" smtClean="0"/>
              <a:t>patrons </a:t>
            </a:r>
            <a:r>
              <a:rPr lang="en-IE" dirty="0"/>
              <a:t>table otherwise it cannot be </a:t>
            </a:r>
            <a:r>
              <a:rPr lang="en-IE" dirty="0" smtClean="0"/>
              <a:t>inserted</a:t>
            </a:r>
          </a:p>
          <a:p>
            <a:pPr lvl="1"/>
            <a:r>
              <a:rPr lang="en-IE" dirty="0" err="1" smtClean="0"/>
              <a:t>tran_type_fk</a:t>
            </a:r>
            <a:r>
              <a:rPr lang="en-IE" dirty="0" smtClean="0"/>
              <a:t> </a:t>
            </a:r>
            <a:r>
              <a:rPr lang="en-IE" dirty="0"/>
              <a:t>will be checked</a:t>
            </a:r>
          </a:p>
          <a:p>
            <a:pPr lvl="2"/>
            <a:r>
              <a:rPr lang="en-IE" dirty="0" smtClean="0"/>
              <a:t>Value for </a:t>
            </a:r>
            <a:r>
              <a:rPr lang="en-IE" dirty="0" err="1" smtClean="0"/>
              <a:t>transaction_type</a:t>
            </a:r>
            <a:r>
              <a:rPr lang="en-IE" dirty="0" smtClean="0"/>
              <a:t>  </a:t>
            </a:r>
            <a:r>
              <a:rPr lang="en-IE" dirty="0"/>
              <a:t>must exist in the </a:t>
            </a:r>
            <a:r>
              <a:rPr lang="en-IE" dirty="0" err="1" smtClean="0"/>
              <a:t>transaction_type</a:t>
            </a:r>
            <a:r>
              <a:rPr lang="en-IE" dirty="0" smtClean="0"/>
              <a:t> table (in column </a:t>
            </a:r>
            <a:r>
              <a:rPr lang="en-IE" dirty="0" err="1" smtClean="0"/>
              <a:t>trans_type_id</a:t>
            </a:r>
            <a:r>
              <a:rPr lang="en-IE" dirty="0" smtClean="0"/>
              <a:t>) </a:t>
            </a:r>
            <a:r>
              <a:rPr lang="en-IE" dirty="0"/>
              <a:t>otherwise it cannot be </a:t>
            </a:r>
            <a:r>
              <a:rPr lang="en-IE" dirty="0" smtClean="0"/>
              <a:t>inserted</a:t>
            </a:r>
          </a:p>
          <a:p>
            <a:pPr lvl="3"/>
            <a:endParaRPr lang="en-IE" dirty="0"/>
          </a:p>
          <a:p>
            <a:pPr lvl="3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9308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Foreign Keys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E" dirty="0"/>
              <a:t>Suppose we want to insert a new row into transactions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E" dirty="0"/>
              <a:t>We decide we want to insert a row with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E" dirty="0" err="1"/>
              <a:t>PatronId</a:t>
            </a:r>
            <a:r>
              <a:rPr lang="en-IE" dirty="0"/>
              <a:t> = 103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E" dirty="0" err="1" smtClean="0"/>
              <a:t>Bookid</a:t>
            </a:r>
            <a:r>
              <a:rPr lang="en-IE" dirty="0" smtClean="0"/>
              <a:t>=101</a:t>
            </a:r>
            <a:endParaRPr lang="en-IE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E" dirty="0" err="1" smtClean="0"/>
              <a:t>Transaction_date</a:t>
            </a:r>
            <a:r>
              <a:rPr lang="en-IE" dirty="0" smtClean="0"/>
              <a:t>=26-SEP-16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E" dirty="0" err="1" smtClean="0"/>
              <a:t>Transaction_type</a:t>
            </a:r>
            <a:r>
              <a:rPr lang="en-IE" dirty="0" smtClean="0"/>
              <a:t>=4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IE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dirty="0"/>
              <a:t>insert into transactions values(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dirty="0"/>
              <a:t>103, 101, '26 SEP 2016', 4</a:t>
            </a:r>
            <a:r>
              <a:rPr lang="en-IE" dirty="0" smtClean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E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dirty="0" smtClean="0"/>
              <a:t>What will the result be?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70" y="2214880"/>
            <a:ext cx="4362855" cy="270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0932" y="1871226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smtClean="0"/>
              <a:t>Transactions</a:t>
            </a:r>
            <a:endParaRPr lang="en-IE" sz="16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72" y="1112246"/>
            <a:ext cx="2644457" cy="750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05497" y="785638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err="1" smtClean="0"/>
              <a:t>Transaction_Type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90057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Foreign Keys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E" dirty="0"/>
              <a:t>Suppose we want to insert a new row into transactions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E" dirty="0"/>
              <a:t>We decide we want to insert a row with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E" dirty="0" err="1"/>
              <a:t>PatronId</a:t>
            </a:r>
            <a:r>
              <a:rPr lang="en-IE" dirty="0"/>
              <a:t> = 103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E" dirty="0" err="1" smtClean="0"/>
              <a:t>Bookid</a:t>
            </a:r>
            <a:r>
              <a:rPr lang="en-IE" dirty="0" smtClean="0"/>
              <a:t>=101</a:t>
            </a:r>
            <a:endParaRPr lang="en-IE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E" dirty="0" err="1" smtClean="0"/>
              <a:t>Transaction_date</a:t>
            </a:r>
            <a:r>
              <a:rPr lang="en-IE" dirty="0" smtClean="0"/>
              <a:t>=26-SEP-16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E" dirty="0" err="1" smtClean="0"/>
              <a:t>Transaction_type</a:t>
            </a:r>
            <a:r>
              <a:rPr lang="en-IE" dirty="0" smtClean="0"/>
              <a:t>=4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IE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dirty="0"/>
              <a:t>insert into transactions values(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dirty="0"/>
              <a:t>103, 101, '26 SEP 2016', 4</a:t>
            </a:r>
            <a:r>
              <a:rPr lang="en-IE" dirty="0" smtClean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E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dirty="0" smtClean="0"/>
              <a:t>What will the result be?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366" y="1512018"/>
            <a:ext cx="3674199" cy="2274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6365" y="1281781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smtClean="0"/>
              <a:t>Transactions</a:t>
            </a:r>
            <a:endParaRPr lang="en-IE" sz="16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405" y="531175"/>
            <a:ext cx="2644457" cy="750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20033" y="154678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err="1" smtClean="0"/>
              <a:t>Transaction_Type</a:t>
            </a:r>
            <a:endParaRPr lang="en-IE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13360" y="3827561"/>
            <a:ext cx="622808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E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Error report -</a:t>
            </a:r>
          </a:p>
          <a:p>
            <a:pPr algn="l"/>
            <a:r>
              <a:rPr lang="en-IE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SQL Error: ORA-02291: integrity constraint (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DLAWLESS.TRAN_TYPE_FK</a:t>
            </a:r>
            <a:r>
              <a:rPr lang="en-IE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violated - parent key not found</a:t>
            </a:r>
          </a:p>
          <a:p>
            <a:pPr algn="l"/>
            <a:r>
              <a:rPr lang="en-IE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02291. 00000 - "integrity constraint (%</a:t>
            </a:r>
            <a:r>
              <a:rPr lang="en-IE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s.%s</a:t>
            </a:r>
            <a:r>
              <a:rPr lang="en-IE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violated - parent key not found"</a:t>
            </a:r>
          </a:p>
          <a:p>
            <a:pPr algn="l"/>
            <a:r>
              <a:rPr lang="en-IE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*Cause:    A foreign key value has no matching primary key value.</a:t>
            </a:r>
          </a:p>
          <a:p>
            <a:pPr algn="l"/>
            <a:r>
              <a:rPr lang="en-IE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*Action:   Delete the foreign key or add a matching primary key.</a:t>
            </a:r>
          </a:p>
        </p:txBody>
      </p:sp>
    </p:spTree>
    <p:extLst>
      <p:ext uri="{BB962C8B-B14F-4D97-AF65-F5344CB8AC3E}">
        <p14:creationId xmlns:p14="http://schemas.microsoft.com/office/powerpoint/2010/main" val="392757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Foreign Key Constraints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E" dirty="0" smtClean="0"/>
              <a:t>Preserve REFERENTIAL Integrity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When deleting data</a:t>
            </a:r>
          </a:p>
          <a:p>
            <a:pPr lvl="1"/>
            <a:r>
              <a:rPr lang="en-IE" dirty="0" smtClean="0"/>
              <a:t>If you want to delete a book from the books table – you must first delete all rows from transactions that have this value in </a:t>
            </a:r>
            <a:r>
              <a:rPr lang="en-IE" dirty="0" err="1" smtClean="0"/>
              <a:t>bookid</a:t>
            </a:r>
            <a:endParaRPr lang="en-IE" dirty="0" smtClean="0"/>
          </a:p>
          <a:p>
            <a:pPr lvl="1"/>
            <a:r>
              <a:rPr lang="en-IE" dirty="0" smtClean="0"/>
              <a:t>If you want to delete a patron from the patrons table – you must first delete all rows from transactions that have this value in </a:t>
            </a:r>
            <a:r>
              <a:rPr lang="en-IE" dirty="0" err="1" smtClean="0"/>
              <a:t>patronid</a:t>
            </a:r>
            <a:endParaRPr lang="en-IE" dirty="0" smtClean="0"/>
          </a:p>
          <a:p>
            <a:pPr lvl="1"/>
            <a:r>
              <a:rPr lang="en-IE" dirty="0" smtClean="0"/>
              <a:t>If you want to delete a transaction type from </a:t>
            </a:r>
            <a:r>
              <a:rPr lang="en-IE" dirty="0" err="1" smtClean="0"/>
              <a:t>transaction_type</a:t>
            </a:r>
            <a:r>
              <a:rPr lang="en-IE" dirty="0" smtClean="0"/>
              <a:t> table – you must first delete all rows from transactions that have this value in </a:t>
            </a:r>
            <a:r>
              <a:rPr lang="en-IE" dirty="0" err="1" smtClean="0"/>
              <a:t>transaction_type</a:t>
            </a:r>
            <a:endParaRPr lang="en-IE" dirty="0"/>
          </a:p>
          <a:p>
            <a:pPr lvl="2"/>
            <a:endParaRPr lang="en-IE" dirty="0"/>
          </a:p>
          <a:p>
            <a:pPr lvl="4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8952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Foreign Key Constraints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E" dirty="0"/>
              <a:t>Preserve REFERENTIAL Integrity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When dropping tables</a:t>
            </a:r>
          </a:p>
          <a:p>
            <a:pPr lvl="1"/>
            <a:r>
              <a:rPr lang="en-IE" dirty="0" smtClean="0"/>
              <a:t>If you want to drop the books table you must first drop the transactions table</a:t>
            </a:r>
          </a:p>
          <a:p>
            <a:pPr lvl="1"/>
            <a:r>
              <a:rPr lang="en-IE" dirty="0" smtClean="0"/>
              <a:t>If you want to drop the patrons table you must first drop the transactions table</a:t>
            </a:r>
          </a:p>
          <a:p>
            <a:pPr lvl="1"/>
            <a:r>
              <a:rPr lang="en-IE" dirty="0" smtClean="0"/>
              <a:t>If you want to drop the </a:t>
            </a:r>
            <a:r>
              <a:rPr lang="en-IE" dirty="0" err="1" smtClean="0"/>
              <a:t>transaction_type</a:t>
            </a:r>
            <a:r>
              <a:rPr lang="en-IE" dirty="0" smtClean="0"/>
              <a:t> table you must first drop the transactions table</a:t>
            </a:r>
          </a:p>
          <a:p>
            <a:r>
              <a:rPr lang="en-IE" dirty="0" smtClean="0"/>
              <a:t>Alternatively </a:t>
            </a:r>
          </a:p>
          <a:p>
            <a:pPr lvl="1"/>
            <a:r>
              <a:rPr lang="en-IE" dirty="0" smtClean="0"/>
              <a:t>You can drop the foreign key constraint from the transaction table </a:t>
            </a:r>
          </a:p>
          <a:p>
            <a:pPr lvl="1"/>
            <a:r>
              <a:rPr lang="en-IE" dirty="0" smtClean="0"/>
              <a:t>Then drop the table</a:t>
            </a:r>
            <a:endParaRPr lang="en-IE" dirty="0"/>
          </a:p>
          <a:p>
            <a:pPr lvl="2"/>
            <a:endParaRPr lang="en-IE" dirty="0"/>
          </a:p>
          <a:p>
            <a:pPr lvl="4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403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Using our Books, Patrons and Transactions Tables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IE" dirty="0"/>
              <a:t>Write an SQL statement to find for each transaction the name of each patron, the title of the book involved in the transaction and the transaction type (this requires joining </a:t>
            </a:r>
            <a:r>
              <a:rPr lang="en-IE" dirty="0" smtClean="0"/>
              <a:t> three </a:t>
            </a:r>
            <a:r>
              <a:rPr lang="en-IE" dirty="0"/>
              <a:t>tables</a:t>
            </a:r>
            <a:r>
              <a:rPr lang="en-IE" dirty="0" smtClean="0"/>
              <a:t>).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E" dirty="0" smtClean="0"/>
              <a:t>What pieces of data do we need?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E" dirty="0" smtClean="0"/>
              <a:t>What tables are they in?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E" dirty="0" smtClean="0"/>
              <a:t>How do we indicate to Oracle to link the tables?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247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Picking the table to drive from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Transaction Type</a:t>
            </a:r>
          </a:p>
          <a:p>
            <a:pPr lvl="1"/>
            <a:r>
              <a:rPr lang="en-IE" dirty="0" smtClean="0"/>
              <a:t>Can be lined to Transactions</a:t>
            </a:r>
          </a:p>
          <a:p>
            <a:r>
              <a:rPr lang="en-IE" dirty="0" smtClean="0"/>
              <a:t>Books</a:t>
            </a:r>
          </a:p>
          <a:p>
            <a:pPr lvl="1"/>
            <a:r>
              <a:rPr lang="en-IE" dirty="0" smtClean="0"/>
              <a:t>Can be linked to Transactions</a:t>
            </a:r>
          </a:p>
          <a:p>
            <a:r>
              <a:rPr lang="en-IE" dirty="0" smtClean="0"/>
              <a:t>Patrons	</a:t>
            </a:r>
          </a:p>
          <a:p>
            <a:pPr lvl="1"/>
            <a:r>
              <a:rPr lang="en-IE" dirty="0" smtClean="0"/>
              <a:t>Can be linked to Transactions</a:t>
            </a:r>
          </a:p>
          <a:p>
            <a:r>
              <a:rPr lang="en-IE" dirty="0" smtClean="0"/>
              <a:t>Transactions </a:t>
            </a:r>
          </a:p>
          <a:p>
            <a:pPr lvl="1"/>
            <a:r>
              <a:rPr lang="en-IE" dirty="0" smtClean="0"/>
              <a:t>Can be linked to Books and Patrons and Transaction Type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1053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Our Select with join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20720"/>
          </a:xfrm>
          <a:solidFill>
            <a:srgbClr val="FFCC99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elect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 title,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trans_type_description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transactions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oin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books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bookid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oin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patrons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patronid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oin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transaction_type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transaction_type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trans_type_id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2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Changing the names given to columns in the output?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02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65" name="Text Box 53"/>
          <p:cNvSpPr txBox="1">
            <a:spLocks noChangeArrowheads="1"/>
          </p:cNvSpPr>
          <p:nvPr/>
        </p:nvSpPr>
        <p:spPr bwMode="auto">
          <a:xfrm>
            <a:off x="5274502" y="4446587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Result</a:t>
            </a:r>
          </a:p>
        </p:txBody>
      </p:sp>
      <p:graphicFrame>
        <p:nvGraphicFramePr>
          <p:cNvPr id="9017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98204"/>
              </p:ext>
            </p:extLst>
          </p:nvPr>
        </p:nvGraphicFramePr>
        <p:xfrm>
          <a:off x="5227620" y="4889501"/>
          <a:ext cx="3676080" cy="1081644"/>
        </p:xfrm>
        <a:graphic>
          <a:graphicData uri="http://schemas.openxmlformats.org/drawingml/2006/table">
            <a:tbl>
              <a:tblPr/>
              <a:tblGrid>
                <a:gridCol w="1538940"/>
                <a:gridCol w="2137140"/>
              </a:tblGrid>
              <a:tr h="203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MOVIE_TITLE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MOVIE_TYPE_DESCRIPTION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18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Alien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SciFi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18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BladeRunner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SciFi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90176" name="Text Box 64"/>
          <p:cNvSpPr txBox="1">
            <a:spLocks noChangeArrowheads="1"/>
          </p:cNvSpPr>
          <p:nvPr/>
        </p:nvSpPr>
        <p:spPr bwMode="auto">
          <a:xfrm>
            <a:off x="6705600" y="2022236"/>
            <a:ext cx="2307043" cy="369332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M.movie_type_id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90177" name="Text Box 65"/>
          <p:cNvSpPr txBox="1">
            <a:spLocks noChangeArrowheads="1"/>
          </p:cNvSpPr>
          <p:nvPr/>
        </p:nvSpPr>
        <p:spPr bwMode="auto">
          <a:xfrm>
            <a:off x="6766263" y="2442923"/>
            <a:ext cx="2230162" cy="369332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T.movie_type_id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90178" name="Text Box 66"/>
          <p:cNvSpPr txBox="1">
            <a:spLocks noChangeArrowheads="1"/>
          </p:cNvSpPr>
          <p:nvPr/>
        </p:nvSpPr>
        <p:spPr bwMode="auto">
          <a:xfrm>
            <a:off x="7581594" y="2895600"/>
            <a:ext cx="851515" cy="369332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grpSp>
        <p:nvGrpSpPr>
          <p:cNvPr id="90181" name="Group 69"/>
          <p:cNvGrpSpPr>
            <a:grpSpLocks/>
          </p:cNvGrpSpPr>
          <p:nvPr/>
        </p:nvGrpSpPr>
        <p:grpSpPr bwMode="auto">
          <a:xfrm>
            <a:off x="6705600" y="1233488"/>
            <a:ext cx="2286000" cy="3414712"/>
            <a:chOff x="4128" y="777"/>
            <a:chExt cx="1440" cy="2151"/>
          </a:xfrm>
        </p:grpSpPr>
        <p:sp>
          <p:nvSpPr>
            <p:cNvPr id="90182" name="Rectangle 70"/>
            <p:cNvSpPr>
              <a:spLocks noChangeArrowheads="1"/>
            </p:cNvSpPr>
            <p:nvPr/>
          </p:nvSpPr>
          <p:spPr bwMode="auto">
            <a:xfrm>
              <a:off x="4128" y="1008"/>
              <a:ext cx="1440" cy="19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90183" name="Text Box 71"/>
            <p:cNvSpPr txBox="1">
              <a:spLocks noChangeArrowheads="1"/>
            </p:cNvSpPr>
            <p:nvPr/>
          </p:nvSpPr>
          <p:spPr bwMode="auto">
            <a:xfrm>
              <a:off x="4176" y="777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 dirty="0" smtClean="0"/>
                <a:t>DBMS</a:t>
              </a:r>
              <a:endParaRPr lang="en-US" b="1" dirty="0"/>
            </a:p>
          </p:txBody>
        </p:sp>
      </p:grpSp>
      <p:sp>
        <p:nvSpPr>
          <p:cNvPr id="90184" name="AutoShape 72"/>
          <p:cNvSpPr>
            <a:spLocks noChangeArrowheads="1"/>
          </p:cNvSpPr>
          <p:nvPr/>
        </p:nvSpPr>
        <p:spPr bwMode="auto">
          <a:xfrm>
            <a:off x="-30212" y="2002471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7073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0185" name="AutoShape 73"/>
          <p:cNvSpPr>
            <a:spLocks noChangeArrowheads="1"/>
          </p:cNvSpPr>
          <p:nvPr/>
        </p:nvSpPr>
        <p:spPr bwMode="auto">
          <a:xfrm>
            <a:off x="730280" y="48133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35277" y="449779"/>
            <a:ext cx="7699545" cy="701731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Select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movie_title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,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movie_type_description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 from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mm_movie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 M</a:t>
            </a:r>
          </a:p>
          <a:p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Join </a:t>
            </a:r>
            <a:r>
              <a:rPr lang="en-US" dirty="0" err="1" smtClean="0">
                <a:solidFill>
                  <a:srgbClr val="0000CC"/>
                </a:solidFill>
                <a:latin typeface="Tahoma" pitchFamily="34" charset="0"/>
              </a:rPr>
              <a:t>mm_movie_type</a:t>
            </a:r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 T </a:t>
            </a:r>
            <a:r>
              <a:rPr lang="en-US" dirty="0">
                <a:solidFill>
                  <a:srgbClr val="0000CC"/>
                </a:solidFill>
                <a:latin typeface="Tahoma" pitchFamily="34" charset="0"/>
              </a:rPr>
              <a:t>on (</a:t>
            </a:r>
            <a:r>
              <a:rPr lang="en-US" dirty="0" err="1">
                <a:solidFill>
                  <a:srgbClr val="0000CC"/>
                </a:solidFill>
                <a:latin typeface="Tahoma" pitchFamily="34" charset="0"/>
              </a:rPr>
              <a:t>m.movie_type_id</a:t>
            </a:r>
            <a:r>
              <a:rPr lang="en-US" dirty="0">
                <a:solidFill>
                  <a:srgbClr val="0000CC"/>
                </a:solidFill>
                <a:latin typeface="Tahoma" pitchFamily="34" charset="0"/>
              </a:rPr>
              <a:t>=</a:t>
            </a:r>
            <a:r>
              <a:rPr lang="en-US" dirty="0" err="1">
                <a:solidFill>
                  <a:srgbClr val="0000CC"/>
                </a:solidFill>
                <a:latin typeface="Tahoma" pitchFamily="34" charset="0"/>
              </a:rPr>
              <a:t>t.movie_type_id</a:t>
            </a:r>
            <a:r>
              <a:rPr lang="en-US" dirty="0">
                <a:solidFill>
                  <a:srgbClr val="0000CC"/>
                </a:solidFill>
                <a:latin typeface="Tahoma" pitchFamily="34" charset="0"/>
              </a:rPr>
              <a:t>);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22" name="Text Box 88"/>
          <p:cNvSpPr txBox="1">
            <a:spLocks noChangeArrowheads="1"/>
          </p:cNvSpPr>
          <p:nvPr/>
        </p:nvSpPr>
        <p:spPr bwMode="auto">
          <a:xfrm>
            <a:off x="382051" y="80447"/>
            <a:ext cx="73661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Find </a:t>
            </a:r>
            <a:r>
              <a:rPr lang="en-US" dirty="0" smtClean="0">
                <a:solidFill>
                  <a:srgbClr val="0000CC"/>
                </a:solidFill>
              </a:rPr>
              <a:t>the titles of all movies and return the description of the type 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4633913"/>
            <a:ext cx="20478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50080" y="4176713"/>
            <a:ext cx="366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MM_MOVIE</a:t>
            </a:r>
            <a:endParaRPr lang="en-IE" dirty="0"/>
          </a:p>
        </p:txBody>
      </p:sp>
      <p:sp>
        <p:nvSpPr>
          <p:cNvPr id="25" name="TextBox 24"/>
          <p:cNvSpPr txBox="1"/>
          <p:nvPr/>
        </p:nvSpPr>
        <p:spPr>
          <a:xfrm>
            <a:off x="920780" y="5960070"/>
            <a:ext cx="366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MM_MOVIE_TYPE</a:t>
            </a:r>
            <a:endParaRPr lang="en-IE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46" y="1600200"/>
            <a:ext cx="613391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11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65" grpId="0"/>
      <p:bldP spid="90176" grpId="0" animBg="1"/>
      <p:bldP spid="90177" grpId="0" animBg="1"/>
      <p:bldP spid="90178" grpId="0" animBg="1"/>
      <p:bldP spid="90184" grpId="0" animBg="1"/>
      <p:bldP spid="90185" grpId="0" animBg="1"/>
      <p:bldP spid="21" grpId="0" animBg="1"/>
      <p:bldP spid="2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19200"/>
            <a:ext cx="8229600" cy="3921760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/>
          <a:lstStyle>
            <a:lvl1pPr marL="273050" indent="-2730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"Last Name",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", title "Book Title",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trans_type_description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"Transaction Type"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From transactions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Join books using 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Join patrons using 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patronid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trans_type_id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425440"/>
            <a:ext cx="879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Remember: The rules for column names still apply – can’t be longer than 30 characters!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725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Timed Competition…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6880" y="1168400"/>
            <a:ext cx="8229600" cy="49377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Change </a:t>
            </a:r>
            <a:r>
              <a:rPr lang="en-IE" dirty="0" smtClean="0"/>
              <a:t>the</a:t>
            </a:r>
            <a:r>
              <a:rPr lang="en-IE" dirty="0" smtClean="0"/>
              <a:t> </a:t>
            </a:r>
            <a:r>
              <a:rPr lang="en-IE" dirty="0" smtClean="0"/>
              <a:t>select so that it shows only transactions for patron ID 100 and 103?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Change the  select for 1. so that it shows only transactions for books with a lowercase a in its title?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Change </a:t>
            </a:r>
            <a:r>
              <a:rPr lang="en-IE" dirty="0" smtClean="0"/>
              <a:t>the </a:t>
            </a:r>
            <a:r>
              <a:rPr lang="en-IE" dirty="0"/>
              <a:t>select </a:t>
            </a:r>
            <a:r>
              <a:rPr lang="en-IE" dirty="0" smtClean="0"/>
              <a:t>for 2 so </a:t>
            </a:r>
            <a:r>
              <a:rPr lang="en-IE" dirty="0"/>
              <a:t>that it shows only transactions for books </a:t>
            </a:r>
            <a:r>
              <a:rPr lang="en-IE" dirty="0" smtClean="0"/>
              <a:t>a lowercase a and a small r in its title?</a:t>
            </a: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Change the select </a:t>
            </a:r>
            <a:r>
              <a:rPr lang="en-IE" dirty="0" smtClean="0"/>
              <a:t>for 3 to </a:t>
            </a:r>
            <a:r>
              <a:rPr lang="en-IE" dirty="0"/>
              <a:t>sort the output  in transaction type </a:t>
            </a:r>
            <a:r>
              <a:rPr lang="en-IE" dirty="0" smtClean="0"/>
              <a:t>order</a:t>
            </a:r>
            <a:r>
              <a:rPr lang="en-IE" dirty="0"/>
              <a:t> </a:t>
            </a:r>
            <a:r>
              <a:rPr lang="en-IE" dirty="0" smtClean="0"/>
              <a:t>(descending)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 Change the </a:t>
            </a:r>
            <a:r>
              <a:rPr lang="en-IE" dirty="0"/>
              <a:t>select </a:t>
            </a:r>
            <a:r>
              <a:rPr lang="en-IE" dirty="0" smtClean="0"/>
              <a:t>for 4 so </a:t>
            </a:r>
            <a:r>
              <a:rPr lang="en-IE" dirty="0"/>
              <a:t>that it shows only transactions for books </a:t>
            </a:r>
            <a:r>
              <a:rPr lang="en-IE" dirty="0" smtClean="0"/>
              <a:t>with a ranking of less than 5 (remember there may be null values)</a:t>
            </a:r>
          </a:p>
        </p:txBody>
      </p:sp>
    </p:spTree>
    <p:extLst>
      <p:ext uri="{BB962C8B-B14F-4D97-AF65-F5344CB8AC3E}">
        <p14:creationId xmlns:p14="http://schemas.microsoft.com/office/powerpoint/2010/main" val="141855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Constraints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20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Constraints</a:t>
            </a:r>
            <a:endParaRPr lang="en-US" alt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Oracle provides you with different constraints </a:t>
            </a:r>
          </a:p>
          <a:p>
            <a:pPr lvl="1"/>
            <a:r>
              <a:rPr lang="en-US" altLang="en-US" dirty="0" smtClean="0"/>
              <a:t>to specify a primary or a composite key for the table, </a:t>
            </a:r>
          </a:p>
          <a:p>
            <a:pPr lvl="1"/>
            <a:r>
              <a:rPr lang="en-US" altLang="en-US" dirty="0" smtClean="0"/>
              <a:t>to define a foreign key in a table that references a primary key in another table, </a:t>
            </a:r>
          </a:p>
          <a:p>
            <a:pPr lvl="1"/>
            <a:r>
              <a:rPr lang="en-US" altLang="en-US" dirty="0" smtClean="0"/>
              <a:t>to set data validation rules for each column, </a:t>
            </a:r>
          </a:p>
          <a:p>
            <a:pPr lvl="1"/>
            <a:r>
              <a:rPr lang="en-US" altLang="en-US" dirty="0" smtClean="0"/>
              <a:t>to specify whether a column allows NULL values, </a:t>
            </a:r>
          </a:p>
          <a:p>
            <a:pPr lvl="1"/>
            <a:r>
              <a:rPr lang="en-US" altLang="en-US" dirty="0" smtClean="0"/>
              <a:t>and to specify if a column should have unique values only.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904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Constraints</a:t>
            </a:r>
            <a:endParaRPr lang="en-US" alt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Constraints are rules that the data must follow to get into the table.</a:t>
            </a:r>
          </a:p>
          <a:p>
            <a:r>
              <a:rPr lang="en-IE" dirty="0" smtClean="0"/>
              <a:t>Constraints are rules that the data must follow to be removed from the table.</a:t>
            </a:r>
          </a:p>
          <a:p>
            <a:r>
              <a:rPr lang="en-US" altLang="en-US" dirty="0"/>
              <a:t>Constraints enforce rules at the table level.</a:t>
            </a:r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1pPr>
            <a:lvl2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2pPr>
            <a:lvl3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3pPr>
            <a:lvl4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4pPr>
            <a:lvl5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1pPr>
            <a:lvl2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2pPr>
            <a:lvl3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3pPr>
            <a:lvl4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4pPr>
            <a:lvl5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1pPr>
            <a:lvl2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2pPr>
            <a:lvl3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3pPr>
            <a:lvl4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4pPr>
            <a:lvl5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1pPr>
            <a:lvl2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2pPr>
            <a:lvl3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3pPr>
            <a:lvl4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4pPr>
            <a:lvl5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1pPr>
            <a:lvl2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2pPr>
            <a:lvl3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3pPr>
            <a:lvl4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4pPr>
            <a:lvl5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1pPr>
            <a:lvl2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2pPr>
            <a:lvl3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3pPr>
            <a:lvl4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4pPr>
            <a:lvl5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1pPr>
            <a:lvl2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2pPr>
            <a:lvl3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3pPr>
            <a:lvl4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4pPr>
            <a:lvl5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72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520" y="1072220"/>
            <a:ext cx="4592320" cy="4571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48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Constraints</a:t>
            </a:r>
            <a:endParaRPr lang="en-US" alt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Ensures that whoever uses your data can be confidence that the data will be consistent.</a:t>
            </a:r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1pPr>
            <a:lvl2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2pPr>
            <a:lvl3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3pPr>
            <a:lvl4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4pPr>
            <a:lvl5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1pPr>
            <a:lvl2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2pPr>
            <a:lvl3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3pPr>
            <a:lvl4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4pPr>
            <a:lvl5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1pPr>
            <a:lvl2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2pPr>
            <a:lvl3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3pPr>
            <a:lvl4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4pPr>
            <a:lvl5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1pPr>
            <a:lvl2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2pPr>
            <a:lvl3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3pPr>
            <a:lvl4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4pPr>
            <a:lvl5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1pPr>
            <a:lvl2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2pPr>
            <a:lvl3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3pPr>
            <a:lvl4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4pPr>
            <a:lvl5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1pPr>
            <a:lvl2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2pPr>
            <a:lvl3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3pPr>
            <a:lvl4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4pPr>
            <a:lvl5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1pPr>
            <a:lvl2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2pPr>
            <a:lvl3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3pPr>
            <a:lvl4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4pPr>
            <a:lvl5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061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Defining Constraints</a:t>
            </a:r>
            <a:endParaRPr lang="en-US" altLang="en-US" dirty="0"/>
          </a:p>
        </p:txBody>
      </p:sp>
      <p:sp>
        <p:nvSpPr>
          <p:cNvPr id="5683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All constraints are stored in the data dictionary. </a:t>
            </a:r>
            <a:endParaRPr lang="en-US" altLang="en-US" dirty="0" smtClean="0"/>
          </a:p>
          <a:p>
            <a:r>
              <a:rPr lang="en-US" altLang="en-US" dirty="0" smtClean="0"/>
              <a:t>You can name a constraint, or allow the Oracle server generates a name by using the </a:t>
            </a:r>
            <a:r>
              <a:rPr lang="en-US" altLang="en-US" dirty="0" err="1" smtClean="0"/>
              <a:t>SYS_C</a:t>
            </a:r>
            <a:r>
              <a:rPr lang="en-US" altLang="en-US" i="1" dirty="0" err="1" smtClean="0"/>
              <a:t>n</a:t>
            </a:r>
            <a:r>
              <a:rPr lang="en-US" altLang="en-US" dirty="0" smtClean="0"/>
              <a:t> format.</a:t>
            </a:r>
          </a:p>
          <a:p>
            <a:pPr lvl="1"/>
            <a:r>
              <a:rPr lang="en-US" altLang="en-US" dirty="0" smtClean="0"/>
              <a:t>Where n is an integer to make the constraint unique.</a:t>
            </a:r>
          </a:p>
          <a:p>
            <a:r>
              <a:rPr lang="en-US" altLang="en-US" dirty="0" smtClean="0"/>
              <a:t>Create a constraint at either of the following times:</a:t>
            </a:r>
          </a:p>
          <a:p>
            <a:pPr lvl="1"/>
            <a:r>
              <a:rPr lang="en-US" altLang="en-US" dirty="0" smtClean="0"/>
              <a:t>At the same time as the table is created</a:t>
            </a:r>
          </a:p>
          <a:p>
            <a:pPr lvl="1"/>
            <a:r>
              <a:rPr lang="en-US" altLang="en-US" dirty="0" smtClean="0"/>
              <a:t>After the table has been </a:t>
            </a:r>
            <a:r>
              <a:rPr lang="en-US" altLang="en-US" dirty="0" smtClean="0"/>
              <a:t>created (Using an ALTER statement)</a:t>
            </a:r>
            <a:endParaRPr lang="en-US" altLang="en-US" dirty="0" smtClean="0"/>
          </a:p>
          <a:p>
            <a:r>
              <a:rPr lang="en-US" altLang="en-US" dirty="0" smtClean="0"/>
              <a:t>Define a constraint at the column or table level.</a:t>
            </a:r>
          </a:p>
        </p:txBody>
      </p:sp>
    </p:spTree>
    <p:extLst>
      <p:ext uri="{BB962C8B-B14F-4D97-AF65-F5344CB8AC3E}">
        <p14:creationId xmlns:p14="http://schemas.microsoft.com/office/powerpoint/2010/main" val="339017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Key Constraints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Primary Key Constraints</a:t>
            </a:r>
          </a:p>
          <a:p>
            <a:pPr lvl="1"/>
            <a:r>
              <a:rPr lang="en-IE" dirty="0" smtClean="0"/>
              <a:t>Entity Integrity</a:t>
            </a:r>
          </a:p>
          <a:p>
            <a:r>
              <a:rPr lang="en-IE" dirty="0" smtClean="0"/>
              <a:t>Foreign Key Constraints</a:t>
            </a:r>
          </a:p>
          <a:p>
            <a:pPr lvl="1"/>
            <a:r>
              <a:rPr lang="en-IE" dirty="0" smtClean="0"/>
              <a:t>Referential Integrity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640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Defining Constraints</a:t>
            </a:r>
            <a:endParaRPr lang="en-US" altLang="en-US"/>
          </a:p>
        </p:txBody>
      </p:sp>
      <p:sp>
        <p:nvSpPr>
          <p:cNvPr id="570377" name="Rectangle 103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smtClean="0"/>
              <a:t>Syntax: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Column-level constraint: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Table-level constraint:</a:t>
            </a:r>
            <a:endParaRPr lang="en-US" altLang="en-US"/>
          </a:p>
        </p:txBody>
      </p:sp>
      <p:sp>
        <p:nvSpPr>
          <p:cNvPr id="570375" name="Rectangle 1031"/>
          <p:cNvSpPr>
            <a:spLocks noChangeArrowheads="1"/>
          </p:cNvSpPr>
          <p:nvPr/>
        </p:nvSpPr>
        <p:spPr bwMode="blackGray">
          <a:xfrm>
            <a:off x="873125" y="1661319"/>
            <a:ext cx="7283450" cy="1385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CREATE TABLE [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schema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.]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    (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i="1" dirty="0" err="1">
                <a:solidFill>
                  <a:srgbClr val="000000"/>
                </a:solidFill>
                <a:latin typeface="Courier New" pitchFamily="49" charset="0"/>
              </a:rPr>
              <a:t>datatype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[DEFAULT </a:t>
            </a:r>
            <a:r>
              <a:rPr lang="en-US" altLang="en-US" sz="1800" i="1" dirty="0" err="1">
                <a:solidFill>
                  <a:srgbClr val="000000"/>
                </a:solidFill>
                <a:latin typeface="Courier New" pitchFamily="49" charset="0"/>
              </a:rPr>
              <a:t>expr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800" b="1" i="1" dirty="0" err="1">
                <a:solidFill>
                  <a:srgbClr val="FF0000"/>
                </a:solidFill>
                <a:latin typeface="Courier New" pitchFamily="49" charset="0"/>
              </a:rPr>
              <a:t>column_constraint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],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     ...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</a:rPr>
              <a:t>     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800" b="1" i="1" dirty="0" err="1">
                <a:solidFill>
                  <a:srgbClr val="FF0000"/>
                </a:solidFill>
                <a:latin typeface="Courier New" pitchFamily="49" charset="0"/>
              </a:rPr>
              <a:t>table_constraint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][,...]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570380" name="Rectangle 1036"/>
          <p:cNvSpPr>
            <a:spLocks noChangeArrowheads="1"/>
          </p:cNvSpPr>
          <p:nvPr/>
        </p:nvSpPr>
        <p:spPr bwMode="blackGray">
          <a:xfrm>
            <a:off x="873125" y="4581128"/>
            <a:ext cx="7283450" cy="915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column,...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[CONSTRAINT </a:t>
            </a:r>
            <a:r>
              <a:rPr lang="en-US" altLang="en-US" sz="1800" b="1" i="1" dirty="0" err="1">
                <a:solidFill>
                  <a:srgbClr val="FF0000"/>
                </a:solidFill>
                <a:latin typeface="Courier New" pitchFamily="49" charset="0"/>
              </a:rPr>
              <a:t>constraint_name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] </a:t>
            </a:r>
            <a:r>
              <a:rPr lang="en-US" altLang="en-US" sz="1800" b="1" i="1" dirty="0" err="1">
                <a:solidFill>
                  <a:srgbClr val="FF0000"/>
                </a:solidFill>
                <a:latin typeface="Courier New" pitchFamily="49" charset="0"/>
              </a:rPr>
              <a:t>constraint_type</a:t>
            </a:r>
            <a:endParaRPr lang="en-US" alt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hangingPunct="0">
              <a:buClr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  (</a:t>
            </a:r>
            <a:r>
              <a:rPr lang="en-US" altLang="en-US" sz="1800" b="1" i="1" dirty="0">
                <a:solidFill>
                  <a:srgbClr val="FF0000"/>
                </a:solidFill>
                <a:latin typeface="Courier New" pitchFamily="49" charset="0"/>
              </a:rPr>
              <a:t>column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, ...),</a:t>
            </a:r>
          </a:p>
        </p:txBody>
      </p:sp>
      <p:sp>
        <p:nvSpPr>
          <p:cNvPr id="570381" name="Rectangle 1037"/>
          <p:cNvSpPr>
            <a:spLocks noChangeArrowheads="1"/>
          </p:cNvSpPr>
          <p:nvPr/>
        </p:nvSpPr>
        <p:spPr bwMode="blackGray">
          <a:xfrm>
            <a:off x="848267" y="3717032"/>
            <a:ext cx="7283450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[CONSTRAINT </a:t>
            </a:r>
            <a:r>
              <a:rPr lang="en-US" altLang="en-US" sz="1800" b="1" i="1" dirty="0" err="1">
                <a:solidFill>
                  <a:srgbClr val="FF0000"/>
                </a:solidFill>
                <a:latin typeface="Courier New" pitchFamily="49" charset="0"/>
              </a:rPr>
              <a:t>constraint_name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] </a:t>
            </a:r>
            <a:r>
              <a:rPr lang="en-US" altLang="en-US" sz="1800" b="1" i="1" dirty="0" err="1">
                <a:solidFill>
                  <a:srgbClr val="FF0000"/>
                </a:solidFill>
                <a:latin typeface="Courier New" pitchFamily="49" charset="0"/>
              </a:rPr>
              <a:t>constraint_type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3067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65" name="Text Box 53"/>
          <p:cNvSpPr txBox="1">
            <a:spLocks noChangeArrowheads="1"/>
          </p:cNvSpPr>
          <p:nvPr/>
        </p:nvSpPr>
        <p:spPr bwMode="auto">
          <a:xfrm>
            <a:off x="5274502" y="4446587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Result</a:t>
            </a:r>
          </a:p>
        </p:txBody>
      </p:sp>
      <p:graphicFrame>
        <p:nvGraphicFramePr>
          <p:cNvPr id="9017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028462"/>
              </p:ext>
            </p:extLst>
          </p:nvPr>
        </p:nvGraphicFramePr>
        <p:xfrm>
          <a:off x="5227620" y="4889501"/>
          <a:ext cx="3676080" cy="1526143"/>
        </p:xfrm>
        <a:graphic>
          <a:graphicData uri="http://schemas.openxmlformats.org/drawingml/2006/table">
            <a:tbl>
              <a:tblPr/>
              <a:tblGrid>
                <a:gridCol w="1345900"/>
                <a:gridCol w="2330180"/>
              </a:tblGrid>
              <a:tr h="203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MOVIE_TITLE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MOVIE_TYPE_DESCRIPTION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444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Alien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SciFi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18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BladeRunner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SciFi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18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Star Wars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SciFi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90176" name="Text Box 64"/>
          <p:cNvSpPr txBox="1">
            <a:spLocks noChangeArrowheads="1"/>
          </p:cNvSpPr>
          <p:nvPr/>
        </p:nvSpPr>
        <p:spPr bwMode="auto">
          <a:xfrm>
            <a:off x="6705600" y="2017713"/>
            <a:ext cx="2307043" cy="369332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M.movie_type_id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90177" name="Text Box 65"/>
          <p:cNvSpPr txBox="1">
            <a:spLocks noChangeArrowheads="1"/>
          </p:cNvSpPr>
          <p:nvPr/>
        </p:nvSpPr>
        <p:spPr bwMode="auto">
          <a:xfrm>
            <a:off x="6766263" y="2438400"/>
            <a:ext cx="2230162" cy="369332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T.movie_type_id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90178" name="Text Box 66"/>
          <p:cNvSpPr txBox="1">
            <a:spLocks noChangeArrowheads="1"/>
          </p:cNvSpPr>
          <p:nvPr/>
        </p:nvSpPr>
        <p:spPr bwMode="auto">
          <a:xfrm>
            <a:off x="7581594" y="2895600"/>
            <a:ext cx="851515" cy="369332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grpSp>
        <p:nvGrpSpPr>
          <p:cNvPr id="90181" name="Group 69"/>
          <p:cNvGrpSpPr>
            <a:grpSpLocks/>
          </p:cNvGrpSpPr>
          <p:nvPr/>
        </p:nvGrpSpPr>
        <p:grpSpPr bwMode="auto">
          <a:xfrm>
            <a:off x="6705600" y="1233488"/>
            <a:ext cx="2286000" cy="3414712"/>
            <a:chOff x="4128" y="777"/>
            <a:chExt cx="1440" cy="2151"/>
          </a:xfrm>
        </p:grpSpPr>
        <p:sp>
          <p:nvSpPr>
            <p:cNvPr id="90182" name="Rectangle 70"/>
            <p:cNvSpPr>
              <a:spLocks noChangeArrowheads="1"/>
            </p:cNvSpPr>
            <p:nvPr/>
          </p:nvSpPr>
          <p:spPr bwMode="auto">
            <a:xfrm>
              <a:off x="4128" y="1008"/>
              <a:ext cx="1440" cy="19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90183" name="Text Box 71"/>
            <p:cNvSpPr txBox="1">
              <a:spLocks noChangeArrowheads="1"/>
            </p:cNvSpPr>
            <p:nvPr/>
          </p:nvSpPr>
          <p:spPr bwMode="auto">
            <a:xfrm>
              <a:off x="4176" y="777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 dirty="0" smtClean="0"/>
                <a:t>DBMS</a:t>
              </a:r>
              <a:endParaRPr lang="en-US" b="1" dirty="0"/>
            </a:p>
          </p:txBody>
        </p:sp>
      </p:grpSp>
      <p:sp>
        <p:nvSpPr>
          <p:cNvPr id="90184" name="AutoShape 72"/>
          <p:cNvSpPr>
            <a:spLocks noChangeArrowheads="1"/>
          </p:cNvSpPr>
          <p:nvPr/>
        </p:nvSpPr>
        <p:spPr bwMode="auto">
          <a:xfrm>
            <a:off x="-30212" y="2187137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7073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0185" name="AutoShape 73"/>
          <p:cNvSpPr>
            <a:spLocks noChangeArrowheads="1"/>
          </p:cNvSpPr>
          <p:nvPr/>
        </p:nvSpPr>
        <p:spPr bwMode="auto">
          <a:xfrm>
            <a:off x="730280" y="48133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12882" y="672596"/>
            <a:ext cx="7468712" cy="701731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Select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movie_title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,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movie_type_description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 from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mm_movie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 M</a:t>
            </a:r>
          </a:p>
          <a:p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Join </a:t>
            </a:r>
            <a:r>
              <a:rPr lang="en-US" dirty="0" err="1" smtClean="0">
                <a:solidFill>
                  <a:srgbClr val="0000CC"/>
                </a:solidFill>
                <a:latin typeface="Tahoma" pitchFamily="34" charset="0"/>
              </a:rPr>
              <a:t>mm_movie_type</a:t>
            </a:r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 T using (</a:t>
            </a:r>
            <a:r>
              <a:rPr lang="en-US" dirty="0" err="1" smtClean="0">
                <a:solidFill>
                  <a:srgbClr val="0000CC"/>
                </a:solidFill>
                <a:latin typeface="Tahoma" pitchFamily="34" charset="0"/>
              </a:rPr>
              <a:t>movie_type_id</a:t>
            </a:r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)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22" name="Text Box 88"/>
          <p:cNvSpPr txBox="1">
            <a:spLocks noChangeArrowheads="1"/>
          </p:cNvSpPr>
          <p:nvPr/>
        </p:nvSpPr>
        <p:spPr bwMode="auto">
          <a:xfrm>
            <a:off x="406350" y="265113"/>
            <a:ext cx="73661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Find </a:t>
            </a:r>
            <a:r>
              <a:rPr lang="en-US" dirty="0" smtClean="0">
                <a:solidFill>
                  <a:srgbClr val="0000CC"/>
                </a:solidFill>
              </a:rPr>
              <a:t>the titles of all movies and return the description of the type 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4633913"/>
            <a:ext cx="20478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50080" y="4176713"/>
            <a:ext cx="366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MM_MOVIE</a:t>
            </a:r>
            <a:endParaRPr lang="en-IE" dirty="0"/>
          </a:p>
        </p:txBody>
      </p:sp>
      <p:sp>
        <p:nvSpPr>
          <p:cNvPr id="25" name="TextBox 24"/>
          <p:cNvSpPr txBox="1"/>
          <p:nvPr/>
        </p:nvSpPr>
        <p:spPr>
          <a:xfrm>
            <a:off x="920780" y="5960070"/>
            <a:ext cx="366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MM_MOVIE_TYPE</a:t>
            </a:r>
            <a:endParaRPr lang="en-IE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46" y="1600200"/>
            <a:ext cx="613391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842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65" grpId="0"/>
      <p:bldP spid="90176" grpId="0" animBg="1"/>
      <p:bldP spid="90177" grpId="0" animBg="1"/>
      <p:bldP spid="90178" grpId="0" animBg="1"/>
      <p:bldP spid="90184" grpId="0" animBg="1"/>
      <p:bldP spid="90185" grpId="0" animBg="1"/>
      <p:bldP spid="21" grpId="0" animBg="1"/>
      <p:bldP spid="2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Defining Primary Key</a:t>
            </a:r>
            <a:endParaRPr lang="en-US" altLang="en-US" dirty="0"/>
          </a:p>
        </p:txBody>
      </p:sp>
      <p:sp>
        <p:nvSpPr>
          <p:cNvPr id="5724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 smtClean="0"/>
              <a:t>Defining primary key at Column-level: </a:t>
            </a:r>
            <a:br>
              <a:rPr lang="en-US" altLang="en-US" dirty="0" smtClean="0"/>
            </a:b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Defining primary key at Table-level:</a:t>
            </a:r>
            <a:endParaRPr lang="en-US" altLang="en-US" dirty="0"/>
          </a:p>
        </p:txBody>
      </p:sp>
      <p:sp>
        <p:nvSpPr>
          <p:cNvPr id="572422" name="Rectangle 1030"/>
          <p:cNvSpPr>
            <a:spLocks noChangeArrowheads="1"/>
          </p:cNvSpPr>
          <p:nvPr/>
        </p:nvSpPr>
        <p:spPr bwMode="blackGray">
          <a:xfrm>
            <a:off x="873125" y="1690832"/>
            <a:ext cx="7256463" cy="1439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CREATE TABLE employees(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employee_id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NUMBER(6)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CONSTRAINT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itchFamily="49" charset="0"/>
              </a:rPr>
              <a:t>emp_emp_id_pk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 PRIMARY KEY,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first_name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 VARCHAR2(20),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...);</a:t>
            </a:r>
          </a:p>
        </p:txBody>
      </p:sp>
      <p:sp>
        <p:nvSpPr>
          <p:cNvPr id="572423" name="Rectangle 1031"/>
          <p:cNvSpPr>
            <a:spLocks noChangeArrowheads="1"/>
          </p:cNvSpPr>
          <p:nvPr/>
        </p:nvSpPr>
        <p:spPr bwMode="blackGray">
          <a:xfrm>
            <a:off x="858838" y="3666902"/>
            <a:ext cx="7270750" cy="21383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CREATE TABLE employees(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employee_id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NUMBER(6),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first_name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 VARCHAR2(20),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job_id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     VARCHAR2(10) NOT NULL,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  CONSTRAINT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itchFamily="49" charset="0"/>
              </a:rPr>
              <a:t>emp_emp_id_pk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    PRIMARY KEY (EMPLOYEE_ID));</a:t>
            </a:r>
          </a:p>
        </p:txBody>
      </p:sp>
      <p:sp>
        <p:nvSpPr>
          <p:cNvPr id="572424" name="Oval 1032"/>
          <p:cNvSpPr>
            <a:spLocks noChangeArrowheads="1"/>
          </p:cNvSpPr>
          <p:nvPr/>
        </p:nvSpPr>
        <p:spPr bwMode="blackWhite">
          <a:xfrm>
            <a:off x="7435850" y="2410763"/>
            <a:ext cx="493713" cy="493713"/>
          </a:xfrm>
          <a:prstGeom prst="ellipse">
            <a:avLst/>
          </a:prstGeom>
          <a:solidFill>
            <a:srgbClr val="CCCCFF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>
            <a:lvl1pPr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3238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8063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11300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7713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49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21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893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65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buClrTx/>
              <a:buFontTx/>
              <a:buNone/>
            </a:pPr>
            <a:r>
              <a:rPr lang="en-US" altLang="en-US" dirty="0">
                <a:solidFill>
                  <a:schemeClr val="bg2"/>
                </a:solidFill>
                <a:latin typeface="Arial" charset="0"/>
              </a:rPr>
              <a:t>1</a:t>
            </a:r>
          </a:p>
        </p:txBody>
      </p:sp>
      <p:sp>
        <p:nvSpPr>
          <p:cNvPr id="572425" name="Oval 1033"/>
          <p:cNvSpPr>
            <a:spLocks noChangeArrowheads="1"/>
          </p:cNvSpPr>
          <p:nvPr/>
        </p:nvSpPr>
        <p:spPr bwMode="blackWhite">
          <a:xfrm>
            <a:off x="7424737" y="4642197"/>
            <a:ext cx="504825" cy="503238"/>
          </a:xfrm>
          <a:prstGeom prst="ellipse">
            <a:avLst/>
          </a:prstGeom>
          <a:solidFill>
            <a:srgbClr val="CCCCFF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>
            <a:lvl1pPr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3238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8063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11300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7713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49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21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893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65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buClrTx/>
              <a:buFontTx/>
              <a:buNone/>
            </a:pPr>
            <a:r>
              <a:rPr lang="en-US" altLang="en-US" dirty="0">
                <a:solidFill>
                  <a:schemeClr val="bg2"/>
                </a:solidFill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180335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dirty="0" smtClean="0"/>
              <a:t>Our Library Example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819400" cy="4843463"/>
          </a:xfrm>
        </p:spPr>
        <p:txBody>
          <a:bodyPr/>
          <a:lstStyle/>
          <a:p>
            <a:r>
              <a:rPr lang="en-IE" dirty="0" smtClean="0"/>
              <a:t>Suppose we want to add some constraints?</a:t>
            </a:r>
          </a:p>
          <a:p>
            <a:r>
              <a:rPr lang="en-IE" dirty="0" smtClean="0"/>
              <a:t>We want to make sure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Each book has a </a:t>
            </a:r>
            <a:r>
              <a:rPr lang="en-IE" dirty="0" smtClean="0"/>
              <a:t>title (cannot be null)</a:t>
            </a:r>
            <a:endParaRPr lang="en-I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Each book has to have a first name and </a:t>
            </a:r>
            <a:r>
              <a:rPr lang="en-IE" dirty="0" err="1" smtClean="0"/>
              <a:t>lastname</a:t>
            </a:r>
            <a:r>
              <a:rPr lang="en-IE" dirty="0" smtClean="0"/>
              <a:t> for the </a:t>
            </a:r>
            <a:r>
              <a:rPr lang="en-IE" dirty="0" smtClean="0"/>
              <a:t>author (cannot be null)</a:t>
            </a:r>
            <a:endParaRPr lang="en-I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Book titles have to be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Rating has to have a value between 1 and </a:t>
            </a:r>
            <a:r>
              <a:rPr lang="en-IE" dirty="0" smtClean="0"/>
              <a:t>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By default the rating should be set to 1</a:t>
            </a:r>
            <a:endParaRPr lang="en-IE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/>
              <a:t>CREATE TABLE books (</a:t>
            </a:r>
          </a:p>
          <a:p>
            <a:pPr marL="0" indent="0">
              <a:buNone/>
            </a:pPr>
            <a:r>
              <a:rPr lang="en-IE" sz="2400" dirty="0"/>
              <a:t>   </a:t>
            </a:r>
            <a:r>
              <a:rPr lang="en-IE" sz="2400" dirty="0" err="1"/>
              <a:t>bookid</a:t>
            </a:r>
            <a:r>
              <a:rPr lang="en-IE" sz="2400" dirty="0"/>
              <a:t> NUMBER,</a:t>
            </a:r>
          </a:p>
          <a:p>
            <a:pPr marL="0" indent="0">
              <a:buNone/>
            </a:pPr>
            <a:r>
              <a:rPr lang="en-IE" sz="2400" dirty="0"/>
              <a:t>   title VARCHAR2(50),</a:t>
            </a:r>
          </a:p>
          <a:p>
            <a:pPr marL="0" indent="0">
              <a:buNone/>
            </a:pPr>
            <a:r>
              <a:rPr lang="en-IE" sz="2400" dirty="0"/>
              <a:t>   </a:t>
            </a:r>
            <a:r>
              <a:rPr lang="en-IE" sz="2400" dirty="0" err="1"/>
              <a:t>author_last_name</a:t>
            </a:r>
            <a:r>
              <a:rPr lang="en-IE" sz="2400" dirty="0"/>
              <a:t> VARCHAR2(30),</a:t>
            </a:r>
          </a:p>
          <a:p>
            <a:pPr marL="0" indent="0">
              <a:buNone/>
            </a:pPr>
            <a:r>
              <a:rPr lang="en-IE" sz="2400" dirty="0"/>
              <a:t>   </a:t>
            </a:r>
            <a:r>
              <a:rPr lang="en-IE" sz="2400" dirty="0" err="1"/>
              <a:t>author_first_name</a:t>
            </a:r>
            <a:r>
              <a:rPr lang="en-IE" sz="2400" dirty="0"/>
              <a:t> VARCHAR2(30),</a:t>
            </a:r>
          </a:p>
          <a:p>
            <a:pPr marL="0" indent="0">
              <a:buNone/>
            </a:pPr>
            <a:r>
              <a:rPr lang="en-IE" sz="2400" dirty="0"/>
              <a:t>   rating NUMBER,</a:t>
            </a:r>
          </a:p>
          <a:p>
            <a:pPr marL="0" indent="0">
              <a:buNone/>
            </a:pPr>
            <a:r>
              <a:rPr lang="en-IE" sz="2400" dirty="0"/>
              <a:t>   --Create primary key constraint for the books table</a:t>
            </a:r>
          </a:p>
          <a:p>
            <a:pPr marL="0" indent="0">
              <a:buNone/>
            </a:pPr>
            <a:r>
              <a:rPr lang="en-IE" sz="2400" dirty="0"/>
              <a:t>   constraint </a:t>
            </a:r>
            <a:r>
              <a:rPr lang="en-IE" sz="2400" dirty="0" err="1"/>
              <a:t>book_pk</a:t>
            </a:r>
            <a:r>
              <a:rPr lang="en-IE" sz="2400" dirty="0"/>
              <a:t> primary key (</a:t>
            </a:r>
            <a:r>
              <a:rPr lang="en-IE" sz="2400" dirty="0" err="1"/>
              <a:t>bookid</a:t>
            </a:r>
            <a:r>
              <a:rPr lang="en-IE" sz="2400" dirty="0"/>
              <a:t>)</a:t>
            </a:r>
          </a:p>
          <a:p>
            <a:pPr marL="0" indent="0">
              <a:buNone/>
            </a:pPr>
            <a:r>
              <a:rPr lang="en-IE" sz="2400" dirty="0"/>
              <a:t>   );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Value Constraints</a:t>
            </a:r>
            <a:endParaRPr lang="en-US" alt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Define </a:t>
            </a:r>
          </a:p>
          <a:p>
            <a:pPr lvl="1"/>
            <a:r>
              <a:rPr lang="en-US" altLang="en-US" dirty="0" smtClean="0"/>
              <a:t>if NULL values are disallowed</a:t>
            </a:r>
          </a:p>
          <a:p>
            <a:pPr lvl="1"/>
            <a:r>
              <a:rPr lang="en-US" altLang="en-US" dirty="0" smtClean="0"/>
              <a:t>if UNIQUE values are required</a:t>
            </a:r>
          </a:p>
          <a:p>
            <a:pPr lvl="1"/>
            <a:r>
              <a:rPr lang="en-US" altLang="en-US" dirty="0" smtClean="0"/>
              <a:t>and if only certain set of values are allowed in a column.</a:t>
            </a:r>
          </a:p>
          <a:p>
            <a:r>
              <a:rPr lang="en-US" altLang="en-US" dirty="0" smtClean="0"/>
              <a:t>Enforce </a:t>
            </a:r>
            <a:r>
              <a:rPr lang="en-US" altLang="en-US" dirty="0" smtClean="0"/>
              <a:t>DOMAIN INTEGRITY</a:t>
            </a:r>
          </a:p>
          <a:p>
            <a:pPr lvl="1"/>
            <a:r>
              <a:rPr lang="en-US" altLang="en-US" dirty="0" smtClean="0"/>
              <a:t>In addition to the </a:t>
            </a:r>
            <a:r>
              <a:rPr lang="en-US" altLang="en-US" dirty="0" err="1" smtClean="0"/>
              <a:t>datatype</a:t>
            </a:r>
            <a:endParaRPr lang="en-US" altLang="en-US" dirty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1pPr>
            <a:lvl2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2pPr>
            <a:lvl3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3pPr>
            <a:lvl4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4pPr>
            <a:lvl5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1pPr>
            <a:lvl2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2pPr>
            <a:lvl3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3pPr>
            <a:lvl4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4pPr>
            <a:lvl5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1pPr>
            <a:lvl2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2pPr>
            <a:lvl3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3pPr>
            <a:lvl4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4pPr>
            <a:lvl5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1pPr>
            <a:lvl2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2pPr>
            <a:lvl3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3pPr>
            <a:lvl4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4pPr>
            <a:lvl5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1pPr>
            <a:lvl2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2pPr>
            <a:lvl3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3pPr>
            <a:lvl4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4pPr>
            <a:lvl5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1pPr>
            <a:lvl2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2pPr>
            <a:lvl3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3pPr>
            <a:lvl4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4pPr>
            <a:lvl5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1pPr>
            <a:lvl2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2pPr>
            <a:lvl3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3pPr>
            <a:lvl4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4pPr>
            <a:lvl5pPr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114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NULL and NOT NULL</a:t>
            </a:r>
            <a:endParaRPr lang="en-IE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What is NULL?</a:t>
            </a:r>
          </a:p>
          <a:p>
            <a:pPr lvl="1"/>
            <a:r>
              <a:rPr lang="en-IE" dirty="0" smtClean="0"/>
              <a:t>Null is a non-value</a:t>
            </a:r>
          </a:p>
          <a:p>
            <a:pPr lvl="1"/>
            <a:r>
              <a:rPr lang="en-IE" dirty="0" smtClean="0"/>
              <a:t>It is not zero</a:t>
            </a:r>
          </a:p>
          <a:p>
            <a:pPr lvl="1"/>
            <a:r>
              <a:rPr lang="en-IE" dirty="0" smtClean="0"/>
              <a:t>It is not blank</a:t>
            </a:r>
          </a:p>
          <a:p>
            <a:r>
              <a:rPr lang="en-IE" dirty="0" smtClean="0"/>
              <a:t>NULL is a special name to denote a valueless column in a row.</a:t>
            </a:r>
          </a:p>
          <a:p>
            <a:r>
              <a:rPr lang="en-IE" dirty="0" smtClean="0"/>
              <a:t>If the column must contain a non-null value, the constraint ‘NOT NULL’ should be put on it.</a:t>
            </a:r>
          </a:p>
          <a:p>
            <a:pPr lvl="1"/>
            <a:r>
              <a:rPr lang="en-IE" dirty="0" smtClean="0"/>
              <a:t>This will prevent a user from adding a row that has no value for this column</a:t>
            </a:r>
          </a:p>
          <a:p>
            <a:pPr lvl="2"/>
            <a:r>
              <a:rPr lang="en-IE" dirty="0" smtClean="0"/>
              <a:t>E.g. there is no sense in adding a student without a name</a:t>
            </a:r>
          </a:p>
          <a:p>
            <a:pPr lvl="2"/>
            <a:r>
              <a:rPr lang="en-IE" dirty="0" smtClean="0"/>
              <a:t>There is no sense in adding a stock item without a description.</a:t>
            </a:r>
          </a:p>
          <a:p>
            <a:r>
              <a:rPr lang="en-IE" dirty="0" smtClean="0"/>
              <a:t>The default is NULL</a:t>
            </a:r>
          </a:p>
          <a:p>
            <a:pPr lvl="1"/>
            <a:r>
              <a:rPr lang="en-IE" dirty="0" smtClean="0"/>
              <a:t>i.e. unless you specify NOT NULL, nulls will be allowed.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82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dirty="0" smtClean="0"/>
              <a:t>NULL</a:t>
            </a:r>
            <a:endParaRPr lang="en-IE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books (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bookid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NUMBER,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 VARCHAR2(50</a:t>
            </a:r>
            <a:r>
              <a:rPr lang="en-IE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NOT NULL,</a:t>
            </a:r>
            <a:endParaRPr lang="en-IE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author_last_name</a:t>
            </a:r>
            <a:r>
              <a:rPr lang="en-I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VARCHAR2(30</a:t>
            </a:r>
            <a:r>
              <a:rPr lang="en-IE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NOT NULL,</a:t>
            </a:r>
            <a:endParaRPr lang="en-IE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author_first_name</a:t>
            </a:r>
            <a:r>
              <a:rPr lang="en-I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VARCHAR2(30</a:t>
            </a:r>
            <a:r>
              <a:rPr lang="en-IE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NOT NULL,</a:t>
            </a:r>
            <a:endParaRPr lang="en-IE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rating </a:t>
            </a:r>
            <a:r>
              <a:rPr lang="en-I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NUMBER,</a:t>
            </a:r>
            <a:endParaRPr lang="en-I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--Create primary key constraint for the books table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constraint 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book_pk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primary key (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bookid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);</a:t>
            </a:r>
          </a:p>
        </p:txBody>
      </p:sp>
    </p:spTree>
    <p:extLst>
      <p:ext uri="{BB962C8B-B14F-4D97-AF65-F5344CB8AC3E}">
        <p14:creationId xmlns:p14="http://schemas.microsoft.com/office/powerpoint/2010/main" val="1846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CHECK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Defines a condition that each row must satisfy</a:t>
            </a:r>
          </a:p>
          <a:p>
            <a:pPr eaLnBrk="1" hangingPunct="1"/>
            <a:r>
              <a:rPr lang="en-IE" dirty="0" smtClean="0"/>
              <a:t>This allows the column value to be checked</a:t>
            </a:r>
          </a:p>
          <a:p>
            <a:pPr lvl="1" eaLnBrk="1" hangingPunct="1"/>
            <a:r>
              <a:rPr lang="en-IE" dirty="0" smtClean="0"/>
              <a:t> against a range of values</a:t>
            </a:r>
          </a:p>
          <a:p>
            <a:pPr lvl="2" eaLnBrk="1" hangingPunct="1"/>
            <a:r>
              <a:rPr lang="en-IE" dirty="0" smtClean="0"/>
              <a:t>E.g. &lt;  value, &gt; value, between n and m, etc.</a:t>
            </a:r>
          </a:p>
          <a:p>
            <a:pPr lvl="1" eaLnBrk="1" hangingPunct="1"/>
            <a:r>
              <a:rPr lang="en-IE" dirty="0" smtClean="0"/>
              <a:t>or selection of values.</a:t>
            </a:r>
          </a:p>
          <a:p>
            <a:pPr lvl="2" eaLnBrk="1" hangingPunct="1"/>
            <a:r>
              <a:rPr lang="en-IE" dirty="0" smtClean="0"/>
              <a:t>E.g. IN (‘</a:t>
            </a:r>
            <a:r>
              <a:rPr lang="en-IE" dirty="0" err="1" smtClean="0"/>
              <a:t>Monday’,’Tuesday’,’Wednesday</a:t>
            </a:r>
            <a:r>
              <a:rPr lang="en-IE" dirty="0" smtClean="0"/>
              <a:t>’)</a:t>
            </a:r>
          </a:p>
          <a:p>
            <a:pPr lvl="1" eaLnBrk="1" hangingPunct="1"/>
            <a:r>
              <a:rPr lang="en-IE" dirty="0" smtClean="0"/>
              <a:t>There is a way of doing more extensive checking, but CHECK protects our table from having a lot of bad data.</a:t>
            </a:r>
          </a:p>
          <a:p>
            <a:r>
              <a:rPr lang="en-US" altLang="en-US" dirty="0"/>
              <a:t>A single column can have multiple </a:t>
            </a:r>
            <a:r>
              <a:rPr lang="en-US" altLang="en-US" dirty="0">
                <a:latin typeface="Courier New" pitchFamily="49" charset="0"/>
              </a:rPr>
              <a:t>CHECK</a:t>
            </a:r>
            <a:r>
              <a:rPr lang="en-US" altLang="en-US" dirty="0"/>
              <a:t> constraints that refer to the column in its definition. </a:t>
            </a:r>
            <a:endParaRPr lang="en-IE" dirty="0" smtClean="0"/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blackGray">
          <a:xfrm>
            <a:off x="873125" y="5581799"/>
            <a:ext cx="7280275" cy="871537"/>
          </a:xfrm>
          <a:prstGeom prst="rect">
            <a:avLst/>
          </a:prstGeom>
          <a:solidFill>
            <a:srgbClr val="FFCC99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IE"/>
          </a:p>
        </p:txBody>
      </p:sp>
      <p:sp>
        <p:nvSpPr>
          <p:cNvPr id="5" name="Rectangle 1029"/>
          <p:cNvSpPr>
            <a:spLocks noChangeArrowheads="1"/>
          </p:cNvSpPr>
          <p:nvPr/>
        </p:nvSpPr>
        <p:spPr bwMode="auto">
          <a:xfrm>
            <a:off x="1709738" y="5897711"/>
            <a:ext cx="4013200" cy="5207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05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6" name="Rectangle 1030"/>
          <p:cNvSpPr>
            <a:spLocks noChangeArrowheads="1"/>
          </p:cNvSpPr>
          <p:nvPr/>
        </p:nvSpPr>
        <p:spPr bwMode="blackWhite">
          <a:xfrm>
            <a:off x="1012825" y="5588149"/>
            <a:ext cx="6297613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..., salary	NUMBER(2)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     CONSTRAINT emp_salary_min  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            CHECK (salary &gt; 0),...</a:t>
            </a:r>
          </a:p>
        </p:txBody>
      </p:sp>
    </p:spTree>
    <p:extLst>
      <p:ext uri="{BB962C8B-B14F-4D97-AF65-F5344CB8AC3E}">
        <p14:creationId xmlns:p14="http://schemas.microsoft.com/office/powerpoint/2010/main" val="220756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CHECK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books (</a:t>
            </a:r>
          </a:p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bookid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NUMBER,</a:t>
            </a:r>
          </a:p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title VARCHAR2(50) NOT NULL,</a:t>
            </a:r>
          </a:p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author_last_name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VARCHAR2(30) NOT NULL,</a:t>
            </a:r>
          </a:p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author_first_name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VARCHAR2(30) NOT NULL,</a:t>
            </a:r>
          </a:p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rating NUMBER </a:t>
            </a:r>
            <a:r>
              <a:rPr lang="en-I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I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--Create primary key constraint for the books table</a:t>
            </a:r>
          </a:p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constraint </a:t>
            </a:r>
            <a:r>
              <a:rPr lang="en-I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book_pk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primary key (</a:t>
            </a:r>
            <a:r>
              <a:rPr lang="en-I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bookid</a:t>
            </a:r>
            <a:r>
              <a:rPr lang="en-I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IE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rating_check</a:t>
            </a:r>
            <a:r>
              <a:rPr lang="en-IE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(rating BETWEEN 1 and 10)</a:t>
            </a:r>
            <a:r>
              <a:rPr lang="en-I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I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);</a:t>
            </a:r>
          </a:p>
          <a:p>
            <a:pPr marL="0" indent="0">
              <a:buNone/>
            </a:pP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47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UNIQUE constraint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UNIQUE</a:t>
            </a:r>
          </a:p>
          <a:p>
            <a:pPr lvl="1"/>
            <a:r>
              <a:rPr lang="en-IE" dirty="0" smtClean="0"/>
              <a:t>This allows the column value to be checked against all other values in that column in the table.</a:t>
            </a:r>
          </a:p>
          <a:p>
            <a:r>
              <a:rPr lang="en-IE" dirty="0" smtClean="0"/>
              <a:t>This constraint can be used even if the column allows nulls.</a:t>
            </a:r>
          </a:p>
          <a:p>
            <a:pPr lvl="1"/>
            <a:r>
              <a:rPr lang="en-IE" dirty="0" smtClean="0"/>
              <a:t>E.g. an e-mail address is not necessary, but if it is present, it must be unique: no other member can have the same e-mail address.</a:t>
            </a:r>
          </a:p>
        </p:txBody>
      </p:sp>
    </p:spTree>
    <p:extLst>
      <p:ext uri="{BB962C8B-B14F-4D97-AF65-F5344CB8AC3E}">
        <p14:creationId xmlns:p14="http://schemas.microsoft.com/office/powerpoint/2010/main" val="151479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IE" dirty="0" smtClean="0"/>
              <a:t>UNIQUE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30960"/>
            <a:ext cx="8316912" cy="4679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books (</a:t>
            </a:r>
          </a:p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bookid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NUMBER,</a:t>
            </a:r>
          </a:p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 VARCHAR2(50) NOT </a:t>
            </a:r>
            <a:r>
              <a:rPr lang="en-IE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UNIQUE,</a:t>
            </a:r>
            <a:endParaRPr lang="en-IE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author_last_name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VARCHAR2(30) NOT NULL,</a:t>
            </a:r>
          </a:p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author_first_name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VARCHAR2(30) NOT NULL,</a:t>
            </a:r>
          </a:p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rating </a:t>
            </a:r>
            <a:r>
              <a:rPr lang="en-I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NUMBER,</a:t>
            </a:r>
            <a:endParaRPr lang="en-I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--Create primary key constraint for the books table</a:t>
            </a:r>
          </a:p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constraint </a:t>
            </a:r>
            <a:r>
              <a:rPr lang="en-I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book_pk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primary key (</a:t>
            </a:r>
            <a:r>
              <a:rPr lang="en-I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bookid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constraint </a:t>
            </a:r>
            <a:r>
              <a:rPr lang="en-I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rating_check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CHECK (rating BETWEEN 1 and 10)	</a:t>
            </a:r>
          </a:p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);</a:t>
            </a:r>
          </a:p>
        </p:txBody>
      </p:sp>
    </p:spTree>
    <p:extLst>
      <p:ext uri="{BB962C8B-B14F-4D97-AF65-F5344CB8AC3E}">
        <p14:creationId xmlns:p14="http://schemas.microsoft.com/office/powerpoint/2010/main" val="338795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itchFamily="49" charset="0"/>
              </a:rPr>
              <a:t>UNIQUE</a:t>
            </a:r>
            <a:r>
              <a:rPr lang="en-US" altLang="en-US"/>
              <a:t> Constraint</a:t>
            </a:r>
          </a:p>
        </p:txBody>
      </p:sp>
      <p:sp>
        <p:nvSpPr>
          <p:cNvPr id="576515" name="Rectangle 3"/>
          <p:cNvSpPr>
            <a:spLocks noChangeArrowheads="1"/>
          </p:cNvSpPr>
          <p:nvPr/>
        </p:nvSpPr>
        <p:spPr bwMode="auto">
          <a:xfrm>
            <a:off x="790575" y="1827213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</a:rPr>
              <a:t>EMPLOYEES </a:t>
            </a:r>
          </a:p>
        </p:txBody>
      </p:sp>
      <p:sp>
        <p:nvSpPr>
          <p:cNvPr id="576516" name="Rectangle 4"/>
          <p:cNvSpPr>
            <a:spLocks noChangeArrowheads="1"/>
          </p:cNvSpPr>
          <p:nvPr/>
        </p:nvSpPr>
        <p:spPr bwMode="auto">
          <a:xfrm>
            <a:off x="5681663" y="1582738"/>
            <a:ext cx="29384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Courier New" pitchFamily="49" charset="0"/>
              </a:rPr>
              <a:t>UNIQUE</a:t>
            </a:r>
            <a:r>
              <a:rPr lang="en-US" altLang="en-US"/>
              <a:t> constraint</a:t>
            </a:r>
          </a:p>
        </p:txBody>
      </p:sp>
      <p:sp>
        <p:nvSpPr>
          <p:cNvPr id="576517" name="Freeform 5"/>
          <p:cNvSpPr>
            <a:spLocks/>
          </p:cNvSpPr>
          <p:nvPr/>
        </p:nvSpPr>
        <p:spPr bwMode="auto">
          <a:xfrm>
            <a:off x="5343525" y="1724025"/>
            <a:ext cx="325438" cy="439738"/>
          </a:xfrm>
          <a:custGeom>
            <a:avLst/>
            <a:gdLst>
              <a:gd name="T0" fmla="*/ 204 w 205"/>
              <a:gd name="T1" fmla="*/ 0 h 301"/>
              <a:gd name="T2" fmla="*/ 0 w 205"/>
              <a:gd name="T3" fmla="*/ 0 h 301"/>
              <a:gd name="T4" fmla="*/ 0 w 205"/>
              <a:gd name="T5" fmla="*/ 30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5" h="301">
                <a:moveTo>
                  <a:pt x="204" y="0"/>
                </a:moveTo>
                <a:lnTo>
                  <a:pt x="0" y="0"/>
                </a:lnTo>
                <a:lnTo>
                  <a:pt x="0" y="30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76519" name="Rectangle 7"/>
          <p:cNvSpPr>
            <a:spLocks noChangeArrowheads="1"/>
          </p:cNvSpPr>
          <p:nvPr/>
        </p:nvSpPr>
        <p:spPr bwMode="auto">
          <a:xfrm>
            <a:off x="3914775" y="3775075"/>
            <a:ext cx="191452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itchFamily="49" charset="0"/>
              </a:rPr>
              <a:t>INSERT INTO</a:t>
            </a:r>
          </a:p>
        </p:txBody>
      </p:sp>
      <p:sp>
        <p:nvSpPr>
          <p:cNvPr id="576520" name="Rectangle 8"/>
          <p:cNvSpPr>
            <a:spLocks noChangeArrowheads="1"/>
          </p:cNvSpPr>
          <p:nvPr/>
        </p:nvSpPr>
        <p:spPr bwMode="auto">
          <a:xfrm>
            <a:off x="6940550" y="4578350"/>
            <a:ext cx="18018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Not allowed: already exists</a:t>
            </a:r>
          </a:p>
        </p:txBody>
      </p:sp>
      <p:sp>
        <p:nvSpPr>
          <p:cNvPr id="576522" name="Rectangle 10"/>
          <p:cNvSpPr>
            <a:spLocks noChangeArrowheads="1"/>
          </p:cNvSpPr>
          <p:nvPr/>
        </p:nvSpPr>
        <p:spPr bwMode="auto">
          <a:xfrm>
            <a:off x="6940550" y="4257675"/>
            <a:ext cx="18018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Allowed</a:t>
            </a:r>
          </a:p>
        </p:txBody>
      </p:sp>
      <p:sp>
        <p:nvSpPr>
          <p:cNvPr id="576523" name="Line 11"/>
          <p:cNvSpPr>
            <a:spLocks noChangeShapeType="1"/>
          </p:cNvSpPr>
          <p:nvPr/>
        </p:nvSpPr>
        <p:spPr bwMode="auto">
          <a:xfrm flipV="1">
            <a:off x="6527800" y="4402138"/>
            <a:ext cx="4508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pic>
        <p:nvPicPr>
          <p:cNvPr id="57652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93763" y="2173288"/>
            <a:ext cx="56197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652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93763" y="4259263"/>
            <a:ext cx="56197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652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93763" y="4535488"/>
            <a:ext cx="56197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6527" name="Text Box 15"/>
          <p:cNvSpPr txBox="1">
            <a:spLocks noChangeArrowheads="1"/>
          </p:cNvSpPr>
          <p:nvPr/>
        </p:nvSpPr>
        <p:spPr bwMode="auto">
          <a:xfrm>
            <a:off x="876300" y="3328988"/>
            <a:ext cx="36671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 altLang="en-US">
                <a:latin typeface="Arial" charset="0"/>
              </a:rPr>
              <a:t>…</a:t>
            </a:r>
          </a:p>
        </p:txBody>
      </p:sp>
      <p:sp>
        <p:nvSpPr>
          <p:cNvPr id="576528" name="AutoShape 16"/>
          <p:cNvSpPr>
            <a:spLocks noChangeArrowheads="1"/>
          </p:cNvSpPr>
          <p:nvPr/>
        </p:nvSpPr>
        <p:spPr bwMode="blackWhite">
          <a:xfrm>
            <a:off x="3619500" y="3683000"/>
            <a:ext cx="357188" cy="365125"/>
          </a:xfrm>
          <a:prstGeom prst="upArrow">
            <a:avLst>
              <a:gd name="adj1" fmla="val 50000"/>
              <a:gd name="adj2" fmla="val 51040"/>
            </a:avLst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76529" name="Line 17"/>
          <p:cNvSpPr>
            <a:spLocks noChangeShapeType="1"/>
          </p:cNvSpPr>
          <p:nvPr/>
        </p:nvSpPr>
        <p:spPr bwMode="auto">
          <a:xfrm flipV="1">
            <a:off x="6527800" y="4649788"/>
            <a:ext cx="4508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00174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65" name="Text Box 53"/>
          <p:cNvSpPr txBox="1">
            <a:spLocks noChangeArrowheads="1"/>
          </p:cNvSpPr>
          <p:nvPr/>
        </p:nvSpPr>
        <p:spPr bwMode="auto">
          <a:xfrm>
            <a:off x="5274502" y="4446587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Result</a:t>
            </a:r>
          </a:p>
        </p:txBody>
      </p:sp>
      <p:graphicFrame>
        <p:nvGraphicFramePr>
          <p:cNvPr id="9017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281867"/>
              </p:ext>
            </p:extLst>
          </p:nvPr>
        </p:nvGraphicFramePr>
        <p:xfrm>
          <a:off x="5227620" y="4889501"/>
          <a:ext cx="2900380" cy="1652946"/>
        </p:xfrm>
        <a:graphic>
          <a:graphicData uri="http://schemas.openxmlformats.org/drawingml/2006/table">
            <a:tbl>
              <a:tblPr/>
              <a:tblGrid>
                <a:gridCol w="1450190"/>
                <a:gridCol w="1450190"/>
              </a:tblGrid>
              <a:tr h="203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MOVIE_TITLE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movie_type_description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18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Alien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SciFi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18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BladeRunner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SciFi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18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Star Wars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SciFi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90176" name="Text Box 64"/>
          <p:cNvSpPr txBox="1">
            <a:spLocks noChangeArrowheads="1"/>
          </p:cNvSpPr>
          <p:nvPr/>
        </p:nvSpPr>
        <p:spPr bwMode="auto">
          <a:xfrm>
            <a:off x="6596657" y="2017713"/>
            <a:ext cx="2307043" cy="369332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M.movie_type_id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90177" name="Text Box 65"/>
          <p:cNvSpPr txBox="1">
            <a:spLocks noChangeArrowheads="1"/>
          </p:cNvSpPr>
          <p:nvPr/>
        </p:nvSpPr>
        <p:spPr bwMode="auto">
          <a:xfrm>
            <a:off x="6657320" y="2438400"/>
            <a:ext cx="2230162" cy="369332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T.movie_type_id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90178" name="Text Box 66"/>
          <p:cNvSpPr txBox="1">
            <a:spLocks noChangeArrowheads="1"/>
          </p:cNvSpPr>
          <p:nvPr/>
        </p:nvSpPr>
        <p:spPr bwMode="auto">
          <a:xfrm>
            <a:off x="7395647" y="2895600"/>
            <a:ext cx="1223412" cy="369332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No Match</a:t>
            </a:r>
            <a:endParaRPr lang="en-US" dirty="0"/>
          </a:p>
        </p:txBody>
      </p:sp>
      <p:grpSp>
        <p:nvGrpSpPr>
          <p:cNvPr id="90181" name="Group 69"/>
          <p:cNvGrpSpPr>
            <a:grpSpLocks/>
          </p:cNvGrpSpPr>
          <p:nvPr/>
        </p:nvGrpSpPr>
        <p:grpSpPr bwMode="auto">
          <a:xfrm>
            <a:off x="6705600" y="1233488"/>
            <a:ext cx="2286000" cy="3414712"/>
            <a:chOff x="4128" y="777"/>
            <a:chExt cx="1440" cy="2151"/>
          </a:xfrm>
        </p:grpSpPr>
        <p:sp>
          <p:nvSpPr>
            <p:cNvPr id="90182" name="Rectangle 70"/>
            <p:cNvSpPr>
              <a:spLocks noChangeArrowheads="1"/>
            </p:cNvSpPr>
            <p:nvPr/>
          </p:nvSpPr>
          <p:spPr bwMode="auto">
            <a:xfrm>
              <a:off x="4128" y="1008"/>
              <a:ext cx="1440" cy="19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90183" name="Text Box 71"/>
            <p:cNvSpPr txBox="1">
              <a:spLocks noChangeArrowheads="1"/>
            </p:cNvSpPr>
            <p:nvPr/>
          </p:nvSpPr>
          <p:spPr bwMode="auto">
            <a:xfrm>
              <a:off x="4176" y="777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 dirty="0" smtClean="0"/>
                <a:t>DBMS</a:t>
              </a:r>
              <a:endParaRPr lang="en-US" b="1" dirty="0"/>
            </a:p>
          </p:txBody>
        </p:sp>
      </p:grpSp>
      <p:sp>
        <p:nvSpPr>
          <p:cNvPr id="90184" name="AutoShape 72"/>
          <p:cNvSpPr>
            <a:spLocks noChangeArrowheads="1"/>
          </p:cNvSpPr>
          <p:nvPr/>
        </p:nvSpPr>
        <p:spPr bwMode="auto">
          <a:xfrm>
            <a:off x="-57190" y="2215077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7073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0185" name="AutoShape 73"/>
          <p:cNvSpPr>
            <a:spLocks noChangeArrowheads="1"/>
          </p:cNvSpPr>
          <p:nvPr/>
        </p:nvSpPr>
        <p:spPr bwMode="auto">
          <a:xfrm>
            <a:off x="730280" y="48133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01436" y="532710"/>
            <a:ext cx="7468712" cy="701731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Select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movie_title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,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movie_type_description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 from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mm_movie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 M</a:t>
            </a:r>
          </a:p>
          <a:p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Join </a:t>
            </a:r>
            <a:r>
              <a:rPr lang="en-US" dirty="0" err="1" smtClean="0">
                <a:solidFill>
                  <a:srgbClr val="0000CC"/>
                </a:solidFill>
                <a:latin typeface="Tahoma" pitchFamily="34" charset="0"/>
              </a:rPr>
              <a:t>mm_movie_type</a:t>
            </a:r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 T using (</a:t>
            </a:r>
            <a:r>
              <a:rPr lang="en-US" dirty="0" err="1" smtClean="0">
                <a:solidFill>
                  <a:srgbClr val="0000CC"/>
                </a:solidFill>
                <a:latin typeface="Tahoma" pitchFamily="34" charset="0"/>
              </a:rPr>
              <a:t>movie_type_id</a:t>
            </a:r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)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22" name="Text Box 88"/>
          <p:cNvSpPr txBox="1">
            <a:spLocks noChangeArrowheads="1"/>
          </p:cNvSpPr>
          <p:nvPr/>
        </p:nvSpPr>
        <p:spPr bwMode="auto">
          <a:xfrm>
            <a:off x="364316" y="181816"/>
            <a:ext cx="73661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Find </a:t>
            </a:r>
            <a:r>
              <a:rPr lang="en-US" dirty="0" smtClean="0">
                <a:solidFill>
                  <a:srgbClr val="0000CC"/>
                </a:solidFill>
              </a:rPr>
              <a:t>the titles of all movies and return the description of the type 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4633913"/>
            <a:ext cx="20478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50080" y="4176713"/>
            <a:ext cx="366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MM_MOVIE</a:t>
            </a:r>
            <a:endParaRPr lang="en-IE" dirty="0"/>
          </a:p>
        </p:txBody>
      </p:sp>
      <p:sp>
        <p:nvSpPr>
          <p:cNvPr id="25" name="TextBox 24"/>
          <p:cNvSpPr txBox="1"/>
          <p:nvPr/>
        </p:nvSpPr>
        <p:spPr>
          <a:xfrm>
            <a:off x="920780" y="5960070"/>
            <a:ext cx="366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MM_MOVIE_TYPE</a:t>
            </a:r>
            <a:endParaRPr lang="en-IE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46" y="1610360"/>
            <a:ext cx="613391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37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65" grpId="0"/>
      <p:bldP spid="90176" grpId="0" animBg="1"/>
      <p:bldP spid="90177" grpId="0" animBg="1"/>
      <p:bldP spid="90178" grpId="0" animBg="1"/>
      <p:bldP spid="90184" grpId="0" animBg="1"/>
      <p:bldP spid="90185" grpId="0" animBg="1"/>
      <p:bldP spid="21" grpId="0" animBg="1"/>
      <p:bldP spid="2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constraints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Sometimes, we need to put</a:t>
            </a:r>
            <a:r>
              <a:rPr lang="en-GB" baseline="0" dirty="0" smtClean="0"/>
              <a:t> rules on a combination of our columns.</a:t>
            </a:r>
          </a:p>
          <a:p>
            <a:r>
              <a:rPr lang="en-GB" baseline="0" dirty="0" smtClean="0"/>
              <a:t>We can do this using TABLE constraints.</a:t>
            </a:r>
          </a:p>
          <a:p>
            <a:r>
              <a:rPr lang="en-GB" baseline="0" dirty="0" smtClean="0"/>
              <a:t>These go at the end of the table definition, before the final parenthesis ‘)’.</a:t>
            </a:r>
          </a:p>
          <a:p>
            <a:r>
              <a:rPr lang="en-GB" baseline="0" dirty="0" smtClean="0"/>
              <a:t>Typically, these are used:</a:t>
            </a:r>
          </a:p>
          <a:p>
            <a:pPr lvl="1"/>
            <a:r>
              <a:rPr lang="en-GB" dirty="0" smtClean="0"/>
              <a:t>To check column</a:t>
            </a:r>
            <a:r>
              <a:rPr lang="en-GB" baseline="0" dirty="0" smtClean="0"/>
              <a:t> values against each other</a:t>
            </a:r>
          </a:p>
          <a:p>
            <a:pPr lvl="1"/>
            <a:r>
              <a:rPr lang="en-GB" baseline="0" dirty="0" smtClean="0"/>
              <a:t>To combine columns in a key.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9627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DEFAULT Option</a:t>
            </a:r>
            <a:endParaRPr lang="en-US" altLang="en-US"/>
          </a:p>
        </p:txBody>
      </p:sp>
      <p:sp>
        <p:nvSpPr>
          <p:cNvPr id="4874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67544" y="1369378"/>
            <a:ext cx="8229600" cy="4937760"/>
          </a:xfrm>
        </p:spPr>
        <p:txBody>
          <a:bodyPr/>
          <a:lstStyle/>
          <a:p>
            <a:pPr lvl="1"/>
            <a:r>
              <a:rPr lang="en-US" altLang="en-US" dirty="0" smtClean="0"/>
              <a:t>Specify a default value for a column during an insert </a:t>
            </a:r>
            <a:r>
              <a:rPr lang="en-US" altLang="en-US" dirty="0"/>
              <a:t> </a:t>
            </a:r>
            <a:r>
              <a:rPr lang="en-US" altLang="en-US" dirty="0" smtClean="0"/>
              <a:t>if no value supplied by a user.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Literal values, expressions, or SQL functions are legal values.</a:t>
            </a:r>
          </a:p>
          <a:p>
            <a:pPr lvl="1"/>
            <a:r>
              <a:rPr lang="en-US" altLang="en-US" dirty="0" smtClean="0"/>
              <a:t>Another column’s name or a </a:t>
            </a:r>
            <a:r>
              <a:rPr lang="en-US" altLang="en-US" dirty="0" err="1" smtClean="0"/>
              <a:t>pseudocolumn</a:t>
            </a:r>
            <a:r>
              <a:rPr lang="en-US" altLang="en-US" dirty="0" smtClean="0"/>
              <a:t> are illegal values.</a:t>
            </a:r>
          </a:p>
          <a:p>
            <a:pPr lvl="1"/>
            <a:r>
              <a:rPr lang="en-US" altLang="en-US" dirty="0" smtClean="0"/>
              <a:t>The default data type must match the column data type.</a:t>
            </a:r>
            <a:endParaRPr lang="en-US" altLang="en-US" dirty="0"/>
          </a:p>
        </p:txBody>
      </p:sp>
      <p:sp>
        <p:nvSpPr>
          <p:cNvPr id="487432" name="Rectangle 8"/>
          <p:cNvSpPr>
            <a:spLocks noChangeArrowheads="1"/>
          </p:cNvSpPr>
          <p:nvPr/>
        </p:nvSpPr>
        <p:spPr bwMode="blackGray">
          <a:xfrm>
            <a:off x="863746" y="2242989"/>
            <a:ext cx="7265988" cy="565150"/>
          </a:xfrm>
          <a:prstGeom prst="rect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...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hire_date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DATE DEFAULT SYSDATE, ...</a:t>
            </a:r>
            <a:r>
              <a:rPr lang="en-US" altLang="en-US" sz="28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487434" name="Rectangle 10"/>
          <p:cNvSpPr>
            <a:spLocks noChangeArrowheads="1"/>
          </p:cNvSpPr>
          <p:nvPr/>
        </p:nvSpPr>
        <p:spPr bwMode="blackGray">
          <a:xfrm>
            <a:off x="873125" y="4870754"/>
            <a:ext cx="7265988" cy="1038225"/>
          </a:xfrm>
          <a:prstGeom prst="rect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CREATE TABLE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hire_dates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      (id          NUMBER(8),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 </a:t>
            </a:r>
            <a:r>
              <a:rPr lang="en-US" altLang="en-US" sz="1800" dirty="0" err="1">
                <a:latin typeface="Courier New" pitchFamily="49" charset="0"/>
              </a:rPr>
              <a:t>hire_date</a:t>
            </a:r>
            <a:r>
              <a:rPr lang="en-US" altLang="en-US" sz="1800" dirty="0">
                <a:latin typeface="Courier New" pitchFamily="49" charset="0"/>
              </a:rPr>
              <a:t> DATE DEFAULT SYSDATE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800" dirty="0">
                <a:solidFill>
                  <a:srgbClr val="FF3300"/>
                </a:solidFill>
                <a:latin typeface="Courier New" pitchFamily="49" charset="0"/>
              </a:rPr>
              <a:t>Table created.</a:t>
            </a:r>
            <a:endParaRPr lang="en-US" alt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87435" name="Rectangle 11"/>
          <p:cNvSpPr>
            <a:spLocks noChangeArrowheads="1"/>
          </p:cNvSpPr>
          <p:nvPr/>
        </p:nvSpPr>
        <p:spPr bwMode="auto">
          <a:xfrm>
            <a:off x="2090738" y="5358690"/>
            <a:ext cx="4765675" cy="3143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05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671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DEFAULT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books (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bookid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NUMBER,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title VARCHAR2(50) NOT NULL UNIQUE,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author_last_name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VARCHAR2(30) NOT NULL,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author_first_name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VARCHAR2(30) NOT NULL,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rating </a:t>
            </a:r>
            <a:r>
              <a:rPr lang="en-IE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DEFAULT 1,</a:t>
            </a:r>
            <a:endParaRPr lang="en-IE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--Create primary key constraint for the books table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constraint 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book_pk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primary key (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bookid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constraint 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rating_check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CHECK (rating BETWEEN 1 and 10)	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);</a:t>
            </a:r>
          </a:p>
          <a:p>
            <a:pPr marL="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7163927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Overlapping constraints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 PRIMARY</a:t>
            </a:r>
            <a:r>
              <a:rPr lang="en-GB" baseline="0" dirty="0" smtClean="0"/>
              <a:t> KEY constraint enforces:</a:t>
            </a:r>
          </a:p>
          <a:p>
            <a:pPr lvl="1"/>
            <a:r>
              <a:rPr lang="en-GB" baseline="0" dirty="0" smtClean="0"/>
              <a:t>NOT NULL</a:t>
            </a:r>
          </a:p>
          <a:p>
            <a:pPr lvl="1"/>
            <a:r>
              <a:rPr lang="en-GB" baseline="0" dirty="0" smtClean="0"/>
              <a:t>UNIQUE</a:t>
            </a:r>
          </a:p>
          <a:p>
            <a:pPr lvl="0"/>
            <a:r>
              <a:rPr lang="en-GB" baseline="0" dirty="0" smtClean="0"/>
              <a:t>You will get an error if you try to apply ‘NOT NULL’, ‘UNIQUE’ and ‘PRIMARY KEY’ as column constraints on the same column.</a:t>
            </a:r>
          </a:p>
          <a:p>
            <a:pPr>
              <a:buNone/>
            </a:pPr>
            <a:r>
              <a:rPr lang="en-IE" sz="2400" b="1" dirty="0" smtClean="0">
                <a:latin typeface="Courier" pitchFamily="49" charset="0"/>
              </a:rPr>
              <a:t>SQL Error: ORA-02259: duplicate UNIQUE/PRIMARY KEY specifications</a:t>
            </a:r>
          </a:p>
          <a:p>
            <a:pPr>
              <a:buNone/>
            </a:pPr>
            <a:r>
              <a:rPr lang="en-IE" sz="2400" b="1" dirty="0" smtClean="0">
                <a:latin typeface="Courier" pitchFamily="49" charset="0"/>
              </a:rPr>
              <a:t>02259. 00000 -  "duplicate UNIQUE/PRIMARY KEY specifications"</a:t>
            </a:r>
          </a:p>
          <a:p>
            <a:endParaRPr lang="en-GB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613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Exercise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E" dirty="0" smtClean="0"/>
              <a:t>Create a table </a:t>
            </a:r>
            <a:r>
              <a:rPr lang="en-US" dirty="0" smtClean="0"/>
              <a:t>CAR table which has:</a:t>
            </a:r>
            <a:endParaRPr lang="en-IE" dirty="0" smtClean="0"/>
          </a:p>
          <a:p>
            <a:pPr lvl="1"/>
            <a:r>
              <a:rPr lang="en-US" dirty="0" err="1" smtClean="0"/>
              <a:t>CarNo</a:t>
            </a:r>
            <a:r>
              <a:rPr lang="en-US" dirty="0"/>
              <a:t>:</a:t>
            </a:r>
            <a:r>
              <a:rPr lang="en-US" dirty="0" smtClean="0"/>
              <a:t> should be numeric and will be the primary key</a:t>
            </a:r>
          </a:p>
          <a:p>
            <a:pPr lvl="1"/>
            <a:r>
              <a:rPr lang="en-US" dirty="0" smtClean="0"/>
              <a:t>Manufacturer : should allow alphanumeric characters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YearsOld</a:t>
            </a:r>
            <a:r>
              <a:rPr lang="en-US" dirty="0" smtClean="0"/>
              <a:t>: numeric</a:t>
            </a:r>
          </a:p>
          <a:p>
            <a:pPr lvl="1"/>
            <a:r>
              <a:rPr lang="en-US" dirty="0" smtClean="0"/>
              <a:t>Color: Alphanumeric</a:t>
            </a:r>
          </a:p>
          <a:p>
            <a:pPr lvl="1"/>
            <a:r>
              <a:rPr lang="en-US" dirty="0" smtClean="0"/>
              <a:t>Kilometers: numeric</a:t>
            </a:r>
            <a:endParaRPr lang="en-IE" dirty="0" smtClean="0"/>
          </a:p>
          <a:p>
            <a:r>
              <a:rPr lang="en-US" dirty="0" smtClean="0"/>
              <a:t>All fields are mandatory except Color.</a:t>
            </a:r>
            <a:endParaRPr lang="en-IE" dirty="0" smtClean="0"/>
          </a:p>
          <a:p>
            <a:r>
              <a:rPr lang="en-US" dirty="0" smtClean="0"/>
              <a:t>The only acceptable values for Manufacturer are ‘HONDA’, ‘TOYOTA’, ‘NISSAN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Hint: use in</a:t>
            </a:r>
            <a:endParaRPr lang="en-IE" dirty="0" smtClean="0"/>
          </a:p>
          <a:p>
            <a:r>
              <a:rPr lang="en-US" dirty="0" smtClean="0"/>
              <a:t>The database must reject any row where the</a:t>
            </a:r>
            <a:r>
              <a:rPr lang="en-IE" dirty="0" smtClean="0"/>
              <a:t> </a:t>
            </a:r>
            <a:r>
              <a:rPr lang="en-US" dirty="0" smtClean="0"/>
              <a:t>Kilometers is greater than 25000 * </a:t>
            </a:r>
            <a:r>
              <a:rPr lang="en-US" dirty="0" err="1" smtClean="0"/>
              <a:t>YearsOld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9419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Exercise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Create an OWNER Table which has</a:t>
            </a:r>
            <a:endParaRPr lang="en-IE" dirty="0" smtClean="0"/>
          </a:p>
          <a:p>
            <a:pPr lvl="1"/>
            <a:r>
              <a:rPr lang="en-US" dirty="0" err="1" smtClean="0"/>
              <a:t>OwnerID</a:t>
            </a:r>
            <a:r>
              <a:rPr lang="en-US" dirty="0" smtClean="0"/>
              <a:t> numeric and will be primary key</a:t>
            </a:r>
          </a:p>
          <a:p>
            <a:pPr lvl="1"/>
            <a:r>
              <a:rPr lang="en-US" dirty="0" err="1" smtClean="0"/>
              <a:t>Oname</a:t>
            </a:r>
            <a:r>
              <a:rPr lang="en-US" dirty="0" smtClean="0"/>
              <a:t>: </a:t>
            </a:r>
            <a:r>
              <a:rPr lang="en-US" dirty="0" err="1" smtClean="0"/>
              <a:t>aphanumeric</a:t>
            </a:r>
            <a:endParaRPr lang="en-US" dirty="0" smtClean="0"/>
          </a:p>
          <a:p>
            <a:pPr lvl="1"/>
            <a:r>
              <a:rPr lang="en-US" dirty="0" err="1" smtClean="0"/>
              <a:t>Ophone</a:t>
            </a:r>
            <a:r>
              <a:rPr lang="en-US" dirty="0" smtClean="0"/>
              <a:t>: alphanumeric</a:t>
            </a:r>
          </a:p>
          <a:p>
            <a:pPr lvl="1"/>
            <a:r>
              <a:rPr lang="en-US" dirty="0" err="1" smtClean="0"/>
              <a:t>DriversLicense</a:t>
            </a:r>
            <a:r>
              <a:rPr lang="en-US" dirty="0" smtClean="0"/>
              <a:t>: alphanumeric</a:t>
            </a:r>
            <a:endParaRPr lang="en-IE" dirty="0" smtClean="0"/>
          </a:p>
          <a:p>
            <a:pPr lvl="1"/>
            <a:r>
              <a:rPr lang="en-US" dirty="0" err="1" smtClean="0"/>
              <a:t>Ophone</a:t>
            </a:r>
            <a:r>
              <a:rPr lang="en-US" dirty="0" smtClean="0"/>
              <a:t> is an optional field.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15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Exercise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 Create an OWNER_CAR table which has </a:t>
            </a:r>
          </a:p>
          <a:p>
            <a:pPr lvl="1"/>
            <a:r>
              <a:rPr lang="en-US" dirty="0" err="1" smtClean="0"/>
              <a:t>OwnerID</a:t>
            </a:r>
            <a:r>
              <a:rPr lang="en-US" dirty="0" smtClean="0"/>
              <a:t>(PK) (same as primary key on Owner table) </a:t>
            </a:r>
          </a:p>
          <a:p>
            <a:pPr lvl="1"/>
            <a:r>
              <a:rPr lang="en-US" dirty="0" err="1" smtClean="0"/>
              <a:t>CarNo</a:t>
            </a:r>
            <a:r>
              <a:rPr lang="en-US" dirty="0" smtClean="0"/>
              <a:t> (PK) (same as primary key on Car table)</a:t>
            </a:r>
          </a:p>
          <a:p>
            <a:pPr lvl="1"/>
            <a:r>
              <a:rPr lang="en-US" dirty="0" smtClean="0"/>
              <a:t>Price  should be able to hold values up to 99999.99 and must have a value.</a:t>
            </a:r>
          </a:p>
          <a:p>
            <a:r>
              <a:rPr lang="en-US" dirty="0" smtClean="0"/>
              <a:t>Primary key</a:t>
            </a:r>
          </a:p>
          <a:p>
            <a:pPr lvl="1"/>
            <a:r>
              <a:rPr lang="en-US" dirty="0" smtClean="0"/>
              <a:t>Composite of </a:t>
            </a:r>
            <a:r>
              <a:rPr lang="en-US" dirty="0" err="1" smtClean="0"/>
              <a:t>OwenerID</a:t>
            </a:r>
            <a:r>
              <a:rPr lang="en-US" dirty="0" smtClean="0"/>
              <a:t> and </a:t>
            </a:r>
            <a:r>
              <a:rPr lang="en-US" dirty="0" err="1" smtClean="0"/>
              <a:t>CarNo</a:t>
            </a:r>
            <a:endParaRPr lang="en-US" dirty="0" smtClean="0"/>
          </a:p>
          <a:p>
            <a:r>
              <a:rPr lang="en-US" dirty="0" smtClean="0"/>
              <a:t>Foreign Keys</a:t>
            </a:r>
          </a:p>
          <a:p>
            <a:pPr lvl="1"/>
            <a:r>
              <a:rPr lang="en-US" dirty="0" smtClean="0"/>
              <a:t>Relationship to Owner</a:t>
            </a:r>
          </a:p>
          <a:p>
            <a:pPr lvl="1"/>
            <a:r>
              <a:rPr lang="en-US" dirty="0" smtClean="0"/>
              <a:t>Relationship to Car</a:t>
            </a:r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2774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324600" y="304800"/>
            <a:ext cx="2819400" cy="838200"/>
          </a:xfrm>
        </p:spPr>
        <p:txBody>
          <a:bodyPr/>
          <a:lstStyle/>
          <a:p>
            <a:pPr eaLnBrk="1" hangingPunct="1"/>
            <a:r>
              <a:rPr lang="en-IE" sz="1800" dirty="0" smtClean="0"/>
              <a:t>If we violate a constraint…</a:t>
            </a:r>
            <a:br>
              <a:rPr lang="en-IE" sz="1800" dirty="0" smtClean="0"/>
            </a:br>
            <a:r>
              <a:rPr lang="en-IE" sz="1800" dirty="0" smtClean="0"/>
              <a:t>Duplicate 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latin typeface="CourierPS" pitchFamily="49" charset="0"/>
              </a:rPr>
              <a:t>INSERT INTO </a:t>
            </a:r>
            <a:r>
              <a:rPr lang="en-US" b="1" dirty="0" smtClean="0">
                <a:latin typeface="CourierPS" pitchFamily="49" charset="0"/>
              </a:rPr>
              <a:t>CLUB_MEMBER </a:t>
            </a:r>
            <a:r>
              <a:rPr lang="en-US" b="1" dirty="0">
                <a:latin typeface="CourierPS" pitchFamily="49" charset="0"/>
              </a:rPr>
              <a:t>VALUES (</a:t>
            </a:r>
            <a:br>
              <a:rPr lang="en-US" b="1" dirty="0">
                <a:latin typeface="CourierPS" pitchFamily="49" charset="0"/>
              </a:rPr>
            </a:br>
            <a:r>
              <a:rPr lang="en-US" b="1" dirty="0">
                <a:solidFill>
                  <a:srgbClr val="FF3300"/>
                </a:solidFill>
                <a:latin typeface="CourierPS" pitchFamily="49" charset="0"/>
              </a:rPr>
              <a:t>654321,</a:t>
            </a:r>
            <a:br>
              <a:rPr lang="en-US" b="1" dirty="0">
                <a:solidFill>
                  <a:srgbClr val="FF3300"/>
                </a:solidFill>
                <a:latin typeface="CourierPS" pitchFamily="49" charset="0"/>
              </a:rPr>
            </a:br>
            <a:r>
              <a:rPr lang="en-US" b="1" dirty="0">
                <a:latin typeface="CourierPS" pitchFamily="49" charset="0"/>
              </a:rPr>
              <a:t>'Y',</a:t>
            </a:r>
            <a:br>
              <a:rPr lang="en-US" b="1" dirty="0">
                <a:latin typeface="CourierPS" pitchFamily="49" charset="0"/>
              </a:rPr>
            </a:br>
            <a:r>
              <a:rPr lang="en-US" b="1" dirty="0">
                <a:latin typeface="CourierPS" pitchFamily="49" charset="0"/>
              </a:rPr>
              <a:t>'Freddy',</a:t>
            </a:r>
            <a:br>
              <a:rPr lang="en-US" b="1" dirty="0">
                <a:latin typeface="CourierPS" pitchFamily="49" charset="0"/>
              </a:rPr>
            </a:br>
            <a:r>
              <a:rPr lang="en-US" b="1" dirty="0">
                <a:latin typeface="CourierPS" pitchFamily="49" charset="0"/>
              </a:rPr>
              <a:t>'13-Mar-78',</a:t>
            </a:r>
            <a:br>
              <a:rPr lang="en-US" b="1" dirty="0">
                <a:latin typeface="CourierPS" pitchFamily="49" charset="0"/>
              </a:rPr>
            </a:br>
            <a:r>
              <a:rPr lang="en-US" b="1" dirty="0">
                <a:latin typeface="CourierPS" pitchFamily="49" charset="0"/>
              </a:rPr>
              <a:t>0,</a:t>
            </a:r>
            <a:br>
              <a:rPr lang="en-US" b="1" dirty="0">
                <a:latin typeface="CourierPS" pitchFamily="49" charset="0"/>
              </a:rPr>
            </a:br>
            <a:r>
              <a:rPr lang="en-US" b="1" dirty="0">
                <a:latin typeface="CourierPS" pitchFamily="49" charset="0"/>
              </a:rPr>
              <a:t>'FRED@CLUB.IE',</a:t>
            </a:r>
            <a:br>
              <a:rPr lang="en-US" b="1" dirty="0">
                <a:latin typeface="CourierPS" pitchFamily="49" charset="0"/>
              </a:rPr>
            </a:br>
            <a:r>
              <a:rPr lang="en-US" b="1" dirty="0">
                <a:latin typeface="CourierPS" pitchFamily="49" charset="0"/>
              </a:rPr>
              <a:t>0,</a:t>
            </a:r>
            <a:br>
              <a:rPr lang="en-US" b="1" dirty="0">
                <a:latin typeface="CourierPS" pitchFamily="49" charset="0"/>
              </a:rPr>
            </a:br>
            <a:r>
              <a:rPr lang="en-US" b="1" dirty="0" smtClean="0">
                <a:latin typeface="CourierPS" pitchFamily="49" charset="0"/>
              </a:rPr>
              <a:t>'01-MAR-16'</a:t>
            </a:r>
            <a:r>
              <a:rPr lang="en-US" b="1" dirty="0">
                <a:latin typeface="CourierPS" pitchFamily="49" charset="0"/>
              </a:rPr>
              <a:t/>
            </a:r>
            <a:br>
              <a:rPr lang="en-US" b="1" dirty="0">
                <a:latin typeface="CourierPS" pitchFamily="49" charset="0"/>
              </a:rPr>
            </a:br>
            <a:r>
              <a:rPr lang="en-US" b="1" dirty="0" smtClean="0">
                <a:latin typeface="CourierPS" pitchFamily="49" charset="0"/>
              </a:rPr>
              <a:t>);</a:t>
            </a:r>
          </a:p>
          <a:p>
            <a:endParaRPr lang="en-US" b="1" dirty="0">
              <a:latin typeface="CourierPS" pitchFamily="49" charset="0"/>
            </a:endParaRPr>
          </a:p>
          <a:p>
            <a:r>
              <a:rPr lang="en-US" b="1" dirty="0" smtClean="0">
                <a:latin typeface="CourierPS" pitchFamily="49" charset="0"/>
              </a:rPr>
              <a:t>If a member with number 654321 already exists in the table….</a:t>
            </a:r>
            <a:endParaRPr lang="en-US" b="1" dirty="0">
              <a:latin typeface="CourierPS" pitchFamily="49" charset="0"/>
            </a:endParaRPr>
          </a:p>
          <a:p>
            <a:endParaRPr lang="en-I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 smtClean="0">
                <a:latin typeface="CourierPS" pitchFamily="49" charset="0"/>
              </a:rPr>
              <a:t/>
            </a:r>
            <a:br>
              <a:rPr lang="en-US" sz="2000" b="1" dirty="0" smtClean="0">
                <a:latin typeface="CourierPS" pitchFamily="49" charset="0"/>
              </a:rPr>
            </a:br>
            <a:r>
              <a:rPr lang="en-IE" sz="2000" dirty="0" smtClean="0"/>
              <a:t>Error </a:t>
            </a:r>
            <a:r>
              <a:rPr lang="en-IE" sz="2000" dirty="0"/>
              <a:t>report:</a:t>
            </a:r>
          </a:p>
          <a:p>
            <a:pPr marL="0" indent="0">
              <a:buNone/>
            </a:pPr>
            <a:r>
              <a:rPr lang="en-IE" sz="2000" dirty="0"/>
              <a:t>SQL Error: ORA-00001: unique constraint (DLAWLESS.SYS_C007393) violated</a:t>
            </a:r>
          </a:p>
          <a:p>
            <a:pPr marL="0" indent="0">
              <a:buNone/>
            </a:pPr>
            <a:r>
              <a:rPr lang="en-IE" sz="2000" dirty="0"/>
              <a:t>00001. 00000 -  "unique constraint (%</a:t>
            </a:r>
            <a:r>
              <a:rPr lang="en-IE" sz="2000" dirty="0" err="1"/>
              <a:t>s.%s</a:t>
            </a:r>
            <a:r>
              <a:rPr lang="en-IE" sz="2000" dirty="0"/>
              <a:t>) violated"</a:t>
            </a:r>
          </a:p>
          <a:p>
            <a:pPr marL="0" indent="0">
              <a:buNone/>
            </a:pPr>
            <a:r>
              <a:rPr lang="en-IE" sz="2000" dirty="0"/>
              <a:t>*Cause:    An UPDATE or INSERT statement attempted to insert a duplicate key.</a:t>
            </a:r>
          </a:p>
          <a:p>
            <a:pPr marL="0" indent="0">
              <a:buNone/>
            </a:pPr>
            <a:r>
              <a:rPr lang="en-IE" sz="2000" dirty="0"/>
              <a:t>For Trusted Oracle configured in DBMS MAC mode, you may see this message if a duplicate entry exists at a different level.</a:t>
            </a:r>
          </a:p>
          <a:p>
            <a:pPr marL="0" indent="0">
              <a:buNone/>
            </a:pPr>
            <a:r>
              <a:rPr lang="en-IE" sz="2000" dirty="0"/>
              <a:t>*Action:   Either remove the unique restriction or do not insert the key.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smtClean="0">
                <a:latin typeface="CourierPS" pitchFamily="49" charset="0"/>
              </a:rPr>
              <a:t/>
            </a:r>
            <a:br>
              <a:rPr lang="en-US" sz="2000" b="1" dirty="0" smtClean="0">
                <a:latin typeface="CourierPS" pitchFamily="49" charset="0"/>
              </a:rPr>
            </a:br>
            <a:r>
              <a:rPr lang="en-US" sz="2000" b="1" dirty="0" smtClean="0">
                <a:latin typeface="CourierPS" pitchFamily="49" charset="0"/>
              </a:rPr>
              <a:t/>
            </a:r>
            <a:br>
              <a:rPr lang="en-US" sz="2000" b="1" dirty="0" smtClean="0">
                <a:latin typeface="CourierPS" pitchFamily="49" charset="0"/>
              </a:rPr>
            </a:br>
            <a:endParaRPr lang="en-US" sz="2000" b="1" dirty="0" smtClean="0">
              <a:latin typeface="CourierP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52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Violating UNIQUE constraint on </a:t>
            </a:r>
            <a:r>
              <a:rPr lang="en-US" dirty="0" err="1" smtClean="0"/>
              <a:t>MEmail</a:t>
            </a:r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 smtClean="0"/>
              <a:t>INTO CLUB_MEMBER </a:t>
            </a:r>
            <a:r>
              <a:rPr lang="en-US" dirty="0"/>
              <a:t>VALUES (</a:t>
            </a:r>
            <a:br>
              <a:rPr lang="en-US" dirty="0"/>
            </a:br>
            <a:r>
              <a:rPr lang="en-US" dirty="0"/>
              <a:t>654322, 'Y', 'Freddy', '13-Mar-78', 0, 'FRED@CLUB.IE',</a:t>
            </a:r>
            <a:br>
              <a:rPr lang="en-US" dirty="0"/>
            </a:br>
            <a:r>
              <a:rPr lang="en-US" dirty="0"/>
              <a:t>0, '01-MAR-09' 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If a member already exists with this email address ….</a:t>
            </a:r>
            <a:endParaRPr lang="en-US" dirty="0"/>
          </a:p>
          <a:p>
            <a:endParaRPr lang="en-US" dirty="0"/>
          </a:p>
          <a:p>
            <a:endParaRPr lang="en-IE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IE" dirty="0" smtClean="0"/>
              <a:t>Error </a:t>
            </a:r>
            <a:r>
              <a:rPr lang="en-IE" dirty="0"/>
              <a:t>report:</a:t>
            </a:r>
          </a:p>
          <a:p>
            <a:pPr marL="0" indent="0">
              <a:buNone/>
            </a:pPr>
            <a:r>
              <a:rPr lang="en-IE" dirty="0"/>
              <a:t>SQL Error: ORA-00001: unique constraint (DLAWLESS.SYS_C007394) violated</a:t>
            </a:r>
          </a:p>
          <a:p>
            <a:pPr marL="0" indent="0">
              <a:buNone/>
            </a:pPr>
            <a:r>
              <a:rPr lang="en-IE" dirty="0"/>
              <a:t>00001. 00000 -  "unique constraint (%</a:t>
            </a:r>
            <a:r>
              <a:rPr lang="en-IE" dirty="0" err="1"/>
              <a:t>s.%s</a:t>
            </a:r>
            <a:r>
              <a:rPr lang="en-IE" dirty="0"/>
              <a:t>) violated"</a:t>
            </a:r>
          </a:p>
          <a:p>
            <a:pPr marL="0" indent="0">
              <a:buNone/>
            </a:pPr>
            <a:r>
              <a:rPr lang="en-IE" dirty="0"/>
              <a:t>*Cause:    An UPDATE or INSERT statement attempted to insert a duplicate key.</a:t>
            </a:r>
          </a:p>
          <a:p>
            <a:pPr marL="0" indent="0">
              <a:buNone/>
            </a:pPr>
            <a:r>
              <a:rPr lang="en-IE" dirty="0"/>
              <a:t>           For Trusted Oracle configured in DBMS MAC mode, you may see</a:t>
            </a:r>
          </a:p>
          <a:p>
            <a:pPr marL="0" indent="0">
              <a:buNone/>
            </a:pPr>
            <a:r>
              <a:rPr lang="en-IE" dirty="0"/>
              <a:t>           this message if a duplicate entry exists at a different level.</a:t>
            </a:r>
          </a:p>
          <a:p>
            <a:pPr marL="0" indent="0">
              <a:buNone/>
            </a:pPr>
            <a:r>
              <a:rPr lang="en-IE" dirty="0"/>
              <a:t>*Action:   Either remove the unique restriction or do not insert the key.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6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that violates a ‘not null’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 smtClean="0"/>
              <a:t>into </a:t>
            </a:r>
            <a:r>
              <a:rPr lang="en-US" dirty="0" err="1" smtClean="0"/>
              <a:t>club_member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Mno</a:t>
            </a:r>
            <a:r>
              <a:rPr lang="en-US" dirty="0"/>
              <a:t>, </a:t>
            </a:r>
            <a:r>
              <a:rPr lang="en-US" dirty="0" err="1"/>
              <a:t>mname</a:t>
            </a:r>
            <a:r>
              <a:rPr lang="en-US" dirty="0"/>
              <a:t>, </a:t>
            </a:r>
            <a:r>
              <a:rPr lang="en-US" dirty="0" err="1"/>
              <a:t>mrenewdate</a:t>
            </a:r>
            <a:r>
              <a:rPr lang="en-US" dirty="0"/>
              <a:t>) values</a:t>
            </a:r>
            <a:br>
              <a:rPr lang="en-US" dirty="0"/>
            </a:br>
            <a:r>
              <a:rPr lang="en-US" dirty="0"/>
              <a:t>(654325, 'Harry','01-JAN-1995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To fix this :</a:t>
            </a:r>
          </a:p>
          <a:p>
            <a:r>
              <a:rPr lang="en-IE" dirty="0"/>
              <a:t>insert into </a:t>
            </a:r>
            <a:r>
              <a:rPr lang="en-IE" dirty="0" err="1" smtClean="0"/>
              <a:t>club_member</a:t>
            </a:r>
            <a:r>
              <a:rPr lang="en-IE" dirty="0" smtClean="0"/>
              <a:t> </a:t>
            </a:r>
            <a:r>
              <a:rPr lang="en-IE" dirty="0"/>
              <a:t>(</a:t>
            </a:r>
            <a:r>
              <a:rPr lang="en-IE" dirty="0" err="1"/>
              <a:t>Mno</a:t>
            </a:r>
            <a:r>
              <a:rPr lang="en-IE" dirty="0"/>
              <a:t>, </a:t>
            </a:r>
            <a:r>
              <a:rPr lang="en-IE" dirty="0" err="1"/>
              <a:t>mcurrent,mname</a:t>
            </a:r>
            <a:r>
              <a:rPr lang="en-IE" dirty="0"/>
              <a:t>, </a:t>
            </a:r>
            <a:r>
              <a:rPr lang="en-IE" dirty="0" err="1"/>
              <a:t>mdateofbirth</a:t>
            </a:r>
            <a:r>
              <a:rPr lang="en-IE" dirty="0"/>
              <a:t>) values</a:t>
            </a:r>
            <a:br>
              <a:rPr lang="en-IE" dirty="0"/>
            </a:br>
            <a:r>
              <a:rPr lang="en-IE" dirty="0"/>
              <a:t>(654325, 'Y','Harry','01-JAN-1995');</a:t>
            </a:r>
          </a:p>
          <a:p>
            <a:endParaRPr lang="en-US" dirty="0"/>
          </a:p>
          <a:p>
            <a:endParaRPr lang="en-IE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Error report:</a:t>
            </a:r>
          </a:p>
          <a:p>
            <a:r>
              <a:rPr lang="en-IE" dirty="0" smtClean="0"/>
              <a:t>SQL Error: ORA-01400: cannot insert NULL into ("</a:t>
            </a:r>
            <a:r>
              <a:rPr lang="en-IE" smtClean="0"/>
              <a:t>DLAWLESS".“CLUB_MEMBER</a:t>
            </a:r>
            <a:r>
              <a:rPr lang="en-IE" dirty="0" smtClean="0"/>
              <a:t>"."MCURRENT")</a:t>
            </a:r>
          </a:p>
          <a:p>
            <a:r>
              <a:rPr lang="en-IE" dirty="0" smtClean="0"/>
              <a:t>01400. 00000 -  "cannot insert NULL into (%s)"</a:t>
            </a:r>
          </a:p>
          <a:p>
            <a:r>
              <a:rPr lang="en-IE" dirty="0" smtClean="0"/>
              <a:t>*Cause:    </a:t>
            </a:r>
          </a:p>
          <a:p>
            <a:r>
              <a:rPr lang="en-IE" dirty="0" smtClean="0"/>
              <a:t>*Action: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23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65" name="Text Box 53"/>
          <p:cNvSpPr txBox="1">
            <a:spLocks noChangeArrowheads="1"/>
          </p:cNvSpPr>
          <p:nvPr/>
        </p:nvSpPr>
        <p:spPr bwMode="auto">
          <a:xfrm>
            <a:off x="5274502" y="3913187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Result</a:t>
            </a:r>
          </a:p>
        </p:txBody>
      </p:sp>
      <p:graphicFrame>
        <p:nvGraphicFramePr>
          <p:cNvPr id="9017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31362"/>
              </p:ext>
            </p:extLst>
          </p:nvPr>
        </p:nvGraphicFramePr>
        <p:xfrm>
          <a:off x="5227620" y="4356101"/>
          <a:ext cx="2900380" cy="2071848"/>
        </p:xfrm>
        <a:graphic>
          <a:graphicData uri="http://schemas.openxmlformats.org/drawingml/2006/table">
            <a:tbl>
              <a:tblPr/>
              <a:tblGrid>
                <a:gridCol w="1450190"/>
                <a:gridCol w="1450190"/>
              </a:tblGrid>
              <a:tr h="203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MOVIE_TITLE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movie_type_description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18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Alien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SciFi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18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BladeRunner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SciFi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18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Star Wars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SciFi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18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Texas Chainsaw Massacre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Horror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90176" name="Text Box 64"/>
          <p:cNvSpPr txBox="1">
            <a:spLocks noChangeArrowheads="1"/>
          </p:cNvSpPr>
          <p:nvPr/>
        </p:nvSpPr>
        <p:spPr bwMode="auto">
          <a:xfrm>
            <a:off x="6698912" y="2017713"/>
            <a:ext cx="2307043" cy="369332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M.movie_type_id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90177" name="Text Box 65"/>
          <p:cNvSpPr txBox="1">
            <a:spLocks noChangeArrowheads="1"/>
          </p:cNvSpPr>
          <p:nvPr/>
        </p:nvSpPr>
        <p:spPr bwMode="auto">
          <a:xfrm>
            <a:off x="6759575" y="2438400"/>
            <a:ext cx="2230162" cy="369332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T.movie_type_id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90178" name="Text Box 66"/>
          <p:cNvSpPr txBox="1">
            <a:spLocks noChangeArrowheads="1"/>
          </p:cNvSpPr>
          <p:nvPr/>
        </p:nvSpPr>
        <p:spPr bwMode="auto">
          <a:xfrm>
            <a:off x="7581595" y="2895600"/>
            <a:ext cx="851515" cy="369332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grpSp>
        <p:nvGrpSpPr>
          <p:cNvPr id="90181" name="Group 69"/>
          <p:cNvGrpSpPr>
            <a:grpSpLocks/>
          </p:cNvGrpSpPr>
          <p:nvPr/>
        </p:nvGrpSpPr>
        <p:grpSpPr bwMode="auto">
          <a:xfrm>
            <a:off x="6705600" y="1111450"/>
            <a:ext cx="2286000" cy="2424706"/>
            <a:chOff x="4128" y="663"/>
            <a:chExt cx="1440" cy="2265"/>
          </a:xfrm>
        </p:grpSpPr>
        <p:sp>
          <p:nvSpPr>
            <p:cNvPr id="90182" name="Rectangle 70"/>
            <p:cNvSpPr>
              <a:spLocks noChangeArrowheads="1"/>
            </p:cNvSpPr>
            <p:nvPr/>
          </p:nvSpPr>
          <p:spPr bwMode="auto">
            <a:xfrm>
              <a:off x="4128" y="1008"/>
              <a:ext cx="1440" cy="19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90183" name="Text Box 71"/>
            <p:cNvSpPr txBox="1">
              <a:spLocks noChangeArrowheads="1"/>
            </p:cNvSpPr>
            <p:nvPr/>
          </p:nvSpPr>
          <p:spPr bwMode="auto">
            <a:xfrm>
              <a:off x="4162" y="663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 dirty="0" smtClean="0"/>
                <a:t>DBMS</a:t>
              </a:r>
              <a:endParaRPr lang="en-US" b="1" dirty="0"/>
            </a:p>
          </p:txBody>
        </p:sp>
      </p:grpSp>
      <p:sp>
        <p:nvSpPr>
          <p:cNvPr id="90184" name="AutoShape 72"/>
          <p:cNvSpPr>
            <a:spLocks noChangeArrowheads="1"/>
          </p:cNvSpPr>
          <p:nvPr/>
        </p:nvSpPr>
        <p:spPr bwMode="auto">
          <a:xfrm>
            <a:off x="-57190" y="2356066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7073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0185" name="AutoShape 73"/>
          <p:cNvSpPr>
            <a:spLocks noChangeArrowheads="1"/>
          </p:cNvSpPr>
          <p:nvPr/>
        </p:nvSpPr>
        <p:spPr bwMode="auto">
          <a:xfrm>
            <a:off x="730280" y="49911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293867" y="368721"/>
            <a:ext cx="7699545" cy="701731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Select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movie_title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,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movie_type_description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 from </a:t>
            </a:r>
            <a:r>
              <a:rPr lang="en-US" b="1" dirty="0" err="1" smtClean="0">
                <a:solidFill>
                  <a:srgbClr val="0000CC"/>
                </a:solidFill>
                <a:latin typeface="Tahoma" pitchFamily="34" charset="0"/>
              </a:rPr>
              <a:t>mm_movie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 M</a:t>
            </a:r>
          </a:p>
          <a:p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Join </a:t>
            </a:r>
            <a:r>
              <a:rPr lang="en-US" dirty="0" err="1" smtClean="0">
                <a:solidFill>
                  <a:srgbClr val="0000CC"/>
                </a:solidFill>
                <a:latin typeface="Tahoma" pitchFamily="34" charset="0"/>
              </a:rPr>
              <a:t>mm_movie_type</a:t>
            </a:r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 T </a:t>
            </a:r>
            <a:r>
              <a:rPr lang="en-US" dirty="0">
                <a:solidFill>
                  <a:srgbClr val="0000CC"/>
                </a:solidFill>
                <a:latin typeface="Tahoma" pitchFamily="34" charset="0"/>
              </a:rPr>
              <a:t>on (</a:t>
            </a:r>
            <a:r>
              <a:rPr lang="en-US" dirty="0" err="1">
                <a:solidFill>
                  <a:srgbClr val="0000CC"/>
                </a:solidFill>
                <a:latin typeface="Tahoma" pitchFamily="34" charset="0"/>
              </a:rPr>
              <a:t>m.movie_type_id</a:t>
            </a:r>
            <a:r>
              <a:rPr lang="en-US" dirty="0">
                <a:solidFill>
                  <a:srgbClr val="0000CC"/>
                </a:solidFill>
                <a:latin typeface="Tahoma" pitchFamily="34" charset="0"/>
              </a:rPr>
              <a:t>=</a:t>
            </a:r>
            <a:r>
              <a:rPr lang="en-US" dirty="0" err="1">
                <a:solidFill>
                  <a:srgbClr val="0000CC"/>
                </a:solidFill>
                <a:latin typeface="Tahoma" pitchFamily="34" charset="0"/>
              </a:rPr>
              <a:t>t.movie_type_id</a:t>
            </a:r>
            <a:r>
              <a:rPr lang="en-US" dirty="0">
                <a:solidFill>
                  <a:srgbClr val="0000CC"/>
                </a:solidFill>
                <a:latin typeface="Tahoma" pitchFamily="34" charset="0"/>
              </a:rPr>
              <a:t>);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22" name="Text Box 88"/>
          <p:cNvSpPr txBox="1">
            <a:spLocks noChangeArrowheads="1"/>
          </p:cNvSpPr>
          <p:nvPr/>
        </p:nvSpPr>
        <p:spPr bwMode="auto">
          <a:xfrm>
            <a:off x="406350" y="54097"/>
            <a:ext cx="73661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Find </a:t>
            </a:r>
            <a:r>
              <a:rPr lang="en-US" dirty="0" smtClean="0">
                <a:solidFill>
                  <a:srgbClr val="0000CC"/>
                </a:solidFill>
              </a:rPr>
              <a:t>the titles of all movies and return the description of the type 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4633913"/>
            <a:ext cx="20478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50080" y="4176713"/>
            <a:ext cx="366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MM_MOVIE</a:t>
            </a:r>
            <a:endParaRPr lang="en-IE" dirty="0"/>
          </a:p>
        </p:txBody>
      </p:sp>
      <p:sp>
        <p:nvSpPr>
          <p:cNvPr id="25" name="TextBox 24"/>
          <p:cNvSpPr txBox="1"/>
          <p:nvPr/>
        </p:nvSpPr>
        <p:spPr>
          <a:xfrm>
            <a:off x="920780" y="5960070"/>
            <a:ext cx="366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MM_MOVIE_TYPE</a:t>
            </a:r>
            <a:endParaRPr lang="en-IE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46" y="1600200"/>
            <a:ext cx="613391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15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65" grpId="0"/>
      <p:bldP spid="90176" grpId="0" animBg="1"/>
      <p:bldP spid="90177" grpId="0" animBg="1"/>
      <p:bldP spid="90178" grpId="0" animBg="1"/>
      <p:bldP spid="90184" grpId="0" animBg="1"/>
      <p:bldP spid="90185" grpId="0" animBg="1"/>
      <p:bldP spid="21" grpId="0" animBg="1"/>
      <p:bldP spid="2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Data Dictionary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937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SQL and the Data Dictionary</a:t>
            </a:r>
            <a:endParaRPr lang="en-GB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mtClean="0"/>
              <a:t>The data dictionary or catalogue stores</a:t>
            </a:r>
          </a:p>
          <a:p>
            <a:pPr lvl="1"/>
            <a:r>
              <a:rPr lang="en-GB" smtClean="0"/>
              <a:t>Information about database tables</a:t>
            </a:r>
          </a:p>
          <a:p>
            <a:pPr lvl="1"/>
            <a:r>
              <a:rPr lang="en-GB" smtClean="0"/>
              <a:t>Information about the columns of tables</a:t>
            </a:r>
          </a:p>
          <a:p>
            <a:pPr lvl="1"/>
            <a:r>
              <a:rPr lang="en-GB" smtClean="0"/>
              <a:t>Other information - users, locks, indexes, and more </a:t>
            </a:r>
          </a:p>
          <a:p>
            <a:pPr lvl="1"/>
            <a:r>
              <a:rPr lang="en-GB" smtClean="0"/>
              <a:t>This is ‘metadata’</a:t>
            </a:r>
            <a:endParaRPr lang="en-GB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mtClean="0"/>
              <a:t>Some DBMSs let you query the catalogue</a:t>
            </a:r>
          </a:p>
          <a:p>
            <a:pPr lvl="1"/>
            <a:r>
              <a:rPr lang="en-GB" smtClean="0"/>
              <a:t>In Oracle you can access the metadata in several ways</a:t>
            </a:r>
          </a:p>
          <a:p>
            <a:pPr lvl="1"/>
            <a:r>
              <a:rPr lang="en-GB" smtClean="0"/>
              <a:t>There are ‘system tables’ with metadata in them</a:t>
            </a:r>
          </a:p>
          <a:p>
            <a:pPr lvl="1"/>
            <a:r>
              <a:rPr lang="en-GB" smtClean="0"/>
              <a:t>You can also DESCRIBE tables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5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Oracle Data Dictionary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find out what tables and sequences you have defined use</a:t>
            </a:r>
          </a:p>
          <a:p>
            <a:pPr lvl="1">
              <a:buFontTx/>
              <a:buNone/>
            </a:pPr>
            <a:r>
              <a:rPr lang="en-GB" sz="2800" b="1" dirty="0">
                <a:latin typeface="Courier New" pitchFamily="49" charset="0"/>
              </a:rPr>
              <a:t>SELECT </a:t>
            </a:r>
            <a:r>
              <a:rPr lang="en-GB" sz="2800" b="1" dirty="0" err="1">
                <a:latin typeface="Courier New" pitchFamily="49" charset="0"/>
              </a:rPr>
              <a:t>table_name</a:t>
            </a:r>
            <a:r>
              <a:rPr lang="en-GB" sz="2800" b="1" dirty="0">
                <a:latin typeface="Courier New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GB" sz="2800" b="1" dirty="0">
                <a:latin typeface="Courier New" pitchFamily="49" charset="0"/>
              </a:rPr>
              <a:t>  FROM </a:t>
            </a:r>
            <a:r>
              <a:rPr lang="en-GB" sz="2800" b="1" dirty="0" err="1">
                <a:latin typeface="Courier New" pitchFamily="49" charset="0"/>
              </a:rPr>
              <a:t>user_tables</a:t>
            </a:r>
            <a:endParaRPr lang="en-GB" sz="2800" b="1" dirty="0">
              <a:latin typeface="Courier New" pitchFamily="49" charset="0"/>
            </a:endParaRPr>
          </a:p>
          <a:p>
            <a:pPr lvl="1"/>
            <a:r>
              <a:rPr lang="en-GB" dirty="0"/>
              <a:t>The </a:t>
            </a:r>
            <a:r>
              <a:rPr lang="en-GB" dirty="0" err="1"/>
              <a:t>user_tables</a:t>
            </a:r>
            <a:r>
              <a:rPr lang="en-GB" dirty="0"/>
              <a:t> table is maintained by Oracle</a:t>
            </a:r>
          </a:p>
          <a:p>
            <a:pPr lvl="1"/>
            <a:r>
              <a:rPr lang="en-GB" dirty="0"/>
              <a:t>It has </a:t>
            </a:r>
            <a:r>
              <a:rPr lang="en-GB" i="1" dirty="0"/>
              <a:t>lots</a:t>
            </a:r>
            <a:r>
              <a:rPr lang="en-GB" dirty="0"/>
              <a:t> of columns, so don’t use</a:t>
            </a:r>
          </a:p>
          <a:p>
            <a:pPr lvl="2">
              <a:buFontTx/>
              <a:buNone/>
            </a:pPr>
            <a:r>
              <a:rPr lang="en-GB" sz="2800" b="1" dirty="0">
                <a:latin typeface="Courier New" pitchFamily="49" charset="0"/>
              </a:rPr>
              <a:t>SELECT * FROM </a:t>
            </a:r>
            <a:r>
              <a:rPr lang="en-GB" sz="2800" b="1" dirty="0" err="1" smtClean="0">
                <a:latin typeface="Courier New" pitchFamily="49" charset="0"/>
              </a:rPr>
              <a:t>user_tables</a:t>
            </a:r>
            <a:endParaRPr lang="en-GB" sz="2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dirty="0"/>
              <a:t>To find the details of a table use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b="1" dirty="0">
                <a:latin typeface="Courier New" pitchFamily="49" charset="0"/>
              </a:rPr>
              <a:t>DESCRIBE &lt;table name&gt;</a:t>
            </a:r>
          </a:p>
          <a:p>
            <a:pPr lvl="2">
              <a:buFontTx/>
              <a:buNone/>
            </a:pPr>
            <a:endParaRPr lang="en-GB" sz="2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22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Oracle Data Dictionary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find out what tables and sequences you have defined use</a:t>
            </a:r>
          </a:p>
          <a:p>
            <a:pPr lvl="1">
              <a:buFontTx/>
              <a:buNone/>
            </a:pPr>
            <a:r>
              <a:rPr lang="en-GB" sz="2800" b="1" dirty="0">
                <a:latin typeface="Courier New" pitchFamily="49" charset="0"/>
              </a:rPr>
              <a:t>SELECT </a:t>
            </a:r>
            <a:r>
              <a:rPr lang="en-GB" sz="2800" b="1" dirty="0" err="1">
                <a:latin typeface="Courier New" pitchFamily="49" charset="0"/>
              </a:rPr>
              <a:t>table_name</a:t>
            </a:r>
            <a:r>
              <a:rPr lang="en-GB" sz="2800" b="1" dirty="0">
                <a:latin typeface="Courier New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GB" sz="2800" b="1" dirty="0">
                <a:latin typeface="Courier New" pitchFamily="49" charset="0"/>
              </a:rPr>
              <a:t>  FROM </a:t>
            </a:r>
            <a:r>
              <a:rPr lang="en-GB" sz="2800" b="1" dirty="0" err="1">
                <a:latin typeface="Courier New" pitchFamily="49" charset="0"/>
              </a:rPr>
              <a:t>user_tables</a:t>
            </a:r>
            <a:endParaRPr lang="en-GB" sz="2800" b="1" dirty="0">
              <a:latin typeface="Courier New" pitchFamily="49" charset="0"/>
            </a:endParaRPr>
          </a:p>
          <a:p>
            <a:pPr lvl="1"/>
            <a:r>
              <a:rPr lang="en-GB" dirty="0"/>
              <a:t>The </a:t>
            </a:r>
            <a:r>
              <a:rPr lang="en-GB" dirty="0" err="1"/>
              <a:t>user_tables</a:t>
            </a:r>
            <a:r>
              <a:rPr lang="en-GB" dirty="0"/>
              <a:t> table is maintained by Oracle</a:t>
            </a:r>
          </a:p>
          <a:p>
            <a:pPr lvl="1"/>
            <a:r>
              <a:rPr lang="en-GB" dirty="0"/>
              <a:t>It has </a:t>
            </a:r>
            <a:r>
              <a:rPr lang="en-GB" i="1" dirty="0"/>
              <a:t>lots</a:t>
            </a:r>
            <a:r>
              <a:rPr lang="en-GB" dirty="0"/>
              <a:t> of columns, so don’t use</a:t>
            </a:r>
          </a:p>
          <a:p>
            <a:pPr lvl="2">
              <a:buFontTx/>
              <a:buNone/>
            </a:pPr>
            <a:r>
              <a:rPr lang="en-GB" sz="2800" b="1" dirty="0">
                <a:latin typeface="Courier New" pitchFamily="49" charset="0"/>
              </a:rPr>
              <a:t>SELECT * FROM </a:t>
            </a:r>
            <a:r>
              <a:rPr lang="en-GB" sz="2800" b="1" dirty="0" err="1" smtClean="0">
                <a:latin typeface="Courier New" pitchFamily="49" charset="0"/>
              </a:rPr>
              <a:t>user_tables</a:t>
            </a:r>
            <a:endParaRPr lang="en-GB" sz="2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dirty="0"/>
              <a:t>To find the details of a table use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b="1" dirty="0">
                <a:latin typeface="Courier New" pitchFamily="49" charset="0"/>
              </a:rPr>
              <a:t>DESCRIBE &lt;table name&gt;</a:t>
            </a:r>
          </a:p>
          <a:p>
            <a:pPr lvl="2">
              <a:buFontTx/>
              <a:buNone/>
            </a:pPr>
            <a:endParaRPr lang="en-GB" sz="2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Oracle Data Dictionary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To find out what constraints you have defined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* from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user_constraints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283433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Handy way to delete all your tables…..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Type the following in the SQL Worksheet window:</a:t>
            </a:r>
          </a:p>
          <a:p>
            <a:pPr marL="0" indent="0">
              <a:buNone/>
            </a:pPr>
            <a:endParaRPr lang="en-I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replace procedure 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drpall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(select * from tabs) loop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 immediate ('drop table ' || 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i.table_name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|| ' cascade constraints');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loop;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drpall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65371"/>
            <a:ext cx="968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E" dirty="0" smtClean="0"/>
              <a:t>This will create a procedure (this will be listed under the Procedures in your connection)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360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Handy way to delete all your tables…..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To run your procedure</a:t>
            </a:r>
          </a:p>
          <a:p>
            <a:r>
              <a:rPr lang="en-I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SQL worksheet </a:t>
            </a:r>
          </a:p>
          <a:p>
            <a:pPr lvl="1"/>
            <a:r>
              <a:rPr lang="en-IE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 DRPALL;</a:t>
            </a:r>
          </a:p>
          <a:p>
            <a:pPr lvl="1"/>
            <a:r>
              <a:rPr lang="en-IE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(this is case sensitive)</a:t>
            </a:r>
            <a:endParaRPr lang="en-IE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0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5372</TotalTime>
  <Words>6186</Words>
  <Application>Microsoft Office PowerPoint</Application>
  <PresentationFormat>On-screen Show (4:3)</PresentationFormat>
  <Paragraphs>1122</Paragraphs>
  <Slides>96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8" baseType="lpstr">
      <vt:lpstr>Origin</vt:lpstr>
      <vt:lpstr>Worksheet</vt:lpstr>
      <vt:lpstr>Inner Join</vt:lpstr>
      <vt:lpstr>Inner Join – Two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Q3:</vt:lpstr>
      <vt:lpstr>PowerPoint Presentation</vt:lpstr>
      <vt:lpstr>Small Sandwich Retailer</vt:lpstr>
      <vt:lpstr>Small Sandwich Retailer</vt:lpstr>
      <vt:lpstr>Cartesian Product or Cross Join</vt:lpstr>
      <vt:lpstr>Cartesian Product or Cross Join</vt:lpstr>
      <vt:lpstr>Cartesian Product or Cross Join</vt:lpstr>
      <vt:lpstr>Natural Join</vt:lpstr>
      <vt:lpstr>Natural Join</vt:lpstr>
      <vt:lpstr>Natural Join</vt:lpstr>
      <vt:lpstr>Join USING (Inner Join, Equi Join)</vt:lpstr>
      <vt:lpstr>Join ON (Inner Join, Equi Join)</vt:lpstr>
      <vt:lpstr>Join ON (Inner Join, Equi Join)</vt:lpstr>
      <vt:lpstr>Join ON (Inner Join, Equi Join) No common column</vt:lpstr>
      <vt:lpstr>Non-Equi Join</vt:lpstr>
      <vt:lpstr>Join Non Equi Join</vt:lpstr>
      <vt:lpstr>Join Non Equi Join</vt:lpstr>
      <vt:lpstr>Joining Tables Using SQL:1999 Syntax</vt:lpstr>
      <vt:lpstr>Joining Tables Using SQL:1999 Syntax</vt:lpstr>
      <vt:lpstr>Joining Tables Using SQL:1999 Syntax</vt:lpstr>
      <vt:lpstr>Joining Tables Using SQL:1999 Syntax</vt:lpstr>
      <vt:lpstr>Joining Tables Using SQL:1999 Syntax</vt:lpstr>
      <vt:lpstr>Joining Tables Using SQL:1999 Syntax</vt:lpstr>
      <vt:lpstr>Foreign Keys</vt:lpstr>
      <vt:lpstr>Our Small Library</vt:lpstr>
      <vt:lpstr>Our Small Library</vt:lpstr>
      <vt:lpstr>Library</vt:lpstr>
      <vt:lpstr>Library</vt:lpstr>
      <vt:lpstr>Creating the Tables</vt:lpstr>
      <vt:lpstr>Creating the Tables</vt:lpstr>
      <vt:lpstr>Creating the Tables</vt:lpstr>
      <vt:lpstr>Creating the Tables</vt:lpstr>
      <vt:lpstr>Creating the Tables</vt:lpstr>
      <vt:lpstr>Primary Key Constraints</vt:lpstr>
      <vt:lpstr>Primary Keys</vt:lpstr>
      <vt:lpstr>Primary Keys</vt:lpstr>
      <vt:lpstr>Foreign Key Constraints</vt:lpstr>
      <vt:lpstr>Foreign Keys</vt:lpstr>
      <vt:lpstr>Foreign Keys</vt:lpstr>
      <vt:lpstr>Foreign Key Constraints</vt:lpstr>
      <vt:lpstr>Foreign Key Constraints</vt:lpstr>
      <vt:lpstr>Using our Books, Patrons and Transactions Tables</vt:lpstr>
      <vt:lpstr>Picking the table to drive from</vt:lpstr>
      <vt:lpstr>Our Select with join</vt:lpstr>
      <vt:lpstr>Changing the names given to columns in the output?</vt:lpstr>
      <vt:lpstr>PowerPoint Presentation</vt:lpstr>
      <vt:lpstr>Timed Competition…</vt:lpstr>
      <vt:lpstr>Constraints</vt:lpstr>
      <vt:lpstr>Constraints</vt:lpstr>
      <vt:lpstr>Constraints</vt:lpstr>
      <vt:lpstr>PowerPoint Presentation</vt:lpstr>
      <vt:lpstr>Constraints</vt:lpstr>
      <vt:lpstr>Defining Constraints</vt:lpstr>
      <vt:lpstr>Key Constraints</vt:lpstr>
      <vt:lpstr>Defining Constraints</vt:lpstr>
      <vt:lpstr>Defining Primary Key</vt:lpstr>
      <vt:lpstr>Our Library Example</vt:lpstr>
      <vt:lpstr>Value Constraints</vt:lpstr>
      <vt:lpstr>NULL and NOT NULL</vt:lpstr>
      <vt:lpstr>NULL</vt:lpstr>
      <vt:lpstr>CHECK</vt:lpstr>
      <vt:lpstr>CHECK</vt:lpstr>
      <vt:lpstr>UNIQUE constraint</vt:lpstr>
      <vt:lpstr>UNIQUE</vt:lpstr>
      <vt:lpstr>UNIQUE Constraint</vt:lpstr>
      <vt:lpstr>Table constraints</vt:lpstr>
      <vt:lpstr>DEFAULT Option</vt:lpstr>
      <vt:lpstr>DEFAULT</vt:lpstr>
      <vt:lpstr>Overlapping constraints</vt:lpstr>
      <vt:lpstr>Exercise</vt:lpstr>
      <vt:lpstr>Exercise</vt:lpstr>
      <vt:lpstr>Exercise</vt:lpstr>
      <vt:lpstr>If we violate a constraint… Duplicate Primary Key</vt:lpstr>
      <vt:lpstr>Violating UNIQUE constraint on MEmail</vt:lpstr>
      <vt:lpstr>One that violates a ‘not null’</vt:lpstr>
      <vt:lpstr>Data Dictionary</vt:lpstr>
      <vt:lpstr>SQL and the Data Dictionary</vt:lpstr>
      <vt:lpstr>Oracle Data Dictionary</vt:lpstr>
      <vt:lpstr>Oracle Data Dictionary</vt:lpstr>
      <vt:lpstr>Oracle Data Dictionary</vt:lpstr>
      <vt:lpstr>Handy way to delete all your tables…..</vt:lpstr>
      <vt:lpstr>Handy way to delete all your tables…..</vt:lpstr>
    </vt:vector>
  </TitlesOfParts>
  <Company>Oracle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Oracle</dc:creator>
  <cp:lastModifiedBy>DIT</cp:lastModifiedBy>
  <cp:revision>618</cp:revision>
  <cp:lastPrinted>2002-03-28T23:57:22Z</cp:lastPrinted>
  <dcterms:created xsi:type="dcterms:W3CDTF">2001-07-03T17:11:09Z</dcterms:created>
  <dcterms:modified xsi:type="dcterms:W3CDTF">2016-09-28T15:03:25Z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</Properties>
</file>