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0" r:id="rId3"/>
    <p:sldId id="262" r:id="rId4"/>
    <p:sldId id="270" r:id="rId5"/>
    <p:sldId id="283" r:id="rId6"/>
    <p:sldId id="271" r:id="rId7"/>
    <p:sldId id="272" r:id="rId8"/>
    <p:sldId id="273" r:id="rId9"/>
    <p:sldId id="300" r:id="rId10"/>
    <p:sldId id="274" r:id="rId11"/>
    <p:sldId id="275" r:id="rId12"/>
    <p:sldId id="301" r:id="rId13"/>
    <p:sldId id="287" r:id="rId14"/>
    <p:sldId id="277" r:id="rId15"/>
    <p:sldId id="286" r:id="rId16"/>
    <p:sldId id="285" r:id="rId17"/>
    <p:sldId id="302" r:id="rId18"/>
    <p:sldId id="280" r:id="rId19"/>
    <p:sldId id="281" r:id="rId20"/>
    <p:sldId id="288" r:id="rId21"/>
    <p:sldId id="289" r:id="rId22"/>
    <p:sldId id="290" r:id="rId23"/>
    <p:sldId id="291" r:id="rId24"/>
    <p:sldId id="293" r:id="rId25"/>
    <p:sldId id="294" r:id="rId26"/>
    <p:sldId id="292" r:id="rId27"/>
    <p:sldId id="296" r:id="rId28"/>
    <p:sldId id="297" r:id="rId29"/>
    <p:sldId id="298" r:id="rId30"/>
    <p:sldId id="29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7BD56-CCC1-4B10-858E-2064BF872359}" type="datetimeFigureOut">
              <a:rPr lang="en-IE" smtClean="0"/>
              <a:t>07/10/2016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6908D-7E70-48B0-8BC1-9F3A78FB4D0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54356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FDB5D-6401-4628-BA6A-E1668B42D93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242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E413-A6AC-4051-AA3A-8D26A09547B5}" type="datetimeFigureOut">
              <a:rPr lang="en-IE" smtClean="0"/>
              <a:t>07/10/2016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3C74-7BF1-4BEB-88B7-3F9AEFE3A2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609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E413-A6AC-4051-AA3A-8D26A09547B5}" type="datetimeFigureOut">
              <a:rPr lang="en-IE" smtClean="0"/>
              <a:t>07/10/2016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3C74-7BF1-4BEB-88B7-3F9AEFE3A2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613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E413-A6AC-4051-AA3A-8D26A09547B5}" type="datetimeFigureOut">
              <a:rPr lang="en-IE" smtClean="0"/>
              <a:t>07/10/2016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3C74-7BF1-4BEB-88B7-3F9AEFE3A2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44963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53F765-C2D0-40C0-AD68-986E4D6151E6}" type="datetime1">
              <a:rPr lang="en-US"/>
              <a:pPr>
                <a:defRPr/>
              </a:pPr>
              <a:t>10/7/2016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024C2-6306-4442-A836-6B8CD0126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7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E413-A6AC-4051-AA3A-8D26A09547B5}" type="datetimeFigureOut">
              <a:rPr lang="en-IE" smtClean="0"/>
              <a:t>07/10/2016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3C74-7BF1-4BEB-88B7-3F9AEFE3A2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60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E413-A6AC-4051-AA3A-8D26A09547B5}" type="datetimeFigureOut">
              <a:rPr lang="en-IE" smtClean="0"/>
              <a:t>07/10/2016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3C74-7BF1-4BEB-88B7-3F9AEFE3A2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614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E413-A6AC-4051-AA3A-8D26A09547B5}" type="datetimeFigureOut">
              <a:rPr lang="en-IE" smtClean="0"/>
              <a:t>07/10/2016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3C74-7BF1-4BEB-88B7-3F9AEFE3A2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8752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E413-A6AC-4051-AA3A-8D26A09547B5}" type="datetimeFigureOut">
              <a:rPr lang="en-IE" smtClean="0"/>
              <a:t>07/10/2016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3C74-7BF1-4BEB-88B7-3F9AEFE3A2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312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E413-A6AC-4051-AA3A-8D26A09547B5}" type="datetimeFigureOut">
              <a:rPr lang="en-IE" smtClean="0"/>
              <a:t>07/10/2016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3C74-7BF1-4BEB-88B7-3F9AEFE3A2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5631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E413-A6AC-4051-AA3A-8D26A09547B5}" type="datetimeFigureOut">
              <a:rPr lang="en-IE" smtClean="0"/>
              <a:t>07/10/2016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3C74-7BF1-4BEB-88B7-3F9AEFE3A2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8134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E413-A6AC-4051-AA3A-8D26A09547B5}" type="datetimeFigureOut">
              <a:rPr lang="en-IE" smtClean="0"/>
              <a:t>07/10/2016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3C74-7BF1-4BEB-88B7-3F9AEFE3A2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8050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E413-A6AC-4051-AA3A-8D26A09547B5}" type="datetimeFigureOut">
              <a:rPr lang="en-IE" smtClean="0"/>
              <a:t>07/10/2016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3C74-7BF1-4BEB-88B7-3F9AEFE3A2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162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DE413-A6AC-4051-AA3A-8D26A09547B5}" type="datetimeFigureOut">
              <a:rPr lang="en-IE" smtClean="0"/>
              <a:t>07/10/2016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13C74-7BF1-4BEB-88B7-3F9AEFE3A2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845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8975"/>
            <a:ext cx="7772400" cy="1470025"/>
          </a:xfrm>
        </p:spPr>
        <p:txBody>
          <a:bodyPr/>
          <a:lstStyle/>
          <a:p>
            <a:r>
              <a:rPr lang="en-IE" dirty="0" smtClean="0"/>
              <a:t>Stacks and Queues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56720"/>
            <a:ext cx="6400800" cy="1752600"/>
          </a:xfrm>
        </p:spPr>
        <p:txBody>
          <a:bodyPr/>
          <a:lstStyle/>
          <a:p>
            <a:r>
              <a:rPr lang="en-IE" dirty="0" smtClean="0"/>
              <a:t>Lecture 6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23173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Implementation of a stack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92500" lnSpcReduction="10000"/>
          </a:bodyPr>
          <a:lstStyle/>
          <a:p>
            <a:r>
              <a:rPr lang="en-IE" dirty="0" smtClean="0"/>
              <a:t>Two basic functions associated with stacks:</a:t>
            </a:r>
          </a:p>
          <a:p>
            <a:pPr lvl="1"/>
            <a:r>
              <a:rPr lang="en-IE" dirty="0" smtClean="0"/>
              <a:t>The </a:t>
            </a:r>
            <a:r>
              <a:rPr lang="en-IE" b="1" dirty="0" smtClean="0"/>
              <a:t>push</a:t>
            </a:r>
            <a:r>
              <a:rPr lang="en-IE" dirty="0" smtClean="0"/>
              <a:t> function: this adds a “node” to the beginning of a stack</a:t>
            </a:r>
          </a:p>
          <a:p>
            <a:pPr lvl="1"/>
            <a:r>
              <a:rPr lang="en-IE" dirty="0" smtClean="0"/>
              <a:t>The </a:t>
            </a:r>
            <a:r>
              <a:rPr lang="en-IE" b="1" dirty="0" smtClean="0"/>
              <a:t>pop</a:t>
            </a:r>
            <a:r>
              <a:rPr lang="en-IE" dirty="0" smtClean="0"/>
              <a:t> function: removes a “node” from the beginning of a stack.</a:t>
            </a:r>
          </a:p>
          <a:p>
            <a:r>
              <a:rPr lang="en-IE" dirty="0" smtClean="0"/>
              <a:t>Implementation is a combination of:</a:t>
            </a:r>
            <a:endParaRPr lang="en-IE" dirty="0"/>
          </a:p>
          <a:p>
            <a:pPr lvl="1"/>
            <a:r>
              <a:rPr lang="en-IE" dirty="0" smtClean="0"/>
              <a:t>Creating a new node; (</a:t>
            </a:r>
            <a:r>
              <a:rPr lang="en-IE" b="1" dirty="0" smtClean="0"/>
              <a:t>in C use </a:t>
            </a:r>
            <a:r>
              <a:rPr lang="en-IE" b="1" dirty="0" err="1" smtClean="0"/>
              <a:t>malloc</a:t>
            </a:r>
            <a:r>
              <a:rPr lang="en-IE" dirty="0" smtClean="0"/>
              <a:t>)</a:t>
            </a:r>
          </a:p>
          <a:p>
            <a:pPr lvl="1"/>
            <a:r>
              <a:rPr lang="en-IE" dirty="0" smtClean="0"/>
              <a:t>Assigning data to the data element of the node</a:t>
            </a:r>
          </a:p>
          <a:p>
            <a:pPr lvl="1"/>
            <a:r>
              <a:rPr lang="en-IE" dirty="0" smtClean="0"/>
              <a:t>Using the push function or the pop functions</a:t>
            </a:r>
          </a:p>
          <a:p>
            <a:pPr lvl="1"/>
            <a:r>
              <a:rPr lang="en-IE" dirty="0" smtClean="0"/>
              <a:t>The </a:t>
            </a:r>
            <a:r>
              <a:rPr lang="en-IE" i="1" dirty="0" smtClean="0"/>
              <a:t>constrain</a:t>
            </a:r>
            <a:r>
              <a:rPr lang="en-IE" dirty="0" smtClean="0"/>
              <a:t> that you </a:t>
            </a:r>
            <a:r>
              <a:rPr lang="en-IE" i="1" dirty="0" smtClean="0"/>
              <a:t>can not pop</a:t>
            </a:r>
            <a:r>
              <a:rPr lang="en-IE" dirty="0" smtClean="0"/>
              <a:t> from an </a:t>
            </a:r>
            <a:r>
              <a:rPr lang="en-IE" i="1" dirty="0" smtClean="0"/>
              <a:t>empty stack</a:t>
            </a:r>
            <a:r>
              <a:rPr lang="en-IE" dirty="0" smtClean="0"/>
              <a:t>.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6443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IE" dirty="0" smtClean="0"/>
              <a:t>Delete/pop a node from the stack</a:t>
            </a:r>
            <a:endParaRPr lang="en-IE" dirty="0"/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539552" y="1772816"/>
            <a:ext cx="792088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dirty="0" smtClean="0"/>
              <a:t>Head</a:t>
            </a:r>
          </a:p>
          <a:p>
            <a:r>
              <a:rPr lang="en-IE" altLang="en-US" dirty="0" smtClean="0"/>
              <a:t>&amp;x</a:t>
            </a:r>
            <a:endParaRPr lang="en-IE" altLang="en-US" dirty="0"/>
          </a:p>
        </p:txBody>
      </p: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2450232" y="5627712"/>
            <a:ext cx="609600" cy="609600"/>
            <a:chOff x="1728" y="2880"/>
            <a:chExt cx="384" cy="384"/>
          </a:xfrm>
        </p:grpSpPr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9" name="Text Box 23"/>
            <p:cNvSpPr txBox="1">
              <a:spLocks noChangeArrowheads="1"/>
            </p:cNvSpPr>
            <p:nvPr/>
          </p:nvSpPr>
          <p:spPr bwMode="auto">
            <a:xfrm>
              <a:off x="1818" y="2966"/>
              <a:ext cx="2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CN" sz="2000" dirty="0" smtClean="0">
                  <a:solidFill>
                    <a:schemeClr val="bg1"/>
                  </a:solidFill>
                  <a:latin typeface="Tahoma" pitchFamily="34" charset="0"/>
                  <a:ea typeface="宋体" pitchFamily="2" charset="-122"/>
                </a:rPr>
                <a:t>A</a:t>
              </a:r>
              <a:endParaRPr lang="en-US" altLang="zh-CN" sz="2000" dirty="0">
                <a:solidFill>
                  <a:schemeClr val="bg1"/>
                </a:solidFill>
                <a:latin typeface="Tahoma" pitchFamily="34" charset="0"/>
                <a:ea typeface="宋体" pitchFamily="2" charset="-122"/>
              </a:endParaRPr>
            </a:p>
          </p:txBody>
        </p:sp>
      </p:grpSp>
      <p:sp>
        <p:nvSpPr>
          <p:cNvPr id="16" name="Line 13"/>
          <p:cNvSpPr>
            <a:spLocks noChangeShapeType="1"/>
          </p:cNvSpPr>
          <p:nvPr/>
        </p:nvSpPr>
        <p:spPr bwMode="auto">
          <a:xfrm flipV="1">
            <a:off x="1187624" y="5932512"/>
            <a:ext cx="1296144" cy="1676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E"/>
          </a:p>
        </p:txBody>
      </p:sp>
      <p:grpSp>
        <p:nvGrpSpPr>
          <p:cNvPr id="17" name="Group 36"/>
          <p:cNvGrpSpPr>
            <a:grpSpLocks/>
          </p:cNvGrpSpPr>
          <p:nvPr/>
        </p:nvGrpSpPr>
        <p:grpSpPr bwMode="auto">
          <a:xfrm>
            <a:off x="2339752" y="1739280"/>
            <a:ext cx="609600" cy="609600"/>
            <a:chOff x="1728" y="2880"/>
            <a:chExt cx="384" cy="384"/>
          </a:xfrm>
        </p:grpSpPr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19" name="Text Box 23"/>
            <p:cNvSpPr txBox="1">
              <a:spLocks noChangeArrowheads="1"/>
            </p:cNvSpPr>
            <p:nvPr/>
          </p:nvSpPr>
          <p:spPr bwMode="auto">
            <a:xfrm>
              <a:off x="1820" y="2966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chemeClr val="bg1"/>
                  </a:solidFill>
                  <a:latin typeface="Tahoma" pitchFamily="34" charset="0"/>
                  <a:ea typeface="宋体" pitchFamily="2" charset="-122"/>
                </a:rPr>
                <a:t>X</a:t>
              </a:r>
            </a:p>
          </p:txBody>
        </p:sp>
      </p:grp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3026296" y="5627712"/>
            <a:ext cx="609600" cy="6096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dirty="0" smtClean="0"/>
              <a:t>null</a:t>
            </a:r>
            <a:endParaRPr lang="en-IE" altLang="en-US" dirty="0"/>
          </a:p>
        </p:txBody>
      </p:sp>
      <p:sp>
        <p:nvSpPr>
          <p:cNvPr id="23" name="Rectangle 31"/>
          <p:cNvSpPr>
            <a:spLocks noChangeArrowheads="1"/>
          </p:cNvSpPr>
          <p:nvPr/>
        </p:nvSpPr>
        <p:spPr bwMode="auto">
          <a:xfrm>
            <a:off x="395536" y="5627712"/>
            <a:ext cx="792088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dirty="0" smtClean="0"/>
              <a:t>Head</a:t>
            </a:r>
          </a:p>
          <a:p>
            <a:r>
              <a:rPr lang="en-IE" altLang="en-US" dirty="0" smtClean="0"/>
              <a:t>&amp;A</a:t>
            </a:r>
            <a:endParaRPr lang="en-IE" altLang="en-US" dirty="0"/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2843808" y="3212976"/>
            <a:ext cx="609600" cy="6096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dirty="0" smtClean="0"/>
              <a:t>$A</a:t>
            </a:r>
            <a:endParaRPr lang="en-IE" altLang="en-US" dirty="0"/>
          </a:p>
        </p:txBody>
      </p:sp>
      <p:grpSp>
        <p:nvGrpSpPr>
          <p:cNvPr id="29" name="Group 36"/>
          <p:cNvGrpSpPr>
            <a:grpSpLocks/>
          </p:cNvGrpSpPr>
          <p:nvPr/>
        </p:nvGrpSpPr>
        <p:grpSpPr bwMode="auto">
          <a:xfrm>
            <a:off x="4860032" y="3179440"/>
            <a:ext cx="609600" cy="609600"/>
            <a:chOff x="1728" y="2880"/>
            <a:chExt cx="384" cy="384"/>
          </a:xfrm>
        </p:grpSpPr>
        <p:sp>
          <p:nvSpPr>
            <p:cNvPr id="30" name="Rectangle 14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31" name="Text Box 23"/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chemeClr val="bg1"/>
                  </a:solidFill>
                  <a:latin typeface="Tahoma" pitchFamily="34" charset="0"/>
                  <a:ea typeface="宋体" pitchFamily="2" charset="-122"/>
                </a:rPr>
                <a:t>A</a:t>
              </a:r>
            </a:p>
          </p:txBody>
        </p:sp>
      </p:grp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5330552" y="1772816"/>
            <a:ext cx="609600" cy="6096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dirty="0" smtClean="0"/>
              <a:t>null</a:t>
            </a:r>
            <a:endParaRPr lang="en-IE" altLang="en-US" dirty="0"/>
          </a:p>
        </p:txBody>
      </p:sp>
      <p:sp>
        <p:nvSpPr>
          <p:cNvPr id="36" name="Line 13"/>
          <p:cNvSpPr>
            <a:spLocks noChangeShapeType="1"/>
          </p:cNvSpPr>
          <p:nvPr/>
        </p:nvSpPr>
        <p:spPr bwMode="auto">
          <a:xfrm flipV="1">
            <a:off x="1331639" y="2045095"/>
            <a:ext cx="100855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37" name="TextBox 36"/>
          <p:cNvSpPr txBox="1"/>
          <p:nvPr/>
        </p:nvSpPr>
        <p:spPr>
          <a:xfrm>
            <a:off x="5436096" y="3717032"/>
            <a:ext cx="360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dirty="0"/>
              <a:t>Assign the data element of node X to a </a:t>
            </a:r>
            <a:r>
              <a:rPr lang="en-IE" dirty="0" smtClean="0"/>
              <a:t>variable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dirty="0"/>
              <a:t>Assign head pointer to point to second node in the stack by Assign it the value stored in the pointer element of the first node</a:t>
            </a:r>
            <a:r>
              <a:rPr lang="en-IE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dirty="0" smtClean="0"/>
              <a:t>Return data and delete node X  </a:t>
            </a:r>
            <a:endParaRPr lang="en-IE" dirty="0"/>
          </a:p>
        </p:txBody>
      </p:sp>
      <p:sp>
        <p:nvSpPr>
          <p:cNvPr id="33" name="TextBox 32"/>
          <p:cNvSpPr txBox="1"/>
          <p:nvPr/>
        </p:nvSpPr>
        <p:spPr>
          <a:xfrm>
            <a:off x="3059832" y="1196752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/>
              <a:t>The current stack containing two node</a:t>
            </a:r>
            <a:endParaRPr lang="en-IE" b="1" dirty="0"/>
          </a:p>
        </p:txBody>
      </p:sp>
      <p:sp>
        <p:nvSpPr>
          <p:cNvPr id="40" name="Rectangle 31"/>
          <p:cNvSpPr>
            <a:spLocks noChangeArrowheads="1"/>
          </p:cNvSpPr>
          <p:nvPr/>
        </p:nvSpPr>
        <p:spPr bwMode="auto">
          <a:xfrm>
            <a:off x="467544" y="3251448"/>
            <a:ext cx="792088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dirty="0" smtClean="0"/>
              <a:t>Head</a:t>
            </a:r>
          </a:p>
          <a:p>
            <a:r>
              <a:rPr lang="en-IE" altLang="en-US" dirty="0" smtClean="0"/>
              <a:t>&amp;x</a:t>
            </a:r>
            <a:endParaRPr lang="en-IE" altLang="en-US" dirty="0"/>
          </a:p>
        </p:txBody>
      </p:sp>
      <p:grpSp>
        <p:nvGrpSpPr>
          <p:cNvPr id="42" name="Group 36"/>
          <p:cNvGrpSpPr>
            <a:grpSpLocks/>
          </p:cNvGrpSpPr>
          <p:nvPr/>
        </p:nvGrpSpPr>
        <p:grpSpPr bwMode="auto">
          <a:xfrm>
            <a:off x="2234208" y="3212976"/>
            <a:ext cx="609600" cy="609600"/>
            <a:chOff x="1728" y="2880"/>
            <a:chExt cx="384" cy="384"/>
          </a:xfrm>
        </p:grpSpPr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44" name="Text Box 23"/>
            <p:cNvSpPr txBox="1">
              <a:spLocks noChangeArrowheads="1"/>
            </p:cNvSpPr>
            <p:nvPr/>
          </p:nvSpPr>
          <p:spPr bwMode="auto">
            <a:xfrm>
              <a:off x="1820" y="2966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chemeClr val="bg1"/>
                  </a:solidFill>
                  <a:latin typeface="Tahoma" pitchFamily="34" charset="0"/>
                  <a:ea typeface="宋体" pitchFamily="2" charset="-122"/>
                </a:rPr>
                <a:t>X</a:t>
              </a:r>
            </a:p>
          </p:txBody>
        </p:sp>
      </p:grp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2915816" y="1739280"/>
            <a:ext cx="609600" cy="6096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dirty="0" smtClean="0"/>
              <a:t>&amp;A</a:t>
            </a:r>
            <a:endParaRPr lang="en-IE" altLang="en-US" dirty="0"/>
          </a:p>
        </p:txBody>
      </p:sp>
      <p:sp>
        <p:nvSpPr>
          <p:cNvPr id="46" name="Line 13"/>
          <p:cNvSpPr>
            <a:spLocks noChangeShapeType="1"/>
          </p:cNvSpPr>
          <p:nvPr/>
        </p:nvSpPr>
        <p:spPr bwMode="auto">
          <a:xfrm>
            <a:off x="3513584" y="2060848"/>
            <a:ext cx="1240904" cy="1676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E"/>
          </a:p>
        </p:txBody>
      </p:sp>
      <p:grpSp>
        <p:nvGrpSpPr>
          <p:cNvPr id="47" name="Group 36"/>
          <p:cNvGrpSpPr>
            <a:grpSpLocks/>
          </p:cNvGrpSpPr>
          <p:nvPr/>
        </p:nvGrpSpPr>
        <p:grpSpPr bwMode="auto">
          <a:xfrm>
            <a:off x="4754488" y="1772816"/>
            <a:ext cx="609600" cy="609600"/>
            <a:chOff x="1728" y="2880"/>
            <a:chExt cx="384" cy="384"/>
          </a:xfrm>
        </p:grpSpPr>
        <p:sp>
          <p:nvSpPr>
            <p:cNvPr id="48" name="Rectangle 14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49" name="Text Box 23"/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chemeClr val="bg1"/>
                  </a:solidFill>
                  <a:latin typeface="Tahoma" pitchFamily="34" charset="0"/>
                  <a:ea typeface="宋体" pitchFamily="2" charset="-122"/>
                </a:rPr>
                <a:t>A</a:t>
              </a:r>
            </a:p>
          </p:txBody>
        </p:sp>
      </p:grpSp>
      <p:sp>
        <p:nvSpPr>
          <p:cNvPr id="50" name="Line 13"/>
          <p:cNvSpPr>
            <a:spLocks noChangeShapeType="1"/>
          </p:cNvSpPr>
          <p:nvPr/>
        </p:nvSpPr>
        <p:spPr bwMode="auto">
          <a:xfrm>
            <a:off x="755577" y="3861048"/>
            <a:ext cx="0" cy="57606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51" name="Line 13"/>
          <p:cNvSpPr>
            <a:spLocks noChangeShapeType="1"/>
          </p:cNvSpPr>
          <p:nvPr/>
        </p:nvSpPr>
        <p:spPr bwMode="auto">
          <a:xfrm flipV="1">
            <a:off x="755576" y="4437112"/>
            <a:ext cx="4479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52" name="Line 13"/>
          <p:cNvSpPr>
            <a:spLocks noChangeShapeType="1"/>
          </p:cNvSpPr>
          <p:nvPr/>
        </p:nvSpPr>
        <p:spPr bwMode="auto">
          <a:xfrm flipH="1" flipV="1">
            <a:off x="5235502" y="3749551"/>
            <a:ext cx="21556" cy="6864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53" name="Line 13"/>
          <p:cNvSpPr>
            <a:spLocks noChangeShapeType="1"/>
          </p:cNvSpPr>
          <p:nvPr/>
        </p:nvSpPr>
        <p:spPr bwMode="auto">
          <a:xfrm flipV="1">
            <a:off x="1259632" y="3484240"/>
            <a:ext cx="974576" cy="1676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38" name="Line 13"/>
          <p:cNvSpPr>
            <a:spLocks noChangeShapeType="1"/>
          </p:cNvSpPr>
          <p:nvPr/>
        </p:nvSpPr>
        <p:spPr bwMode="auto">
          <a:xfrm>
            <a:off x="3491879" y="3556248"/>
            <a:ext cx="1407071" cy="1676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2182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E" dirty="0" smtClean="0"/>
              <a:t>Sample code pop function </a:t>
            </a:r>
            <a:endParaRPr lang="en-IE" dirty="0"/>
          </a:p>
        </p:txBody>
      </p:sp>
      <p:pic>
        <p:nvPicPr>
          <p:cNvPr id="5" name="Content Placeholder 4" descr="D:\Dropbox DIot\Dropbox (DIoT)\myweb 2016\DT282 operating systems 2\lectures\week 6\sample.c - Notepad++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49" y="1125536"/>
            <a:ext cx="6958032" cy="5534798"/>
          </a:xfrm>
        </p:spPr>
      </p:pic>
    </p:spTree>
    <p:extLst>
      <p:ext uri="{BB962C8B-B14F-4D97-AF65-F5344CB8AC3E}">
        <p14:creationId xmlns:p14="http://schemas.microsoft.com/office/powerpoint/2010/main" val="3208985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3380E6"/>
                </a:solidFill>
                <a:latin typeface="Arial"/>
              </a:rPr>
              <a:t>Function </a:t>
            </a:r>
            <a:r>
              <a:rPr lang="en-US" dirty="0" smtClean="0">
                <a:solidFill>
                  <a:srgbClr val="3380E6"/>
                </a:solidFill>
                <a:latin typeface="Lucida Console" pitchFamily="49" charset="0"/>
              </a:rPr>
              <a:t>pop</a:t>
            </a:r>
          </a:p>
        </p:txBody>
      </p:sp>
      <p:sp>
        <p:nvSpPr>
          <p:cNvPr id="8704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Times New Roman" pitchFamily="18" charset="0"/>
              </a:rPr>
              <a:t>Function </a:t>
            </a:r>
            <a:r>
              <a:rPr lang="en-US" altLang="en-US" sz="2500" dirty="0" smtClean="0">
                <a:solidFill>
                  <a:srgbClr val="000000"/>
                </a:solidFill>
                <a:latin typeface="Lucida Console" pitchFamily="49" charset="0"/>
              </a:rPr>
              <a:t>main</a:t>
            </a:r>
            <a:r>
              <a:rPr lang="en-US" altLang="en-US" sz="2500" dirty="0" smtClean="0">
                <a:solidFill>
                  <a:srgbClr val="000000"/>
                </a:solidFill>
                <a:latin typeface="Times New Roman" pitchFamily="18" charset="0"/>
              </a:rPr>
              <a:t> determines if the stack is empty before calling </a:t>
            </a:r>
            <a:r>
              <a:rPr lang="en-US" altLang="en-US" sz="2500" dirty="0" smtClean="0">
                <a:solidFill>
                  <a:srgbClr val="000000"/>
                </a:solidFill>
                <a:latin typeface="Lucida Console" pitchFamily="49" charset="0"/>
              </a:rPr>
              <a:t>pop</a:t>
            </a:r>
            <a:r>
              <a:rPr lang="en-US" altLang="en-US" sz="2500" dirty="0" smtClean="0">
                <a:solidFill>
                  <a:srgbClr val="000000"/>
                </a:solidFill>
                <a:latin typeface="Times New Roman" pitchFamily="18" charset="0"/>
              </a:rPr>
              <a:t>. (could also do this within the function)</a:t>
            </a:r>
          </a:p>
          <a:p>
            <a:pPr eaLnBrk="1" hangingPunct="1">
              <a:lnSpc>
                <a:spcPct val="90000"/>
              </a:lnSpc>
            </a:pPr>
            <a:endParaRPr lang="en-US" altLang="en-US" sz="25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altLang="en-US" sz="2500" dirty="0" smtClean="0">
                <a:solidFill>
                  <a:srgbClr val="000000"/>
                </a:solidFill>
                <a:latin typeface="Lucida Console" pitchFamily="49" charset="0"/>
              </a:rPr>
              <a:t>pop</a:t>
            </a:r>
            <a:r>
              <a:rPr lang="en-US" altLang="en-US" sz="2500" dirty="0" smtClean="0">
                <a:solidFill>
                  <a:srgbClr val="000000"/>
                </a:solidFill>
                <a:latin typeface="Times New Roman" pitchFamily="18" charset="0"/>
              </a:rPr>
              <a:t> operation consists of five steps: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 smtClean="0">
                <a:solidFill>
                  <a:srgbClr val="000000"/>
                </a:solidFill>
                <a:latin typeface="Times New Roman" pitchFamily="18" charset="0"/>
              </a:rPr>
              <a:t>Assign </a:t>
            </a:r>
            <a:r>
              <a:rPr lang="en-US" altLang="en-US" sz="2100" dirty="0" smtClean="0">
                <a:solidFill>
                  <a:srgbClr val="000000"/>
                </a:solidFill>
                <a:latin typeface="Lucida Console" pitchFamily="49" charset="0"/>
              </a:rPr>
              <a:t>*</a:t>
            </a:r>
            <a:r>
              <a:rPr lang="en-US" altLang="en-US" sz="2100" dirty="0" err="1" smtClean="0">
                <a:solidFill>
                  <a:srgbClr val="000000"/>
                </a:solidFill>
                <a:latin typeface="Lucida Console" pitchFamily="49" charset="0"/>
              </a:rPr>
              <a:t>topPtr</a:t>
            </a:r>
            <a:r>
              <a:rPr lang="en-US" altLang="en-US" sz="2100" dirty="0" smtClean="0">
                <a:solidFill>
                  <a:srgbClr val="000000"/>
                </a:solidFill>
                <a:latin typeface="Times New Roman" pitchFamily="18" charset="0"/>
              </a:rPr>
              <a:t> to </a:t>
            </a:r>
            <a:r>
              <a:rPr lang="en-US" altLang="en-US" sz="2100" dirty="0" err="1" smtClean="0">
                <a:solidFill>
                  <a:srgbClr val="000000"/>
                </a:solidFill>
                <a:latin typeface="Lucida Console" pitchFamily="49" charset="0"/>
              </a:rPr>
              <a:t>tempPtr</a:t>
            </a:r>
            <a:r>
              <a:rPr lang="en-US" altLang="en-US" sz="2100" dirty="0" smtClean="0">
                <a:solidFill>
                  <a:srgbClr val="000000"/>
                </a:solidFill>
                <a:latin typeface="Times New Roman" pitchFamily="18" charset="0"/>
              </a:rPr>
              <a:t>; </a:t>
            </a:r>
            <a:r>
              <a:rPr lang="en-US" altLang="en-US" sz="2100" dirty="0" err="1" smtClean="0">
                <a:solidFill>
                  <a:srgbClr val="000000"/>
                </a:solidFill>
                <a:latin typeface="Lucida Console" pitchFamily="49" charset="0"/>
              </a:rPr>
              <a:t>tempPtr</a:t>
            </a:r>
            <a:r>
              <a:rPr lang="en-US" altLang="en-US" sz="2100" dirty="0" smtClean="0">
                <a:solidFill>
                  <a:srgbClr val="000000"/>
                </a:solidFill>
                <a:latin typeface="Times New Roman" pitchFamily="18" charset="0"/>
              </a:rPr>
              <a:t> will be used to free the unneeded memory.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 smtClean="0">
                <a:solidFill>
                  <a:srgbClr val="000000"/>
                </a:solidFill>
                <a:latin typeface="Times New Roman" pitchFamily="18" charset="0"/>
              </a:rPr>
              <a:t>Assign </a:t>
            </a:r>
            <a:r>
              <a:rPr lang="en-US" altLang="en-US" sz="2100" dirty="0" smtClean="0">
                <a:solidFill>
                  <a:srgbClr val="000000"/>
                </a:solidFill>
                <a:latin typeface="Lucida Console" pitchFamily="49" charset="0"/>
              </a:rPr>
              <a:t>(*</a:t>
            </a:r>
            <a:r>
              <a:rPr lang="en-US" altLang="en-US" sz="2100" dirty="0" err="1" smtClean="0">
                <a:solidFill>
                  <a:srgbClr val="000000"/>
                </a:solidFill>
                <a:latin typeface="Lucida Console" pitchFamily="49" charset="0"/>
              </a:rPr>
              <a:t>topPtr</a:t>
            </a:r>
            <a:r>
              <a:rPr lang="en-US" altLang="en-US" sz="2100" dirty="0" smtClean="0">
                <a:solidFill>
                  <a:srgbClr val="000000"/>
                </a:solidFill>
                <a:latin typeface="Lucida Console" pitchFamily="49" charset="0"/>
              </a:rPr>
              <a:t>)-&gt;data</a:t>
            </a:r>
            <a:r>
              <a:rPr lang="en-US" altLang="en-US" sz="2100" dirty="0" smtClean="0">
                <a:solidFill>
                  <a:srgbClr val="000000"/>
                </a:solidFill>
                <a:latin typeface="Times New Roman" pitchFamily="18" charset="0"/>
              </a:rPr>
              <a:t> to </a:t>
            </a:r>
            <a:r>
              <a:rPr lang="en-US" altLang="en-US" sz="2100" dirty="0" err="1" smtClean="0">
                <a:solidFill>
                  <a:srgbClr val="000000"/>
                </a:solidFill>
                <a:latin typeface="Lucida Console" pitchFamily="49" charset="0"/>
              </a:rPr>
              <a:t>popValue</a:t>
            </a:r>
            <a:r>
              <a:rPr lang="en-US" altLang="en-US" sz="2100" dirty="0" smtClean="0">
                <a:solidFill>
                  <a:srgbClr val="000000"/>
                </a:solidFill>
                <a:latin typeface="Times New Roman" pitchFamily="18" charset="0"/>
              </a:rPr>
              <a:t> to </a:t>
            </a:r>
            <a:r>
              <a:rPr lang="en-US" altLang="en-US" sz="2100" i="1" dirty="0" smtClean="0">
                <a:solidFill>
                  <a:srgbClr val="000000"/>
                </a:solidFill>
                <a:latin typeface="Times New Roman" pitchFamily="18" charset="0"/>
              </a:rPr>
              <a:t>save</a:t>
            </a:r>
            <a:r>
              <a:rPr lang="en-US" altLang="en-US" sz="2100" dirty="0" smtClean="0">
                <a:solidFill>
                  <a:srgbClr val="000000"/>
                </a:solidFill>
                <a:latin typeface="Times New Roman" pitchFamily="18" charset="0"/>
              </a:rPr>
              <a:t> the value in the top node.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 smtClean="0">
                <a:solidFill>
                  <a:srgbClr val="000000"/>
                </a:solidFill>
                <a:latin typeface="Times New Roman" pitchFamily="18" charset="0"/>
              </a:rPr>
              <a:t>Assign </a:t>
            </a:r>
            <a:r>
              <a:rPr lang="en-US" altLang="en-US" sz="2100" dirty="0" smtClean="0">
                <a:solidFill>
                  <a:srgbClr val="000000"/>
                </a:solidFill>
                <a:latin typeface="Lucida Console" pitchFamily="49" charset="0"/>
              </a:rPr>
              <a:t>(*</a:t>
            </a:r>
            <a:r>
              <a:rPr lang="en-US" altLang="en-US" sz="2100" dirty="0" err="1" smtClean="0">
                <a:solidFill>
                  <a:srgbClr val="000000"/>
                </a:solidFill>
                <a:latin typeface="Lucida Console" pitchFamily="49" charset="0"/>
              </a:rPr>
              <a:t>topPtr</a:t>
            </a:r>
            <a:r>
              <a:rPr lang="en-US" altLang="en-US" sz="2100" dirty="0" smtClean="0">
                <a:solidFill>
                  <a:srgbClr val="000000"/>
                </a:solidFill>
                <a:latin typeface="Lucida Console" pitchFamily="49" charset="0"/>
              </a:rPr>
              <a:t>)-&gt;</a:t>
            </a:r>
            <a:r>
              <a:rPr lang="en-US" altLang="en-US" sz="2100" dirty="0" err="1" smtClean="0">
                <a:solidFill>
                  <a:srgbClr val="000000"/>
                </a:solidFill>
                <a:latin typeface="Lucida Console" pitchFamily="49" charset="0"/>
              </a:rPr>
              <a:t>nextPtr</a:t>
            </a:r>
            <a:r>
              <a:rPr lang="en-US" altLang="en-US" sz="2100" dirty="0" smtClean="0">
                <a:solidFill>
                  <a:srgbClr val="000000"/>
                </a:solidFill>
                <a:latin typeface="Times New Roman" pitchFamily="18" charset="0"/>
              </a:rPr>
              <a:t> to </a:t>
            </a:r>
            <a:r>
              <a:rPr lang="en-US" altLang="en-US" sz="2100" dirty="0" smtClean="0">
                <a:solidFill>
                  <a:srgbClr val="000000"/>
                </a:solidFill>
                <a:latin typeface="Lucida Console" pitchFamily="49" charset="0"/>
              </a:rPr>
              <a:t>*</a:t>
            </a:r>
            <a:r>
              <a:rPr lang="en-US" altLang="en-US" sz="2100" dirty="0" err="1" smtClean="0">
                <a:solidFill>
                  <a:srgbClr val="000000"/>
                </a:solidFill>
                <a:latin typeface="Lucida Console" pitchFamily="49" charset="0"/>
              </a:rPr>
              <a:t>topPtr</a:t>
            </a:r>
            <a:r>
              <a:rPr lang="en-US" altLang="en-US" sz="2100" dirty="0" smtClean="0">
                <a:solidFill>
                  <a:srgbClr val="000000"/>
                </a:solidFill>
                <a:latin typeface="Times New Roman" pitchFamily="18" charset="0"/>
              </a:rPr>
              <a:t> so </a:t>
            </a:r>
            <a:r>
              <a:rPr lang="en-US" altLang="en-US" sz="2100" dirty="0" smtClean="0">
                <a:solidFill>
                  <a:srgbClr val="000000"/>
                </a:solidFill>
                <a:latin typeface="Lucida Console" pitchFamily="49" charset="0"/>
              </a:rPr>
              <a:t>*</a:t>
            </a:r>
            <a:r>
              <a:rPr lang="en-US" altLang="en-US" sz="2100" dirty="0" err="1" smtClean="0">
                <a:solidFill>
                  <a:srgbClr val="000000"/>
                </a:solidFill>
                <a:latin typeface="Lucida Console" pitchFamily="49" charset="0"/>
              </a:rPr>
              <a:t>topPtr</a:t>
            </a:r>
            <a:r>
              <a:rPr lang="en-US" altLang="en-US" sz="2100" dirty="0" smtClean="0">
                <a:solidFill>
                  <a:srgbClr val="000000"/>
                </a:solidFill>
                <a:latin typeface="Times New Roman" pitchFamily="18" charset="0"/>
              </a:rPr>
              <a:t> contains </a:t>
            </a:r>
            <a:r>
              <a:rPr lang="en-US" altLang="en-US" sz="2100" i="1" dirty="0" smtClean="0">
                <a:solidFill>
                  <a:srgbClr val="000000"/>
                </a:solidFill>
                <a:latin typeface="Times New Roman" pitchFamily="18" charset="0"/>
              </a:rPr>
              <a:t>address of the new top node</a:t>
            </a:r>
            <a:r>
              <a:rPr lang="en-US" altLang="en-US" sz="2100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i="1" dirty="0" smtClean="0">
                <a:solidFill>
                  <a:srgbClr val="000000"/>
                </a:solidFill>
                <a:latin typeface="Times New Roman" pitchFamily="18" charset="0"/>
              </a:rPr>
              <a:t>Free the memory </a:t>
            </a:r>
            <a:r>
              <a:rPr lang="en-US" altLang="en-US" sz="2100" dirty="0" smtClean="0">
                <a:solidFill>
                  <a:srgbClr val="000000"/>
                </a:solidFill>
                <a:latin typeface="Times New Roman" pitchFamily="18" charset="0"/>
              </a:rPr>
              <a:t>pointed to by </a:t>
            </a:r>
            <a:r>
              <a:rPr lang="en-US" altLang="en-US" sz="2100" dirty="0" err="1" smtClean="0">
                <a:solidFill>
                  <a:srgbClr val="000000"/>
                </a:solidFill>
                <a:latin typeface="Lucida Console" pitchFamily="49" charset="0"/>
              </a:rPr>
              <a:t>tempPtr</a:t>
            </a:r>
            <a:r>
              <a:rPr lang="en-US" altLang="en-US" sz="2100" dirty="0" smtClean="0">
                <a:solidFill>
                  <a:srgbClr val="000000"/>
                </a:solidFill>
                <a:latin typeface="Times New Roman" pitchFamily="18" charset="0"/>
              </a:rPr>
              <a:t> 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i="1" dirty="0" smtClean="0">
                <a:solidFill>
                  <a:srgbClr val="000000"/>
                </a:solidFill>
                <a:latin typeface="Times New Roman" pitchFamily="18" charset="0"/>
              </a:rPr>
              <a:t>Return </a:t>
            </a:r>
            <a:r>
              <a:rPr lang="en-US" altLang="en-US" sz="2100" i="1" dirty="0" err="1" smtClean="0">
                <a:solidFill>
                  <a:srgbClr val="000000"/>
                </a:solidFill>
                <a:latin typeface="Lucida Console" pitchFamily="49" charset="0"/>
              </a:rPr>
              <a:t>popValue</a:t>
            </a:r>
            <a:r>
              <a:rPr lang="en-US" altLang="en-US" sz="2100" dirty="0" smtClean="0">
                <a:solidFill>
                  <a:srgbClr val="000000"/>
                </a:solidFill>
                <a:latin typeface="Times New Roman" pitchFamily="18" charset="0"/>
              </a:rPr>
              <a:t> to the caller .</a:t>
            </a:r>
          </a:p>
        </p:txBody>
      </p:sp>
      <p:sp>
        <p:nvSpPr>
          <p:cNvPr id="86020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©1992-2013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1874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IE" dirty="0" smtClean="0"/>
              <a:t>Sample code </a:t>
            </a:r>
            <a:r>
              <a:rPr lang="en-IE" b="1" dirty="0" smtClean="0"/>
              <a:t>pop</a:t>
            </a:r>
            <a:r>
              <a:rPr lang="en-IE" dirty="0" smtClean="0"/>
              <a:t> function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 fontScale="92500" lnSpcReduction="20000"/>
          </a:bodyPr>
          <a:lstStyle/>
          <a:p>
            <a:r>
              <a:rPr lang="en-IE" dirty="0" smtClean="0"/>
              <a:t>// remove a node from the stack top</a:t>
            </a:r>
          </a:p>
          <a:p>
            <a:r>
              <a:rPr lang="en-IE" dirty="0" err="1" smtClean="0"/>
              <a:t>int</a:t>
            </a:r>
            <a:r>
              <a:rPr lang="en-IE" dirty="0" smtClean="0"/>
              <a:t> pop(</a:t>
            </a:r>
            <a:r>
              <a:rPr lang="en-IE" dirty="0" err="1" smtClean="0"/>
              <a:t>StackNode</a:t>
            </a:r>
            <a:r>
              <a:rPr lang="en-IE" dirty="0" smtClean="0"/>
              <a:t>  **</a:t>
            </a:r>
            <a:r>
              <a:rPr lang="en-IE" dirty="0" err="1" smtClean="0"/>
              <a:t>topPtr</a:t>
            </a:r>
            <a:r>
              <a:rPr lang="en-IE" dirty="0" smtClean="0"/>
              <a:t>)</a:t>
            </a:r>
          </a:p>
          <a:p>
            <a:r>
              <a:rPr lang="en-IE" dirty="0" smtClean="0"/>
              <a:t>{ </a:t>
            </a:r>
          </a:p>
          <a:p>
            <a:r>
              <a:rPr lang="en-IE" dirty="0" smtClean="0"/>
              <a:t>   </a:t>
            </a:r>
            <a:r>
              <a:rPr lang="en-IE" sz="2400" dirty="0" smtClean="0">
                <a:solidFill>
                  <a:srgbClr val="FF0000"/>
                </a:solidFill>
              </a:rPr>
              <a:t>// error checking code (if </a:t>
            </a:r>
            <a:r>
              <a:rPr lang="en-IE" sz="2400" dirty="0" err="1" smtClean="0">
                <a:solidFill>
                  <a:srgbClr val="FF0000"/>
                </a:solidFill>
              </a:rPr>
              <a:t>topPtr</a:t>
            </a:r>
            <a:r>
              <a:rPr lang="en-IE" sz="2400" dirty="0" smtClean="0">
                <a:solidFill>
                  <a:srgbClr val="FF0000"/>
                </a:solidFill>
              </a:rPr>
              <a:t> = NULL) {exit function} can be </a:t>
            </a:r>
            <a:r>
              <a:rPr lang="en-IE" sz="2400" dirty="0" err="1" smtClean="0">
                <a:solidFill>
                  <a:srgbClr val="FF0000"/>
                </a:solidFill>
              </a:rPr>
              <a:t>insterted</a:t>
            </a:r>
            <a:r>
              <a:rPr lang="en-IE" sz="2400" dirty="0" smtClean="0">
                <a:solidFill>
                  <a:srgbClr val="FF0000"/>
                </a:solidFill>
              </a:rPr>
              <a:t> in function or prior to the pop function call</a:t>
            </a:r>
          </a:p>
          <a:p>
            <a:pPr marL="457200" lvl="1" indent="0">
              <a:buNone/>
            </a:pPr>
            <a:r>
              <a:rPr lang="en-IE" dirty="0" smtClean="0"/>
              <a:t> </a:t>
            </a:r>
          </a:p>
          <a:p>
            <a:pPr marL="457200" lvl="1" indent="0">
              <a:buNone/>
            </a:pPr>
            <a:r>
              <a:rPr lang="en-IE" dirty="0" smtClean="0"/>
              <a:t> </a:t>
            </a:r>
            <a:r>
              <a:rPr lang="en-IE" dirty="0" err="1" smtClean="0"/>
              <a:t>StackNode</a:t>
            </a:r>
            <a:r>
              <a:rPr lang="en-IE" dirty="0" smtClean="0"/>
              <a:t> *</a:t>
            </a:r>
            <a:r>
              <a:rPr lang="en-IE" dirty="0" err="1" smtClean="0"/>
              <a:t>tempPtr</a:t>
            </a:r>
            <a:r>
              <a:rPr lang="en-IE" dirty="0" smtClean="0"/>
              <a:t> = *</a:t>
            </a:r>
            <a:r>
              <a:rPr lang="en-IE" dirty="0" err="1" smtClean="0"/>
              <a:t>topPtr</a:t>
            </a:r>
            <a:r>
              <a:rPr lang="en-IE" dirty="0" smtClean="0"/>
              <a:t>;             </a:t>
            </a:r>
          </a:p>
          <a:p>
            <a:r>
              <a:rPr lang="en-IE" dirty="0" smtClean="0"/>
              <a:t>   </a:t>
            </a:r>
            <a:r>
              <a:rPr lang="en-IE" dirty="0" err="1" smtClean="0"/>
              <a:t>int</a:t>
            </a:r>
            <a:r>
              <a:rPr lang="en-IE" dirty="0" smtClean="0"/>
              <a:t> </a:t>
            </a:r>
            <a:r>
              <a:rPr lang="en-IE" dirty="0" err="1" smtClean="0"/>
              <a:t>popValue</a:t>
            </a:r>
            <a:r>
              <a:rPr lang="en-IE" dirty="0" smtClean="0"/>
              <a:t> = (*</a:t>
            </a:r>
            <a:r>
              <a:rPr lang="en-IE" dirty="0" err="1" smtClean="0"/>
              <a:t>topPtr</a:t>
            </a:r>
            <a:r>
              <a:rPr lang="en-IE" dirty="0" smtClean="0"/>
              <a:t>)-&gt;data;  </a:t>
            </a:r>
          </a:p>
          <a:p>
            <a:r>
              <a:rPr lang="en-IE" dirty="0" smtClean="0"/>
              <a:t>   *</a:t>
            </a:r>
            <a:r>
              <a:rPr lang="en-IE" dirty="0" err="1" smtClean="0"/>
              <a:t>topPtr</a:t>
            </a:r>
            <a:r>
              <a:rPr lang="en-IE" dirty="0" smtClean="0"/>
              <a:t> = (*</a:t>
            </a:r>
            <a:r>
              <a:rPr lang="en-IE" dirty="0" err="1" smtClean="0"/>
              <a:t>topPtr</a:t>
            </a:r>
            <a:r>
              <a:rPr lang="en-IE" dirty="0" smtClean="0"/>
              <a:t>)-&gt;</a:t>
            </a:r>
            <a:r>
              <a:rPr lang="en-IE" dirty="0" err="1" smtClean="0"/>
              <a:t>nextPtr</a:t>
            </a:r>
            <a:r>
              <a:rPr lang="en-IE" dirty="0" smtClean="0"/>
              <a:t>;</a:t>
            </a:r>
          </a:p>
          <a:p>
            <a:r>
              <a:rPr lang="en-IE" dirty="0" smtClean="0"/>
              <a:t>   free(</a:t>
            </a:r>
            <a:r>
              <a:rPr lang="en-IE" dirty="0" err="1" smtClean="0"/>
              <a:t>tempPtr</a:t>
            </a:r>
            <a:r>
              <a:rPr lang="en-IE" dirty="0" smtClean="0"/>
              <a:t>);                 </a:t>
            </a:r>
          </a:p>
          <a:p>
            <a:r>
              <a:rPr lang="en-IE" dirty="0" smtClean="0"/>
              <a:t>   return </a:t>
            </a:r>
            <a:r>
              <a:rPr lang="en-IE" dirty="0" err="1" smtClean="0"/>
              <a:t>popValue</a:t>
            </a:r>
            <a:r>
              <a:rPr lang="en-IE" dirty="0" smtClean="0"/>
              <a:t>;</a:t>
            </a:r>
          </a:p>
          <a:p>
            <a:r>
              <a:rPr lang="en-IE" dirty="0" smtClean="0"/>
              <a:t>}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1892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The 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Function </a:t>
            </a:r>
            <a:r>
              <a:rPr lang="en-US" dirty="0">
                <a:solidFill>
                  <a:srgbClr val="3380E6"/>
                </a:solidFill>
                <a:latin typeface="Lucida Console" pitchFamily="49" charset="0"/>
              </a:rPr>
              <a:t>push </a:t>
            </a:r>
            <a:endParaRPr lang="en-US" dirty="0" smtClean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8397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25658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The function consists of three steps:</a:t>
            </a:r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Create a new node and assign the location of the allocated memory to </a:t>
            </a:r>
            <a:r>
              <a:rPr lang="en-US" altLang="en-US" dirty="0" err="1" smtClean="0">
                <a:solidFill>
                  <a:srgbClr val="000000"/>
                </a:solidFill>
                <a:latin typeface="Lucida Console" pitchFamily="49" charset="0"/>
              </a:rPr>
              <a:t>newPtr</a:t>
            </a:r>
            <a:endParaRPr lang="en-US" altLang="en-US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Assign </a:t>
            </a:r>
            <a:r>
              <a:rPr lang="en-US" altLang="en-US" sz="2400" dirty="0" smtClean="0">
                <a:solidFill>
                  <a:srgbClr val="000000"/>
                </a:solidFill>
                <a:latin typeface="Lucida Console" pitchFamily="49" charset="0"/>
              </a:rPr>
              <a:t>data, that is to be added to the stack,</a:t>
            </a:r>
            <a:r>
              <a:rPr lang="en-US" altLang="en-US" dirty="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to the new node;  Assign the pointer part of the new node to point to the top of the stack. (</a:t>
            </a:r>
            <a:r>
              <a:rPr lang="en-US" altLang="en-US" dirty="0" err="1" smtClean="0">
                <a:solidFill>
                  <a:srgbClr val="000000"/>
                </a:solidFill>
                <a:latin typeface="Times New Roman" pitchFamily="18" charset="0"/>
              </a:rPr>
              <a:t>newPtr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 -&gt;</a:t>
            </a:r>
            <a:r>
              <a:rPr lang="en-US" altLang="en-US" dirty="0" err="1" smtClean="0">
                <a:solidFill>
                  <a:srgbClr val="000000"/>
                </a:solidFill>
                <a:latin typeface="Times New Roman" pitchFamily="18" charset="0"/>
              </a:rPr>
              <a:t>nextPtr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 = …..</a:t>
            </a:r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Move </a:t>
            </a:r>
            <a:r>
              <a:rPr lang="en-US" altLang="en-US" dirty="0" err="1" smtClean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altLang="en-US" dirty="0" err="1" smtClean="0">
                <a:solidFill>
                  <a:srgbClr val="000000"/>
                </a:solidFill>
                <a:latin typeface="Lucida Console" pitchFamily="49" charset="0"/>
              </a:rPr>
              <a:t>opPtr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 to point to new node. {assign address of new node to the </a:t>
            </a:r>
            <a:r>
              <a:rPr lang="en-US" altLang="en-US" dirty="0" err="1" smtClean="0">
                <a:solidFill>
                  <a:srgbClr val="000000"/>
                </a:solidFill>
                <a:latin typeface="Times New Roman" pitchFamily="18" charset="0"/>
              </a:rPr>
              <a:t>TopPtr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82948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©1992-2013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1542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Illustration of the push function</a:t>
            </a:r>
            <a:endParaRPr lang="en-IE" dirty="0"/>
          </a:p>
        </p:txBody>
      </p:sp>
      <p:pic>
        <p:nvPicPr>
          <p:cNvPr id="4" name="Picture 1" descr="chtp7_12_Page_42"/>
          <p:cNvPicPr>
            <a:picLocks noGrp="1" noChangeAspect="1"/>
          </p:cNvPicPr>
          <p:nvPr isPhoto="1"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36" y="1600201"/>
            <a:ext cx="7454527" cy="434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5013176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dirty="0" smtClean="0"/>
              <a:t>Write code for the push function? 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48244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Sample code push function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62500" lnSpcReduction="20000"/>
          </a:bodyPr>
          <a:lstStyle/>
          <a:p>
            <a:r>
              <a:rPr lang="en-IE" dirty="0"/>
              <a:t>// insert a node at the stack top</a:t>
            </a:r>
          </a:p>
          <a:p>
            <a:r>
              <a:rPr lang="en-IE" dirty="0"/>
              <a:t>void </a:t>
            </a:r>
            <a:r>
              <a:rPr lang="en-IE" dirty="0" smtClean="0"/>
              <a:t>push(</a:t>
            </a:r>
            <a:r>
              <a:rPr lang="en-IE" dirty="0" err="1" smtClean="0"/>
              <a:t>StackNode</a:t>
            </a:r>
            <a:r>
              <a:rPr lang="en-IE" dirty="0" smtClean="0"/>
              <a:t>* </a:t>
            </a:r>
            <a:r>
              <a:rPr lang="en-IE" dirty="0"/>
              <a:t>*</a:t>
            </a:r>
            <a:r>
              <a:rPr lang="en-IE" dirty="0" err="1"/>
              <a:t>topPtr</a:t>
            </a:r>
            <a:r>
              <a:rPr lang="en-IE" dirty="0"/>
              <a:t>, </a:t>
            </a:r>
            <a:r>
              <a:rPr lang="en-IE" dirty="0" err="1"/>
              <a:t>int</a:t>
            </a:r>
            <a:r>
              <a:rPr lang="en-IE" dirty="0"/>
              <a:t> info)</a:t>
            </a:r>
          </a:p>
          <a:p>
            <a:r>
              <a:rPr lang="en-IE" dirty="0"/>
              <a:t>{ </a:t>
            </a:r>
          </a:p>
          <a:p>
            <a:r>
              <a:rPr lang="en-IE" dirty="0"/>
              <a:t>   </a:t>
            </a:r>
            <a:r>
              <a:rPr lang="en-IE" dirty="0" err="1" smtClean="0"/>
              <a:t>StackNode</a:t>
            </a:r>
            <a:r>
              <a:rPr lang="en-IE" dirty="0" smtClean="0"/>
              <a:t>* </a:t>
            </a:r>
            <a:r>
              <a:rPr lang="en-IE" dirty="0" err="1"/>
              <a:t>newPtr</a:t>
            </a:r>
            <a:r>
              <a:rPr lang="en-IE" dirty="0"/>
              <a:t> = </a:t>
            </a:r>
            <a:r>
              <a:rPr lang="en-IE" dirty="0" err="1"/>
              <a:t>malloc</a:t>
            </a:r>
            <a:r>
              <a:rPr lang="en-IE" dirty="0"/>
              <a:t>(</a:t>
            </a:r>
            <a:r>
              <a:rPr lang="en-IE" dirty="0" err="1"/>
              <a:t>sizeof</a:t>
            </a:r>
            <a:r>
              <a:rPr lang="en-IE" dirty="0"/>
              <a:t>(</a:t>
            </a:r>
            <a:r>
              <a:rPr lang="en-IE" dirty="0" err="1"/>
              <a:t>StackNode</a:t>
            </a:r>
            <a:r>
              <a:rPr lang="en-IE" dirty="0"/>
              <a:t>));</a:t>
            </a:r>
          </a:p>
          <a:p>
            <a:endParaRPr lang="en-IE" dirty="0"/>
          </a:p>
          <a:p>
            <a:r>
              <a:rPr lang="en-IE" dirty="0"/>
              <a:t>   // insert the node at stack top</a:t>
            </a:r>
          </a:p>
          <a:p>
            <a:r>
              <a:rPr lang="en-IE" dirty="0"/>
              <a:t>   if (</a:t>
            </a:r>
            <a:r>
              <a:rPr lang="en-IE" dirty="0" err="1"/>
              <a:t>newPtr</a:t>
            </a:r>
            <a:r>
              <a:rPr lang="en-IE" dirty="0"/>
              <a:t> != NULL) {           </a:t>
            </a:r>
          </a:p>
          <a:p>
            <a:r>
              <a:rPr lang="en-IE" dirty="0"/>
              <a:t>      </a:t>
            </a:r>
            <a:r>
              <a:rPr lang="en-IE" dirty="0" err="1"/>
              <a:t>newPtr</a:t>
            </a:r>
            <a:r>
              <a:rPr lang="en-IE" dirty="0"/>
              <a:t>-&gt;data = info;       </a:t>
            </a:r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// rest the </a:t>
            </a:r>
            <a:r>
              <a:rPr lang="en-IE" dirty="0" err="1" smtClean="0"/>
              <a:t>pinters</a:t>
            </a:r>
            <a:r>
              <a:rPr lang="en-IE" dirty="0" smtClean="0"/>
              <a:t>    </a:t>
            </a:r>
            <a:endParaRPr lang="en-IE" dirty="0"/>
          </a:p>
          <a:p>
            <a:r>
              <a:rPr lang="en-IE" dirty="0"/>
              <a:t>    </a:t>
            </a:r>
            <a:r>
              <a:rPr lang="en-IE" dirty="0" smtClean="0"/>
              <a:t> </a:t>
            </a:r>
            <a:r>
              <a:rPr lang="en-IE" dirty="0" smtClean="0">
                <a:solidFill>
                  <a:srgbClr val="FF0000"/>
                </a:solidFill>
              </a:rPr>
              <a:t>new node points to top of the stack?</a:t>
            </a:r>
            <a:endParaRPr lang="en-IE" dirty="0">
              <a:solidFill>
                <a:srgbClr val="FF0000"/>
              </a:solidFill>
            </a:endParaRPr>
          </a:p>
          <a:p>
            <a:r>
              <a:rPr lang="en-IE" dirty="0">
                <a:solidFill>
                  <a:srgbClr val="FF0000"/>
                </a:solidFill>
              </a:rPr>
              <a:t>      </a:t>
            </a:r>
            <a:r>
              <a:rPr lang="en-IE" dirty="0" smtClean="0">
                <a:solidFill>
                  <a:srgbClr val="FF0000"/>
                </a:solidFill>
              </a:rPr>
              <a:t>top pointer points to the new node?</a:t>
            </a:r>
            <a:endParaRPr lang="en-IE" dirty="0">
              <a:solidFill>
                <a:srgbClr val="FF0000"/>
              </a:solidFill>
            </a:endParaRPr>
          </a:p>
          <a:p>
            <a:r>
              <a:rPr lang="en-IE" dirty="0"/>
              <a:t>   }                     </a:t>
            </a:r>
          </a:p>
          <a:p>
            <a:r>
              <a:rPr lang="en-IE" dirty="0"/>
              <a:t>   else { // no space available</a:t>
            </a:r>
          </a:p>
          <a:p>
            <a:r>
              <a:rPr lang="en-IE" dirty="0"/>
              <a:t>      </a:t>
            </a:r>
            <a:r>
              <a:rPr lang="en-IE" dirty="0" err="1"/>
              <a:t>printf</a:t>
            </a:r>
            <a:r>
              <a:rPr lang="en-IE" dirty="0"/>
              <a:t>("%d not inserted. No memory available.\n", info);</a:t>
            </a:r>
          </a:p>
          <a:p>
            <a:r>
              <a:rPr lang="en-IE" dirty="0"/>
              <a:t>   } </a:t>
            </a:r>
          </a:p>
          <a:p>
            <a:r>
              <a:rPr lang="en-I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5569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en-IE" dirty="0" smtClean="0"/>
              <a:t>What is a queue?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Queue: Data </a:t>
            </a:r>
            <a:r>
              <a:rPr lang="en-IE" dirty="0" smtClean="0"/>
              <a:t>Structures</a:t>
            </a:r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1547664" y="336537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ight Arrow 7"/>
          <p:cNvSpPr/>
          <p:nvPr/>
        </p:nvSpPr>
        <p:spPr>
          <a:xfrm>
            <a:off x="2123728" y="358140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 8"/>
          <p:cNvSpPr/>
          <p:nvPr/>
        </p:nvSpPr>
        <p:spPr>
          <a:xfrm>
            <a:off x="2627784" y="336537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Right Arrow 9"/>
          <p:cNvSpPr/>
          <p:nvPr/>
        </p:nvSpPr>
        <p:spPr>
          <a:xfrm>
            <a:off x="3203848" y="358140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3707904" y="336537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ight Arrow 11"/>
          <p:cNvSpPr/>
          <p:nvPr/>
        </p:nvSpPr>
        <p:spPr>
          <a:xfrm>
            <a:off x="4283968" y="358140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/>
          <p:cNvSpPr/>
          <p:nvPr/>
        </p:nvSpPr>
        <p:spPr>
          <a:xfrm>
            <a:off x="4788024" y="336537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ight Arrow 13"/>
          <p:cNvSpPr/>
          <p:nvPr/>
        </p:nvSpPr>
        <p:spPr>
          <a:xfrm>
            <a:off x="5364088" y="358140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/>
          <p:cNvSpPr/>
          <p:nvPr/>
        </p:nvSpPr>
        <p:spPr>
          <a:xfrm>
            <a:off x="5868144" y="336537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ight Arrow 15"/>
          <p:cNvSpPr/>
          <p:nvPr/>
        </p:nvSpPr>
        <p:spPr>
          <a:xfrm>
            <a:off x="6444208" y="358140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>
            <a:off x="6948264" y="336537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Bent Arrow 18"/>
          <p:cNvSpPr/>
          <p:nvPr/>
        </p:nvSpPr>
        <p:spPr>
          <a:xfrm rot="10800000" flipV="1">
            <a:off x="395536" y="2501280"/>
            <a:ext cx="1152128" cy="1548172"/>
          </a:xfrm>
          <a:prstGeom prst="ben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4509120"/>
            <a:ext cx="7128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 smtClean="0"/>
              <a:t>A queue is used in many places in operating systems: </a:t>
            </a:r>
            <a:r>
              <a:rPr lang="en-IE" sz="2400" b="1" i="1" dirty="0" smtClean="0"/>
              <a:t>e.g. process, virtual memory, input/output operations </a:t>
            </a:r>
            <a:r>
              <a:rPr lang="en-IE" sz="2400" b="1" dirty="0" smtClean="0"/>
              <a:t> </a:t>
            </a:r>
          </a:p>
          <a:p>
            <a:r>
              <a:rPr lang="en-IE" sz="2400" b="1" dirty="0" smtClean="0"/>
              <a:t>It’s </a:t>
            </a:r>
            <a:r>
              <a:rPr lang="en-IE" sz="2400" b="1" dirty="0"/>
              <a:t>a structure that conforms to the principle of First In, First Out (FIFO</a:t>
            </a:r>
            <a:r>
              <a:rPr lang="en-IE" sz="2400" b="1" dirty="0" smtClean="0"/>
              <a:t>).</a:t>
            </a:r>
            <a:endParaRPr lang="en-IE" sz="2400" b="1" dirty="0"/>
          </a:p>
          <a:p>
            <a:r>
              <a:rPr lang="en-IE" sz="2400" b="1" dirty="0"/>
              <a:t>The first item to join the queue is the first item to be served</a:t>
            </a:r>
            <a:r>
              <a:rPr lang="en-IE" sz="2400" b="1" dirty="0" smtClean="0"/>
              <a:t>.</a:t>
            </a:r>
            <a:endParaRPr lang="en-IE" sz="2400" b="1" dirty="0"/>
          </a:p>
        </p:txBody>
      </p:sp>
      <p:sp>
        <p:nvSpPr>
          <p:cNvPr id="4" name="Oval 3"/>
          <p:cNvSpPr/>
          <p:nvPr/>
        </p:nvSpPr>
        <p:spPr>
          <a:xfrm>
            <a:off x="1691680" y="1700808"/>
            <a:ext cx="1872208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head of queue</a:t>
            </a:r>
            <a:endParaRPr lang="en-IE" dirty="0"/>
          </a:p>
        </p:txBody>
      </p:sp>
      <p:sp>
        <p:nvSpPr>
          <p:cNvPr id="21" name="Oval 20"/>
          <p:cNvSpPr/>
          <p:nvPr/>
        </p:nvSpPr>
        <p:spPr>
          <a:xfrm>
            <a:off x="5580112" y="1700808"/>
            <a:ext cx="1872208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tail of queue</a:t>
            </a:r>
            <a:endParaRPr lang="en-IE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835696" y="2636912"/>
            <a:ext cx="288032" cy="717683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7" idx="0"/>
          </p:cNvCxnSpPr>
          <p:nvPr/>
        </p:nvCxnSpPr>
        <p:spPr>
          <a:xfrm>
            <a:off x="6876256" y="2711317"/>
            <a:ext cx="360040" cy="654059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Bent Arrow 25"/>
          <p:cNvSpPr/>
          <p:nvPr/>
        </p:nvSpPr>
        <p:spPr>
          <a:xfrm rot="10800000" flipV="1">
            <a:off x="7524328" y="3537012"/>
            <a:ext cx="1152128" cy="1548172"/>
          </a:xfrm>
          <a:prstGeom prst="ben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96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queue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/>
          </a:bodyPr>
          <a:lstStyle/>
          <a:p>
            <a:r>
              <a:rPr lang="en-IE" dirty="0" smtClean="0"/>
              <a:t>The queue, like the stack, is comprised of nodes.</a:t>
            </a:r>
          </a:p>
          <a:p>
            <a:endParaRPr lang="en-IE" dirty="0"/>
          </a:p>
          <a:p>
            <a:r>
              <a:rPr lang="en-IE" dirty="0" smtClean="0"/>
              <a:t>It uses two functions which, by convention, are referred to as:</a:t>
            </a:r>
          </a:p>
          <a:p>
            <a:pPr lvl="1"/>
            <a:r>
              <a:rPr lang="en-IE" b="1" dirty="0" err="1" smtClean="0"/>
              <a:t>enqueue</a:t>
            </a:r>
            <a:r>
              <a:rPr lang="en-IE" dirty="0" smtClean="0"/>
              <a:t> (add node to end of queue)</a:t>
            </a:r>
          </a:p>
          <a:p>
            <a:pPr lvl="1"/>
            <a:r>
              <a:rPr lang="en-IE" b="1" dirty="0" err="1" smtClean="0"/>
              <a:t>dequeue</a:t>
            </a:r>
            <a:r>
              <a:rPr lang="en-IE" dirty="0" smtClean="0"/>
              <a:t> (remove node from head of queue)</a:t>
            </a:r>
          </a:p>
          <a:p>
            <a:endParaRPr lang="en-IE" dirty="0"/>
          </a:p>
          <a:p>
            <a:r>
              <a:rPr lang="en-IE" dirty="0" smtClean="0"/>
              <a:t>It has the constraint of </a:t>
            </a:r>
            <a:r>
              <a:rPr lang="en-IE" i="1" dirty="0" smtClean="0"/>
              <a:t>not removing</a:t>
            </a:r>
            <a:r>
              <a:rPr lang="en-IE" dirty="0" smtClean="0"/>
              <a:t> a node from an </a:t>
            </a:r>
            <a:r>
              <a:rPr lang="en-IE" i="1" dirty="0" smtClean="0"/>
              <a:t>empty queue</a:t>
            </a:r>
            <a:r>
              <a:rPr lang="en-IE" dirty="0" smtClean="0"/>
              <a:t>.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7616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Introduction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A stack and how it is implemented </a:t>
            </a:r>
          </a:p>
          <a:p>
            <a:pPr lvl="1"/>
            <a:r>
              <a:rPr lang="en-IE" dirty="0" smtClean="0"/>
              <a:t>A LIFO </a:t>
            </a:r>
          </a:p>
          <a:p>
            <a:pPr lvl="1"/>
            <a:r>
              <a:rPr lang="en-IE" dirty="0" smtClean="0"/>
              <a:t>The push (add node  to stack)</a:t>
            </a:r>
          </a:p>
          <a:p>
            <a:pPr lvl="1"/>
            <a:r>
              <a:rPr lang="en-IE" dirty="0" smtClean="0"/>
              <a:t>pop functions (delete note from stack)</a:t>
            </a:r>
          </a:p>
          <a:p>
            <a:endParaRPr lang="en-IE" dirty="0"/>
          </a:p>
          <a:p>
            <a:r>
              <a:rPr lang="en-IE" dirty="0" smtClean="0"/>
              <a:t>A queue and how  it is implemented </a:t>
            </a:r>
          </a:p>
          <a:p>
            <a:pPr lvl="1"/>
            <a:r>
              <a:rPr lang="en-IE" dirty="0" smtClean="0"/>
              <a:t>A FIFO </a:t>
            </a:r>
          </a:p>
          <a:p>
            <a:pPr lvl="1"/>
            <a:r>
              <a:rPr lang="en-IE" dirty="0" smtClean="0"/>
              <a:t>The </a:t>
            </a:r>
            <a:r>
              <a:rPr lang="en-IE" dirty="0" err="1" smtClean="0"/>
              <a:t>enqueue</a:t>
            </a:r>
            <a:r>
              <a:rPr lang="en-IE" dirty="0" smtClean="0"/>
              <a:t> function (add node to queue)</a:t>
            </a:r>
          </a:p>
          <a:p>
            <a:pPr lvl="1"/>
            <a:r>
              <a:rPr lang="en-IE" dirty="0" err="1" smtClean="0"/>
              <a:t>Dequeue</a:t>
            </a:r>
            <a:r>
              <a:rPr lang="en-IE" dirty="0" smtClean="0"/>
              <a:t> function (delete node from the queue)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5600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1" descr="chtp7_12_Page_55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8930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12.6  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Queues (Cont.)</a:t>
            </a:r>
          </a:p>
        </p:txBody>
      </p:sp>
      <p:sp>
        <p:nvSpPr>
          <p:cNvPr id="109571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altLang="en-US" i="1" dirty="0" err="1" smtClean="0">
                <a:solidFill>
                  <a:srgbClr val="000000"/>
                </a:solidFill>
                <a:latin typeface="Times New Roman" pitchFamily="18" charset="0"/>
              </a:rPr>
              <a:t>enqueue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 function 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consists of three steps:</a:t>
            </a:r>
          </a:p>
          <a:p>
            <a:pPr lvl="1" eaLnBrk="1" hangingPunct="1"/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Create 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a new node: assign  data, the value to be inserted in the queue,  to new node; assign the value null to the pointer part of the new node</a:t>
            </a:r>
          </a:p>
          <a:p>
            <a:pPr lvl="1" eaLnBrk="1" hangingPunct="1"/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If the queue is empty: </a:t>
            </a:r>
          </a:p>
          <a:p>
            <a:pPr lvl="2"/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assign </a:t>
            </a:r>
            <a:r>
              <a:rPr lang="en-US" altLang="en-US" dirty="0" err="1" smtClean="0">
                <a:solidFill>
                  <a:srgbClr val="000000"/>
                </a:solidFill>
                <a:latin typeface="Lucida Console" pitchFamily="49" charset="0"/>
              </a:rPr>
              <a:t>newPtr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 to </a:t>
            </a:r>
            <a:r>
              <a:rPr lang="en-US" altLang="en-US" dirty="0" smtClean="0">
                <a:solidFill>
                  <a:srgbClr val="000000"/>
                </a:solidFill>
                <a:latin typeface="Lucida Console" pitchFamily="49" charset="0"/>
              </a:rPr>
              <a:t>*</a:t>
            </a:r>
            <a:r>
              <a:rPr lang="en-US" altLang="en-US" dirty="0" err="1" smtClean="0">
                <a:solidFill>
                  <a:srgbClr val="000000"/>
                </a:solidFill>
                <a:latin typeface="Lucida Console" pitchFamily="49" charset="0"/>
              </a:rPr>
              <a:t>headPtr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, because the new node will be both the head and tail of the queue; </a:t>
            </a:r>
          </a:p>
          <a:p>
            <a:pPr lvl="2"/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Add new node to the end of the list by getting the tail node to point to the new node. </a:t>
            </a:r>
          </a:p>
          <a:p>
            <a:pPr lvl="1" eaLnBrk="1" hangingPunct="1"/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Assign the </a:t>
            </a:r>
            <a:r>
              <a:rPr lang="en-US" altLang="en-US" dirty="0" err="1" smtClean="0">
                <a:solidFill>
                  <a:srgbClr val="000000"/>
                </a:solidFill>
                <a:latin typeface="Times New Roman" pitchFamily="18" charset="0"/>
              </a:rPr>
              <a:t>tailptr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 to point to new node as the new node is the queue’s tail..</a:t>
            </a:r>
          </a:p>
        </p:txBody>
      </p:sp>
      <p:sp>
        <p:nvSpPr>
          <p:cNvPr id="108548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©1992-2013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8905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4" name="Picture 1" descr="chtp7_12_Page_56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3646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12.6.2  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Function </a:t>
            </a:r>
            <a:r>
              <a:rPr lang="en-US" dirty="0" err="1">
                <a:solidFill>
                  <a:srgbClr val="3380E6"/>
                </a:solidFill>
                <a:latin typeface="Lucida Console" pitchFamily="49" charset="0"/>
              </a:rPr>
              <a:t>dequeue</a:t>
            </a:r>
            <a:r>
              <a:rPr lang="en-US" dirty="0">
                <a:solidFill>
                  <a:srgbClr val="3380E6"/>
                </a:solidFill>
                <a:latin typeface="Lucida Console" pitchFamily="49" charset="0"/>
              </a:rPr>
              <a:t> </a:t>
            </a:r>
            <a:endParaRPr lang="en-US" dirty="0" smtClean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11366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altLang="en-US" dirty="0" err="1" smtClean="0">
                <a:solidFill>
                  <a:srgbClr val="000000"/>
                </a:solidFill>
                <a:latin typeface="Lucida Console" pitchFamily="49" charset="0"/>
              </a:rPr>
              <a:t>dequeue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 operation consists of six steps: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Ensure that there is error checking before the function is called (</a:t>
            </a:r>
            <a:r>
              <a:rPr lang="en-US" altLang="en-US" dirty="0" err="1" smtClean="0">
                <a:solidFill>
                  <a:srgbClr val="000000"/>
                </a:solidFill>
                <a:latin typeface="Times New Roman" pitchFamily="18" charset="0"/>
              </a:rPr>
              <a:t>headptr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 = NULL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Assign </a:t>
            </a:r>
            <a:r>
              <a:rPr lang="en-US" altLang="en-US" dirty="0" smtClean="0">
                <a:solidFill>
                  <a:srgbClr val="000000"/>
                </a:solidFill>
                <a:latin typeface="Lucida Console" pitchFamily="49" charset="0"/>
              </a:rPr>
              <a:t>(*</a:t>
            </a:r>
            <a:r>
              <a:rPr lang="en-US" altLang="en-US" dirty="0" err="1" smtClean="0">
                <a:solidFill>
                  <a:srgbClr val="000000"/>
                </a:solidFill>
                <a:latin typeface="Lucida Console" pitchFamily="49" charset="0"/>
              </a:rPr>
              <a:t>headPtr</a:t>
            </a:r>
            <a:r>
              <a:rPr lang="en-US" altLang="en-US" dirty="0" smtClean="0">
                <a:solidFill>
                  <a:srgbClr val="000000"/>
                </a:solidFill>
                <a:latin typeface="Lucida Console" pitchFamily="49" charset="0"/>
              </a:rPr>
              <a:t>)-&gt;data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 to </a:t>
            </a:r>
            <a:r>
              <a:rPr lang="en-US" altLang="en-US" dirty="0" smtClean="0">
                <a:solidFill>
                  <a:srgbClr val="000000"/>
                </a:solidFill>
                <a:latin typeface="Lucida Console" pitchFamily="49" charset="0"/>
              </a:rPr>
              <a:t>value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 to return the value 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Assign </a:t>
            </a:r>
            <a:r>
              <a:rPr lang="en-US" altLang="en-US" dirty="0" smtClean="0">
                <a:solidFill>
                  <a:srgbClr val="000000"/>
                </a:solidFill>
                <a:latin typeface="Lucida Console" pitchFamily="49" charset="0"/>
              </a:rPr>
              <a:t>*</a:t>
            </a:r>
            <a:r>
              <a:rPr lang="en-US" altLang="en-US" dirty="0" err="1" smtClean="0">
                <a:solidFill>
                  <a:srgbClr val="000000"/>
                </a:solidFill>
                <a:latin typeface="Lucida Console" pitchFamily="49" charset="0"/>
              </a:rPr>
              <a:t>headPtr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 to </a:t>
            </a:r>
            <a:r>
              <a:rPr lang="en-US" altLang="en-US" dirty="0" err="1" smtClean="0">
                <a:solidFill>
                  <a:srgbClr val="000000"/>
                </a:solidFill>
                <a:latin typeface="Lucida Console" pitchFamily="49" charset="0"/>
              </a:rPr>
              <a:t>tempPtr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</a:rPr>
              <a:t>clean up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Assign “….” so that </a:t>
            </a:r>
            <a:r>
              <a:rPr lang="en-US" altLang="en-US" dirty="0" err="1" smtClean="0">
                <a:solidFill>
                  <a:srgbClr val="000000"/>
                </a:solidFill>
                <a:latin typeface="Lucida Console" pitchFamily="49" charset="0"/>
              </a:rPr>
              <a:t>headPtr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 now points to the new first node in the queue.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If now </a:t>
            </a:r>
            <a:r>
              <a:rPr lang="en-US" altLang="en-US" dirty="0" smtClean="0">
                <a:solidFill>
                  <a:srgbClr val="000000"/>
                </a:solidFill>
                <a:latin typeface="Lucida Console" pitchFamily="49" charset="0"/>
              </a:rPr>
              <a:t>*</a:t>
            </a:r>
            <a:r>
              <a:rPr lang="en-US" altLang="en-US" dirty="0" err="1" smtClean="0">
                <a:solidFill>
                  <a:srgbClr val="000000"/>
                </a:solidFill>
                <a:latin typeface="Lucida Console" pitchFamily="49" charset="0"/>
              </a:rPr>
              <a:t>headPtr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 is </a:t>
            </a:r>
            <a:r>
              <a:rPr lang="en-US" altLang="en-US" dirty="0" smtClean="0">
                <a:solidFill>
                  <a:srgbClr val="000000"/>
                </a:solidFill>
                <a:latin typeface="Lucida Console" pitchFamily="49" charset="0"/>
              </a:rPr>
              <a:t>NULL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, assign </a:t>
            </a:r>
            <a:r>
              <a:rPr lang="en-US" altLang="en-US" dirty="0" smtClean="0">
                <a:solidFill>
                  <a:srgbClr val="000000"/>
                </a:solidFill>
                <a:latin typeface="Lucida Console" pitchFamily="49" charset="0"/>
              </a:rPr>
              <a:t>NULL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 to </a:t>
            </a:r>
            <a:r>
              <a:rPr lang="en-US" altLang="en-US" dirty="0" smtClean="0">
                <a:solidFill>
                  <a:srgbClr val="000000"/>
                </a:solidFill>
                <a:latin typeface="Lucida Console" pitchFamily="49" charset="0"/>
              </a:rPr>
              <a:t>*</a:t>
            </a:r>
            <a:r>
              <a:rPr lang="en-US" altLang="en-US" dirty="0" err="1" smtClean="0">
                <a:solidFill>
                  <a:srgbClr val="000000"/>
                </a:solidFill>
                <a:latin typeface="Lucida Console" pitchFamily="49" charset="0"/>
              </a:rPr>
              <a:t>tailPtr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 because the queue is now empty.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644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©1992-2013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0568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Sample Questions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Briefly describe what is a the stack data structure and how it can be used in the execution of a program.		(</a:t>
            </a:r>
            <a:r>
              <a:rPr lang="en-IE" dirty="0"/>
              <a:t>5</a:t>
            </a:r>
            <a:r>
              <a:rPr lang="en-IE" dirty="0" smtClean="0"/>
              <a:t> marks)</a:t>
            </a:r>
          </a:p>
          <a:p>
            <a:r>
              <a:rPr lang="en-IE" dirty="0" smtClean="0"/>
              <a:t>What is the difference between a single pointer and a double pointer.  (3 marks) </a:t>
            </a:r>
          </a:p>
          <a:p>
            <a:pPr marL="0" indent="0">
              <a:buNone/>
            </a:pPr>
            <a:r>
              <a:rPr lang="en-IE" dirty="0" smtClean="0"/>
              <a:t>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9118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Sample question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IE" dirty="0" smtClean="0"/>
              <a:t>Describe, using examples  </a:t>
            </a:r>
            <a:r>
              <a:rPr lang="en-IE" dirty="0" smtClean="0"/>
              <a:t>what is a queue data structure and give two examples  of where it may used in operating systems. 			(10 marks)</a:t>
            </a:r>
          </a:p>
          <a:p>
            <a:endParaRPr lang="en-IE" dirty="0" smtClean="0"/>
          </a:p>
          <a:p>
            <a:r>
              <a:rPr lang="en-IE" dirty="0" smtClean="0"/>
              <a:t>Explain, using examples,  </a:t>
            </a:r>
            <a:r>
              <a:rPr lang="en-IE" dirty="0" smtClean="0"/>
              <a:t>how to implement the </a:t>
            </a:r>
            <a:r>
              <a:rPr lang="en-IE" dirty="0" err="1" smtClean="0"/>
              <a:t>enqueue</a:t>
            </a:r>
            <a:r>
              <a:rPr lang="en-IE" dirty="0" smtClean="0"/>
              <a:t> and </a:t>
            </a:r>
            <a:r>
              <a:rPr lang="en-IE" dirty="0" err="1" smtClean="0"/>
              <a:t>dequeue</a:t>
            </a:r>
            <a:r>
              <a:rPr lang="en-IE" dirty="0" smtClean="0"/>
              <a:t>  function of a queue  (15 marks)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284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Sample exam Question 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What is meant by a queue a </a:t>
            </a:r>
            <a:r>
              <a:rPr lang="en-GB" dirty="0"/>
              <a:t>queue data structure</a:t>
            </a:r>
            <a:r>
              <a:rPr lang="en-GB" dirty="0" smtClean="0"/>
              <a:t>? </a:t>
            </a:r>
            <a:r>
              <a:rPr lang="en-GB" dirty="0" smtClean="0"/>
              <a:t>				</a:t>
            </a:r>
            <a:r>
              <a:rPr lang="en-IE" dirty="0" smtClean="0"/>
              <a:t>	</a:t>
            </a:r>
            <a:r>
              <a:rPr lang="en-IE" b="1" dirty="0" smtClean="0"/>
              <a:t>(</a:t>
            </a:r>
            <a:r>
              <a:rPr lang="en-IE" b="1" dirty="0"/>
              <a:t>4 Marks)</a:t>
            </a:r>
            <a:endParaRPr lang="en-IE" dirty="0"/>
          </a:p>
          <a:p>
            <a:r>
              <a:rPr lang="en-IE" dirty="0"/>
              <a:t> </a:t>
            </a:r>
          </a:p>
          <a:p>
            <a:pPr lvl="0"/>
            <a:r>
              <a:rPr lang="en-GB" dirty="0"/>
              <a:t>What is a stack data structure? 	</a:t>
            </a:r>
            <a:r>
              <a:rPr lang="en-GB" dirty="0" smtClean="0"/>
              <a:t>		</a:t>
            </a:r>
            <a:r>
              <a:rPr lang="en-GB" dirty="0" smtClean="0"/>
              <a:t>						</a:t>
            </a:r>
            <a:r>
              <a:rPr lang="en-GB" b="1" dirty="0" smtClean="0"/>
              <a:t>(</a:t>
            </a:r>
            <a:r>
              <a:rPr lang="en-GB" b="1" dirty="0"/>
              <a:t>4 marks)</a:t>
            </a:r>
            <a:endParaRPr lang="en-IE" dirty="0"/>
          </a:p>
          <a:p>
            <a:r>
              <a:rPr lang="en-IE" dirty="0"/>
              <a:t> </a:t>
            </a:r>
            <a:r>
              <a:rPr lang="en-IE" dirty="0" smtClean="0"/>
              <a:t>Explain, using a suitable example, the relationship between a single pointer and a double pointer. 		</a:t>
            </a:r>
            <a:r>
              <a:rPr lang="en-IE" dirty="0"/>
              <a:t>	</a:t>
            </a:r>
            <a:r>
              <a:rPr lang="en-IE" b="1" dirty="0"/>
              <a:t>(5 Marks</a:t>
            </a:r>
            <a:r>
              <a:rPr lang="en-IE" b="1" dirty="0" smtClean="0"/>
              <a:t>)</a:t>
            </a:r>
          </a:p>
          <a:p>
            <a:endParaRPr lang="en-IE" b="1" dirty="0"/>
          </a:p>
          <a:p>
            <a:r>
              <a:rPr lang="en-IE" b="1" dirty="0" smtClean="0"/>
              <a:t>Answer any two of the following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99636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Explain, using an example, why  this function would </a:t>
            </a:r>
            <a:r>
              <a:rPr lang="en-IE" dirty="0" smtClean="0"/>
              <a:t>not push a node on a stack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400600"/>
          </a:xfrm>
        </p:spPr>
        <p:txBody>
          <a:bodyPr>
            <a:normAutofit fontScale="62500" lnSpcReduction="20000"/>
          </a:bodyPr>
          <a:lstStyle/>
          <a:p>
            <a:r>
              <a:rPr lang="en-IE" dirty="0" smtClean="0"/>
              <a:t>//</a:t>
            </a:r>
            <a:r>
              <a:rPr lang="en-IE" dirty="0" err="1" smtClean="0"/>
              <a:t>fnt</a:t>
            </a:r>
            <a:r>
              <a:rPr lang="en-IE" dirty="0" smtClean="0"/>
              <a:t> 1 call</a:t>
            </a:r>
          </a:p>
          <a:p>
            <a:r>
              <a:rPr lang="en-IE" dirty="0" smtClean="0"/>
              <a:t>Push </a:t>
            </a:r>
            <a:r>
              <a:rPr lang="en-IE" dirty="0" smtClean="0"/>
              <a:t>(&amp;</a:t>
            </a:r>
            <a:r>
              <a:rPr lang="en-IE" dirty="0" err="1" smtClean="0"/>
              <a:t>StackPtr</a:t>
            </a:r>
            <a:r>
              <a:rPr lang="en-IE" dirty="0" smtClean="0"/>
              <a:t>);</a:t>
            </a:r>
          </a:p>
          <a:p>
            <a:endParaRPr lang="en-IE" dirty="0"/>
          </a:p>
          <a:p>
            <a:r>
              <a:rPr lang="en-IE" dirty="0" smtClean="0"/>
              <a:t>void </a:t>
            </a:r>
            <a:r>
              <a:rPr lang="en-IE" dirty="0" smtClean="0"/>
              <a:t>push</a:t>
            </a:r>
            <a:r>
              <a:rPr lang="en-IE" dirty="0" smtClean="0"/>
              <a:t>(</a:t>
            </a:r>
            <a:r>
              <a:rPr lang="en-IE" dirty="0" err="1" smtClean="0"/>
              <a:t>StackNode</a:t>
            </a:r>
            <a:r>
              <a:rPr lang="en-IE" dirty="0" smtClean="0"/>
              <a:t>** </a:t>
            </a:r>
            <a:r>
              <a:rPr lang="en-IE" dirty="0" err="1" smtClean="0"/>
              <a:t>topPtr</a:t>
            </a:r>
            <a:r>
              <a:rPr lang="en-IE" dirty="0"/>
              <a:t>, </a:t>
            </a:r>
            <a:r>
              <a:rPr lang="en-IE" dirty="0" err="1"/>
              <a:t>int</a:t>
            </a:r>
            <a:r>
              <a:rPr lang="en-IE" dirty="0"/>
              <a:t> info)</a:t>
            </a:r>
          </a:p>
          <a:p>
            <a:r>
              <a:rPr lang="en-IE" dirty="0"/>
              <a:t>{ </a:t>
            </a:r>
          </a:p>
          <a:p>
            <a:r>
              <a:rPr lang="en-IE" dirty="0"/>
              <a:t>   </a:t>
            </a:r>
            <a:r>
              <a:rPr lang="en-IE" dirty="0" err="1" smtClean="0"/>
              <a:t>StackNode</a:t>
            </a:r>
            <a:r>
              <a:rPr lang="en-IE" dirty="0" smtClean="0"/>
              <a:t> </a:t>
            </a:r>
            <a:r>
              <a:rPr lang="en-IE" dirty="0" err="1"/>
              <a:t>newPtr</a:t>
            </a:r>
            <a:r>
              <a:rPr lang="en-IE" dirty="0"/>
              <a:t> = </a:t>
            </a:r>
            <a:r>
              <a:rPr lang="en-IE" dirty="0" err="1"/>
              <a:t>malloc</a:t>
            </a:r>
            <a:r>
              <a:rPr lang="en-IE" dirty="0"/>
              <a:t>(</a:t>
            </a:r>
            <a:r>
              <a:rPr lang="en-IE" dirty="0" err="1"/>
              <a:t>sizeof</a:t>
            </a:r>
            <a:r>
              <a:rPr lang="en-IE" dirty="0"/>
              <a:t>(</a:t>
            </a:r>
            <a:r>
              <a:rPr lang="en-IE" dirty="0" err="1"/>
              <a:t>StackNode</a:t>
            </a:r>
            <a:r>
              <a:rPr lang="en-IE" dirty="0"/>
              <a:t>));</a:t>
            </a:r>
          </a:p>
          <a:p>
            <a:endParaRPr lang="en-IE" dirty="0"/>
          </a:p>
          <a:p>
            <a:r>
              <a:rPr lang="en-IE" dirty="0"/>
              <a:t> </a:t>
            </a:r>
          </a:p>
          <a:p>
            <a:r>
              <a:rPr lang="en-IE" dirty="0"/>
              <a:t>   if (</a:t>
            </a:r>
            <a:r>
              <a:rPr lang="en-IE" dirty="0" err="1"/>
              <a:t>newPtr</a:t>
            </a:r>
            <a:r>
              <a:rPr lang="en-IE" dirty="0"/>
              <a:t> != NULL) {           </a:t>
            </a:r>
          </a:p>
          <a:p>
            <a:r>
              <a:rPr lang="en-IE" dirty="0"/>
              <a:t>      </a:t>
            </a:r>
            <a:r>
              <a:rPr lang="en-IE" dirty="0" err="1"/>
              <a:t>newPtr</a:t>
            </a:r>
            <a:r>
              <a:rPr lang="en-IE" dirty="0"/>
              <a:t>-&gt;data = info;           </a:t>
            </a:r>
          </a:p>
          <a:p>
            <a:r>
              <a:rPr lang="en-IE" dirty="0"/>
              <a:t>      </a:t>
            </a:r>
            <a:r>
              <a:rPr lang="en-IE" dirty="0" err="1"/>
              <a:t>newPtr</a:t>
            </a:r>
            <a:r>
              <a:rPr lang="en-IE" dirty="0"/>
              <a:t>-&gt;</a:t>
            </a:r>
            <a:r>
              <a:rPr lang="en-IE" dirty="0" err="1"/>
              <a:t>nextPtr</a:t>
            </a:r>
            <a:r>
              <a:rPr lang="en-IE" dirty="0"/>
              <a:t> = </a:t>
            </a:r>
            <a:r>
              <a:rPr lang="en-IE" dirty="0" err="1" smtClean="0"/>
              <a:t>topPtr</a:t>
            </a:r>
            <a:r>
              <a:rPr lang="en-IE" dirty="0"/>
              <a:t>;     </a:t>
            </a:r>
          </a:p>
          <a:p>
            <a:r>
              <a:rPr lang="en-IE" dirty="0"/>
              <a:t>      </a:t>
            </a:r>
            <a:r>
              <a:rPr lang="en-IE" dirty="0" err="1" smtClean="0"/>
              <a:t>topPtr</a:t>
            </a:r>
            <a:r>
              <a:rPr lang="en-IE" dirty="0" smtClean="0"/>
              <a:t> </a:t>
            </a:r>
            <a:r>
              <a:rPr lang="en-IE" dirty="0"/>
              <a:t>= </a:t>
            </a:r>
            <a:r>
              <a:rPr lang="en-IE" dirty="0" err="1"/>
              <a:t>newPtr</a:t>
            </a:r>
            <a:r>
              <a:rPr lang="en-IE" dirty="0"/>
              <a:t>;              </a:t>
            </a:r>
          </a:p>
          <a:p>
            <a:r>
              <a:rPr lang="en-IE" dirty="0"/>
              <a:t>   }                     </a:t>
            </a:r>
          </a:p>
          <a:p>
            <a:r>
              <a:rPr lang="en-IE" dirty="0"/>
              <a:t>   else { </a:t>
            </a:r>
          </a:p>
          <a:p>
            <a:r>
              <a:rPr lang="en-IE" dirty="0"/>
              <a:t>      </a:t>
            </a:r>
            <a:r>
              <a:rPr lang="en-IE" dirty="0" err="1"/>
              <a:t>printf</a:t>
            </a:r>
            <a:r>
              <a:rPr lang="en-IE" dirty="0"/>
              <a:t>("%d not inserted. No memory available.\n", info);</a:t>
            </a:r>
          </a:p>
          <a:p>
            <a:r>
              <a:rPr lang="en-IE" dirty="0"/>
              <a:t>   } </a:t>
            </a:r>
          </a:p>
          <a:p>
            <a:r>
              <a:rPr lang="en-IE" dirty="0" smtClean="0"/>
              <a:t>} 							</a:t>
            </a:r>
            <a:r>
              <a:rPr lang="en-IE" sz="4000" b="1" dirty="0" smtClean="0"/>
              <a:t>(10 marks)</a:t>
            </a:r>
            <a:endParaRPr lang="en-IE" sz="4000" b="1" dirty="0"/>
          </a:p>
        </p:txBody>
      </p:sp>
    </p:spTree>
    <p:extLst>
      <p:ext uri="{BB962C8B-B14F-4D97-AF65-F5344CB8AC3E}">
        <p14:creationId xmlns:p14="http://schemas.microsoft.com/office/powerpoint/2010/main" val="3909046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Explain what the following code does and why it would not correctly pop a value from the stack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544616"/>
          </a:xfrm>
        </p:spPr>
        <p:txBody>
          <a:bodyPr>
            <a:normAutofit/>
          </a:bodyPr>
          <a:lstStyle/>
          <a:p>
            <a:endParaRPr lang="en-IE" sz="2400" dirty="0" smtClean="0"/>
          </a:p>
          <a:p>
            <a:r>
              <a:rPr lang="en-IE" sz="2400" dirty="0" smtClean="0"/>
              <a:t>// function to pop values from </a:t>
            </a:r>
            <a:r>
              <a:rPr lang="en-IE" sz="2400" dirty="0" smtClean="0"/>
              <a:t>stack assuming it is not empty</a:t>
            </a:r>
            <a:endParaRPr lang="en-IE" sz="2400" dirty="0" smtClean="0"/>
          </a:p>
          <a:p>
            <a:r>
              <a:rPr lang="en-IE" sz="2400" dirty="0" err="1" smtClean="0"/>
              <a:t>int</a:t>
            </a:r>
            <a:r>
              <a:rPr lang="en-IE" sz="2400" dirty="0" smtClean="0"/>
              <a:t> pop(</a:t>
            </a:r>
            <a:r>
              <a:rPr lang="en-IE" sz="2400" dirty="0" err="1" smtClean="0"/>
              <a:t>StackNode</a:t>
            </a:r>
            <a:r>
              <a:rPr lang="en-IE" sz="2400" dirty="0" smtClean="0"/>
              <a:t>** </a:t>
            </a:r>
            <a:r>
              <a:rPr lang="en-IE" sz="2400" dirty="0" err="1" smtClean="0"/>
              <a:t>topPtr</a:t>
            </a:r>
            <a:r>
              <a:rPr lang="en-IE" sz="2400" dirty="0"/>
              <a:t>)</a:t>
            </a:r>
          </a:p>
          <a:p>
            <a:r>
              <a:rPr lang="en-IE" sz="2400" dirty="0"/>
              <a:t>{ </a:t>
            </a:r>
          </a:p>
          <a:p>
            <a:r>
              <a:rPr lang="en-IE" sz="2400" dirty="0"/>
              <a:t>   </a:t>
            </a:r>
            <a:r>
              <a:rPr lang="en-IE" sz="2400" dirty="0" smtClean="0"/>
              <a:t>if </a:t>
            </a:r>
            <a:r>
              <a:rPr lang="en-IE" sz="2400" dirty="0" smtClean="0"/>
              <a:t>(</a:t>
            </a:r>
            <a:r>
              <a:rPr lang="en-IE" sz="2400" dirty="0" err="1" smtClean="0"/>
              <a:t>topPtr</a:t>
            </a:r>
            <a:r>
              <a:rPr lang="en-IE" sz="2400" dirty="0" smtClean="0"/>
              <a:t> </a:t>
            </a:r>
            <a:r>
              <a:rPr lang="en-IE" sz="2400" dirty="0" smtClean="0"/>
              <a:t>!= Null){</a:t>
            </a:r>
          </a:p>
          <a:p>
            <a:r>
              <a:rPr lang="en-IE" sz="2400" dirty="0" smtClean="0"/>
              <a:t>    </a:t>
            </a:r>
            <a:r>
              <a:rPr lang="en-IE" sz="2400" dirty="0" err="1" smtClean="0"/>
              <a:t>StackNode</a:t>
            </a:r>
            <a:r>
              <a:rPr lang="en-IE" sz="2400" dirty="0" smtClean="0"/>
              <a:t>* </a:t>
            </a:r>
            <a:r>
              <a:rPr lang="en-IE" sz="2400" dirty="0" err="1" smtClean="0"/>
              <a:t>tempPtr</a:t>
            </a:r>
            <a:r>
              <a:rPr lang="en-IE" sz="2400" dirty="0" smtClean="0"/>
              <a:t> </a:t>
            </a:r>
            <a:r>
              <a:rPr lang="en-IE" sz="2400" dirty="0"/>
              <a:t>= </a:t>
            </a:r>
            <a:r>
              <a:rPr lang="en-IE" sz="2400" dirty="0" err="1" smtClean="0"/>
              <a:t>topPtr</a:t>
            </a:r>
            <a:r>
              <a:rPr lang="en-IE" sz="2400" dirty="0"/>
              <a:t>;             </a:t>
            </a:r>
          </a:p>
          <a:p>
            <a:r>
              <a:rPr lang="en-IE" sz="2400" dirty="0"/>
              <a:t>   </a:t>
            </a:r>
            <a:r>
              <a:rPr lang="en-IE" sz="2400" dirty="0" err="1"/>
              <a:t>int</a:t>
            </a:r>
            <a:r>
              <a:rPr lang="en-IE" sz="2400" dirty="0"/>
              <a:t> </a:t>
            </a:r>
            <a:r>
              <a:rPr lang="en-IE" sz="2400" dirty="0" err="1"/>
              <a:t>popValue</a:t>
            </a:r>
            <a:r>
              <a:rPr lang="en-IE" sz="2400" dirty="0"/>
              <a:t> = (*</a:t>
            </a:r>
            <a:r>
              <a:rPr lang="en-IE" sz="2400" dirty="0" err="1"/>
              <a:t>topPtr</a:t>
            </a:r>
            <a:r>
              <a:rPr lang="en-IE" sz="2400" dirty="0"/>
              <a:t>)-&gt;data;  </a:t>
            </a:r>
          </a:p>
          <a:p>
            <a:r>
              <a:rPr lang="en-IE" sz="2400" dirty="0"/>
              <a:t>   </a:t>
            </a:r>
            <a:r>
              <a:rPr lang="en-IE" sz="2400" dirty="0" err="1" smtClean="0"/>
              <a:t>topPtr</a:t>
            </a:r>
            <a:r>
              <a:rPr lang="en-IE" sz="2400" dirty="0" smtClean="0"/>
              <a:t> </a:t>
            </a:r>
            <a:r>
              <a:rPr lang="en-IE" sz="2400" dirty="0"/>
              <a:t>= </a:t>
            </a:r>
            <a:r>
              <a:rPr lang="en-IE" sz="2400" dirty="0" smtClean="0"/>
              <a:t>(*</a:t>
            </a:r>
            <a:r>
              <a:rPr lang="en-IE" sz="2400" dirty="0" err="1" smtClean="0"/>
              <a:t>topPtr</a:t>
            </a:r>
            <a:r>
              <a:rPr lang="en-IE" sz="2400" dirty="0" smtClean="0"/>
              <a:t>)-&gt;</a:t>
            </a:r>
            <a:r>
              <a:rPr lang="en-IE" sz="2400" dirty="0" err="1"/>
              <a:t>nextPtr</a:t>
            </a:r>
            <a:r>
              <a:rPr lang="en-IE" sz="2400" dirty="0"/>
              <a:t>;</a:t>
            </a:r>
          </a:p>
          <a:p>
            <a:r>
              <a:rPr lang="en-IE" sz="2400" dirty="0"/>
              <a:t>   free(</a:t>
            </a:r>
            <a:r>
              <a:rPr lang="en-IE" sz="2400" dirty="0" err="1"/>
              <a:t>tempPtr</a:t>
            </a:r>
            <a:r>
              <a:rPr lang="en-IE" sz="2400" dirty="0"/>
              <a:t>);               </a:t>
            </a:r>
          </a:p>
          <a:p>
            <a:r>
              <a:rPr lang="en-IE" sz="2400" dirty="0"/>
              <a:t>   return </a:t>
            </a:r>
            <a:r>
              <a:rPr lang="en-IE" sz="2400" dirty="0" err="1"/>
              <a:t>popValue</a:t>
            </a:r>
            <a:r>
              <a:rPr lang="en-IE" sz="2400" dirty="0" smtClean="0"/>
              <a:t>;</a:t>
            </a:r>
          </a:p>
          <a:p>
            <a:r>
              <a:rPr lang="en-IE" sz="2400" dirty="0" smtClean="0"/>
              <a:t>} </a:t>
            </a:r>
            <a:endParaRPr lang="en-IE" sz="2400" dirty="0"/>
          </a:p>
          <a:p>
            <a:r>
              <a:rPr lang="en-IE" sz="2400" dirty="0" smtClean="0"/>
              <a:t>else return ‘\0’; 				</a:t>
            </a:r>
            <a:r>
              <a:rPr lang="en-IE" sz="2400" b="1" dirty="0" smtClean="0"/>
              <a:t>(10 Marks)</a:t>
            </a:r>
            <a:endParaRPr lang="en-IE" sz="2400" b="1" dirty="0"/>
          </a:p>
        </p:txBody>
      </p:sp>
    </p:spTree>
    <p:extLst>
      <p:ext uri="{BB962C8B-B14F-4D97-AF65-F5344CB8AC3E}">
        <p14:creationId xmlns:p14="http://schemas.microsoft.com/office/powerpoint/2010/main" val="135069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Explain what is wrong with the following Queue “</a:t>
            </a:r>
            <a:r>
              <a:rPr lang="en-IE" dirty="0" err="1" smtClean="0"/>
              <a:t>enqueue</a:t>
            </a:r>
            <a:r>
              <a:rPr lang="en-IE" dirty="0" smtClean="0"/>
              <a:t>” function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4785395"/>
          </a:xfrm>
        </p:spPr>
        <p:txBody>
          <a:bodyPr>
            <a:noAutofit/>
          </a:bodyPr>
          <a:lstStyle/>
          <a:p>
            <a:r>
              <a:rPr lang="en-IE" sz="1400" dirty="0"/>
              <a:t>void </a:t>
            </a:r>
            <a:r>
              <a:rPr lang="en-IE" sz="1400" dirty="0" err="1" smtClean="0"/>
              <a:t>enqueue</a:t>
            </a:r>
            <a:r>
              <a:rPr lang="en-IE" sz="1400" dirty="0" smtClean="0"/>
              <a:t>(</a:t>
            </a:r>
            <a:r>
              <a:rPr lang="en-IE" sz="1400" dirty="0" err="1" smtClean="0"/>
              <a:t>QueueNode</a:t>
            </a:r>
            <a:r>
              <a:rPr lang="en-IE" sz="1400" dirty="0" smtClean="0"/>
              <a:t>* * </a:t>
            </a:r>
            <a:r>
              <a:rPr lang="en-IE" sz="1400" dirty="0" err="1" smtClean="0"/>
              <a:t>headPtr</a:t>
            </a:r>
            <a:r>
              <a:rPr lang="en-IE" sz="1400" dirty="0"/>
              <a:t>, </a:t>
            </a:r>
            <a:r>
              <a:rPr lang="en-IE" sz="1400" dirty="0" err="1" smtClean="0"/>
              <a:t>QueueNode</a:t>
            </a:r>
            <a:r>
              <a:rPr lang="en-IE" sz="1400" dirty="0" smtClean="0"/>
              <a:t>* * </a:t>
            </a:r>
            <a:r>
              <a:rPr lang="en-IE" sz="1400" dirty="0" err="1" smtClean="0"/>
              <a:t>tailPtr</a:t>
            </a:r>
            <a:r>
              <a:rPr lang="en-IE" sz="1400" dirty="0"/>
              <a:t>, char value)</a:t>
            </a:r>
          </a:p>
          <a:p>
            <a:r>
              <a:rPr lang="en-IE" sz="1400" dirty="0"/>
              <a:t>{ </a:t>
            </a:r>
          </a:p>
          <a:p>
            <a:r>
              <a:rPr lang="en-IE" sz="1400" dirty="0"/>
              <a:t>   </a:t>
            </a:r>
            <a:r>
              <a:rPr lang="en-IE" sz="1400" dirty="0" err="1" smtClean="0"/>
              <a:t>QueueNodeP</a:t>
            </a:r>
            <a:r>
              <a:rPr lang="en-IE" sz="1400" dirty="0" smtClean="0"/>
              <a:t>*</a:t>
            </a:r>
            <a:r>
              <a:rPr lang="en-IE" sz="1400" dirty="0" err="1" smtClean="0"/>
              <a:t>newPtr</a:t>
            </a:r>
            <a:r>
              <a:rPr lang="en-IE" sz="1400" dirty="0"/>
              <a:t> </a:t>
            </a:r>
            <a:r>
              <a:rPr lang="en-IE" sz="1400" dirty="0" smtClean="0"/>
              <a:t>= </a:t>
            </a:r>
            <a:r>
              <a:rPr lang="en-IE" sz="1400" dirty="0" err="1"/>
              <a:t>malloc</a:t>
            </a:r>
            <a:r>
              <a:rPr lang="en-IE" sz="1400" dirty="0"/>
              <a:t>(</a:t>
            </a:r>
            <a:r>
              <a:rPr lang="en-IE" sz="1400" dirty="0" err="1"/>
              <a:t>sizeof</a:t>
            </a:r>
            <a:r>
              <a:rPr lang="en-IE" sz="1400" dirty="0"/>
              <a:t>(</a:t>
            </a:r>
            <a:r>
              <a:rPr lang="en-IE" sz="1400" dirty="0" err="1"/>
              <a:t>QueueNode</a:t>
            </a:r>
            <a:r>
              <a:rPr lang="en-IE" sz="1400" dirty="0" smtClean="0"/>
              <a:t>));</a:t>
            </a:r>
          </a:p>
          <a:p>
            <a:endParaRPr lang="en-IE" sz="1400" dirty="0"/>
          </a:p>
          <a:p>
            <a:r>
              <a:rPr lang="en-IE" sz="1400" dirty="0" smtClean="0"/>
              <a:t>   </a:t>
            </a:r>
            <a:r>
              <a:rPr lang="en-IE" sz="1400" dirty="0"/>
              <a:t>if (</a:t>
            </a:r>
            <a:r>
              <a:rPr lang="en-IE" sz="1400" dirty="0" err="1"/>
              <a:t>newPtr</a:t>
            </a:r>
            <a:r>
              <a:rPr lang="en-IE" sz="1400" dirty="0"/>
              <a:t> != NULL) { </a:t>
            </a:r>
            <a:r>
              <a:rPr lang="en-IE" sz="1400" dirty="0" smtClean="0"/>
              <a:t> </a:t>
            </a:r>
            <a:endParaRPr lang="en-IE" sz="1400" dirty="0"/>
          </a:p>
          <a:p>
            <a:r>
              <a:rPr lang="en-IE" sz="1400" dirty="0"/>
              <a:t>      </a:t>
            </a:r>
            <a:r>
              <a:rPr lang="en-IE" sz="1400" dirty="0" err="1"/>
              <a:t>newPtr</a:t>
            </a:r>
            <a:r>
              <a:rPr lang="en-IE" sz="1400" dirty="0"/>
              <a:t>-&gt;data = value;</a:t>
            </a:r>
          </a:p>
          <a:p>
            <a:r>
              <a:rPr lang="en-IE" sz="1400" dirty="0"/>
              <a:t>      </a:t>
            </a:r>
            <a:r>
              <a:rPr lang="en-IE" sz="1400" dirty="0" err="1"/>
              <a:t>newPtr</a:t>
            </a:r>
            <a:r>
              <a:rPr lang="en-IE" sz="1400" dirty="0"/>
              <a:t>-&gt;</a:t>
            </a:r>
            <a:r>
              <a:rPr lang="en-IE" sz="1400" dirty="0" err="1"/>
              <a:t>nextPtr</a:t>
            </a:r>
            <a:r>
              <a:rPr lang="en-IE" sz="1400" dirty="0"/>
              <a:t> = NULL;</a:t>
            </a:r>
          </a:p>
          <a:p>
            <a:endParaRPr lang="en-IE" sz="1400" dirty="0"/>
          </a:p>
          <a:p>
            <a:r>
              <a:rPr lang="en-IE" sz="1400" dirty="0"/>
              <a:t>   </a:t>
            </a:r>
            <a:r>
              <a:rPr lang="en-IE" sz="1400" dirty="0" smtClean="0"/>
              <a:t> </a:t>
            </a:r>
            <a:r>
              <a:rPr lang="en-IE" sz="1400" dirty="0"/>
              <a:t>if (</a:t>
            </a:r>
            <a:r>
              <a:rPr lang="en-IE" sz="1400" dirty="0" err="1"/>
              <a:t>isEmpty</a:t>
            </a:r>
            <a:r>
              <a:rPr lang="en-IE" sz="1400" dirty="0"/>
              <a:t>(*</a:t>
            </a:r>
            <a:r>
              <a:rPr lang="en-IE" sz="1400" dirty="0" err="1"/>
              <a:t>headPtr</a:t>
            </a:r>
            <a:r>
              <a:rPr lang="en-IE" sz="1400" dirty="0"/>
              <a:t>)) </a:t>
            </a:r>
            <a:r>
              <a:rPr lang="en-IE" sz="1400" dirty="0" smtClean="0"/>
              <a:t>{  // function to check if  queue is empty </a:t>
            </a:r>
            <a:endParaRPr lang="en-IE" sz="1400" dirty="0"/>
          </a:p>
          <a:p>
            <a:r>
              <a:rPr lang="en-IE" sz="1400" dirty="0"/>
              <a:t>        </a:t>
            </a:r>
            <a:r>
              <a:rPr lang="en-IE" sz="1400" dirty="0" smtClean="0"/>
              <a:t> </a:t>
            </a:r>
            <a:r>
              <a:rPr lang="en-IE" sz="1400" dirty="0" err="1" smtClean="0"/>
              <a:t>headPtr</a:t>
            </a:r>
            <a:r>
              <a:rPr lang="en-IE" sz="1400" dirty="0" smtClean="0"/>
              <a:t> </a:t>
            </a:r>
            <a:r>
              <a:rPr lang="en-IE" sz="1400" dirty="0"/>
              <a:t>= </a:t>
            </a:r>
            <a:r>
              <a:rPr lang="en-IE" sz="1400" dirty="0" err="1" smtClean="0"/>
              <a:t>newPtr</a:t>
            </a:r>
            <a:r>
              <a:rPr lang="en-IE" sz="1400" dirty="0"/>
              <a:t>;</a:t>
            </a:r>
          </a:p>
          <a:p>
            <a:r>
              <a:rPr lang="en-IE" sz="1400" dirty="0"/>
              <a:t>      } </a:t>
            </a:r>
          </a:p>
          <a:p>
            <a:r>
              <a:rPr lang="en-IE" sz="1400" dirty="0"/>
              <a:t>      else {</a:t>
            </a:r>
          </a:p>
          <a:p>
            <a:r>
              <a:rPr lang="en-IE" sz="1400" dirty="0"/>
              <a:t>         </a:t>
            </a:r>
            <a:r>
              <a:rPr lang="en-IE" sz="1400" dirty="0" smtClean="0"/>
              <a:t>(</a:t>
            </a:r>
            <a:r>
              <a:rPr lang="en-IE" sz="1400" dirty="0" err="1" smtClean="0"/>
              <a:t>tailPtr</a:t>
            </a:r>
            <a:r>
              <a:rPr lang="en-IE" sz="1400" dirty="0"/>
              <a:t>)-&gt;</a:t>
            </a:r>
            <a:r>
              <a:rPr lang="en-IE" sz="1400" dirty="0" err="1"/>
              <a:t>nextPtr</a:t>
            </a:r>
            <a:r>
              <a:rPr lang="en-IE" sz="1400" dirty="0"/>
              <a:t> = </a:t>
            </a:r>
            <a:r>
              <a:rPr lang="en-IE" sz="1400" dirty="0" err="1"/>
              <a:t>newPtr</a:t>
            </a:r>
            <a:r>
              <a:rPr lang="en-IE" sz="1400" dirty="0"/>
              <a:t>;</a:t>
            </a:r>
          </a:p>
          <a:p>
            <a:r>
              <a:rPr lang="en-IE" sz="1400" dirty="0"/>
              <a:t>      } </a:t>
            </a:r>
          </a:p>
          <a:p>
            <a:r>
              <a:rPr lang="en-IE" sz="1400" dirty="0" smtClean="0"/>
              <a:t>      </a:t>
            </a:r>
            <a:r>
              <a:rPr lang="en-IE" sz="1400" dirty="0" err="1" smtClean="0"/>
              <a:t>tailPtr</a:t>
            </a:r>
            <a:r>
              <a:rPr lang="en-IE" sz="1400" dirty="0" smtClean="0"/>
              <a:t> </a:t>
            </a:r>
            <a:r>
              <a:rPr lang="en-IE" sz="1400" dirty="0"/>
              <a:t>= </a:t>
            </a:r>
            <a:r>
              <a:rPr lang="en-IE" sz="1400" dirty="0" err="1"/>
              <a:t>newPtr</a:t>
            </a:r>
            <a:r>
              <a:rPr lang="en-IE" sz="1400" dirty="0"/>
              <a:t>;</a:t>
            </a:r>
          </a:p>
          <a:p>
            <a:r>
              <a:rPr lang="en-IE" sz="1400" dirty="0"/>
              <a:t>   } </a:t>
            </a:r>
          </a:p>
          <a:p>
            <a:r>
              <a:rPr lang="en-IE" sz="1400" dirty="0"/>
              <a:t>   else {</a:t>
            </a:r>
          </a:p>
          <a:p>
            <a:r>
              <a:rPr lang="en-IE" sz="1400" dirty="0"/>
              <a:t>      </a:t>
            </a:r>
            <a:r>
              <a:rPr lang="en-IE" sz="1400" dirty="0" err="1"/>
              <a:t>printf</a:t>
            </a:r>
            <a:r>
              <a:rPr lang="en-IE" sz="1400" dirty="0"/>
              <a:t>("%c not inserted. No memory available.\n", value);</a:t>
            </a:r>
          </a:p>
          <a:p>
            <a:r>
              <a:rPr lang="en-IE" sz="1400" dirty="0"/>
              <a:t>   } </a:t>
            </a:r>
          </a:p>
          <a:p>
            <a:r>
              <a:rPr lang="en-IE" sz="1400" dirty="0" smtClean="0"/>
              <a:t>} 							</a:t>
            </a:r>
            <a:r>
              <a:rPr lang="en-IE" sz="2000" b="1" dirty="0" smtClean="0"/>
              <a:t>(10 marks)</a:t>
            </a:r>
            <a:endParaRPr lang="en-IE" sz="2000" b="1" dirty="0"/>
          </a:p>
        </p:txBody>
      </p:sp>
    </p:spTree>
    <p:extLst>
      <p:ext uri="{BB962C8B-B14F-4D97-AF65-F5344CB8AC3E}">
        <p14:creationId xmlns:p14="http://schemas.microsoft.com/office/powerpoint/2010/main" val="987396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Understanding Operating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47A114-D0A4-4D2A-A6FA-CC1620F4FEA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7657"/>
          <a:stretch/>
        </p:blipFill>
        <p:spPr bwMode="auto">
          <a:xfrm>
            <a:off x="366657" y="995578"/>
            <a:ext cx="8243943" cy="3119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 rot="10800000" flipV="1">
            <a:off x="533400" y="4164448"/>
            <a:ext cx="81534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000000"/>
                </a:solidFill>
                <a:ea typeface="ＭＳ Ｐゴシック" pitchFamily="34" charset="-128"/>
              </a:rPr>
              <a:t>(figure </a:t>
            </a:r>
            <a:r>
              <a:rPr lang="en-US" sz="1800" b="1" dirty="0" smtClean="0">
                <a:solidFill>
                  <a:srgbClr val="000000"/>
                </a:solidFill>
                <a:ea typeface="ＭＳ Ｐゴシック" pitchFamily="34" charset="-128"/>
              </a:rPr>
              <a:t>4.4) </a:t>
            </a:r>
            <a:endParaRPr lang="en-US" sz="1800" b="1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1800" dirty="0" smtClean="0">
                <a:solidFill>
                  <a:srgbClr val="000000"/>
                </a:solidFill>
                <a:ea typeface="ＭＳ Ｐゴシック" pitchFamily="34" charset="-128"/>
              </a:rPr>
              <a:t>Comparison of a typical Thread Control Block (TCB) vs. a Process Control Block (PCB).</a:t>
            </a:r>
            <a:br>
              <a:rPr lang="en-US" sz="1800" dirty="0" smtClean="0">
                <a:solidFill>
                  <a:srgbClr val="000000"/>
                </a:solidFill>
                <a:ea typeface="ＭＳ Ｐゴシック" pitchFamily="34" charset="-128"/>
              </a:rPr>
            </a:br>
            <a:r>
              <a:rPr lang="en-US" sz="1600" i="1" dirty="0" smtClean="0">
                <a:solidFill>
                  <a:srgbClr val="000000"/>
                </a:solidFill>
                <a:ea typeface="ＭＳ Ｐゴシック" pitchFamily="34" charset="-128"/>
              </a:rPr>
              <a:t>© Cengage Learning 2014</a:t>
            </a:r>
            <a:endParaRPr lang="en-US" sz="2400" i="1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002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Explain what the following code does and why it would not </a:t>
            </a:r>
            <a:r>
              <a:rPr lang="en-IE" dirty="0" err="1" smtClean="0"/>
              <a:t>dequeue</a:t>
            </a:r>
            <a:r>
              <a:rPr lang="en-IE" dirty="0" smtClean="0"/>
              <a:t> successfully 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6712"/>
            <a:ext cx="8229600" cy="5616624"/>
          </a:xfrm>
        </p:spPr>
        <p:txBody>
          <a:bodyPr>
            <a:normAutofit fontScale="62500" lnSpcReduction="20000"/>
          </a:bodyPr>
          <a:lstStyle/>
          <a:p>
            <a:endParaRPr lang="en-IE" dirty="0" smtClean="0"/>
          </a:p>
          <a:p>
            <a:r>
              <a:rPr lang="en-IE" dirty="0" smtClean="0"/>
              <a:t>char </a:t>
            </a:r>
            <a:r>
              <a:rPr lang="en-IE" dirty="0" smtClean="0"/>
              <a:t>fnt1(</a:t>
            </a:r>
            <a:r>
              <a:rPr lang="en-IE" dirty="0" err="1" smtClean="0"/>
              <a:t>QueueNode</a:t>
            </a:r>
            <a:r>
              <a:rPr lang="en-IE" dirty="0" smtClean="0"/>
              <a:t>** </a:t>
            </a:r>
            <a:r>
              <a:rPr lang="en-IE" dirty="0" err="1" smtClean="0"/>
              <a:t>headPtr</a:t>
            </a:r>
            <a:r>
              <a:rPr lang="en-IE" dirty="0"/>
              <a:t>, </a:t>
            </a:r>
            <a:r>
              <a:rPr lang="en-IE" dirty="0" err="1" smtClean="0"/>
              <a:t>QueueNode</a:t>
            </a:r>
            <a:r>
              <a:rPr lang="en-IE" dirty="0" smtClean="0"/>
              <a:t>** </a:t>
            </a:r>
            <a:r>
              <a:rPr lang="en-IE" dirty="0" err="1" smtClean="0"/>
              <a:t>tailPtr</a:t>
            </a:r>
            <a:r>
              <a:rPr lang="en-IE" dirty="0"/>
              <a:t>)</a:t>
            </a:r>
          </a:p>
          <a:p>
            <a:r>
              <a:rPr lang="en-IE" dirty="0"/>
              <a:t>{ </a:t>
            </a:r>
          </a:p>
          <a:p>
            <a:r>
              <a:rPr lang="en-IE" dirty="0"/>
              <a:t>   </a:t>
            </a:r>
            <a:r>
              <a:rPr lang="en-IE" dirty="0" smtClean="0"/>
              <a:t>if (*</a:t>
            </a:r>
            <a:r>
              <a:rPr lang="en-IE" dirty="0" err="1" smtClean="0"/>
              <a:t>headPtr</a:t>
            </a:r>
            <a:r>
              <a:rPr lang="en-IE" dirty="0" smtClean="0"/>
              <a:t> != NULL){</a:t>
            </a:r>
          </a:p>
          <a:p>
            <a:r>
              <a:rPr lang="en-IE" dirty="0" smtClean="0"/>
              <a:t>   char </a:t>
            </a:r>
            <a:r>
              <a:rPr lang="en-IE" dirty="0"/>
              <a:t>value = (*</a:t>
            </a:r>
            <a:r>
              <a:rPr lang="en-IE" dirty="0" err="1"/>
              <a:t>headPtr</a:t>
            </a:r>
            <a:r>
              <a:rPr lang="en-IE" dirty="0"/>
              <a:t>)-&gt;data;      </a:t>
            </a:r>
          </a:p>
          <a:p>
            <a:r>
              <a:rPr lang="en-IE" dirty="0"/>
              <a:t>   </a:t>
            </a:r>
            <a:r>
              <a:rPr lang="en-IE" dirty="0" err="1" smtClean="0"/>
              <a:t>QueueNode</a:t>
            </a:r>
            <a:r>
              <a:rPr lang="en-IE" dirty="0" smtClean="0"/>
              <a:t>* </a:t>
            </a:r>
            <a:r>
              <a:rPr lang="en-IE" dirty="0" err="1"/>
              <a:t>tempPtr</a:t>
            </a:r>
            <a:r>
              <a:rPr lang="en-IE" dirty="0"/>
              <a:t> = </a:t>
            </a:r>
            <a:r>
              <a:rPr lang="en-IE" dirty="0" err="1" smtClean="0"/>
              <a:t>headPtr</a:t>
            </a:r>
            <a:r>
              <a:rPr lang="en-IE" dirty="0"/>
              <a:t>;              </a:t>
            </a:r>
          </a:p>
          <a:p>
            <a:r>
              <a:rPr lang="en-IE" dirty="0"/>
              <a:t>   </a:t>
            </a:r>
            <a:r>
              <a:rPr lang="en-IE" dirty="0" err="1" smtClean="0"/>
              <a:t>headPtr</a:t>
            </a:r>
            <a:r>
              <a:rPr lang="en-IE" dirty="0" smtClean="0"/>
              <a:t> </a:t>
            </a:r>
            <a:r>
              <a:rPr lang="en-IE" dirty="0"/>
              <a:t>= (*</a:t>
            </a:r>
            <a:r>
              <a:rPr lang="en-IE" dirty="0" err="1"/>
              <a:t>headPtr</a:t>
            </a:r>
            <a:r>
              <a:rPr lang="en-IE" dirty="0"/>
              <a:t>)-&gt;</a:t>
            </a:r>
            <a:r>
              <a:rPr lang="en-IE" dirty="0" err="1"/>
              <a:t>nextPtr</a:t>
            </a:r>
            <a:r>
              <a:rPr lang="en-IE" dirty="0"/>
              <a:t>;</a:t>
            </a:r>
          </a:p>
          <a:p>
            <a:endParaRPr lang="en-IE" dirty="0"/>
          </a:p>
          <a:p>
            <a:r>
              <a:rPr lang="en-IE" dirty="0"/>
              <a:t>  </a:t>
            </a:r>
            <a:r>
              <a:rPr lang="en-IE" dirty="0" smtClean="0"/>
              <a:t> </a:t>
            </a:r>
            <a:r>
              <a:rPr lang="en-IE" dirty="0"/>
              <a:t>if (*</a:t>
            </a:r>
            <a:r>
              <a:rPr lang="en-IE" dirty="0" err="1"/>
              <a:t>headPtr</a:t>
            </a:r>
            <a:r>
              <a:rPr lang="en-IE" dirty="0"/>
              <a:t> == NULL) {</a:t>
            </a:r>
          </a:p>
          <a:p>
            <a:r>
              <a:rPr lang="en-IE" dirty="0"/>
              <a:t>      </a:t>
            </a:r>
            <a:r>
              <a:rPr lang="en-IE" dirty="0" err="1" smtClean="0"/>
              <a:t>tailPtr</a:t>
            </a:r>
            <a:r>
              <a:rPr lang="en-IE" dirty="0" smtClean="0"/>
              <a:t> </a:t>
            </a:r>
            <a:r>
              <a:rPr lang="en-IE" dirty="0"/>
              <a:t>= NULL;</a:t>
            </a:r>
          </a:p>
          <a:p>
            <a:r>
              <a:rPr lang="en-IE" dirty="0"/>
              <a:t>   } </a:t>
            </a:r>
          </a:p>
          <a:p>
            <a:endParaRPr lang="en-IE" dirty="0"/>
          </a:p>
          <a:p>
            <a:r>
              <a:rPr lang="en-IE" dirty="0"/>
              <a:t>   free(</a:t>
            </a:r>
            <a:r>
              <a:rPr lang="en-IE" dirty="0" err="1"/>
              <a:t>tempPtr</a:t>
            </a:r>
            <a:r>
              <a:rPr lang="en-IE" dirty="0"/>
              <a:t>);</a:t>
            </a:r>
          </a:p>
          <a:p>
            <a:r>
              <a:rPr lang="en-IE" dirty="0"/>
              <a:t>   return value;</a:t>
            </a:r>
          </a:p>
          <a:p>
            <a:r>
              <a:rPr lang="en-IE" dirty="0" smtClean="0"/>
              <a:t>}</a:t>
            </a:r>
          </a:p>
          <a:p>
            <a:r>
              <a:rPr lang="en-IE" dirty="0" smtClean="0"/>
              <a:t>Else</a:t>
            </a:r>
          </a:p>
          <a:p>
            <a:pPr lvl="1"/>
            <a:r>
              <a:rPr lang="en-IE" dirty="0" err="1" smtClean="0"/>
              <a:t>Printf</a:t>
            </a:r>
            <a:r>
              <a:rPr lang="en-IE" dirty="0" smtClean="0"/>
              <a:t>(“</a:t>
            </a:r>
            <a:r>
              <a:rPr lang="en-IE" dirty="0" err="1" smtClean="0"/>
              <a:t>bla</a:t>
            </a:r>
            <a:r>
              <a:rPr lang="en-IE" dirty="0" smtClean="0"/>
              <a:t> </a:t>
            </a:r>
            <a:r>
              <a:rPr lang="en-IE" dirty="0" err="1" smtClean="0"/>
              <a:t>bla</a:t>
            </a:r>
            <a:r>
              <a:rPr lang="en-IE" dirty="0" smtClean="0"/>
              <a:t> </a:t>
            </a:r>
            <a:r>
              <a:rPr lang="en-IE" dirty="0" err="1" smtClean="0"/>
              <a:t>bla</a:t>
            </a:r>
            <a:r>
              <a:rPr lang="en-IE" dirty="0" smtClean="0"/>
              <a:t>….”); </a:t>
            </a:r>
          </a:p>
          <a:p>
            <a:pPr marL="457200" lvl="1" indent="0">
              <a:buNone/>
            </a:pPr>
            <a:r>
              <a:rPr lang="en-IE" dirty="0" smtClean="0"/>
              <a:t>} 							</a:t>
            </a:r>
            <a:r>
              <a:rPr lang="en-IE" sz="3800" b="1" dirty="0" smtClean="0"/>
              <a:t>(10 marks)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9865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IE" dirty="0" smtClean="0"/>
              <a:t>A call Stack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70000" lnSpcReduction="20000"/>
          </a:bodyPr>
          <a:lstStyle/>
          <a:p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A call stack is a data structure that is used to is used to store information about the active routines (functions) in a program.</a:t>
            </a:r>
          </a:p>
          <a:p>
            <a:endParaRPr lang="en-IE" dirty="0"/>
          </a:p>
          <a:p>
            <a:r>
              <a:rPr lang="en-IE" dirty="0" smtClean="0"/>
              <a:t>Each time a function (main or other functions are invoked they, including local variables…) are </a:t>
            </a:r>
            <a:r>
              <a:rPr lang="en-IE" b="1" dirty="0" smtClean="0"/>
              <a:t>pushed</a:t>
            </a:r>
            <a:r>
              <a:rPr lang="en-IE" dirty="0" smtClean="0"/>
              <a:t> onto the stack. </a:t>
            </a:r>
          </a:p>
          <a:p>
            <a:r>
              <a:rPr lang="en-IE" dirty="0" smtClean="0"/>
              <a:t>Once the functions is finished executing “it” is  </a:t>
            </a:r>
            <a:r>
              <a:rPr lang="en-IE" b="1" dirty="0" smtClean="0"/>
              <a:t>popped</a:t>
            </a:r>
            <a:r>
              <a:rPr lang="en-IE" dirty="0" smtClean="0"/>
              <a:t> from the stack.</a:t>
            </a:r>
          </a:p>
          <a:p>
            <a:endParaRPr lang="en-IE" dirty="0"/>
          </a:p>
          <a:p>
            <a:r>
              <a:rPr lang="en-IE" dirty="0" smtClean="0"/>
              <a:t>A stack operates on </a:t>
            </a:r>
            <a:r>
              <a:rPr lang="en-IE" i="1" dirty="0" smtClean="0"/>
              <a:t>the last in first out</a:t>
            </a:r>
            <a:r>
              <a:rPr lang="en-IE" dirty="0" smtClean="0"/>
              <a:t> principle (LIFO) (</a:t>
            </a:r>
            <a:r>
              <a:rPr lang="en-IE" i="1" dirty="0" smtClean="0"/>
              <a:t>push</a:t>
            </a:r>
            <a:r>
              <a:rPr lang="en-IE" dirty="0" smtClean="0"/>
              <a:t> to beginning of the stack and </a:t>
            </a:r>
            <a:r>
              <a:rPr lang="en-IE" i="1" dirty="0" smtClean="0"/>
              <a:t>pop</a:t>
            </a:r>
            <a:r>
              <a:rPr lang="en-IE" dirty="0" smtClean="0"/>
              <a:t> from the beginning of the stack. </a:t>
            </a:r>
          </a:p>
          <a:p>
            <a:endParaRPr lang="en-IE" dirty="0"/>
          </a:p>
          <a:p>
            <a:r>
              <a:rPr lang="en-IE" dirty="0" smtClean="0"/>
              <a:t>This procedure is controlled by the use of a stack pointer which keeps track of the “starting” position, sometimes referred to as the head/top,  of the stack. </a:t>
            </a:r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77512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12.5.3  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Applications of Stacks </a:t>
            </a:r>
            <a:endParaRPr lang="en-US" dirty="0" smtClean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90115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t>Stacks have many interesting applications.</a:t>
            </a:r>
          </a:p>
          <a:p>
            <a:pPr eaLnBrk="1" hangingPunct="1"/>
            <a:r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t>For example, whenever a </a:t>
            </a:r>
            <a:r>
              <a:rPr lang="en-US" altLang="en-US" i="1" smtClean="0">
                <a:solidFill>
                  <a:srgbClr val="000000"/>
                </a:solidFill>
                <a:latin typeface="Times New Roman" pitchFamily="18" charset="0"/>
              </a:rPr>
              <a:t>function call </a:t>
            </a:r>
            <a:r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t>is made, the called function must know how to </a:t>
            </a:r>
            <a:r>
              <a:rPr lang="en-US" altLang="en-US" i="1" smtClean="0">
                <a:solidFill>
                  <a:srgbClr val="000000"/>
                </a:solidFill>
                <a:latin typeface="Times New Roman" pitchFamily="18" charset="0"/>
              </a:rPr>
              <a:t>return</a:t>
            </a:r>
            <a:r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t> to its caller, so the </a:t>
            </a:r>
            <a:r>
              <a:rPr lang="en-US" altLang="en-US" i="1" smtClean="0">
                <a:solidFill>
                  <a:srgbClr val="000000"/>
                </a:solidFill>
                <a:latin typeface="Times New Roman" pitchFamily="18" charset="0"/>
              </a:rPr>
              <a:t>return address </a:t>
            </a:r>
            <a:r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t>is pushed onto a stack.</a:t>
            </a:r>
          </a:p>
          <a:p>
            <a:pPr eaLnBrk="1" hangingPunct="1"/>
            <a:r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t>If a series of function calls occurs, the successive return values are pushed onto the stack in </a:t>
            </a:r>
            <a:r>
              <a:rPr lang="en-US" altLang="en-US" i="1" smtClean="0">
                <a:solidFill>
                  <a:srgbClr val="000000"/>
                </a:solidFill>
                <a:latin typeface="Times New Roman" pitchFamily="18" charset="0"/>
              </a:rPr>
              <a:t>last-in, first-out order</a:t>
            </a:r>
            <a:r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t> so that each function can return to its caller.</a:t>
            </a:r>
          </a:p>
        </p:txBody>
      </p:sp>
      <p:sp>
        <p:nvSpPr>
          <p:cNvPr id="89092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©1992-2013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6125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sz="3600" dirty="0" smtClean="0"/>
              <a:t>Adding (pushing) a function onto the call stack </a:t>
            </a:r>
            <a:endParaRPr lang="en-IE" sz="36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63774"/>
            <a:ext cx="645795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5940152" y="5589240"/>
            <a:ext cx="302433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Pointer to saved “next”  frame in the stack</a:t>
            </a:r>
            <a:endParaRPr lang="en-IE" dirty="0"/>
          </a:p>
        </p:txBody>
      </p:sp>
      <p:cxnSp>
        <p:nvCxnSpPr>
          <p:cNvPr id="6" name="Straight Arrow Connector 5"/>
          <p:cNvCxnSpPr>
            <a:stCxn id="13" idx="0"/>
          </p:cNvCxnSpPr>
          <p:nvPr/>
        </p:nvCxnSpPr>
        <p:spPr>
          <a:xfrm flipH="1" flipV="1">
            <a:off x="719572" y="2852936"/>
            <a:ext cx="1188132" cy="2888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/>
          <p:cNvSpPr/>
          <p:nvPr/>
        </p:nvSpPr>
        <p:spPr>
          <a:xfrm>
            <a:off x="539552" y="1844824"/>
            <a:ext cx="360040" cy="12961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Oval 12"/>
          <p:cNvSpPr/>
          <p:nvPr/>
        </p:nvSpPr>
        <p:spPr>
          <a:xfrm>
            <a:off x="395536" y="5741640"/>
            <a:ext cx="302433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The frame of function “main”  </a:t>
            </a:r>
            <a:endParaRPr lang="en-IE" dirty="0"/>
          </a:p>
        </p:txBody>
      </p:sp>
      <p:sp>
        <p:nvSpPr>
          <p:cNvPr id="16" name="Oval 15"/>
          <p:cNvSpPr/>
          <p:nvPr/>
        </p:nvSpPr>
        <p:spPr>
          <a:xfrm>
            <a:off x="6588224" y="1412776"/>
            <a:ext cx="237626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 smtClean="0"/>
              <a:t>Return to address “in code” where function called </a:t>
            </a:r>
            <a:endParaRPr lang="en-IE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516216" y="2204864"/>
            <a:ext cx="864096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228184" y="3717032"/>
            <a:ext cx="576064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62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3204" y="1052736"/>
            <a:ext cx="8229600" cy="5472608"/>
          </a:xfrm>
        </p:spPr>
        <p:txBody>
          <a:bodyPr>
            <a:normAutofit/>
          </a:bodyPr>
          <a:lstStyle/>
          <a:p>
            <a:r>
              <a:rPr lang="en-IE" dirty="0" smtClean="0"/>
              <a:t>A stack implemented using pointers?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IE" dirty="0" smtClean="0"/>
              <a:t>The Stack Data Structures</a:t>
            </a: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2627784" y="3365376"/>
            <a:ext cx="1008112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 smtClean="0"/>
              <a:t>Function 2</a:t>
            </a:r>
            <a:endParaRPr lang="en-IE" sz="1400" dirty="0"/>
          </a:p>
        </p:txBody>
      </p:sp>
      <p:sp>
        <p:nvSpPr>
          <p:cNvPr id="7" name="Right Arrow 6"/>
          <p:cNvSpPr/>
          <p:nvPr/>
        </p:nvSpPr>
        <p:spPr>
          <a:xfrm>
            <a:off x="3635896" y="358140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/>
          <p:cNvSpPr/>
          <p:nvPr/>
        </p:nvSpPr>
        <p:spPr>
          <a:xfrm>
            <a:off x="4139952" y="3365376"/>
            <a:ext cx="93610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 smtClean="0"/>
              <a:t>Function 1</a:t>
            </a:r>
            <a:endParaRPr lang="en-IE" sz="1400" dirty="0"/>
          </a:p>
        </p:txBody>
      </p:sp>
      <p:sp>
        <p:nvSpPr>
          <p:cNvPr id="9" name="Right Arrow 8"/>
          <p:cNvSpPr/>
          <p:nvPr/>
        </p:nvSpPr>
        <p:spPr>
          <a:xfrm>
            <a:off x="5148064" y="358140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Rectangle 9"/>
          <p:cNvSpPr/>
          <p:nvPr/>
        </p:nvSpPr>
        <p:spPr>
          <a:xfrm>
            <a:off x="5652120" y="3365376"/>
            <a:ext cx="1080120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 smtClean="0"/>
              <a:t>Function main</a:t>
            </a:r>
            <a:endParaRPr lang="en-IE" sz="1600" dirty="0"/>
          </a:p>
        </p:txBody>
      </p:sp>
      <p:sp>
        <p:nvSpPr>
          <p:cNvPr id="11" name="Right Arrow 10"/>
          <p:cNvSpPr/>
          <p:nvPr/>
        </p:nvSpPr>
        <p:spPr>
          <a:xfrm>
            <a:off x="6804248" y="358140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/>
          <p:cNvSpPr/>
          <p:nvPr/>
        </p:nvSpPr>
        <p:spPr>
          <a:xfrm>
            <a:off x="7308304" y="3365376"/>
            <a:ext cx="1584176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End of </a:t>
            </a:r>
            <a:r>
              <a:rPr lang="en-IE" dirty="0" err="1" smtClean="0"/>
              <a:t>th</a:t>
            </a:r>
            <a:r>
              <a:rPr lang="en-IE" dirty="0" smtClean="0"/>
              <a:t> stack contains a null value </a:t>
            </a:r>
            <a:endParaRPr lang="en-IE" dirty="0"/>
          </a:p>
        </p:txBody>
      </p:sp>
      <p:sp>
        <p:nvSpPr>
          <p:cNvPr id="17" name="Bent Arrow 16"/>
          <p:cNvSpPr/>
          <p:nvPr/>
        </p:nvSpPr>
        <p:spPr>
          <a:xfrm>
            <a:off x="1510426" y="3717032"/>
            <a:ext cx="1117358" cy="1584176"/>
          </a:xfrm>
          <a:prstGeom prst="ben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18" name="Bent Arrow 17"/>
          <p:cNvSpPr/>
          <p:nvPr/>
        </p:nvSpPr>
        <p:spPr>
          <a:xfrm rot="16200000">
            <a:off x="1295635" y="2384883"/>
            <a:ext cx="1368152" cy="1296145"/>
          </a:xfrm>
          <a:prstGeom prst="ben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39552" y="5301208"/>
            <a:ext cx="244827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Push function onto the stack </a:t>
            </a:r>
            <a:endParaRPr lang="en-IE" dirty="0"/>
          </a:p>
        </p:txBody>
      </p:sp>
      <p:sp>
        <p:nvSpPr>
          <p:cNvPr id="14" name="Oval 13"/>
          <p:cNvSpPr/>
          <p:nvPr/>
        </p:nvSpPr>
        <p:spPr>
          <a:xfrm>
            <a:off x="323528" y="1628800"/>
            <a:ext cx="244827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Pop function off of the stack </a:t>
            </a:r>
            <a:endParaRPr lang="en-IE" dirty="0"/>
          </a:p>
        </p:txBody>
      </p:sp>
      <p:sp>
        <p:nvSpPr>
          <p:cNvPr id="16" name="Oval 15"/>
          <p:cNvSpPr/>
          <p:nvPr/>
        </p:nvSpPr>
        <p:spPr>
          <a:xfrm>
            <a:off x="3707904" y="5453608"/>
            <a:ext cx="3096344" cy="1071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Pointer to </a:t>
            </a:r>
            <a:r>
              <a:rPr lang="en-IE" dirty="0" smtClean="0"/>
              <a:t>position of previous frame </a:t>
            </a:r>
            <a:r>
              <a:rPr lang="en-IE" dirty="0" smtClean="0"/>
              <a:t>address </a:t>
            </a:r>
            <a:r>
              <a:rPr lang="en-IE" dirty="0" smtClean="0"/>
              <a:t>: frame pointer</a:t>
            </a:r>
            <a:endParaRPr lang="en-IE" dirty="0"/>
          </a:p>
        </p:txBody>
      </p:sp>
      <p:cxnSp>
        <p:nvCxnSpPr>
          <p:cNvPr id="5" name="Straight Arrow Connector 4"/>
          <p:cNvCxnSpPr>
            <a:stCxn id="16" idx="0"/>
            <a:endCxn id="9" idx="2"/>
          </p:cNvCxnSpPr>
          <p:nvPr/>
        </p:nvCxnSpPr>
        <p:spPr>
          <a:xfrm flipV="1">
            <a:off x="5256076" y="3941440"/>
            <a:ext cx="21602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7" idx="2"/>
          </p:cNvCxnSpPr>
          <p:nvPr/>
        </p:nvCxnSpPr>
        <p:spPr>
          <a:xfrm flipH="1" flipV="1">
            <a:off x="3959932" y="3941440"/>
            <a:ext cx="111612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131840" y="1988840"/>
            <a:ext cx="2448272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Pointer to top of the stack </a:t>
            </a:r>
            <a:r>
              <a:rPr lang="en-IE" dirty="0" smtClean="0"/>
              <a:t>: </a:t>
            </a:r>
            <a:r>
              <a:rPr lang="en-IE" dirty="0" err="1" smtClean="0"/>
              <a:t>stackpointer</a:t>
            </a:r>
            <a:endParaRPr lang="en-IE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627784" y="2636912"/>
            <a:ext cx="648072" cy="728464"/>
          </a:xfrm>
          <a:prstGeom prst="straightConnector1">
            <a:avLst/>
          </a:prstGeom>
          <a:ln w="889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24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D63BF10-D28E-4090-9F1A-B9F38ACAB2C5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Implementation of a Stack: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240" y="2755776"/>
            <a:ext cx="8331200" cy="3769568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ea typeface="宋体" pitchFamily="2" charset="-122"/>
              </a:rPr>
              <a:t>A </a:t>
            </a:r>
            <a:r>
              <a:rPr lang="en-US" altLang="zh-CN" sz="2400" i="1" dirty="0" smtClean="0">
                <a:solidFill>
                  <a:srgbClr val="FFCC00"/>
                </a:solidFill>
                <a:ea typeface="宋体" pitchFamily="2" charset="-122"/>
              </a:rPr>
              <a:t>stack </a:t>
            </a:r>
            <a:r>
              <a:rPr lang="en-US" altLang="zh-CN" sz="2400" dirty="0" smtClean="0">
                <a:ea typeface="宋体" pitchFamily="2" charset="-122"/>
              </a:rPr>
              <a:t>is a series of connected </a:t>
            </a:r>
            <a:r>
              <a:rPr lang="en-US" altLang="zh-CN" sz="2400" i="1" dirty="0" smtClean="0">
                <a:solidFill>
                  <a:srgbClr val="FFCC00"/>
                </a:solidFill>
                <a:ea typeface="宋体" pitchFamily="2" charset="-122"/>
              </a:rPr>
              <a:t>nodes</a:t>
            </a:r>
          </a:p>
          <a:p>
            <a:r>
              <a:rPr lang="en-US" altLang="zh-CN" sz="2400" dirty="0" smtClean="0">
                <a:ea typeface="宋体" pitchFamily="2" charset="-122"/>
              </a:rPr>
              <a:t>Each node contains at least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A piece of data </a:t>
            </a:r>
            <a:r>
              <a:rPr lang="en-US" altLang="zh-CN" sz="2400" dirty="0" smtClean="0">
                <a:ea typeface="宋体" pitchFamily="2" charset="-122"/>
              </a:rPr>
              <a:t>(e.g. P.C.B </a:t>
            </a:r>
            <a:r>
              <a:rPr lang="en-US" altLang="zh-CN" sz="2400" dirty="0" smtClean="0">
                <a:ea typeface="宋体" pitchFamily="2" charset="-122"/>
              </a:rPr>
              <a:t>or functions)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Pointer to the next node in the stack 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A pointer is a variable which stores a </a:t>
            </a:r>
            <a:r>
              <a:rPr lang="en-US" altLang="zh-CN" sz="2400" i="1" dirty="0" smtClean="0">
                <a:ea typeface="宋体" pitchFamily="2" charset="-122"/>
              </a:rPr>
              <a:t>memory address</a:t>
            </a:r>
            <a:r>
              <a:rPr lang="en-US" altLang="zh-CN" sz="2400" dirty="0" smtClean="0">
                <a:ea typeface="宋体" pitchFamily="2" charset="-122"/>
              </a:rPr>
              <a:t> </a:t>
            </a:r>
          </a:p>
          <a:p>
            <a:r>
              <a:rPr lang="en-US" altLang="zh-CN" sz="2400" i="1" dirty="0" smtClean="0">
                <a:solidFill>
                  <a:srgbClr val="FFCC00"/>
                </a:solidFill>
                <a:ea typeface="宋体" pitchFamily="2" charset="-122"/>
              </a:rPr>
              <a:t>Head (top)</a:t>
            </a:r>
            <a:r>
              <a:rPr lang="en-US" altLang="zh-CN" sz="2400" dirty="0" smtClean="0">
                <a:ea typeface="宋体" pitchFamily="2" charset="-122"/>
              </a:rPr>
              <a:t>: </a:t>
            </a:r>
            <a:r>
              <a:rPr lang="en-US" altLang="zh-CN" sz="2400" dirty="0" smtClean="0">
                <a:ea typeface="宋体" pitchFamily="2" charset="-122"/>
              </a:rPr>
              <a:t>pointer to the first node</a:t>
            </a:r>
          </a:p>
          <a:p>
            <a:r>
              <a:rPr lang="en-US" altLang="zh-CN" sz="2400" dirty="0" smtClean="0">
                <a:ea typeface="宋体" pitchFamily="2" charset="-122"/>
              </a:rPr>
              <a:t>The last node points to </a:t>
            </a:r>
            <a:r>
              <a:rPr lang="en-US" altLang="zh-CN" sz="2400" dirty="0" smtClean="0">
                <a:latin typeface="Courier New" pitchFamily="49" charset="0"/>
                <a:ea typeface="宋体" pitchFamily="2" charset="-122"/>
              </a:rPr>
              <a:t>NULL </a:t>
            </a:r>
          </a:p>
          <a:p>
            <a:r>
              <a:rPr lang="en-US" altLang="zh-CN" sz="2400" dirty="0" smtClean="0">
                <a:latin typeface="Courier New" pitchFamily="49" charset="0"/>
                <a:ea typeface="宋体" pitchFamily="2" charset="-122"/>
              </a:rPr>
              <a:t>Null indicates an empty stack</a:t>
            </a:r>
          </a:p>
        </p:txBody>
      </p:sp>
      <p:sp>
        <p:nvSpPr>
          <p:cNvPr id="5125" name="Rectangle 15"/>
          <p:cNvSpPr>
            <a:spLocks noChangeArrowheads="1"/>
          </p:cNvSpPr>
          <p:nvPr/>
        </p:nvSpPr>
        <p:spPr bwMode="auto">
          <a:xfrm>
            <a:off x="3267075" y="18351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5126" name="Line 16"/>
          <p:cNvSpPr>
            <a:spLocks noChangeShapeType="1"/>
          </p:cNvSpPr>
          <p:nvPr/>
        </p:nvSpPr>
        <p:spPr bwMode="auto">
          <a:xfrm flipV="1">
            <a:off x="3571875" y="21399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5127" name="Rectangle 18"/>
          <p:cNvSpPr>
            <a:spLocks noChangeArrowheads="1"/>
          </p:cNvSpPr>
          <p:nvPr/>
        </p:nvSpPr>
        <p:spPr bwMode="auto">
          <a:xfrm>
            <a:off x="5095875" y="18351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5128" name="Line 19"/>
          <p:cNvSpPr>
            <a:spLocks noChangeShapeType="1"/>
          </p:cNvSpPr>
          <p:nvPr/>
        </p:nvSpPr>
        <p:spPr bwMode="auto">
          <a:xfrm flipV="1">
            <a:off x="5400675" y="21399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5129" name="Rectangle 21"/>
          <p:cNvSpPr>
            <a:spLocks noChangeArrowheads="1"/>
          </p:cNvSpPr>
          <p:nvPr/>
        </p:nvSpPr>
        <p:spPr bwMode="auto">
          <a:xfrm>
            <a:off x="6924675" y="18351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grpSp>
        <p:nvGrpSpPr>
          <p:cNvPr id="5130" name="Group 36"/>
          <p:cNvGrpSpPr>
            <a:grpSpLocks/>
          </p:cNvGrpSpPr>
          <p:nvPr/>
        </p:nvGrpSpPr>
        <p:grpSpPr bwMode="auto">
          <a:xfrm>
            <a:off x="2657475" y="1835150"/>
            <a:ext cx="609600" cy="609600"/>
            <a:chOff x="1728" y="2880"/>
            <a:chExt cx="384" cy="384"/>
          </a:xfrm>
        </p:grpSpPr>
        <p:sp>
          <p:nvSpPr>
            <p:cNvPr id="5150" name="Rectangle 14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5151" name="Text Box 23"/>
            <p:cNvSpPr txBox="1">
              <a:spLocks noChangeArrowheads="1"/>
            </p:cNvSpPr>
            <p:nvPr/>
          </p:nvSpPr>
          <p:spPr bwMode="auto">
            <a:xfrm>
              <a:off x="1823" y="2966"/>
              <a:ext cx="2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chemeClr val="bg1"/>
                  </a:solidFill>
                  <a:latin typeface="Tahoma" pitchFamily="34" charset="0"/>
                  <a:ea typeface="宋体" pitchFamily="2" charset="-122"/>
                </a:rPr>
                <a:t>3</a:t>
              </a:r>
              <a:endParaRPr lang="en-US" altLang="zh-CN" sz="2000" dirty="0">
                <a:solidFill>
                  <a:schemeClr val="bg1"/>
                </a:solidFill>
                <a:latin typeface="Tahoma" pitchFamily="34" charset="0"/>
                <a:ea typeface="宋体" pitchFamily="2" charset="-122"/>
              </a:endParaRPr>
            </a:p>
          </p:txBody>
        </p:sp>
      </p:grpSp>
      <p:sp>
        <p:nvSpPr>
          <p:cNvPr id="5131" name="Text Box 29"/>
          <p:cNvSpPr txBox="1">
            <a:spLocks noChangeArrowheads="1"/>
          </p:cNvSpPr>
          <p:nvPr/>
        </p:nvSpPr>
        <p:spPr bwMode="auto">
          <a:xfrm>
            <a:off x="6897323" y="1943100"/>
            <a:ext cx="6992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IE" altLang="zh-CN" sz="2000" b="1" dirty="0" smtClean="0">
                <a:latin typeface="Tahoma" pitchFamily="34" charset="0"/>
                <a:ea typeface="宋体" pitchFamily="2" charset="-122"/>
                <a:sym typeface="Symbol" pitchFamily="18" charset="2"/>
              </a:rPr>
              <a:t>Null</a:t>
            </a:r>
            <a:endParaRPr lang="zh-CN" altLang="en-US" sz="2000" b="1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132" name="Rectangle 31"/>
          <p:cNvSpPr>
            <a:spLocks noChangeArrowheads="1"/>
          </p:cNvSpPr>
          <p:nvPr/>
        </p:nvSpPr>
        <p:spPr bwMode="auto">
          <a:xfrm>
            <a:off x="1438275" y="18288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 flipV="1">
            <a:off x="1743075" y="21399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5134" name="Text Box 34"/>
          <p:cNvSpPr txBox="1">
            <a:spLocks noChangeArrowheads="1"/>
          </p:cNvSpPr>
          <p:nvPr/>
        </p:nvSpPr>
        <p:spPr bwMode="auto">
          <a:xfrm>
            <a:off x="1371600" y="252095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chemeClr val="folHlink"/>
                </a:solidFill>
                <a:latin typeface="Tahoma" pitchFamily="34" charset="0"/>
                <a:ea typeface="宋体" pitchFamily="2" charset="-122"/>
              </a:rPr>
              <a:t>Head</a:t>
            </a:r>
          </a:p>
        </p:txBody>
      </p:sp>
      <p:grpSp>
        <p:nvGrpSpPr>
          <p:cNvPr id="5135" name="Group 37"/>
          <p:cNvGrpSpPr>
            <a:grpSpLocks/>
          </p:cNvGrpSpPr>
          <p:nvPr/>
        </p:nvGrpSpPr>
        <p:grpSpPr bwMode="auto">
          <a:xfrm>
            <a:off x="4486275" y="1835150"/>
            <a:ext cx="609600" cy="609600"/>
            <a:chOff x="1728" y="2880"/>
            <a:chExt cx="384" cy="384"/>
          </a:xfrm>
        </p:grpSpPr>
        <p:sp>
          <p:nvSpPr>
            <p:cNvPr id="5148" name="Rectangle 38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5149" name="Text Box 39"/>
            <p:cNvSpPr txBox="1">
              <a:spLocks noChangeArrowheads="1"/>
            </p:cNvSpPr>
            <p:nvPr/>
          </p:nvSpPr>
          <p:spPr bwMode="auto">
            <a:xfrm>
              <a:off x="1823" y="2966"/>
              <a:ext cx="2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chemeClr val="bg1"/>
                  </a:solidFill>
                  <a:latin typeface="Tahoma" pitchFamily="34" charset="0"/>
                  <a:ea typeface="宋体" pitchFamily="2" charset="-122"/>
                </a:rPr>
                <a:t>2</a:t>
              </a:r>
              <a:endParaRPr lang="en-US" altLang="zh-CN" sz="2000" dirty="0">
                <a:solidFill>
                  <a:schemeClr val="bg1"/>
                </a:solidFill>
                <a:latin typeface="Tahoma" pitchFamily="34" charset="0"/>
                <a:ea typeface="宋体" pitchFamily="2" charset="-122"/>
              </a:endParaRPr>
            </a:p>
          </p:txBody>
        </p:sp>
      </p:grpSp>
      <p:grpSp>
        <p:nvGrpSpPr>
          <p:cNvPr id="5136" name="Group 40"/>
          <p:cNvGrpSpPr>
            <a:grpSpLocks/>
          </p:cNvGrpSpPr>
          <p:nvPr/>
        </p:nvGrpSpPr>
        <p:grpSpPr bwMode="auto">
          <a:xfrm>
            <a:off x="6315075" y="1835150"/>
            <a:ext cx="609600" cy="609600"/>
            <a:chOff x="1728" y="2880"/>
            <a:chExt cx="384" cy="384"/>
          </a:xfrm>
        </p:grpSpPr>
        <p:sp>
          <p:nvSpPr>
            <p:cNvPr id="5146" name="Rectangle 41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5147" name="Text Box 42"/>
            <p:cNvSpPr txBox="1">
              <a:spLocks noChangeArrowheads="1"/>
            </p:cNvSpPr>
            <p:nvPr/>
          </p:nvSpPr>
          <p:spPr bwMode="auto">
            <a:xfrm>
              <a:off x="1823" y="2966"/>
              <a:ext cx="2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chemeClr val="bg1"/>
                  </a:solidFill>
                  <a:latin typeface="Tahoma" pitchFamily="34" charset="0"/>
                  <a:ea typeface="宋体" pitchFamily="2" charset="-122"/>
                </a:rPr>
                <a:t>1</a:t>
              </a:r>
              <a:endParaRPr lang="en-US" altLang="zh-CN" sz="2000" dirty="0">
                <a:solidFill>
                  <a:schemeClr val="bg1"/>
                </a:solidFill>
                <a:latin typeface="Tahoma" pitchFamily="34" charset="0"/>
                <a:ea typeface="宋体" pitchFamily="2" charset="-122"/>
              </a:endParaRPr>
            </a:p>
          </p:txBody>
        </p:sp>
      </p:grpSp>
      <p:sp>
        <p:nvSpPr>
          <p:cNvPr id="5137" name="Rectangle 43"/>
          <p:cNvSpPr>
            <a:spLocks noChangeArrowheads="1"/>
          </p:cNvSpPr>
          <p:nvPr/>
        </p:nvSpPr>
        <p:spPr bwMode="auto">
          <a:xfrm>
            <a:off x="7645400" y="5422900"/>
            <a:ext cx="9144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grpSp>
        <p:nvGrpSpPr>
          <p:cNvPr id="5138" name="Group 44"/>
          <p:cNvGrpSpPr>
            <a:grpSpLocks/>
          </p:cNvGrpSpPr>
          <p:nvPr/>
        </p:nvGrpSpPr>
        <p:grpSpPr bwMode="auto">
          <a:xfrm>
            <a:off x="6578600" y="5422900"/>
            <a:ext cx="1066800" cy="609600"/>
            <a:chOff x="1728" y="2880"/>
            <a:chExt cx="384" cy="384"/>
          </a:xfrm>
        </p:grpSpPr>
        <p:sp>
          <p:nvSpPr>
            <p:cNvPr id="5144" name="Rectangle 45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5145" name="Text Box 46"/>
            <p:cNvSpPr txBox="1">
              <a:spLocks noChangeArrowheads="1"/>
            </p:cNvSpPr>
            <p:nvPr/>
          </p:nvSpPr>
          <p:spPr bwMode="auto">
            <a:xfrm>
              <a:off x="1866" y="2966"/>
              <a:ext cx="1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CN" sz="2000" dirty="0" smtClean="0">
                  <a:solidFill>
                    <a:schemeClr val="bg1"/>
                  </a:solidFill>
                  <a:latin typeface="Tahoma" pitchFamily="34" charset="0"/>
                  <a:ea typeface="宋体" pitchFamily="2" charset="-122"/>
                </a:rPr>
                <a:t>4</a:t>
              </a:r>
              <a:endParaRPr lang="en-US" altLang="zh-CN" sz="2000" dirty="0">
                <a:solidFill>
                  <a:schemeClr val="bg1"/>
                </a:solidFill>
                <a:latin typeface="Tahoma" pitchFamily="34" charset="0"/>
                <a:ea typeface="宋体" pitchFamily="2" charset="-122"/>
              </a:endParaRPr>
            </a:p>
          </p:txBody>
        </p:sp>
      </p:grpSp>
      <p:sp>
        <p:nvSpPr>
          <p:cNvPr id="5139" name="Text Box 51"/>
          <p:cNvSpPr txBox="1">
            <a:spLocks noChangeArrowheads="1"/>
          </p:cNvSpPr>
          <p:nvPr/>
        </p:nvSpPr>
        <p:spPr bwMode="auto">
          <a:xfrm>
            <a:off x="6781800" y="6110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b="1">
                <a:ea typeface="宋体" pitchFamily="2" charset="-122"/>
              </a:rPr>
              <a:t>data</a:t>
            </a:r>
          </a:p>
        </p:txBody>
      </p:sp>
      <p:sp>
        <p:nvSpPr>
          <p:cNvPr id="5140" name="Text Box 53"/>
          <p:cNvSpPr txBox="1">
            <a:spLocks noChangeArrowheads="1"/>
          </p:cNvSpPr>
          <p:nvPr/>
        </p:nvSpPr>
        <p:spPr bwMode="auto">
          <a:xfrm>
            <a:off x="7620000" y="6110288"/>
            <a:ext cx="990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b="1">
                <a:ea typeface="宋体" pitchFamily="2" charset="-122"/>
              </a:rPr>
              <a:t>pointer</a:t>
            </a:r>
          </a:p>
        </p:txBody>
      </p:sp>
      <p:sp>
        <p:nvSpPr>
          <p:cNvPr id="5141" name="Rectangle 54"/>
          <p:cNvSpPr>
            <a:spLocks noChangeArrowheads="1"/>
          </p:cNvSpPr>
          <p:nvPr/>
        </p:nvSpPr>
        <p:spPr bwMode="auto">
          <a:xfrm>
            <a:off x="5580112" y="5141168"/>
            <a:ext cx="3352800" cy="1600200"/>
          </a:xfrm>
          <a:prstGeom prst="rect">
            <a:avLst/>
          </a:prstGeom>
          <a:noFill/>
          <a:ln w="31750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5142" name="Text Box 55"/>
          <p:cNvSpPr txBox="1">
            <a:spLocks noChangeArrowheads="1"/>
          </p:cNvSpPr>
          <p:nvPr/>
        </p:nvSpPr>
        <p:spPr bwMode="auto">
          <a:xfrm>
            <a:off x="5638800" y="5119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b="1">
                <a:ea typeface="宋体" pitchFamily="2" charset="-122"/>
              </a:rPr>
              <a:t>node</a:t>
            </a:r>
          </a:p>
        </p:txBody>
      </p:sp>
      <p:sp>
        <p:nvSpPr>
          <p:cNvPr id="5143" name="Line 56"/>
          <p:cNvSpPr>
            <a:spLocks noChangeShapeType="1"/>
          </p:cNvSpPr>
          <p:nvPr/>
        </p:nvSpPr>
        <p:spPr bwMode="auto">
          <a:xfrm flipV="1">
            <a:off x="8153400" y="5715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227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E" dirty="0" smtClean="0"/>
              <a:t>Create Node Sample 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Define node structure </a:t>
            </a:r>
          </a:p>
          <a:p>
            <a:pPr lvl="1"/>
            <a:r>
              <a:rPr lang="en-GB" dirty="0" smtClean="0"/>
              <a:t>            </a:t>
            </a:r>
            <a:endParaRPr lang="en-GB" dirty="0"/>
          </a:p>
          <a:p>
            <a:pPr lvl="1"/>
            <a:r>
              <a:rPr lang="en-GB" dirty="0" err="1"/>
              <a:t>struct</a:t>
            </a:r>
            <a:r>
              <a:rPr lang="en-GB" dirty="0"/>
              <a:t> </a:t>
            </a:r>
            <a:r>
              <a:rPr lang="en-GB" dirty="0" err="1"/>
              <a:t>stackNode</a:t>
            </a:r>
            <a:r>
              <a:rPr lang="en-GB" dirty="0"/>
              <a:t> {                                   </a:t>
            </a:r>
          </a:p>
          <a:p>
            <a:pPr lvl="1"/>
            <a:r>
              <a:rPr lang="en-GB" dirty="0"/>
              <a:t>   </a:t>
            </a:r>
            <a:r>
              <a:rPr lang="en-GB" dirty="0" err="1"/>
              <a:t>int</a:t>
            </a:r>
            <a:r>
              <a:rPr lang="en-GB" dirty="0"/>
              <a:t> data; // define data as an </a:t>
            </a:r>
            <a:r>
              <a:rPr lang="en-GB" dirty="0" err="1"/>
              <a:t>int</a:t>
            </a:r>
            <a:r>
              <a:rPr lang="en-GB" dirty="0"/>
              <a:t>             </a:t>
            </a:r>
          </a:p>
          <a:p>
            <a:pPr lvl="1"/>
            <a:r>
              <a:rPr lang="en-GB" dirty="0"/>
              <a:t>   </a:t>
            </a:r>
            <a:r>
              <a:rPr lang="en-GB" dirty="0" err="1"/>
              <a:t>struct</a:t>
            </a:r>
            <a:r>
              <a:rPr lang="en-GB" dirty="0"/>
              <a:t> </a:t>
            </a:r>
            <a:r>
              <a:rPr lang="en-GB" dirty="0" err="1"/>
              <a:t>stackNode</a:t>
            </a:r>
            <a:r>
              <a:rPr lang="en-GB" dirty="0"/>
              <a:t> *</a:t>
            </a:r>
            <a:r>
              <a:rPr lang="en-GB" dirty="0" err="1"/>
              <a:t>nextPtr</a:t>
            </a:r>
            <a:r>
              <a:rPr lang="en-GB" dirty="0"/>
              <a:t>; // </a:t>
            </a:r>
            <a:r>
              <a:rPr lang="en-GB" dirty="0" err="1"/>
              <a:t>stackNode</a:t>
            </a:r>
            <a:r>
              <a:rPr lang="en-GB" dirty="0"/>
              <a:t> pointer</a:t>
            </a:r>
          </a:p>
          <a:p>
            <a:pPr lvl="1"/>
            <a:r>
              <a:rPr lang="en-GB" dirty="0" smtClean="0"/>
              <a:t>}; </a:t>
            </a:r>
            <a:r>
              <a:rPr lang="en-GB" i="1" dirty="0" err="1" smtClean="0"/>
              <a:t>typedef</a:t>
            </a:r>
            <a:r>
              <a:rPr lang="en-GB" i="1" dirty="0" smtClean="0"/>
              <a:t> </a:t>
            </a:r>
            <a:r>
              <a:rPr lang="en-GB" i="1" dirty="0" err="1" smtClean="0"/>
              <a:t>struct</a:t>
            </a:r>
            <a:r>
              <a:rPr lang="en-GB" i="1" dirty="0" smtClean="0"/>
              <a:t> </a:t>
            </a:r>
            <a:r>
              <a:rPr lang="en-GB" i="1" dirty="0" err="1" smtClean="0"/>
              <a:t>stackNode</a:t>
            </a:r>
            <a:r>
              <a:rPr lang="en-GB" i="1" dirty="0" smtClean="0"/>
              <a:t> </a:t>
            </a:r>
            <a:r>
              <a:rPr lang="en-GB" i="1" dirty="0" err="1" smtClean="0"/>
              <a:t>StackNode</a:t>
            </a:r>
            <a:r>
              <a:rPr lang="en-GB" i="1" dirty="0" smtClean="0"/>
              <a:t> </a:t>
            </a:r>
          </a:p>
          <a:p>
            <a:r>
              <a:rPr lang="en-GB" dirty="0" smtClean="0"/>
              <a:t>Declare and create a node:</a:t>
            </a:r>
          </a:p>
          <a:p>
            <a:pPr lvl="1"/>
            <a:r>
              <a:rPr lang="en-IE" sz="2400" dirty="0" err="1" smtClean="0"/>
              <a:t>StackNode</a:t>
            </a:r>
            <a:r>
              <a:rPr lang="en-IE" sz="2400" dirty="0" smtClean="0"/>
              <a:t> </a:t>
            </a:r>
            <a:r>
              <a:rPr lang="en-IE" sz="2400" dirty="0" err="1" smtClean="0"/>
              <a:t>newPtr</a:t>
            </a:r>
            <a:r>
              <a:rPr lang="en-IE" sz="2400" dirty="0" smtClean="0"/>
              <a:t> </a:t>
            </a:r>
            <a:r>
              <a:rPr lang="en-IE" sz="2400" dirty="0"/>
              <a:t>= </a:t>
            </a:r>
            <a:r>
              <a:rPr lang="en-IE" sz="2400" dirty="0" err="1"/>
              <a:t>malloc</a:t>
            </a:r>
            <a:r>
              <a:rPr lang="en-IE" sz="2400" dirty="0"/>
              <a:t>(</a:t>
            </a:r>
            <a:r>
              <a:rPr lang="en-IE" sz="2400" dirty="0" err="1"/>
              <a:t>sizeof</a:t>
            </a:r>
            <a:r>
              <a:rPr lang="en-IE" sz="2400" dirty="0"/>
              <a:t>(</a:t>
            </a:r>
            <a:r>
              <a:rPr lang="en-IE" sz="2400" dirty="0" err="1"/>
              <a:t>StackNode</a:t>
            </a:r>
            <a:r>
              <a:rPr lang="en-IE" sz="2400" dirty="0" smtClean="0"/>
              <a:t>));</a:t>
            </a:r>
          </a:p>
          <a:p>
            <a:endParaRPr lang="en-IE" dirty="0" smtClean="0"/>
          </a:p>
          <a:p>
            <a:r>
              <a:rPr lang="en-IE" dirty="0" smtClean="0"/>
              <a:t>Assign value to </a:t>
            </a:r>
            <a:r>
              <a:rPr lang="en-IE" dirty="0" err="1" smtClean="0"/>
              <a:t>StackNode</a:t>
            </a:r>
            <a:r>
              <a:rPr lang="en-IE" dirty="0" smtClean="0"/>
              <a:t> fields</a:t>
            </a:r>
          </a:p>
          <a:p>
            <a:pPr lvl="1"/>
            <a:r>
              <a:rPr lang="en-IE" dirty="0" err="1" smtClean="0"/>
              <a:t>newPtr</a:t>
            </a:r>
            <a:r>
              <a:rPr lang="en-IE" dirty="0" smtClean="0"/>
              <a:t> -&gt; data = 4;</a:t>
            </a:r>
          </a:p>
          <a:p>
            <a:pPr lvl="1"/>
            <a:r>
              <a:rPr lang="en-IE" dirty="0" err="1" smtClean="0"/>
              <a:t>newPtr</a:t>
            </a:r>
            <a:r>
              <a:rPr lang="en-IE" dirty="0" smtClean="0"/>
              <a:t> -&gt; </a:t>
            </a:r>
            <a:r>
              <a:rPr lang="en-IE" dirty="0" err="1" smtClean="0"/>
              <a:t>nextPtr</a:t>
            </a:r>
            <a:r>
              <a:rPr lang="en-IE" dirty="0" smtClean="0"/>
              <a:t> = NULL;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72427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1891</Words>
  <Application>Microsoft Office PowerPoint</Application>
  <PresentationFormat>On-screen Show (4:3)</PresentationFormat>
  <Paragraphs>279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Stacks and Queues</vt:lpstr>
      <vt:lpstr>Introduction </vt:lpstr>
      <vt:lpstr>PowerPoint Presentation</vt:lpstr>
      <vt:lpstr>A call Stack</vt:lpstr>
      <vt:lpstr>12.5.3  Applications of Stacks </vt:lpstr>
      <vt:lpstr>Adding (pushing) a function onto the call stack </vt:lpstr>
      <vt:lpstr>The Stack Data Structures</vt:lpstr>
      <vt:lpstr>Implementation of a Stack:</vt:lpstr>
      <vt:lpstr>Create Node Sample code</vt:lpstr>
      <vt:lpstr>Implementation of a stack</vt:lpstr>
      <vt:lpstr>Delete/pop a node from the stack</vt:lpstr>
      <vt:lpstr>Sample code pop function </vt:lpstr>
      <vt:lpstr>Function pop</vt:lpstr>
      <vt:lpstr>Sample code pop function</vt:lpstr>
      <vt:lpstr>The Function push </vt:lpstr>
      <vt:lpstr>Illustration of the push function</vt:lpstr>
      <vt:lpstr>Sample code push function</vt:lpstr>
      <vt:lpstr>Queue: Data Structures</vt:lpstr>
      <vt:lpstr>The queue </vt:lpstr>
      <vt:lpstr>PowerPoint Presentation</vt:lpstr>
      <vt:lpstr>12.6  Queues (Cont.)</vt:lpstr>
      <vt:lpstr>PowerPoint Presentation</vt:lpstr>
      <vt:lpstr>12.6.2  Function dequeue </vt:lpstr>
      <vt:lpstr>Sample Questions</vt:lpstr>
      <vt:lpstr>Sample question </vt:lpstr>
      <vt:lpstr>Sample exam Question </vt:lpstr>
      <vt:lpstr>Explain, using an example, why  this function would not push a node on a stack</vt:lpstr>
      <vt:lpstr>Explain what the following code does and why it would not correctly pop a value from the stack</vt:lpstr>
      <vt:lpstr>Explain what is wrong with the following Queue “enqueue” function</vt:lpstr>
      <vt:lpstr>Explain what the following code does and why it would not dequeue successfully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 and Queues</dc:title>
  <dc:creator>Denis Manley</dc:creator>
  <cp:lastModifiedBy>Denis Manley</cp:lastModifiedBy>
  <cp:revision>28</cp:revision>
  <dcterms:created xsi:type="dcterms:W3CDTF">2016-02-01T14:40:11Z</dcterms:created>
  <dcterms:modified xsi:type="dcterms:W3CDTF">2016-10-07T14:48:03Z</dcterms:modified>
</cp:coreProperties>
</file>