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71" r:id="rId5"/>
    <p:sldId id="272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651F9-57E8-4782-A073-908B8CFD0EF1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DD0A-2438-4F02-8129-75DF1AD18C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15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85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51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2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8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9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CD50-1789-47B2-9768-03981A4D2772}" type="datetimeFigureOut">
              <a:rPr lang="en-IE" smtClean="0"/>
              <a:t>20/09/2016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084D-15BD-4462-AA04-1FD85C11A7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8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mtClean="0"/>
              <a:t>Lecture </a:t>
            </a:r>
            <a:r>
              <a:rPr lang="en-IE" smtClean="0"/>
              <a:t>4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Array of pointers; pointers to structure, </a:t>
            </a:r>
            <a:r>
              <a:rPr lang="en-IE" smtClean="0"/>
              <a:t>array of structures</a:t>
            </a:r>
            <a:r>
              <a:rPr lang="en-IE" dirty="0" smtClean="0"/>
              <a:t>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6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Using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GB" altLang="en-US" sz="2800" dirty="0"/>
              <a:t>The following are </a:t>
            </a:r>
            <a:r>
              <a:rPr lang="en-GB" altLang="en-US" sz="2800" dirty="0" smtClean="0"/>
              <a:t>examples of accessing fields</a:t>
            </a:r>
          </a:p>
          <a:p>
            <a:r>
              <a:rPr lang="en-GB" altLang="en-US" sz="2800" dirty="0" smtClean="0"/>
              <a:t>Using the . operator  </a:t>
            </a:r>
            <a:endParaRPr lang="en-GB" altLang="en-US" sz="2800" dirty="0"/>
          </a:p>
          <a:p>
            <a:pPr lvl="1"/>
            <a:r>
              <a:rPr lang="en-GB" altLang="en-US" dirty="0" err="1" smtClean="0"/>
              <a:t>person.surname</a:t>
            </a:r>
            <a:r>
              <a:rPr lang="en-GB" altLang="en-US" dirty="0" smtClean="0"/>
              <a:t>  // it’s a string (a primary field)</a:t>
            </a:r>
            <a:endParaRPr lang="en-GB" altLang="en-US" dirty="0"/>
          </a:p>
          <a:p>
            <a:pPr lvl="1"/>
            <a:r>
              <a:rPr lang="en-GB" altLang="en-US" dirty="0" err="1" smtClean="0"/>
              <a:t>person.dob.day</a:t>
            </a:r>
            <a:r>
              <a:rPr lang="en-GB" altLang="en-US" dirty="0" smtClean="0"/>
              <a:t>  // a field of a nested structure</a:t>
            </a:r>
          </a:p>
          <a:p>
            <a:pPr lvl="1"/>
            <a:r>
              <a:rPr lang="en-GB" altLang="en-US" dirty="0" err="1" smtClean="0"/>
              <a:t>person.dept</a:t>
            </a:r>
            <a:endParaRPr lang="en-GB" altLang="en-US" dirty="0" smtClean="0"/>
          </a:p>
          <a:p>
            <a:endParaRPr lang="en-GB" altLang="en-US" sz="2800" dirty="0"/>
          </a:p>
          <a:p>
            <a:r>
              <a:rPr lang="en-GB" altLang="en-US" sz="2800" dirty="0" smtClean="0"/>
              <a:t>Using pointer notations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= &amp;person  // assign </a:t>
            </a:r>
            <a:r>
              <a:rPr lang="en-GB" altLang="en-US" dirty="0" err="1" smtClean="0"/>
              <a:t>struct</a:t>
            </a:r>
            <a:r>
              <a:rPr lang="en-GB" altLang="en-US" dirty="0" smtClean="0"/>
              <a:t> to a pointer</a:t>
            </a:r>
          </a:p>
          <a:p>
            <a:pPr lvl="1"/>
            <a:r>
              <a:rPr lang="en-GB" altLang="en-US" dirty="0" err="1" smtClean="0"/>
              <a:t>ptr</a:t>
            </a:r>
            <a:r>
              <a:rPr lang="en-GB" altLang="en-US" dirty="0" smtClean="0"/>
              <a:t> -&gt; surname;</a:t>
            </a:r>
          </a:p>
          <a:p>
            <a:pPr lvl="1"/>
            <a:r>
              <a:rPr lang="en-GB" sz="2800" dirty="0" err="1" smtClean="0"/>
              <a:t>ptr</a:t>
            </a:r>
            <a:r>
              <a:rPr lang="en-GB" sz="2800" dirty="0" smtClean="0"/>
              <a:t> -&gt;</a:t>
            </a:r>
            <a:r>
              <a:rPr lang="en-GB" sz="2800" dirty="0" err="1" smtClean="0"/>
              <a:t>dob.day</a:t>
            </a:r>
            <a:r>
              <a:rPr lang="en-GB" sz="2800" dirty="0" smtClean="0"/>
              <a:t>; </a:t>
            </a:r>
          </a:p>
          <a:p>
            <a:pPr lvl="1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71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Passing a structure to a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dirty="0" smtClean="0"/>
              <a:t>Like </a:t>
            </a:r>
            <a:r>
              <a:rPr lang="en-IE" dirty="0" smtClean="0"/>
              <a:t> </a:t>
            </a:r>
            <a:r>
              <a:rPr lang="en-IE" dirty="0" smtClean="0"/>
              <a:t>other data types </a:t>
            </a:r>
            <a:r>
              <a:rPr lang="en-IE" dirty="0" smtClean="0"/>
              <a:t>a </a:t>
            </a:r>
            <a:r>
              <a:rPr lang="en-IE" dirty="0" smtClean="0"/>
              <a:t>structure can be passed by value or by reference. </a:t>
            </a:r>
          </a:p>
          <a:p>
            <a:r>
              <a:rPr lang="en-IE" dirty="0" smtClean="0"/>
              <a:t>By value “ pass the structure” and by reference “a pointer to the structure”. </a:t>
            </a:r>
          </a:p>
          <a:p>
            <a:endParaRPr lang="en-IE" dirty="0"/>
          </a:p>
          <a:p>
            <a:r>
              <a:rPr lang="en-IE" dirty="0" smtClean="0"/>
              <a:t>Do not forget to use the appropriate notation in each function (if </a:t>
            </a:r>
            <a:r>
              <a:rPr lang="en-IE" dirty="0" err="1" smtClean="0"/>
              <a:t>struct</a:t>
            </a:r>
            <a:r>
              <a:rPr lang="en-IE" dirty="0" smtClean="0"/>
              <a:t> use the dot operator; if </a:t>
            </a:r>
            <a:r>
              <a:rPr lang="en-IE" dirty="0" err="1" smtClean="0"/>
              <a:t>prt</a:t>
            </a:r>
            <a:r>
              <a:rPr lang="en-IE" dirty="0" smtClean="0"/>
              <a:t> use the -&gt;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59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Structures to functions</a:t>
            </a:r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2" y="836712"/>
            <a:ext cx="6117428" cy="5950908"/>
          </a:xfrm>
        </p:spPr>
      </p:pic>
    </p:spTree>
    <p:extLst>
      <p:ext uri="{BB962C8B-B14F-4D97-AF65-F5344CB8AC3E}">
        <p14:creationId xmlns:p14="http://schemas.microsoft.com/office/powerpoint/2010/main" val="15010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3" descr="*D:\Dropbox DIot\Dropbox (DIoT)\myweb 2015\DT282 operating systems 2\C notes\C Lectures\Structures and typedef(p 13)\code for structures\STRUCARG.C - Notepad++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6624736" cy="6264696"/>
          </a:xfrm>
        </p:spPr>
      </p:pic>
    </p:spTree>
    <p:extLst>
      <p:ext uri="{BB962C8B-B14F-4D97-AF65-F5344CB8AC3E}">
        <p14:creationId xmlns:p14="http://schemas.microsoft.com/office/powerpoint/2010/main" val="3047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Array of structure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An array can also hold structures </a:t>
            </a:r>
          </a:p>
          <a:p>
            <a:pPr lvl="1"/>
            <a:r>
              <a:rPr lang="en-IE" dirty="0" err="1" smtClean="0"/>
              <a:t>Typedef</a:t>
            </a:r>
            <a:endParaRPr lang="en-IE" dirty="0" smtClean="0"/>
          </a:p>
          <a:p>
            <a:pPr lvl="2"/>
            <a:r>
              <a:rPr lang="en-IE" dirty="0" err="1" smtClean="0"/>
              <a:t>Typedef</a:t>
            </a:r>
            <a:r>
              <a:rPr lang="en-IE" dirty="0" smtClean="0"/>
              <a:t>  </a:t>
            </a:r>
            <a:r>
              <a:rPr lang="en-IE" dirty="0" err="1" smtClean="0"/>
              <a:t>Struct</a:t>
            </a:r>
            <a:r>
              <a:rPr lang="en-IE" dirty="0" smtClean="0"/>
              <a:t> personnel EMPLOYEE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Declare an array of structures </a:t>
            </a:r>
          </a:p>
          <a:p>
            <a:pPr lvl="2"/>
            <a:r>
              <a:rPr lang="en-IE" dirty="0" smtClean="0"/>
              <a:t>EMPLOYEE   staff[20];</a:t>
            </a:r>
          </a:p>
          <a:p>
            <a:pPr lvl="2"/>
            <a:endParaRPr lang="en-IE" dirty="0"/>
          </a:p>
          <a:p>
            <a:pPr lvl="1"/>
            <a:r>
              <a:rPr lang="en-IE" dirty="0" smtClean="0"/>
              <a:t>The </a:t>
            </a:r>
            <a:r>
              <a:rPr lang="en-IE" b="1" dirty="0" err="1" smtClean="0"/>
              <a:t>emp.c</a:t>
            </a:r>
            <a:r>
              <a:rPr lang="en-IE" dirty="0" smtClean="0"/>
              <a:t> is a program that declares an array of structures and then allows the user to </a:t>
            </a:r>
          </a:p>
          <a:p>
            <a:pPr lvl="2"/>
            <a:r>
              <a:rPr lang="en-IE" dirty="0" smtClean="0"/>
              <a:t>Add a record in the form a of </a:t>
            </a:r>
            <a:r>
              <a:rPr lang="en-IE" dirty="0" err="1" smtClean="0"/>
              <a:t>struct</a:t>
            </a:r>
            <a:endParaRPr lang="en-IE" dirty="0" smtClean="0"/>
          </a:p>
          <a:p>
            <a:pPr lvl="2"/>
            <a:r>
              <a:rPr lang="en-IE" dirty="0" smtClean="0"/>
              <a:t>Delete a </a:t>
            </a:r>
            <a:r>
              <a:rPr lang="en-IE" dirty="0" smtClean="0"/>
              <a:t>record [e.g. assign 0 to indicate empty position]</a:t>
            </a:r>
            <a:endParaRPr lang="en-IE" dirty="0" smtClean="0"/>
          </a:p>
          <a:p>
            <a:pPr lvl="2"/>
            <a:r>
              <a:rPr lang="en-IE" dirty="0" smtClean="0"/>
              <a:t>Display a record</a:t>
            </a:r>
          </a:p>
          <a:p>
            <a:pPr lvl="2"/>
            <a:r>
              <a:rPr lang="en-IE" dirty="0" smtClean="0"/>
              <a:t>Edit a record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67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Delete function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5" name="Picture 4" descr="*D:\Dropbox DIot\Dropbox (DIoT)\myweb 2016\DT282 operating systems 2\lectures\week 4\empdb2.c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90" y="764704"/>
            <a:ext cx="6230220" cy="58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of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  2_D array is an arrays of pointers and like 1_d arrays each elements can be accessed using subscripts or pointers / double pointers</a:t>
            </a:r>
          </a:p>
          <a:p>
            <a:endParaRPr lang="en-IE" dirty="0"/>
          </a:p>
          <a:p>
            <a:r>
              <a:rPr lang="en-IE" dirty="0" smtClean="0"/>
              <a:t>2_D array of integers: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matrix[3][4]; //declare 2_D array</a:t>
            </a:r>
          </a:p>
          <a:p>
            <a:pPr lvl="1"/>
            <a:r>
              <a:rPr lang="en-IE" dirty="0" smtClean="0"/>
              <a:t>Access individual elements using subscripts: </a:t>
            </a:r>
          </a:p>
          <a:p>
            <a:pPr lvl="2"/>
            <a:r>
              <a:rPr lang="en-IE" dirty="0" err="1"/>
              <a:t>p</a:t>
            </a:r>
            <a:r>
              <a:rPr lang="en-IE" dirty="0" err="1" smtClean="0"/>
              <a:t>rintf</a:t>
            </a:r>
            <a:r>
              <a:rPr lang="en-IE" dirty="0" smtClean="0"/>
              <a:t>(“ value of row 2 col 2 is %d”, matrix[1][1]);</a:t>
            </a:r>
          </a:p>
          <a:p>
            <a:pPr lvl="1"/>
            <a:r>
              <a:rPr lang="en-IE" dirty="0" smtClean="0"/>
              <a:t>Access elements using pointers</a:t>
            </a:r>
          </a:p>
          <a:p>
            <a:pPr lvl="2"/>
            <a:r>
              <a:rPr lang="en-IE" dirty="0" err="1"/>
              <a:t>printf</a:t>
            </a:r>
            <a:r>
              <a:rPr lang="en-IE" dirty="0"/>
              <a:t>(“ value of row 2 col 2 is %d”, </a:t>
            </a:r>
            <a:r>
              <a:rPr lang="en-IE" dirty="0" smtClean="0"/>
              <a:t>*((*matrix + 1) + 1));</a:t>
            </a:r>
            <a:endParaRPr lang="en-IE" dirty="0"/>
          </a:p>
          <a:p>
            <a:pPr lvl="2"/>
            <a:r>
              <a:rPr lang="en-IE" dirty="0" smtClean="0"/>
              <a:t> (*matrix + 1) </a:t>
            </a:r>
          </a:p>
          <a:p>
            <a:pPr lvl="2"/>
            <a:r>
              <a:rPr lang="en-IE" dirty="0" smtClean="0"/>
              <a:t>*((*matrix + 1) +1)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Explain the above statements ? 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0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Manipulate 2_D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 access each element you need to use nested for loops; consider a 3x3 matrix</a:t>
            </a:r>
          </a:p>
          <a:p>
            <a:r>
              <a:rPr lang="en-IE" dirty="0" smtClean="0"/>
              <a:t>To print each value </a:t>
            </a:r>
          </a:p>
          <a:p>
            <a:pPr lvl="1"/>
            <a:r>
              <a:rPr lang="en-IE" dirty="0" smtClean="0"/>
              <a:t>for (row = 0; row&lt;3; row++)</a:t>
            </a:r>
          </a:p>
          <a:p>
            <a:pPr lvl="2"/>
            <a:r>
              <a:rPr lang="en-IE" dirty="0" smtClean="0"/>
              <a:t>for (col = 0; col &lt;3; col++ )</a:t>
            </a:r>
          </a:p>
          <a:p>
            <a:pPr lvl="3"/>
            <a:r>
              <a:rPr lang="en-IE" dirty="0" err="1" smtClean="0"/>
              <a:t>printf</a:t>
            </a:r>
            <a:r>
              <a:rPr lang="en-IE" dirty="0" smtClean="0"/>
              <a:t>(“matrix[row][col] “);    // can also use pointer arithmetic</a:t>
            </a:r>
          </a:p>
          <a:p>
            <a:pPr lvl="3"/>
            <a:endParaRPr lang="en-IE" dirty="0"/>
          </a:p>
          <a:p>
            <a:r>
              <a:rPr lang="en-IE" dirty="0" smtClean="0">
                <a:solidFill>
                  <a:srgbClr val="FF0000"/>
                </a:solidFill>
              </a:rPr>
              <a:t>How would you determine the result of  the addition of two such matrices.  </a:t>
            </a:r>
          </a:p>
        </p:txBody>
      </p:sp>
    </p:spTree>
    <p:extLst>
      <p:ext uri="{BB962C8B-B14F-4D97-AF65-F5344CB8AC3E}">
        <p14:creationId xmlns:p14="http://schemas.microsoft.com/office/powerpoint/2010/main" val="3387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multiplication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How would you perform matrix multiplication of two matrices? </a:t>
            </a:r>
          </a:p>
          <a:p>
            <a:endParaRPr lang="en-IE" dirty="0" smtClean="0"/>
          </a:p>
          <a:p>
            <a:r>
              <a:rPr lang="en-IE" dirty="0" smtClean="0"/>
              <a:t>The following link describes how to multiply two matrices: </a:t>
            </a:r>
            <a:r>
              <a:rPr lang="en-IE" dirty="0" smtClean="0">
                <a:hlinkClick r:id="rId2"/>
              </a:rPr>
              <a:t>matrix multiplication</a:t>
            </a:r>
            <a:r>
              <a:rPr lang="en-IE" dirty="0" smtClean="0"/>
              <a:t> </a:t>
            </a:r>
          </a:p>
          <a:p>
            <a:endParaRPr lang="en-IE" dirty="0"/>
          </a:p>
          <a:p>
            <a:r>
              <a:rPr lang="en-IE" dirty="0" smtClean="0"/>
              <a:t>Refer to the 3x3 image file on web courses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596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5" descr="3x3-matrix-formula.jpg.gif - IrfanView (Zoom: 1354 x 532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5400600"/>
          </a:xfrm>
        </p:spPr>
      </p:pic>
    </p:spTree>
    <p:extLst>
      <p:ext uri="{BB962C8B-B14F-4D97-AF65-F5344CB8AC3E}">
        <p14:creationId xmlns:p14="http://schemas.microsoft.com/office/powerpoint/2010/main" val="316685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 of string pointers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If you wanted to create an array to store all the months [strings] of the year you could</a:t>
            </a:r>
          </a:p>
          <a:p>
            <a:pPr lvl="1"/>
            <a:r>
              <a:rPr lang="en-IE" dirty="0" smtClean="0"/>
              <a:t>Create a 2_d character array: </a:t>
            </a:r>
            <a:r>
              <a:rPr lang="en-IE" b="1" dirty="0" smtClean="0"/>
              <a:t>char month[12][10]</a:t>
            </a:r>
          </a:p>
          <a:p>
            <a:pPr lvl="1"/>
            <a:r>
              <a:rPr lang="en-IE" dirty="0" smtClean="0"/>
              <a:t>Why would this be inefficient?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Another option is to create an array of characters  pointers: </a:t>
            </a:r>
            <a:r>
              <a:rPr lang="en-IE" b="1" dirty="0" smtClean="0"/>
              <a:t>char *months[12]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Each row is then treated an a char * (string)</a:t>
            </a:r>
          </a:p>
          <a:p>
            <a:pPr lvl="1"/>
            <a:r>
              <a:rPr lang="en-IE" dirty="0" smtClean="0"/>
              <a:t>Remember you must assign memory for each </a:t>
            </a:r>
            <a:r>
              <a:rPr lang="en-IE" dirty="0" smtClean="0"/>
              <a:t>using char *[1] = “January” </a:t>
            </a:r>
            <a:endParaRPr lang="en-IE" dirty="0" smtClean="0"/>
          </a:p>
          <a:p>
            <a:pPr lvl="1"/>
            <a:r>
              <a:rPr lang="en-IE" dirty="0" smtClean="0"/>
              <a:t>Consider the following program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Display months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main()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  	/* </a:t>
            </a:r>
            <a:r>
              <a:rPr lang="en-GB" dirty="0"/>
              <a:t>Define an array of strings */</a:t>
            </a:r>
          </a:p>
          <a:p>
            <a:r>
              <a:rPr lang="en-GB" dirty="0"/>
              <a:t>	char *months[12] = {"January", "February", "March", "April", "May", "June</a:t>
            </a:r>
            <a:r>
              <a:rPr lang="en-GB" dirty="0" smtClean="0"/>
              <a:t>",  </a:t>
            </a:r>
            <a:r>
              <a:rPr lang="en-GB" dirty="0"/>
              <a:t>"July", "August", "September", "October", "November</a:t>
            </a:r>
            <a:r>
              <a:rPr lang="en-GB" dirty="0" smtClean="0"/>
              <a:t>",  </a:t>
            </a:r>
            <a:r>
              <a:rPr lang="en-GB" dirty="0"/>
              <a:t>"December" };</a:t>
            </a:r>
          </a:p>
          <a:p>
            <a:r>
              <a:rPr lang="en-GB" dirty="0"/>
              <a:t>	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	/* Display the months of the year using subscripts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months[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/* Display the months of the year using pointer arithmetic */</a:t>
            </a:r>
          </a:p>
          <a:p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("The months of the year are:\n\n");</a:t>
            </a:r>
          </a:p>
          <a:p>
            <a:r>
              <a:rPr lang="en-GB" dirty="0"/>
              <a:t>	for(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 12;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r>
              <a:rPr lang="en-GB" dirty="0"/>
              <a:t>	  </a:t>
            </a:r>
            <a:r>
              <a:rPr lang="en-GB" dirty="0" err="1"/>
              <a:t>printf</a:t>
            </a:r>
            <a:r>
              <a:rPr lang="en-GB" dirty="0"/>
              <a:t>("%s\n", *(months +</a:t>
            </a:r>
            <a:r>
              <a:rPr lang="en-GB" dirty="0" err="1"/>
              <a:t>i</a:t>
            </a:r>
            <a:r>
              <a:rPr lang="en-GB" dirty="0"/>
              <a:t>));</a:t>
            </a:r>
          </a:p>
          <a:p>
            <a:r>
              <a:rPr lang="en-GB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36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Structures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en-US" dirty="0" smtClean="0"/>
              <a:t>A structure is a heterogeneous data structure; e.g. </a:t>
            </a:r>
          </a:p>
          <a:p>
            <a:pPr lvl="1"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	/* Structure template for employee */</a:t>
            </a:r>
          </a:p>
          <a:p>
            <a:pPr lvl="1">
              <a:buFontTx/>
              <a:buNone/>
            </a:pPr>
            <a:r>
              <a:rPr lang="en-GB" altLang="en-US" dirty="0"/>
              <a:t>{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number;</a:t>
            </a:r>
          </a:p>
          <a:p>
            <a:pPr lvl="1">
              <a:buFontTx/>
              <a:buNone/>
            </a:pPr>
            <a:r>
              <a:rPr lang="en-GB" altLang="en-US" dirty="0"/>
              <a:t>	char surname[26];</a:t>
            </a:r>
          </a:p>
          <a:p>
            <a:pPr lvl="1">
              <a:buFontTx/>
              <a:buNone/>
            </a:pPr>
            <a:r>
              <a:rPr lang="en-GB" altLang="en-US" dirty="0"/>
              <a:t>	char initial;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 dob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int</a:t>
            </a:r>
            <a:r>
              <a:rPr lang="en-GB" altLang="en-US" dirty="0"/>
              <a:t> </a:t>
            </a:r>
            <a:r>
              <a:rPr lang="en-GB" altLang="en-US" dirty="0" err="1"/>
              <a:t>dept</a:t>
            </a:r>
            <a:r>
              <a:rPr lang="en-GB" altLang="en-US" dirty="0"/>
              <a:t>;</a:t>
            </a:r>
          </a:p>
          <a:p>
            <a:pPr lvl="1">
              <a:buFontTx/>
              <a:buNone/>
            </a:pPr>
            <a:r>
              <a:rPr lang="en-GB" altLang="en-US" dirty="0"/>
              <a:t>	</a:t>
            </a:r>
            <a:r>
              <a:rPr lang="en-GB" altLang="en-US" dirty="0" smtClean="0"/>
              <a:t>char </a:t>
            </a:r>
            <a:r>
              <a:rPr lang="en-GB" altLang="en-US" dirty="0" err="1" smtClean="0"/>
              <a:t>date_joined</a:t>
            </a:r>
            <a:r>
              <a:rPr lang="en-GB" altLang="en-US" dirty="0" smtClean="0"/>
              <a:t> [8];</a:t>
            </a:r>
            <a:endParaRPr lang="en-GB" altLang="en-US" dirty="0"/>
          </a:p>
          <a:p>
            <a:pPr lvl="1">
              <a:buFontTx/>
              <a:buNone/>
            </a:pPr>
            <a:r>
              <a:rPr lang="en-GB" altLang="en-US" dirty="0"/>
              <a:t>};</a:t>
            </a:r>
          </a:p>
          <a:p>
            <a:pPr>
              <a:buFontTx/>
              <a:buNone/>
            </a:pPr>
            <a:r>
              <a:rPr lang="en-GB" altLang="en-US" dirty="0" smtClean="0"/>
              <a:t>// declare a variable for a structure </a:t>
            </a:r>
          </a:p>
          <a:p>
            <a:pPr>
              <a:buFontTx/>
              <a:buNone/>
            </a:pPr>
            <a:r>
              <a:rPr lang="en-GB" altLang="en-US" dirty="0" err="1" smtClean="0"/>
              <a:t>struct</a:t>
            </a:r>
            <a:r>
              <a:rPr lang="en-GB" altLang="en-US" dirty="0" smtClean="0"/>
              <a:t> </a:t>
            </a:r>
            <a:r>
              <a:rPr lang="en-GB" altLang="en-US" dirty="0"/>
              <a:t>personnel person;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5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Nested structures and pointers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altLang="en-US" sz="2300" dirty="0" err="1"/>
              <a:t>struct</a:t>
            </a:r>
            <a:r>
              <a:rPr lang="en-GB" altLang="en-US" sz="2300" dirty="0"/>
              <a:t> date		/* Structure template for a date */</a:t>
            </a:r>
          </a:p>
          <a:p>
            <a:pPr>
              <a:buFontTx/>
              <a:buNone/>
            </a:pPr>
            <a:r>
              <a:rPr lang="en-GB" altLang="en-US" sz="2300" dirty="0"/>
              <a:t>{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day;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month;</a:t>
            </a:r>
          </a:p>
          <a:p>
            <a:pPr>
              <a:buFontTx/>
              <a:buNone/>
            </a:pPr>
            <a:r>
              <a:rPr lang="en-GB" altLang="en-US" sz="2300" dirty="0"/>
              <a:t>	</a:t>
            </a:r>
            <a:r>
              <a:rPr lang="en-GB" altLang="en-US" sz="2300" dirty="0" err="1"/>
              <a:t>int</a:t>
            </a:r>
            <a:r>
              <a:rPr lang="en-GB" altLang="en-US" sz="2300" dirty="0"/>
              <a:t> year;</a:t>
            </a:r>
          </a:p>
          <a:p>
            <a:pPr>
              <a:buFontTx/>
              <a:buNone/>
            </a:pPr>
            <a:r>
              <a:rPr lang="en-GB" altLang="en-US" sz="2300" dirty="0"/>
              <a:t>};</a:t>
            </a:r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r>
              <a:rPr lang="en-GB" altLang="en-US" sz="2100" dirty="0" err="1" smtClean="0"/>
              <a:t>struct</a:t>
            </a:r>
            <a:r>
              <a:rPr lang="en-GB" altLang="en-US" sz="2100" dirty="0" smtClean="0"/>
              <a:t> </a:t>
            </a:r>
            <a:r>
              <a:rPr lang="en-GB" altLang="en-US" sz="2100" dirty="0"/>
              <a:t>personnel 	/* Structure template for employee */</a:t>
            </a:r>
          </a:p>
          <a:p>
            <a:pPr>
              <a:buFontTx/>
              <a:buNone/>
            </a:pPr>
            <a:r>
              <a:rPr lang="en-GB" altLang="en-US" sz="2100" dirty="0"/>
              <a:t>{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number;</a:t>
            </a:r>
          </a:p>
          <a:p>
            <a:pPr>
              <a:buFontTx/>
              <a:buNone/>
            </a:pPr>
            <a:r>
              <a:rPr lang="en-GB" altLang="en-US" sz="2100" dirty="0"/>
              <a:t>	char surname[26];</a:t>
            </a:r>
          </a:p>
          <a:p>
            <a:pPr>
              <a:buFontTx/>
              <a:buNone/>
            </a:pPr>
            <a:r>
              <a:rPr lang="en-GB" altLang="en-US" sz="2100" dirty="0"/>
              <a:t>	char initial;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b="1" dirty="0" err="1"/>
              <a:t>struct</a:t>
            </a:r>
            <a:r>
              <a:rPr lang="en-GB" altLang="en-US" sz="2100" b="1" dirty="0"/>
              <a:t> date dob;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int</a:t>
            </a:r>
            <a:r>
              <a:rPr lang="en-GB" altLang="en-US" sz="2100" dirty="0"/>
              <a:t> </a:t>
            </a:r>
            <a:r>
              <a:rPr lang="en-GB" altLang="en-US" sz="2100" dirty="0" err="1"/>
              <a:t>dept</a:t>
            </a:r>
            <a:r>
              <a:rPr lang="en-GB" altLang="en-US" sz="2100" dirty="0"/>
              <a:t>;</a:t>
            </a:r>
          </a:p>
          <a:p>
            <a:pPr>
              <a:buFontTx/>
              <a:buNone/>
            </a:pPr>
            <a:r>
              <a:rPr lang="en-GB" altLang="en-US" sz="2100" dirty="0"/>
              <a:t>	</a:t>
            </a:r>
            <a:r>
              <a:rPr lang="en-GB" altLang="en-US" sz="2100" dirty="0" err="1"/>
              <a:t>struct</a:t>
            </a:r>
            <a:r>
              <a:rPr lang="en-GB" altLang="en-US" sz="2100" dirty="0"/>
              <a:t> date joined;</a:t>
            </a:r>
          </a:p>
          <a:p>
            <a:pPr>
              <a:buFontTx/>
              <a:buNone/>
            </a:pPr>
            <a:r>
              <a:rPr lang="en-GB" altLang="en-US" sz="2100" dirty="0" smtClean="0"/>
              <a:t>};</a:t>
            </a:r>
          </a:p>
          <a:p>
            <a:pPr>
              <a:buNone/>
            </a:pPr>
            <a:r>
              <a:rPr lang="en-GB" altLang="en-US" sz="2000" dirty="0" err="1"/>
              <a:t>struct</a:t>
            </a:r>
            <a:r>
              <a:rPr lang="en-GB" altLang="en-US" sz="2000" dirty="0"/>
              <a:t> personnel  </a:t>
            </a:r>
            <a:r>
              <a:rPr lang="en-GB" altLang="en-US" sz="2000" dirty="0" smtClean="0"/>
              <a:t>person;  //</a:t>
            </a:r>
            <a:r>
              <a:rPr lang="en-GB" altLang="en-US" sz="2000" b="1" dirty="0" smtClean="0"/>
              <a:t> declaring a variable to a structure</a:t>
            </a:r>
            <a:endParaRPr lang="en-GB" altLang="en-US" sz="2000" b="1" dirty="0"/>
          </a:p>
          <a:p>
            <a:pPr>
              <a:buNone/>
            </a:pPr>
            <a:r>
              <a:rPr lang="en-GB" altLang="en-US" sz="2400" dirty="0" err="1" smtClean="0"/>
              <a:t>struct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personnel </a:t>
            </a:r>
            <a:r>
              <a:rPr lang="en-GB" altLang="en-US" sz="2400" dirty="0" smtClean="0"/>
              <a:t>*</a:t>
            </a:r>
            <a:r>
              <a:rPr lang="en-GB" altLang="en-US" sz="2400" dirty="0" err="1" smtClean="0"/>
              <a:t>ptr</a:t>
            </a:r>
            <a:r>
              <a:rPr lang="en-GB" altLang="en-US" sz="2400" b="1" dirty="0" smtClean="0"/>
              <a:t>;   //declaring a pointer to a structure </a:t>
            </a:r>
            <a:endParaRPr lang="en-GB" altLang="en-US" sz="2400" b="1" dirty="0"/>
          </a:p>
          <a:p>
            <a:pPr>
              <a:buFontTx/>
              <a:buNone/>
            </a:pPr>
            <a:endParaRPr lang="en-GB" altLang="en-US" sz="2600" dirty="0" smtClean="0"/>
          </a:p>
          <a:p>
            <a:pPr>
              <a:buFontTx/>
              <a:buNone/>
            </a:pPr>
            <a:endParaRPr lang="en-GB" altLang="en-US" sz="2600" dirty="0"/>
          </a:p>
          <a:p>
            <a:pPr marL="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674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533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4</vt:lpstr>
      <vt:lpstr>Array of pointers</vt:lpstr>
      <vt:lpstr>Manipulate 2_D array</vt:lpstr>
      <vt:lpstr>Matrix multiplication</vt:lpstr>
      <vt:lpstr>PowerPoint Presentation</vt:lpstr>
      <vt:lpstr>Array of string pointers</vt:lpstr>
      <vt:lpstr>Display months</vt:lpstr>
      <vt:lpstr>Structures</vt:lpstr>
      <vt:lpstr>Nested structures and pointers </vt:lpstr>
      <vt:lpstr>Using structure </vt:lpstr>
      <vt:lpstr>Passing a structure to a function </vt:lpstr>
      <vt:lpstr>Structures to functions</vt:lpstr>
      <vt:lpstr>PowerPoint Presentation</vt:lpstr>
      <vt:lpstr>Array of structure </vt:lpstr>
      <vt:lpstr>Delete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Manley</dc:creator>
  <cp:lastModifiedBy>Denis Manley</cp:lastModifiedBy>
  <cp:revision>40</cp:revision>
  <dcterms:created xsi:type="dcterms:W3CDTF">2016-01-29T11:47:40Z</dcterms:created>
  <dcterms:modified xsi:type="dcterms:W3CDTF">2016-09-20T09:04:04Z</dcterms:modified>
</cp:coreProperties>
</file>