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4" r:id="rId2"/>
    <p:sldId id="285" r:id="rId3"/>
    <p:sldId id="286" r:id="rId4"/>
    <p:sldId id="287" r:id="rId5"/>
    <p:sldId id="289" r:id="rId6"/>
    <p:sldId id="28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376"/>
    <p:restoredTop sz="94674"/>
  </p:normalViewPr>
  <p:slideViewPr>
    <p:cSldViewPr snapToGrid="0" snapToObjects="1">
      <p:cViewPr varScale="1">
        <p:scale>
          <a:sx n="97" d="100"/>
          <a:sy n="97" d="100"/>
        </p:scale>
        <p:origin x="208"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F094-E8F4-4840-BC0D-FC0AF153A0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A2D843-676B-C940-9238-BBA35705D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6C283-910C-384A-B61E-41F003108998}"/>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66ED9F87-6FDD-A046-846F-AA1D18ECA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4676B-F6F8-4045-A2B7-8269F4A1CE33}"/>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1573162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4E6A-C08C-F44B-8B43-A86CCA800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F7166E-6786-B040-A722-2EDF1CBB13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9086D-1B2C-BE4B-B74B-FA8FBE959C72}"/>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D548CC12-99DC-8346-B8EE-E81E30387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8E2DF-227C-A84D-927C-3FE2B5D9E3D2}"/>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422635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3245D-1A3F-464A-9F3E-5343E0BB71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2B25B-ED09-D54A-8835-179C0A437A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8338A-B8A4-DE47-817B-C7D93EBE6A01}"/>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B48ACD10-3634-B240-BD82-70C784119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9AF1F-B4FD-C041-A3EF-A9D79EAF9810}"/>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2068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3015-DF51-A34F-B45B-F37BA1B68A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0F673A-8FA2-4447-9F23-D6B011B4B3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4860D-E26F-DF40-859C-AD6EAFC56743}"/>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D40A075E-B420-744E-8757-B022D7E6B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19514-3CDE-1141-8F91-4524B2F75014}"/>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331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F074-FC9C-9443-A3D3-360604ADC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38874-21B9-1D45-8F1F-47A9BE9AF6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25D9C2-E450-6847-B35B-2F15847BEC5E}"/>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E2F1D340-7EF7-154F-91CB-F39B96AA4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B8C78-1256-BE4C-9FA5-809D045112A7}"/>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111467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F3D2-D84E-1143-8372-D4514D915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3CA5EA-50EF-9247-96D0-2A5A978994C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D355B1-5F13-C441-8182-E8A43ACC44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B825A9-E2C5-5343-888B-B85EB40446BC}"/>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6" name="Footer Placeholder 5">
            <a:extLst>
              <a:ext uri="{FF2B5EF4-FFF2-40B4-BE49-F238E27FC236}">
                <a16:creationId xmlns:a16="http://schemas.microsoft.com/office/drawing/2014/main" id="{285267EC-639A-F140-9C9A-E3236ED7D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D1E1C-C68F-CD44-A298-C2C106732322}"/>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362924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61E2-B549-F34E-B61F-7E7F568FF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E1ECF0-58B5-6F48-8E90-828862557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FD65CD-F3F3-0A4D-8505-6D0FF127361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D34F74-67AB-ED4D-A20C-232AD9BBF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DB631D-5509-2E4D-989E-1C58FCF20F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9F063C-88BC-424B-B197-3E47B511AD69}"/>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8" name="Footer Placeholder 7">
            <a:extLst>
              <a:ext uri="{FF2B5EF4-FFF2-40B4-BE49-F238E27FC236}">
                <a16:creationId xmlns:a16="http://schemas.microsoft.com/office/drawing/2014/main" id="{E3B8ADFC-6872-3C4E-B655-91DC535CFE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84C19B-3A92-B54E-BAA2-A27F1F0F1EB4}"/>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5461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9C4F-0527-B249-A8DE-C29155C9DA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04802-2080-D940-8184-C3153A4EBDE9}"/>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4" name="Footer Placeholder 3">
            <a:extLst>
              <a:ext uri="{FF2B5EF4-FFF2-40B4-BE49-F238E27FC236}">
                <a16:creationId xmlns:a16="http://schemas.microsoft.com/office/drawing/2014/main" id="{E556BD38-7746-CE44-980E-EB3E9D937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4234EE-E9EC-DC4D-8A13-AC02513A692A}"/>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239594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A18D1-62FA-CB4A-8C9E-BAB86FA01E40}"/>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3" name="Footer Placeholder 2">
            <a:extLst>
              <a:ext uri="{FF2B5EF4-FFF2-40B4-BE49-F238E27FC236}">
                <a16:creationId xmlns:a16="http://schemas.microsoft.com/office/drawing/2014/main" id="{C60F3047-D5D4-D747-A8B4-39B1C59BB4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703DA2-1EC0-C749-A538-525C4E77088A}"/>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288449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55A7-01D3-5C4E-9B77-44D3B8C93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5B57D5-FE99-9D43-B27D-15907638A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2B8EC-5731-9847-AB9C-61612A6C5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FB5FEA-BA93-E14B-BDB1-0EDC4F046737}"/>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6" name="Footer Placeholder 5">
            <a:extLst>
              <a:ext uri="{FF2B5EF4-FFF2-40B4-BE49-F238E27FC236}">
                <a16:creationId xmlns:a16="http://schemas.microsoft.com/office/drawing/2014/main" id="{4101151F-C3E3-BD4C-9747-7C10DBDAE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5F68D-4000-1B4F-BB6E-DA265E5DF9D3}"/>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36164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F109-763C-B249-8629-AD5828436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4626D2-DA18-554C-94EB-C64271B267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09D03-BD3C-8B4B-A624-064CB9F1F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B86974-DE88-D44C-866A-8FFCC6B6A8D7}"/>
              </a:ext>
            </a:extLst>
          </p:cNvPr>
          <p:cNvSpPr>
            <a:spLocks noGrp="1"/>
          </p:cNvSpPr>
          <p:nvPr>
            <p:ph type="dt" sz="half" idx="10"/>
          </p:nvPr>
        </p:nvSpPr>
        <p:spPr/>
        <p:txBody>
          <a:bodyPr/>
          <a:lstStyle/>
          <a:p>
            <a:fld id="{7693B0A1-F7CD-2142-90D3-B3823B321C8D}" type="datetimeFigureOut">
              <a:rPr lang="en-US" smtClean="0"/>
              <a:t>5/22/20</a:t>
            </a:fld>
            <a:endParaRPr lang="en-US"/>
          </a:p>
        </p:txBody>
      </p:sp>
      <p:sp>
        <p:nvSpPr>
          <p:cNvPr id="6" name="Footer Placeholder 5">
            <a:extLst>
              <a:ext uri="{FF2B5EF4-FFF2-40B4-BE49-F238E27FC236}">
                <a16:creationId xmlns:a16="http://schemas.microsoft.com/office/drawing/2014/main" id="{2CA187B4-5B6F-FE47-B43B-4A653F02C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CA7D0-47D6-784E-BE4E-1C9DDB9EBC58}"/>
              </a:ext>
            </a:extLst>
          </p:cNvPr>
          <p:cNvSpPr>
            <a:spLocks noGrp="1"/>
          </p:cNvSpPr>
          <p:nvPr>
            <p:ph type="sldNum" sz="quarter" idx="12"/>
          </p:nvPr>
        </p:nvSpPr>
        <p:spPr/>
        <p:txBody>
          <a:bodyPr/>
          <a:lstStyle/>
          <a:p>
            <a:fld id="{F91ABF85-F5E3-B944-A584-E87D31F0CEFD}" type="slidenum">
              <a:rPr lang="en-US" smtClean="0"/>
              <a:t>‹#›</a:t>
            </a:fld>
            <a:endParaRPr lang="en-US"/>
          </a:p>
        </p:txBody>
      </p:sp>
    </p:spTree>
    <p:extLst>
      <p:ext uri="{BB962C8B-B14F-4D97-AF65-F5344CB8AC3E}">
        <p14:creationId xmlns:p14="http://schemas.microsoft.com/office/powerpoint/2010/main" val="68335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8F106-B0FC-7841-94DB-55951D813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2B50EE-E63E-1D4A-B815-BD784A495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02C5A-7F67-774E-8C03-8660805C6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3B0A1-F7CD-2142-90D3-B3823B321C8D}" type="datetimeFigureOut">
              <a:rPr lang="en-US" smtClean="0"/>
              <a:t>5/22/20</a:t>
            </a:fld>
            <a:endParaRPr lang="en-US"/>
          </a:p>
        </p:txBody>
      </p:sp>
      <p:sp>
        <p:nvSpPr>
          <p:cNvPr id="5" name="Footer Placeholder 4">
            <a:extLst>
              <a:ext uri="{FF2B5EF4-FFF2-40B4-BE49-F238E27FC236}">
                <a16:creationId xmlns:a16="http://schemas.microsoft.com/office/drawing/2014/main" id="{AA258E48-05B0-444B-BA82-BD9CDA5EE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1284A5-9A2B-4943-84F0-9C007BBAA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ABF85-F5E3-B944-A584-E87D31F0CEFD}" type="slidenum">
              <a:rPr lang="en-US" smtClean="0"/>
              <a:t>‹#›</a:t>
            </a:fld>
            <a:endParaRPr lang="en-US"/>
          </a:p>
        </p:txBody>
      </p:sp>
    </p:spTree>
    <p:extLst>
      <p:ext uri="{BB962C8B-B14F-4D97-AF65-F5344CB8AC3E}">
        <p14:creationId xmlns:p14="http://schemas.microsoft.com/office/powerpoint/2010/main" val="858812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2A63-88B4-794B-97B4-E77C09E4639E}"/>
              </a:ext>
            </a:extLst>
          </p:cNvPr>
          <p:cNvSpPr>
            <a:spLocks noGrp="1"/>
          </p:cNvSpPr>
          <p:nvPr>
            <p:ph type="title"/>
          </p:nvPr>
        </p:nvSpPr>
        <p:spPr>
          <a:xfrm>
            <a:off x="670093" y="384148"/>
            <a:ext cx="10515600" cy="523875"/>
          </a:xfrm>
        </p:spPr>
        <p:txBody>
          <a:bodyPr>
            <a:normAutofit/>
          </a:bodyPr>
          <a:lstStyle/>
          <a:p>
            <a:r>
              <a:rPr lang="en-US" sz="2000" b="1" dirty="0"/>
              <a:t>Embedding</a:t>
            </a:r>
          </a:p>
        </p:txBody>
      </p:sp>
      <p:sp>
        <p:nvSpPr>
          <p:cNvPr id="4" name="TextBox 3">
            <a:extLst>
              <a:ext uri="{FF2B5EF4-FFF2-40B4-BE49-F238E27FC236}">
                <a16:creationId xmlns:a16="http://schemas.microsoft.com/office/drawing/2014/main" id="{C2864295-B646-214C-8ABF-49AB867C08FC}"/>
              </a:ext>
            </a:extLst>
          </p:cNvPr>
          <p:cNvSpPr txBox="1"/>
          <p:nvPr/>
        </p:nvSpPr>
        <p:spPr>
          <a:xfrm>
            <a:off x="670093" y="1253291"/>
            <a:ext cx="5304752" cy="1200329"/>
          </a:xfrm>
          <a:prstGeom prst="rect">
            <a:avLst/>
          </a:prstGeom>
          <a:noFill/>
        </p:spPr>
        <p:txBody>
          <a:bodyPr wrap="square" rtlCol="0">
            <a:spAutoFit/>
          </a:bodyPr>
          <a:lstStyle/>
          <a:p>
            <a:r>
              <a:rPr lang="en-US" dirty="0"/>
              <a:t>Knowledge graph (KG) embedding aims to encode the entities and relations in KG into low dimensional vector space that can be used for subsequent algorithms. </a:t>
            </a:r>
          </a:p>
        </p:txBody>
      </p:sp>
      <p:sp>
        <p:nvSpPr>
          <p:cNvPr id="3" name="Rectangle 2">
            <a:extLst>
              <a:ext uri="{FF2B5EF4-FFF2-40B4-BE49-F238E27FC236}">
                <a16:creationId xmlns:a16="http://schemas.microsoft.com/office/drawing/2014/main" id="{3B2F5067-D562-2A42-A7AC-FE0D5DC7B88F}"/>
              </a:ext>
            </a:extLst>
          </p:cNvPr>
          <p:cNvSpPr/>
          <p:nvPr/>
        </p:nvSpPr>
        <p:spPr>
          <a:xfrm>
            <a:off x="6199832" y="1282193"/>
            <a:ext cx="5304752" cy="38658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a:extLst>
              <a:ext uri="{FF2B5EF4-FFF2-40B4-BE49-F238E27FC236}">
                <a16:creationId xmlns:a16="http://schemas.microsoft.com/office/drawing/2014/main" id="{F2C5D625-7693-7C4E-8B90-26E244332A72}"/>
              </a:ext>
            </a:extLst>
          </p:cNvPr>
          <p:cNvSpPr/>
          <p:nvPr/>
        </p:nvSpPr>
        <p:spPr>
          <a:xfrm>
            <a:off x="6819759" y="4524894"/>
            <a:ext cx="4102546" cy="3015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E7996F3-15CD-074B-9C7E-61F42100DDB2}"/>
              </a:ext>
            </a:extLst>
          </p:cNvPr>
          <p:cNvSpPr txBox="1"/>
          <p:nvPr/>
        </p:nvSpPr>
        <p:spPr>
          <a:xfrm>
            <a:off x="8179834" y="4525570"/>
            <a:ext cx="2101174" cy="307777"/>
          </a:xfrm>
          <a:prstGeom prst="rect">
            <a:avLst/>
          </a:prstGeom>
          <a:noFill/>
          <a:ln>
            <a:noFill/>
          </a:ln>
        </p:spPr>
        <p:txBody>
          <a:bodyPr wrap="square" rtlCol="0">
            <a:spAutoFit/>
          </a:bodyPr>
          <a:lstStyle/>
          <a:p>
            <a:r>
              <a:rPr lang="en-US" sz="1400" dirty="0"/>
              <a:t>Knowledge Graphs</a:t>
            </a:r>
          </a:p>
        </p:txBody>
      </p:sp>
      <p:sp>
        <p:nvSpPr>
          <p:cNvPr id="7" name="Rounded Rectangle 6">
            <a:extLst>
              <a:ext uri="{FF2B5EF4-FFF2-40B4-BE49-F238E27FC236}">
                <a16:creationId xmlns:a16="http://schemas.microsoft.com/office/drawing/2014/main" id="{0116A134-28E6-4448-BC89-EC6FE15C2EA9}"/>
              </a:ext>
            </a:extLst>
          </p:cNvPr>
          <p:cNvSpPr/>
          <p:nvPr/>
        </p:nvSpPr>
        <p:spPr>
          <a:xfrm>
            <a:off x="6819759" y="4015103"/>
            <a:ext cx="4102546" cy="3015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48731BB-7B0A-F34E-AFBB-0D06B1130034}"/>
              </a:ext>
            </a:extLst>
          </p:cNvPr>
          <p:cNvSpPr txBox="1"/>
          <p:nvPr/>
        </p:nvSpPr>
        <p:spPr>
          <a:xfrm>
            <a:off x="7698604" y="4041326"/>
            <a:ext cx="2607013" cy="307777"/>
          </a:xfrm>
          <a:prstGeom prst="rect">
            <a:avLst/>
          </a:prstGeom>
          <a:noFill/>
          <a:ln>
            <a:noFill/>
          </a:ln>
        </p:spPr>
        <p:txBody>
          <a:bodyPr wrap="square" rtlCol="0">
            <a:spAutoFit/>
          </a:bodyPr>
          <a:lstStyle/>
          <a:p>
            <a:r>
              <a:rPr lang="en-US" sz="1400" dirty="0"/>
              <a:t>Knowledge Graph Embeddings</a:t>
            </a:r>
          </a:p>
        </p:txBody>
      </p:sp>
      <p:sp>
        <p:nvSpPr>
          <p:cNvPr id="10" name="Rectangle 9">
            <a:extLst>
              <a:ext uri="{FF2B5EF4-FFF2-40B4-BE49-F238E27FC236}">
                <a16:creationId xmlns:a16="http://schemas.microsoft.com/office/drawing/2014/main" id="{08F7C8D2-87EB-9F4C-8FD6-3FBDFFD10B60}"/>
              </a:ext>
            </a:extLst>
          </p:cNvPr>
          <p:cNvSpPr/>
          <p:nvPr/>
        </p:nvSpPr>
        <p:spPr>
          <a:xfrm>
            <a:off x="6790989" y="3224392"/>
            <a:ext cx="1410511" cy="311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C7B41D4-AE7A-D743-A3A8-79FAAF0B99A0}"/>
              </a:ext>
            </a:extLst>
          </p:cNvPr>
          <p:cNvSpPr txBox="1"/>
          <p:nvPr/>
        </p:nvSpPr>
        <p:spPr>
          <a:xfrm>
            <a:off x="6747212" y="3219218"/>
            <a:ext cx="1634247" cy="307777"/>
          </a:xfrm>
          <a:prstGeom prst="rect">
            <a:avLst/>
          </a:prstGeom>
          <a:noFill/>
          <a:ln>
            <a:noFill/>
          </a:ln>
        </p:spPr>
        <p:txBody>
          <a:bodyPr wrap="square" rtlCol="0">
            <a:spAutoFit/>
          </a:bodyPr>
          <a:lstStyle/>
          <a:p>
            <a:r>
              <a:rPr lang="en-US" sz="1400" dirty="0"/>
              <a:t>Relation Extraction</a:t>
            </a:r>
          </a:p>
        </p:txBody>
      </p:sp>
      <p:sp>
        <p:nvSpPr>
          <p:cNvPr id="12" name="Rectangle 11">
            <a:extLst>
              <a:ext uri="{FF2B5EF4-FFF2-40B4-BE49-F238E27FC236}">
                <a16:creationId xmlns:a16="http://schemas.microsoft.com/office/drawing/2014/main" id="{61EF435F-EF69-1442-A287-5E8DC68C1A97}"/>
              </a:ext>
            </a:extLst>
          </p:cNvPr>
          <p:cNvSpPr/>
          <p:nvPr/>
        </p:nvSpPr>
        <p:spPr>
          <a:xfrm>
            <a:off x="8198997" y="3224563"/>
            <a:ext cx="1536970" cy="311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Entity Recognition</a:t>
            </a:r>
          </a:p>
        </p:txBody>
      </p:sp>
      <p:sp>
        <p:nvSpPr>
          <p:cNvPr id="13" name="Rectangle 12">
            <a:extLst>
              <a:ext uri="{FF2B5EF4-FFF2-40B4-BE49-F238E27FC236}">
                <a16:creationId xmlns:a16="http://schemas.microsoft.com/office/drawing/2014/main" id="{0D8B99CF-9C73-8549-8252-899A9D10F692}"/>
              </a:ext>
            </a:extLst>
          </p:cNvPr>
          <p:cNvSpPr/>
          <p:nvPr/>
        </p:nvSpPr>
        <p:spPr>
          <a:xfrm>
            <a:off x="9742124" y="3221054"/>
            <a:ext cx="1180417" cy="3107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CEECAC4-B717-934A-9DEB-423943FBF553}"/>
              </a:ext>
            </a:extLst>
          </p:cNvPr>
          <p:cNvSpPr txBox="1"/>
          <p:nvPr/>
        </p:nvSpPr>
        <p:spPr>
          <a:xfrm>
            <a:off x="9741888" y="3223164"/>
            <a:ext cx="1180417" cy="307777"/>
          </a:xfrm>
          <a:prstGeom prst="rect">
            <a:avLst/>
          </a:prstGeom>
          <a:noFill/>
          <a:ln>
            <a:noFill/>
          </a:ln>
        </p:spPr>
        <p:txBody>
          <a:bodyPr wrap="square" rtlCol="0">
            <a:spAutoFit/>
          </a:bodyPr>
          <a:lstStyle/>
          <a:p>
            <a:r>
              <a:rPr lang="en-US" sz="1400" dirty="0"/>
              <a:t>KG Alignment</a:t>
            </a:r>
          </a:p>
        </p:txBody>
      </p:sp>
      <p:sp>
        <p:nvSpPr>
          <p:cNvPr id="16" name="TextBox 15">
            <a:extLst>
              <a:ext uri="{FF2B5EF4-FFF2-40B4-BE49-F238E27FC236}">
                <a16:creationId xmlns:a16="http://schemas.microsoft.com/office/drawing/2014/main" id="{8327FA22-9B73-5F43-B501-4305A382590E}"/>
              </a:ext>
            </a:extLst>
          </p:cNvPr>
          <p:cNvSpPr txBox="1"/>
          <p:nvPr/>
        </p:nvSpPr>
        <p:spPr>
          <a:xfrm>
            <a:off x="6795209" y="3537954"/>
            <a:ext cx="1433383" cy="307777"/>
          </a:xfrm>
          <a:prstGeom prst="rect">
            <a:avLst/>
          </a:prstGeom>
          <a:noFill/>
          <a:ln>
            <a:solidFill>
              <a:schemeClr val="tx1"/>
            </a:solidFill>
          </a:ln>
        </p:spPr>
        <p:txBody>
          <a:bodyPr wrap="square" rtlCol="0">
            <a:spAutoFit/>
          </a:bodyPr>
          <a:lstStyle/>
          <a:p>
            <a:r>
              <a:rPr lang="en-US" sz="1400" dirty="0"/>
              <a:t>Reasoning</a:t>
            </a:r>
          </a:p>
        </p:txBody>
      </p:sp>
      <p:sp>
        <p:nvSpPr>
          <p:cNvPr id="18" name="TextBox 17">
            <a:extLst>
              <a:ext uri="{FF2B5EF4-FFF2-40B4-BE49-F238E27FC236}">
                <a16:creationId xmlns:a16="http://schemas.microsoft.com/office/drawing/2014/main" id="{E73693A2-25DE-2A44-8C63-0532633E4A64}"/>
              </a:ext>
            </a:extLst>
          </p:cNvPr>
          <p:cNvSpPr txBox="1"/>
          <p:nvPr/>
        </p:nvSpPr>
        <p:spPr>
          <a:xfrm>
            <a:off x="8228591" y="3535751"/>
            <a:ext cx="1071915" cy="307777"/>
          </a:xfrm>
          <a:prstGeom prst="rect">
            <a:avLst/>
          </a:prstGeom>
          <a:noFill/>
          <a:ln>
            <a:solidFill>
              <a:schemeClr val="tx1"/>
            </a:solidFill>
          </a:ln>
        </p:spPr>
        <p:txBody>
          <a:bodyPr wrap="square" rtlCol="0">
            <a:spAutoFit/>
          </a:bodyPr>
          <a:lstStyle/>
          <a:p>
            <a:r>
              <a:rPr lang="en-US" sz="1400" dirty="0"/>
              <a:t>Linking</a:t>
            </a:r>
          </a:p>
        </p:txBody>
      </p:sp>
      <p:sp>
        <p:nvSpPr>
          <p:cNvPr id="20" name="TextBox 19">
            <a:extLst>
              <a:ext uri="{FF2B5EF4-FFF2-40B4-BE49-F238E27FC236}">
                <a16:creationId xmlns:a16="http://schemas.microsoft.com/office/drawing/2014/main" id="{D44CADF4-75E2-AA40-A0F6-51FDB733B04C}"/>
              </a:ext>
            </a:extLst>
          </p:cNvPr>
          <p:cNvSpPr txBox="1"/>
          <p:nvPr/>
        </p:nvSpPr>
        <p:spPr>
          <a:xfrm>
            <a:off x="9639475" y="2913979"/>
            <a:ext cx="1283066" cy="307777"/>
          </a:xfrm>
          <a:prstGeom prst="rect">
            <a:avLst/>
          </a:prstGeom>
          <a:noFill/>
          <a:ln>
            <a:solidFill>
              <a:schemeClr val="tx1"/>
            </a:solidFill>
          </a:ln>
        </p:spPr>
        <p:txBody>
          <a:bodyPr wrap="square" rtlCol="0">
            <a:spAutoFit/>
          </a:bodyPr>
          <a:lstStyle/>
          <a:p>
            <a:r>
              <a:rPr lang="en-US" sz="1400" dirty="0"/>
              <a:t>Classification</a:t>
            </a:r>
          </a:p>
        </p:txBody>
      </p:sp>
      <p:sp>
        <p:nvSpPr>
          <p:cNvPr id="24" name="TextBox 23">
            <a:extLst>
              <a:ext uri="{FF2B5EF4-FFF2-40B4-BE49-F238E27FC236}">
                <a16:creationId xmlns:a16="http://schemas.microsoft.com/office/drawing/2014/main" id="{4AC8069A-9656-0740-ABB6-9F36BA73D7B5}"/>
              </a:ext>
            </a:extLst>
          </p:cNvPr>
          <p:cNvSpPr txBox="1"/>
          <p:nvPr/>
        </p:nvSpPr>
        <p:spPr>
          <a:xfrm>
            <a:off x="6790989" y="2917576"/>
            <a:ext cx="1408008" cy="307777"/>
          </a:xfrm>
          <a:prstGeom prst="rect">
            <a:avLst/>
          </a:prstGeom>
          <a:noFill/>
          <a:ln>
            <a:solidFill>
              <a:schemeClr val="tx1"/>
            </a:solidFill>
          </a:ln>
        </p:spPr>
        <p:txBody>
          <a:bodyPr wrap="square" rtlCol="0">
            <a:spAutoFit/>
          </a:bodyPr>
          <a:lstStyle/>
          <a:p>
            <a:r>
              <a:rPr lang="en-US" sz="1400" dirty="0"/>
              <a:t>KG Completion</a:t>
            </a:r>
          </a:p>
        </p:txBody>
      </p:sp>
      <p:sp>
        <p:nvSpPr>
          <p:cNvPr id="25" name="TextBox 24">
            <a:extLst>
              <a:ext uri="{FF2B5EF4-FFF2-40B4-BE49-F238E27FC236}">
                <a16:creationId xmlns:a16="http://schemas.microsoft.com/office/drawing/2014/main" id="{AA6902F5-AB01-D644-BD86-E652D91FE3B5}"/>
              </a:ext>
            </a:extLst>
          </p:cNvPr>
          <p:cNvSpPr txBox="1"/>
          <p:nvPr/>
        </p:nvSpPr>
        <p:spPr>
          <a:xfrm>
            <a:off x="8198997" y="2916444"/>
            <a:ext cx="1433383" cy="307777"/>
          </a:xfrm>
          <a:prstGeom prst="rect">
            <a:avLst/>
          </a:prstGeom>
          <a:noFill/>
          <a:ln>
            <a:solidFill>
              <a:schemeClr val="tx1"/>
            </a:solidFill>
          </a:ln>
        </p:spPr>
        <p:txBody>
          <a:bodyPr wrap="square" rtlCol="0">
            <a:spAutoFit/>
          </a:bodyPr>
          <a:lstStyle/>
          <a:p>
            <a:r>
              <a:rPr lang="en-US" sz="1400" dirty="0"/>
              <a:t>KG Construction</a:t>
            </a:r>
          </a:p>
        </p:txBody>
      </p:sp>
      <p:sp>
        <p:nvSpPr>
          <p:cNvPr id="26" name="TextBox 25">
            <a:extLst>
              <a:ext uri="{FF2B5EF4-FFF2-40B4-BE49-F238E27FC236}">
                <a16:creationId xmlns:a16="http://schemas.microsoft.com/office/drawing/2014/main" id="{803D44E3-FFB9-A449-A7CA-2F8B64C4A387}"/>
              </a:ext>
            </a:extLst>
          </p:cNvPr>
          <p:cNvSpPr txBox="1"/>
          <p:nvPr/>
        </p:nvSpPr>
        <p:spPr>
          <a:xfrm>
            <a:off x="9300507" y="3534610"/>
            <a:ext cx="1622034" cy="307777"/>
          </a:xfrm>
          <a:prstGeom prst="rect">
            <a:avLst/>
          </a:prstGeom>
          <a:noFill/>
          <a:ln>
            <a:solidFill>
              <a:schemeClr val="tx1"/>
            </a:solidFill>
          </a:ln>
        </p:spPr>
        <p:txBody>
          <a:bodyPr wrap="square" rtlCol="0">
            <a:spAutoFit/>
          </a:bodyPr>
          <a:lstStyle/>
          <a:p>
            <a:r>
              <a:rPr lang="en-US" sz="1400" dirty="0"/>
              <a:t>KG Validation</a:t>
            </a:r>
          </a:p>
        </p:txBody>
      </p:sp>
      <p:sp>
        <p:nvSpPr>
          <p:cNvPr id="28" name="TextBox 27">
            <a:extLst>
              <a:ext uri="{FF2B5EF4-FFF2-40B4-BE49-F238E27FC236}">
                <a16:creationId xmlns:a16="http://schemas.microsoft.com/office/drawing/2014/main" id="{7C513743-6973-1542-9CC0-040796B1F86C}"/>
              </a:ext>
            </a:extLst>
          </p:cNvPr>
          <p:cNvSpPr txBox="1"/>
          <p:nvPr/>
        </p:nvSpPr>
        <p:spPr>
          <a:xfrm>
            <a:off x="6790989" y="2409818"/>
            <a:ext cx="1867834" cy="307777"/>
          </a:xfrm>
          <a:prstGeom prst="rect">
            <a:avLst/>
          </a:prstGeom>
          <a:noFill/>
          <a:ln>
            <a:solidFill>
              <a:schemeClr val="tx1"/>
            </a:solidFill>
          </a:ln>
        </p:spPr>
        <p:txBody>
          <a:bodyPr wrap="square" rtlCol="0">
            <a:spAutoFit/>
          </a:bodyPr>
          <a:lstStyle/>
          <a:p>
            <a:r>
              <a:rPr lang="en-US" sz="1400" dirty="0"/>
              <a:t>Query/Q&amp;A</a:t>
            </a:r>
          </a:p>
        </p:txBody>
      </p:sp>
      <p:sp>
        <p:nvSpPr>
          <p:cNvPr id="29" name="TextBox 28">
            <a:extLst>
              <a:ext uri="{FF2B5EF4-FFF2-40B4-BE49-F238E27FC236}">
                <a16:creationId xmlns:a16="http://schemas.microsoft.com/office/drawing/2014/main" id="{7A80BCB3-D0B7-3043-B041-0D60FFC34A6E}"/>
              </a:ext>
            </a:extLst>
          </p:cNvPr>
          <p:cNvSpPr txBox="1"/>
          <p:nvPr/>
        </p:nvSpPr>
        <p:spPr>
          <a:xfrm>
            <a:off x="6790987" y="1482845"/>
            <a:ext cx="1536970" cy="307777"/>
          </a:xfrm>
          <a:prstGeom prst="rect">
            <a:avLst/>
          </a:prstGeom>
          <a:noFill/>
          <a:ln>
            <a:solidFill>
              <a:schemeClr val="tx1"/>
            </a:solidFill>
          </a:ln>
        </p:spPr>
        <p:txBody>
          <a:bodyPr wrap="square" rtlCol="0">
            <a:spAutoFit/>
          </a:bodyPr>
          <a:lstStyle/>
          <a:p>
            <a:r>
              <a:rPr lang="en-US" sz="1400" dirty="0"/>
              <a:t>Recommendation</a:t>
            </a:r>
          </a:p>
        </p:txBody>
      </p:sp>
      <p:sp>
        <p:nvSpPr>
          <p:cNvPr id="30" name="TextBox 29">
            <a:extLst>
              <a:ext uri="{FF2B5EF4-FFF2-40B4-BE49-F238E27FC236}">
                <a16:creationId xmlns:a16="http://schemas.microsoft.com/office/drawing/2014/main" id="{5B507FB3-48AD-0E48-9CF6-52E8506163A4}"/>
              </a:ext>
            </a:extLst>
          </p:cNvPr>
          <p:cNvSpPr txBox="1"/>
          <p:nvPr/>
        </p:nvSpPr>
        <p:spPr>
          <a:xfrm>
            <a:off x="8658823" y="2409817"/>
            <a:ext cx="2247234" cy="307777"/>
          </a:xfrm>
          <a:prstGeom prst="rect">
            <a:avLst/>
          </a:prstGeom>
          <a:noFill/>
          <a:ln>
            <a:solidFill>
              <a:schemeClr val="tx1"/>
            </a:solidFill>
          </a:ln>
        </p:spPr>
        <p:txBody>
          <a:bodyPr wrap="square" rtlCol="0">
            <a:spAutoFit/>
          </a:bodyPr>
          <a:lstStyle/>
          <a:p>
            <a:r>
              <a:rPr lang="en-US" sz="1400" dirty="0"/>
              <a:t>Document Understanding</a:t>
            </a:r>
          </a:p>
        </p:txBody>
      </p:sp>
      <p:sp>
        <p:nvSpPr>
          <p:cNvPr id="31" name="TextBox 30">
            <a:extLst>
              <a:ext uri="{FF2B5EF4-FFF2-40B4-BE49-F238E27FC236}">
                <a16:creationId xmlns:a16="http://schemas.microsoft.com/office/drawing/2014/main" id="{A618C78A-547C-BC46-9B3A-F332F617B8EF}"/>
              </a:ext>
            </a:extLst>
          </p:cNvPr>
          <p:cNvSpPr txBox="1"/>
          <p:nvPr/>
        </p:nvSpPr>
        <p:spPr>
          <a:xfrm>
            <a:off x="6790988" y="2098301"/>
            <a:ext cx="1867837" cy="307777"/>
          </a:xfrm>
          <a:prstGeom prst="rect">
            <a:avLst/>
          </a:prstGeom>
          <a:noFill/>
          <a:ln>
            <a:solidFill>
              <a:schemeClr val="tx1"/>
            </a:solidFill>
          </a:ln>
        </p:spPr>
        <p:txBody>
          <a:bodyPr wrap="square" rtlCol="0">
            <a:spAutoFit/>
          </a:bodyPr>
          <a:lstStyle/>
          <a:p>
            <a:r>
              <a:rPr lang="en-US" sz="1400" dirty="0"/>
              <a:t>Information Extraction</a:t>
            </a:r>
          </a:p>
        </p:txBody>
      </p:sp>
      <p:sp>
        <p:nvSpPr>
          <p:cNvPr id="32" name="TextBox 31">
            <a:extLst>
              <a:ext uri="{FF2B5EF4-FFF2-40B4-BE49-F238E27FC236}">
                <a16:creationId xmlns:a16="http://schemas.microsoft.com/office/drawing/2014/main" id="{D5F63F1A-2370-CC43-B761-EA936D7136BB}"/>
              </a:ext>
            </a:extLst>
          </p:cNvPr>
          <p:cNvSpPr txBox="1"/>
          <p:nvPr/>
        </p:nvSpPr>
        <p:spPr>
          <a:xfrm>
            <a:off x="8658825" y="2098301"/>
            <a:ext cx="2247232" cy="307777"/>
          </a:xfrm>
          <a:prstGeom prst="rect">
            <a:avLst/>
          </a:prstGeom>
          <a:noFill/>
          <a:ln>
            <a:solidFill>
              <a:schemeClr val="tx1"/>
            </a:solidFill>
          </a:ln>
        </p:spPr>
        <p:txBody>
          <a:bodyPr wrap="square" rtlCol="0">
            <a:spAutoFit/>
          </a:bodyPr>
          <a:lstStyle/>
          <a:p>
            <a:r>
              <a:rPr lang="en-US" sz="1400" dirty="0"/>
              <a:t>Decision Making</a:t>
            </a:r>
          </a:p>
        </p:txBody>
      </p:sp>
      <p:sp>
        <p:nvSpPr>
          <p:cNvPr id="33" name="TextBox 32">
            <a:extLst>
              <a:ext uri="{FF2B5EF4-FFF2-40B4-BE49-F238E27FC236}">
                <a16:creationId xmlns:a16="http://schemas.microsoft.com/office/drawing/2014/main" id="{EB8EC2B1-6E3F-454A-8AC9-CE40A5DE49A8}"/>
              </a:ext>
            </a:extLst>
          </p:cNvPr>
          <p:cNvSpPr txBox="1"/>
          <p:nvPr/>
        </p:nvSpPr>
        <p:spPr>
          <a:xfrm>
            <a:off x="8658823" y="1787678"/>
            <a:ext cx="2247234" cy="307777"/>
          </a:xfrm>
          <a:prstGeom prst="rect">
            <a:avLst/>
          </a:prstGeom>
          <a:noFill/>
          <a:ln>
            <a:solidFill>
              <a:schemeClr val="tx1"/>
            </a:solidFill>
          </a:ln>
        </p:spPr>
        <p:txBody>
          <a:bodyPr wrap="square" rtlCol="0">
            <a:spAutoFit/>
          </a:bodyPr>
          <a:lstStyle/>
          <a:p>
            <a:r>
              <a:rPr lang="en-US" sz="1400" dirty="0"/>
              <a:t>Causal Reasoning</a:t>
            </a:r>
          </a:p>
        </p:txBody>
      </p:sp>
      <p:sp>
        <p:nvSpPr>
          <p:cNvPr id="34" name="TextBox 33">
            <a:extLst>
              <a:ext uri="{FF2B5EF4-FFF2-40B4-BE49-F238E27FC236}">
                <a16:creationId xmlns:a16="http://schemas.microsoft.com/office/drawing/2014/main" id="{955B9349-5248-A04C-B770-1FF8714B493D}"/>
              </a:ext>
            </a:extLst>
          </p:cNvPr>
          <p:cNvSpPr txBox="1"/>
          <p:nvPr/>
        </p:nvSpPr>
        <p:spPr>
          <a:xfrm>
            <a:off x="10892965" y="1890067"/>
            <a:ext cx="542633" cy="369332"/>
          </a:xfrm>
          <a:prstGeom prst="rect">
            <a:avLst/>
          </a:prstGeom>
          <a:noFill/>
          <a:ln>
            <a:noFill/>
          </a:ln>
        </p:spPr>
        <p:txBody>
          <a:bodyPr wrap="square" rtlCol="0">
            <a:spAutoFit/>
          </a:bodyPr>
          <a:lstStyle/>
          <a:p>
            <a:r>
              <a:rPr lang="en-US" dirty="0"/>
              <a:t>……</a:t>
            </a:r>
          </a:p>
        </p:txBody>
      </p:sp>
      <p:sp>
        <p:nvSpPr>
          <p:cNvPr id="35" name="TextBox 34">
            <a:extLst>
              <a:ext uri="{FF2B5EF4-FFF2-40B4-BE49-F238E27FC236}">
                <a16:creationId xmlns:a16="http://schemas.microsoft.com/office/drawing/2014/main" id="{E504F37A-5519-1348-B6AB-6B3DDB6912CD}"/>
              </a:ext>
            </a:extLst>
          </p:cNvPr>
          <p:cNvSpPr txBox="1"/>
          <p:nvPr/>
        </p:nvSpPr>
        <p:spPr>
          <a:xfrm>
            <a:off x="10906057" y="3200357"/>
            <a:ext cx="701847" cy="369332"/>
          </a:xfrm>
          <a:prstGeom prst="rect">
            <a:avLst/>
          </a:prstGeom>
          <a:noFill/>
          <a:ln>
            <a:noFill/>
          </a:ln>
        </p:spPr>
        <p:txBody>
          <a:bodyPr wrap="square" rtlCol="0">
            <a:spAutoFit/>
          </a:bodyPr>
          <a:lstStyle/>
          <a:p>
            <a:r>
              <a:rPr lang="en-US" dirty="0"/>
              <a:t>……</a:t>
            </a:r>
          </a:p>
        </p:txBody>
      </p:sp>
      <p:sp>
        <p:nvSpPr>
          <p:cNvPr id="36" name="Down Arrow 35">
            <a:extLst>
              <a:ext uri="{FF2B5EF4-FFF2-40B4-BE49-F238E27FC236}">
                <a16:creationId xmlns:a16="http://schemas.microsoft.com/office/drawing/2014/main" id="{47517577-956A-1644-9C04-29908B664A51}"/>
              </a:ext>
            </a:extLst>
          </p:cNvPr>
          <p:cNvSpPr/>
          <p:nvPr/>
        </p:nvSpPr>
        <p:spPr>
          <a:xfrm rot="10800000">
            <a:off x="6349099" y="2246046"/>
            <a:ext cx="189034" cy="2304659"/>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82E1E4-429B-3145-B91D-211521A7145F}"/>
              </a:ext>
            </a:extLst>
          </p:cNvPr>
          <p:cNvSpPr txBox="1"/>
          <p:nvPr/>
        </p:nvSpPr>
        <p:spPr>
          <a:xfrm>
            <a:off x="6790987" y="1788629"/>
            <a:ext cx="1867836" cy="307777"/>
          </a:xfrm>
          <a:prstGeom prst="rect">
            <a:avLst/>
          </a:prstGeom>
          <a:noFill/>
          <a:ln>
            <a:solidFill>
              <a:schemeClr val="tx1"/>
            </a:solidFill>
          </a:ln>
        </p:spPr>
        <p:txBody>
          <a:bodyPr wrap="square" rtlCol="0">
            <a:spAutoFit/>
          </a:bodyPr>
          <a:lstStyle/>
          <a:p>
            <a:r>
              <a:rPr lang="en-US" sz="1400" dirty="0"/>
              <a:t>Risk Assessment</a:t>
            </a:r>
          </a:p>
        </p:txBody>
      </p:sp>
      <p:sp>
        <p:nvSpPr>
          <p:cNvPr id="38" name="TextBox 37">
            <a:extLst>
              <a:ext uri="{FF2B5EF4-FFF2-40B4-BE49-F238E27FC236}">
                <a16:creationId xmlns:a16="http://schemas.microsoft.com/office/drawing/2014/main" id="{D38CC420-36E5-F447-8A2B-62E4166756B5}"/>
              </a:ext>
            </a:extLst>
          </p:cNvPr>
          <p:cNvSpPr txBox="1"/>
          <p:nvPr/>
        </p:nvSpPr>
        <p:spPr>
          <a:xfrm>
            <a:off x="6211530" y="5356254"/>
            <a:ext cx="5511904" cy="738664"/>
          </a:xfrm>
          <a:prstGeom prst="rect">
            <a:avLst/>
          </a:prstGeom>
          <a:noFill/>
          <a:ln>
            <a:noFill/>
          </a:ln>
        </p:spPr>
        <p:txBody>
          <a:bodyPr wrap="square" rtlCol="0">
            <a:spAutoFit/>
          </a:bodyPr>
          <a:lstStyle/>
          <a:p>
            <a:r>
              <a:rPr lang="en-US" sz="1200" i="1" dirty="0"/>
              <a:t>KG Embedding is a </a:t>
            </a:r>
            <a:r>
              <a:rPr lang="en-US" sz="1200" b="1" i="1" dirty="0"/>
              <a:t>fundamental</a:t>
            </a:r>
            <a:r>
              <a:rPr lang="en-US" sz="1200" i="1" dirty="0"/>
              <a:t> problem in mining relational patterns, construction and completion, classification, validation and upper level applications.</a:t>
            </a:r>
          </a:p>
          <a:p>
            <a:endParaRPr lang="en-US" dirty="0"/>
          </a:p>
        </p:txBody>
      </p:sp>
      <p:pic>
        <p:nvPicPr>
          <p:cNvPr id="40" name="Picture 39">
            <a:extLst>
              <a:ext uri="{FF2B5EF4-FFF2-40B4-BE49-F238E27FC236}">
                <a16:creationId xmlns:a16="http://schemas.microsoft.com/office/drawing/2014/main" id="{F39F8319-AE89-6141-A3D3-A73B3309B936}"/>
              </a:ext>
            </a:extLst>
          </p:cNvPr>
          <p:cNvPicPr>
            <a:picLocks noChangeAspect="1"/>
          </p:cNvPicPr>
          <p:nvPr/>
        </p:nvPicPr>
        <p:blipFill>
          <a:blip r:embed="rId2"/>
          <a:stretch>
            <a:fillRect/>
          </a:stretch>
        </p:blipFill>
        <p:spPr>
          <a:xfrm>
            <a:off x="329766" y="3017876"/>
            <a:ext cx="5588441" cy="1851592"/>
          </a:xfrm>
          <a:prstGeom prst="rect">
            <a:avLst/>
          </a:prstGeom>
        </p:spPr>
      </p:pic>
      <p:sp>
        <p:nvSpPr>
          <p:cNvPr id="41" name="TextBox 40">
            <a:extLst>
              <a:ext uri="{FF2B5EF4-FFF2-40B4-BE49-F238E27FC236}">
                <a16:creationId xmlns:a16="http://schemas.microsoft.com/office/drawing/2014/main" id="{1311E22B-6E1C-9E4B-8402-F9C373BDC1B1}"/>
              </a:ext>
            </a:extLst>
          </p:cNvPr>
          <p:cNvSpPr txBox="1"/>
          <p:nvPr/>
        </p:nvSpPr>
        <p:spPr>
          <a:xfrm>
            <a:off x="935528" y="5143044"/>
            <a:ext cx="4077730" cy="461665"/>
          </a:xfrm>
          <a:prstGeom prst="rect">
            <a:avLst/>
          </a:prstGeom>
          <a:noFill/>
        </p:spPr>
        <p:txBody>
          <a:bodyPr wrap="square" rtlCol="0">
            <a:spAutoFit/>
          </a:bodyPr>
          <a:lstStyle/>
          <a:p>
            <a:r>
              <a:rPr lang="en-US" sz="1200" i="1" dirty="0"/>
              <a:t>An Example of  Embedding on Biomedical Networks</a:t>
            </a:r>
          </a:p>
          <a:p>
            <a:r>
              <a:rPr lang="en-US" sz="1200" i="1" dirty="0"/>
              <a:t>[Graph Embedding on Biomedical Networks; Xiang Yue et al.]</a:t>
            </a:r>
          </a:p>
        </p:txBody>
      </p:sp>
      <p:sp>
        <p:nvSpPr>
          <p:cNvPr id="42" name="TextBox 41">
            <a:extLst>
              <a:ext uri="{FF2B5EF4-FFF2-40B4-BE49-F238E27FC236}">
                <a16:creationId xmlns:a16="http://schemas.microsoft.com/office/drawing/2014/main" id="{37F03369-083A-7745-8670-63579B2C6F25}"/>
              </a:ext>
            </a:extLst>
          </p:cNvPr>
          <p:cNvSpPr txBox="1"/>
          <p:nvPr/>
        </p:nvSpPr>
        <p:spPr>
          <a:xfrm>
            <a:off x="8327957" y="1480000"/>
            <a:ext cx="2578100" cy="308894"/>
          </a:xfrm>
          <a:prstGeom prst="rect">
            <a:avLst/>
          </a:prstGeom>
          <a:noFill/>
          <a:ln>
            <a:solidFill>
              <a:schemeClr val="tx1"/>
            </a:solidFill>
          </a:ln>
        </p:spPr>
        <p:txBody>
          <a:bodyPr wrap="square" rtlCol="0">
            <a:spAutoFit/>
          </a:bodyPr>
          <a:lstStyle/>
          <a:p>
            <a:r>
              <a:rPr lang="en-US" sz="1400" dirty="0"/>
              <a:t>Community detection research</a:t>
            </a:r>
          </a:p>
        </p:txBody>
      </p:sp>
    </p:spTree>
    <p:extLst>
      <p:ext uri="{BB962C8B-B14F-4D97-AF65-F5344CB8AC3E}">
        <p14:creationId xmlns:p14="http://schemas.microsoft.com/office/powerpoint/2010/main" val="153840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FACE3B-33C7-D944-8CD0-52A34CB22194}"/>
              </a:ext>
            </a:extLst>
          </p:cNvPr>
          <p:cNvSpPr>
            <a:spLocks noGrp="1"/>
          </p:cNvSpPr>
          <p:nvPr>
            <p:ph type="title"/>
          </p:nvPr>
        </p:nvSpPr>
        <p:spPr>
          <a:xfrm>
            <a:off x="838200" y="387553"/>
            <a:ext cx="10515600" cy="523875"/>
          </a:xfrm>
        </p:spPr>
        <p:txBody>
          <a:bodyPr>
            <a:normAutofit/>
          </a:bodyPr>
          <a:lstStyle/>
          <a:p>
            <a:r>
              <a:rPr lang="en-US" sz="2000" b="1" dirty="0"/>
              <a:t>Embedding</a:t>
            </a:r>
          </a:p>
        </p:txBody>
      </p:sp>
      <p:graphicFrame>
        <p:nvGraphicFramePr>
          <p:cNvPr id="7" name="Table 6">
            <a:extLst>
              <a:ext uri="{FF2B5EF4-FFF2-40B4-BE49-F238E27FC236}">
                <a16:creationId xmlns:a16="http://schemas.microsoft.com/office/drawing/2014/main" id="{9415B626-BC91-CF4B-8268-122A68DA169D}"/>
              </a:ext>
            </a:extLst>
          </p:cNvPr>
          <p:cNvGraphicFramePr>
            <a:graphicFrameLocks noGrp="1"/>
          </p:cNvGraphicFramePr>
          <p:nvPr>
            <p:extLst>
              <p:ext uri="{D42A27DB-BD31-4B8C-83A1-F6EECF244321}">
                <p14:modId xmlns:p14="http://schemas.microsoft.com/office/powerpoint/2010/main" val="3606406479"/>
              </p:ext>
            </p:extLst>
          </p:nvPr>
        </p:nvGraphicFramePr>
        <p:xfrm>
          <a:off x="868463" y="1333544"/>
          <a:ext cx="10303120" cy="2667000"/>
        </p:xfrm>
        <a:graphic>
          <a:graphicData uri="http://schemas.openxmlformats.org/drawingml/2006/table">
            <a:tbl>
              <a:tblPr firstRow="1" bandRow="1">
                <a:tableStyleId>{5C22544A-7EE6-4342-B048-85BDC9FD1C3A}</a:tableStyleId>
              </a:tblPr>
              <a:tblGrid>
                <a:gridCol w="5151560">
                  <a:extLst>
                    <a:ext uri="{9D8B030D-6E8A-4147-A177-3AD203B41FA5}">
                      <a16:colId xmlns:a16="http://schemas.microsoft.com/office/drawing/2014/main" val="3371443175"/>
                    </a:ext>
                  </a:extLst>
                </a:gridCol>
                <a:gridCol w="5151560">
                  <a:extLst>
                    <a:ext uri="{9D8B030D-6E8A-4147-A177-3AD203B41FA5}">
                      <a16:colId xmlns:a16="http://schemas.microsoft.com/office/drawing/2014/main" val="3907541128"/>
                    </a:ext>
                  </a:extLst>
                </a:gridCol>
              </a:tblGrid>
              <a:tr h="370840">
                <a:tc>
                  <a:txBody>
                    <a:bodyPr/>
                    <a:lstStyle/>
                    <a:p>
                      <a:r>
                        <a:rPr lang="en-US" dirty="0"/>
                        <a:t>Challenges</a:t>
                      </a:r>
                    </a:p>
                  </a:txBody>
                  <a:tcPr/>
                </a:tc>
                <a:tc>
                  <a:txBody>
                    <a:bodyPr/>
                    <a:lstStyle/>
                    <a:p>
                      <a:r>
                        <a:rPr lang="en-US" dirty="0"/>
                        <a:t>Addressed models (2019-2020)</a:t>
                      </a:r>
                    </a:p>
                  </a:txBody>
                  <a:tcPr/>
                </a:tc>
                <a:extLst>
                  <a:ext uri="{0D108BD9-81ED-4DB2-BD59-A6C34878D82A}">
                    <a16:rowId xmlns:a16="http://schemas.microsoft.com/office/drawing/2014/main" val="16545631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Combine structural and semantic information in a unified model </a:t>
                      </a:r>
                    </a:p>
                  </a:txBody>
                  <a:tcPr/>
                </a:tc>
                <a:tc>
                  <a:txBody>
                    <a:bodyPr/>
                    <a:lstStyle/>
                    <a:p>
                      <a:r>
                        <a:rPr lang="en-US" sz="1800" kern="1200" dirty="0">
                          <a:solidFill>
                            <a:schemeClr val="dk1"/>
                          </a:solidFill>
                          <a:latin typeface="+mn-lt"/>
                          <a:ea typeface="+mn-ea"/>
                          <a:cs typeface="+mn-cs"/>
                        </a:rPr>
                        <a:t>NAS (AAAI 2020), </a:t>
                      </a:r>
                      <a:r>
                        <a:rPr lang="en-US" sz="1800" kern="1200" dirty="0" err="1">
                          <a:solidFill>
                            <a:schemeClr val="dk1"/>
                          </a:solidFill>
                          <a:latin typeface="+mn-lt"/>
                          <a:ea typeface="+mn-ea"/>
                          <a:cs typeface="+mn-cs"/>
                        </a:rPr>
                        <a:t>ConvKB</a:t>
                      </a:r>
                      <a:r>
                        <a:rPr lang="en-US" sz="1800" kern="1200" dirty="0">
                          <a:solidFill>
                            <a:schemeClr val="dk1"/>
                          </a:solidFill>
                          <a:latin typeface="+mn-lt"/>
                          <a:ea typeface="+mn-ea"/>
                          <a:cs typeface="+mn-cs"/>
                        </a:rPr>
                        <a:t> (ACL 2019), S2E(AAAI 2020), </a:t>
                      </a:r>
                      <a:r>
                        <a:rPr lang="en-US" sz="1800" dirty="0" err="1"/>
                        <a:t>CaRe</a:t>
                      </a:r>
                      <a:r>
                        <a:rPr lang="en-US" sz="1800" dirty="0"/>
                        <a:t> (NAACL-HIT 2019), </a:t>
                      </a:r>
                      <a:r>
                        <a:rPr lang="en-US" sz="1800" dirty="0" err="1"/>
                        <a:t>InteractE</a:t>
                      </a:r>
                      <a:r>
                        <a:rPr lang="en-US" sz="1800" dirty="0"/>
                        <a:t>(AAAI2020)</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3298185031"/>
                  </a:ext>
                </a:extLst>
              </a:tr>
              <a:tr h="370840">
                <a:tc>
                  <a:txBody>
                    <a:bodyPr/>
                    <a:lstStyle/>
                    <a:p>
                      <a:r>
                        <a:rPr lang="en-US" dirty="0"/>
                        <a:t>Expression </a:t>
                      </a:r>
                      <a:r>
                        <a:rPr lang="en-US" sz="1800" kern="1200" dirty="0">
                          <a:solidFill>
                            <a:schemeClr val="dk1"/>
                          </a:solidFill>
                          <a:latin typeface="+mn-lt"/>
                          <a:ea typeface="+mn-ea"/>
                          <a:cs typeface="+mn-cs"/>
                        </a:rPr>
                        <a:t>capacity - address on symmetry, inversion, composition, long term dependency etc.</a:t>
                      </a:r>
                    </a:p>
                  </a:txBody>
                  <a:tcPr/>
                </a:tc>
                <a:tc>
                  <a:txBody>
                    <a:bodyPr/>
                    <a:lstStyle/>
                    <a:p>
                      <a:r>
                        <a:rPr lang="en-US" sz="1800" kern="1200" dirty="0" err="1">
                          <a:solidFill>
                            <a:schemeClr val="dk1"/>
                          </a:solidFill>
                          <a:latin typeface="+mn-lt"/>
                          <a:ea typeface="+mn-ea"/>
                          <a:cs typeface="+mn-cs"/>
                        </a:rPr>
                        <a:t>DihEdral</a:t>
                      </a:r>
                      <a:r>
                        <a:rPr lang="en-US" sz="1800" kern="1200" dirty="0">
                          <a:solidFill>
                            <a:schemeClr val="dk1"/>
                          </a:solidFill>
                          <a:latin typeface="+mn-lt"/>
                          <a:ea typeface="+mn-ea"/>
                          <a:cs typeface="+mn-cs"/>
                        </a:rPr>
                        <a:t> (ACL 2019), OTE (ACL 2020),</a:t>
                      </a:r>
                    </a:p>
                    <a:p>
                      <a:r>
                        <a:rPr lang="en-US" sz="1800" kern="1200" dirty="0">
                          <a:solidFill>
                            <a:schemeClr val="dk1"/>
                          </a:solidFill>
                          <a:latin typeface="+mn-lt"/>
                          <a:ea typeface="+mn-ea"/>
                          <a:cs typeface="+mn-cs"/>
                        </a:rPr>
                        <a:t>RSN(ICML 2019), </a:t>
                      </a:r>
                      <a:r>
                        <a:rPr lang="en-US" sz="1800" dirty="0" err="1"/>
                        <a:t>CapsE</a:t>
                      </a:r>
                      <a:r>
                        <a:rPr lang="en-US" sz="1800" dirty="0"/>
                        <a:t>(NAACL-HIT 2019), </a:t>
                      </a:r>
                      <a:r>
                        <a:rPr lang="en-US" sz="1800" dirty="0" err="1"/>
                        <a:t>CrossE</a:t>
                      </a:r>
                      <a:r>
                        <a:rPr lang="en-US" sz="1800" dirty="0"/>
                        <a:t>(EMNLP-IJCNLP 2019), </a:t>
                      </a:r>
                      <a:r>
                        <a:rPr lang="en-US" sz="1800" dirty="0" err="1"/>
                        <a:t>RotatE</a:t>
                      </a:r>
                      <a:r>
                        <a:rPr lang="en-US" sz="1800" dirty="0"/>
                        <a:t>(ICLR 2019)</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761472851"/>
                  </a:ext>
                </a:extLst>
              </a:tr>
              <a:tr h="370840">
                <a:tc>
                  <a:txBody>
                    <a:bodyPr/>
                    <a:lstStyle/>
                    <a:p>
                      <a:r>
                        <a:rPr lang="en-US" dirty="0" err="1"/>
                        <a:t>Explainability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RPJE (AAAI 2020, </a:t>
                      </a:r>
                      <a:r>
                        <a:rPr lang="en-US" sz="1800" b="0" kern="1200" dirty="0">
                          <a:solidFill>
                            <a:schemeClr val="dk1"/>
                          </a:solidFill>
                          <a:effectLst/>
                          <a:latin typeface="+mn-lt"/>
                          <a:ea typeface="+mn-ea"/>
                          <a:cs typeface="+mn-cs"/>
                        </a:rPr>
                        <a:t>rule enhanced model</a:t>
                      </a:r>
                      <a:r>
                        <a:rPr lang="en-US" sz="1800" kern="1200" dirty="0">
                          <a:solidFill>
                            <a:schemeClr val="dk1"/>
                          </a:solidFill>
                          <a:latin typeface="+mn-lt"/>
                          <a:ea typeface="+mn-ea"/>
                          <a:cs typeface="+mn-cs"/>
                        </a:rPr>
                        <a:t>)</a:t>
                      </a:r>
                    </a:p>
                  </a:txBody>
                  <a:tcPr/>
                </a:tc>
                <a:extLst>
                  <a:ext uri="{0D108BD9-81ED-4DB2-BD59-A6C34878D82A}">
                    <a16:rowId xmlns:a16="http://schemas.microsoft.com/office/drawing/2014/main" val="864594644"/>
                  </a:ext>
                </a:extLst>
              </a:tr>
              <a:tr h="370840">
                <a:tc>
                  <a:txBody>
                    <a:bodyPr/>
                    <a:lstStyle/>
                    <a:p>
                      <a:r>
                        <a:rPr lang="en-US" dirty="0"/>
                        <a:t>Large scale / Performance </a:t>
                      </a:r>
                    </a:p>
                  </a:txBody>
                  <a:tcPr/>
                </a:tc>
                <a:tc>
                  <a:txBody>
                    <a:bodyPr/>
                    <a:lstStyle/>
                    <a:p>
                      <a:r>
                        <a:rPr lang="en-US" sz="1800" kern="1200" dirty="0">
                          <a:solidFill>
                            <a:schemeClr val="dk1"/>
                          </a:solidFill>
                          <a:latin typeface="+mn-lt"/>
                          <a:ea typeface="+mn-ea"/>
                          <a:cs typeface="+mn-cs"/>
                        </a:rPr>
                        <a:t>R-</a:t>
                      </a:r>
                      <a:r>
                        <a:rPr lang="en-US" sz="1800" kern="1200" dirty="0" err="1">
                          <a:solidFill>
                            <a:schemeClr val="dk1"/>
                          </a:solidFill>
                          <a:latin typeface="+mn-lt"/>
                          <a:ea typeface="+mn-ea"/>
                          <a:cs typeface="+mn-cs"/>
                        </a:rPr>
                        <a:t>MeN</a:t>
                      </a:r>
                      <a:r>
                        <a:rPr lang="en-US" sz="1800" kern="1200" dirty="0">
                          <a:solidFill>
                            <a:schemeClr val="dk1"/>
                          </a:solidFill>
                          <a:latin typeface="+mn-lt"/>
                          <a:ea typeface="+mn-ea"/>
                          <a:cs typeface="+mn-cs"/>
                        </a:rPr>
                        <a:t> (ACL 2020)</a:t>
                      </a:r>
                    </a:p>
                  </a:txBody>
                  <a:tcPr/>
                </a:tc>
                <a:extLst>
                  <a:ext uri="{0D108BD9-81ED-4DB2-BD59-A6C34878D82A}">
                    <a16:rowId xmlns:a16="http://schemas.microsoft.com/office/drawing/2014/main" val="256123941"/>
                  </a:ext>
                </a:extLst>
              </a:tr>
            </a:tbl>
          </a:graphicData>
        </a:graphic>
      </p:graphicFrame>
      <p:sp>
        <p:nvSpPr>
          <p:cNvPr id="2" name="TextBox 1">
            <a:extLst>
              <a:ext uri="{FF2B5EF4-FFF2-40B4-BE49-F238E27FC236}">
                <a16:creationId xmlns:a16="http://schemas.microsoft.com/office/drawing/2014/main" id="{A4EEBA78-CC92-5E4E-8A8B-FFC60BAA8D0C}"/>
              </a:ext>
            </a:extLst>
          </p:cNvPr>
          <p:cNvSpPr txBox="1"/>
          <p:nvPr/>
        </p:nvSpPr>
        <p:spPr>
          <a:xfrm>
            <a:off x="868463" y="4592986"/>
            <a:ext cx="10303120" cy="646331"/>
          </a:xfrm>
          <a:prstGeom prst="rect">
            <a:avLst/>
          </a:prstGeom>
          <a:noFill/>
        </p:spPr>
        <p:txBody>
          <a:bodyPr wrap="square" rtlCol="0">
            <a:spAutoFit/>
          </a:bodyPr>
          <a:lstStyle/>
          <a:p>
            <a:r>
              <a:rPr lang="en-US" dirty="0"/>
              <a:t>Trend 1: distill structural information and combine it with semantic information for different KG tasks.</a:t>
            </a:r>
          </a:p>
          <a:p>
            <a:r>
              <a:rPr lang="en-US" dirty="0"/>
              <a:t>Trend 2: Better expression capacity, especially representing complex relation features.</a:t>
            </a:r>
          </a:p>
        </p:txBody>
      </p:sp>
    </p:spTree>
    <p:extLst>
      <p:ext uri="{BB962C8B-B14F-4D97-AF65-F5344CB8AC3E}">
        <p14:creationId xmlns:p14="http://schemas.microsoft.com/office/powerpoint/2010/main" val="306885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99D3FE-F0E1-B64B-A245-7E1F0F60DF87}"/>
              </a:ext>
            </a:extLst>
          </p:cNvPr>
          <p:cNvPicPr>
            <a:picLocks noChangeAspect="1"/>
          </p:cNvPicPr>
          <p:nvPr/>
        </p:nvPicPr>
        <p:blipFill>
          <a:blip r:embed="rId2"/>
          <a:stretch>
            <a:fillRect/>
          </a:stretch>
        </p:blipFill>
        <p:spPr>
          <a:xfrm>
            <a:off x="6525741" y="1193800"/>
            <a:ext cx="4978400" cy="4470400"/>
          </a:xfrm>
          <a:prstGeom prst="rect">
            <a:avLst/>
          </a:prstGeom>
        </p:spPr>
      </p:pic>
      <p:sp>
        <p:nvSpPr>
          <p:cNvPr id="2" name="Title 1">
            <a:extLst>
              <a:ext uri="{FF2B5EF4-FFF2-40B4-BE49-F238E27FC236}">
                <a16:creationId xmlns:a16="http://schemas.microsoft.com/office/drawing/2014/main" id="{46EC7F7A-B86B-6644-84DD-EC9801E0CF68}"/>
              </a:ext>
            </a:extLst>
          </p:cNvPr>
          <p:cNvSpPr>
            <a:spLocks noGrp="1"/>
          </p:cNvSpPr>
          <p:nvPr>
            <p:ph type="title"/>
          </p:nvPr>
        </p:nvSpPr>
        <p:spPr>
          <a:xfrm>
            <a:off x="988541" y="392366"/>
            <a:ext cx="10515600" cy="549275"/>
          </a:xfrm>
        </p:spPr>
        <p:txBody>
          <a:bodyPr>
            <a:normAutofit/>
          </a:bodyPr>
          <a:lstStyle/>
          <a:p>
            <a:r>
              <a:rPr lang="en-US" sz="1800" b="1" dirty="0"/>
              <a:t>Relation Extraction</a:t>
            </a:r>
          </a:p>
        </p:txBody>
      </p:sp>
      <p:sp>
        <p:nvSpPr>
          <p:cNvPr id="4" name="TextBox 3">
            <a:extLst>
              <a:ext uri="{FF2B5EF4-FFF2-40B4-BE49-F238E27FC236}">
                <a16:creationId xmlns:a16="http://schemas.microsoft.com/office/drawing/2014/main" id="{BFAE3298-B6F4-8F4B-8675-BD255E9F1398}"/>
              </a:ext>
            </a:extLst>
          </p:cNvPr>
          <p:cNvSpPr txBox="1"/>
          <p:nvPr/>
        </p:nvSpPr>
        <p:spPr>
          <a:xfrm>
            <a:off x="988541" y="977983"/>
            <a:ext cx="5412259" cy="1754326"/>
          </a:xfrm>
          <a:prstGeom prst="rect">
            <a:avLst/>
          </a:prstGeom>
          <a:noFill/>
        </p:spPr>
        <p:txBody>
          <a:bodyPr wrap="square" rtlCol="0">
            <a:spAutoFit/>
          </a:bodyPr>
          <a:lstStyle/>
          <a:p>
            <a:r>
              <a:rPr lang="en-US" dirty="0"/>
              <a:t>Constructing a knowledge graph includes ontology construction, annotated data, relation extraction, and ontology inspection. Relation extraction (RE) aims at extracting the relation between two entities from the text corpora. It is a crucial task for Knowledge Graph (KG) construction.</a:t>
            </a:r>
          </a:p>
        </p:txBody>
      </p:sp>
      <p:pic>
        <p:nvPicPr>
          <p:cNvPr id="6" name="Picture 5">
            <a:extLst>
              <a:ext uri="{FF2B5EF4-FFF2-40B4-BE49-F238E27FC236}">
                <a16:creationId xmlns:a16="http://schemas.microsoft.com/office/drawing/2014/main" id="{BFCCB9CE-759C-474B-8F16-F9066F026E01}"/>
              </a:ext>
            </a:extLst>
          </p:cNvPr>
          <p:cNvPicPr>
            <a:picLocks noChangeAspect="1"/>
          </p:cNvPicPr>
          <p:nvPr/>
        </p:nvPicPr>
        <p:blipFill>
          <a:blip r:embed="rId3"/>
          <a:stretch>
            <a:fillRect/>
          </a:stretch>
        </p:blipFill>
        <p:spPr>
          <a:xfrm>
            <a:off x="988541" y="2847118"/>
            <a:ext cx="4978400" cy="2755900"/>
          </a:xfrm>
          <a:prstGeom prst="rect">
            <a:avLst/>
          </a:prstGeom>
          <a:ln>
            <a:noFill/>
          </a:ln>
        </p:spPr>
      </p:pic>
      <p:sp>
        <p:nvSpPr>
          <p:cNvPr id="9" name="TextBox 8">
            <a:extLst>
              <a:ext uri="{FF2B5EF4-FFF2-40B4-BE49-F238E27FC236}">
                <a16:creationId xmlns:a16="http://schemas.microsoft.com/office/drawing/2014/main" id="{3AE2E363-4B97-284A-A097-CC023B89F4E4}"/>
              </a:ext>
            </a:extLst>
          </p:cNvPr>
          <p:cNvSpPr txBox="1"/>
          <p:nvPr/>
        </p:nvSpPr>
        <p:spPr>
          <a:xfrm>
            <a:off x="1859007" y="5830407"/>
            <a:ext cx="3200400" cy="276999"/>
          </a:xfrm>
          <a:prstGeom prst="rect">
            <a:avLst/>
          </a:prstGeom>
          <a:noFill/>
        </p:spPr>
        <p:txBody>
          <a:bodyPr wrap="square" rtlCol="0">
            <a:spAutoFit/>
          </a:bodyPr>
          <a:lstStyle/>
          <a:p>
            <a:r>
              <a:rPr lang="en-US" sz="1200" i="1" dirty="0"/>
              <a:t>Relation extraction flow chart</a:t>
            </a:r>
          </a:p>
        </p:txBody>
      </p:sp>
      <p:sp>
        <p:nvSpPr>
          <p:cNvPr id="10" name="TextBox 9">
            <a:extLst>
              <a:ext uri="{FF2B5EF4-FFF2-40B4-BE49-F238E27FC236}">
                <a16:creationId xmlns:a16="http://schemas.microsoft.com/office/drawing/2014/main" id="{8E3C9A75-1D37-F54B-96D0-44D48C200BF9}"/>
              </a:ext>
            </a:extLst>
          </p:cNvPr>
          <p:cNvSpPr txBox="1"/>
          <p:nvPr/>
        </p:nvSpPr>
        <p:spPr>
          <a:xfrm>
            <a:off x="7095524" y="5809424"/>
            <a:ext cx="3237469" cy="276999"/>
          </a:xfrm>
          <a:prstGeom prst="rect">
            <a:avLst/>
          </a:prstGeom>
          <a:noFill/>
        </p:spPr>
        <p:txBody>
          <a:bodyPr wrap="square" rtlCol="0">
            <a:spAutoFit/>
          </a:bodyPr>
          <a:lstStyle/>
          <a:p>
            <a:r>
              <a:rPr lang="en-US" sz="1200" i="1" dirty="0"/>
              <a:t>Evolution process diagram of relation extraction</a:t>
            </a:r>
          </a:p>
        </p:txBody>
      </p:sp>
      <p:sp>
        <p:nvSpPr>
          <p:cNvPr id="11" name="TextBox 10">
            <a:extLst>
              <a:ext uri="{FF2B5EF4-FFF2-40B4-BE49-F238E27FC236}">
                <a16:creationId xmlns:a16="http://schemas.microsoft.com/office/drawing/2014/main" id="{C6B4BA00-5E3E-F54D-83A2-2C14C182E913}"/>
              </a:ext>
            </a:extLst>
          </p:cNvPr>
          <p:cNvSpPr txBox="1"/>
          <p:nvPr/>
        </p:nvSpPr>
        <p:spPr>
          <a:xfrm>
            <a:off x="617838" y="6471770"/>
            <a:ext cx="5008605" cy="276999"/>
          </a:xfrm>
          <a:prstGeom prst="rect">
            <a:avLst/>
          </a:prstGeom>
          <a:noFill/>
        </p:spPr>
        <p:txBody>
          <a:bodyPr wrap="square" rtlCol="0">
            <a:spAutoFit/>
          </a:bodyPr>
          <a:lstStyle/>
          <a:p>
            <a:r>
              <a:rPr lang="en-US" sz="1200" i="1" dirty="0"/>
              <a:t>[ A Survey of Relation Extraction of Knowledge Graphs; </a:t>
            </a:r>
            <a:r>
              <a:rPr lang="en-US" sz="1200" i="1" dirty="0" err="1"/>
              <a:t>Aoran</a:t>
            </a:r>
            <a:r>
              <a:rPr lang="en-US" sz="1200" i="1" dirty="0"/>
              <a:t> Li et al.; 2019 ]</a:t>
            </a:r>
          </a:p>
        </p:txBody>
      </p:sp>
    </p:spTree>
    <p:extLst>
      <p:ext uri="{BB962C8B-B14F-4D97-AF65-F5344CB8AC3E}">
        <p14:creationId xmlns:p14="http://schemas.microsoft.com/office/powerpoint/2010/main" val="237450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0245F4-3BA2-6D45-8D4C-5343B97A574B}"/>
              </a:ext>
            </a:extLst>
          </p:cNvPr>
          <p:cNvSpPr>
            <a:spLocks noGrp="1"/>
          </p:cNvSpPr>
          <p:nvPr>
            <p:ph type="title"/>
          </p:nvPr>
        </p:nvSpPr>
        <p:spPr>
          <a:xfrm>
            <a:off x="838200" y="365125"/>
            <a:ext cx="10515600" cy="549275"/>
          </a:xfrm>
        </p:spPr>
        <p:txBody>
          <a:bodyPr>
            <a:normAutofit/>
          </a:bodyPr>
          <a:lstStyle/>
          <a:p>
            <a:r>
              <a:rPr lang="en-US" sz="1800" b="1" dirty="0"/>
              <a:t>Relation Extraction</a:t>
            </a:r>
          </a:p>
        </p:txBody>
      </p:sp>
      <p:graphicFrame>
        <p:nvGraphicFramePr>
          <p:cNvPr id="5" name="Table 4">
            <a:extLst>
              <a:ext uri="{FF2B5EF4-FFF2-40B4-BE49-F238E27FC236}">
                <a16:creationId xmlns:a16="http://schemas.microsoft.com/office/drawing/2014/main" id="{7AF416C4-7A33-6540-99FD-EE42EBA24285}"/>
              </a:ext>
            </a:extLst>
          </p:cNvPr>
          <p:cNvGraphicFramePr>
            <a:graphicFrameLocks noGrp="1"/>
          </p:cNvGraphicFramePr>
          <p:nvPr>
            <p:extLst>
              <p:ext uri="{D42A27DB-BD31-4B8C-83A1-F6EECF244321}">
                <p14:modId xmlns:p14="http://schemas.microsoft.com/office/powerpoint/2010/main" val="2523549781"/>
              </p:ext>
            </p:extLst>
          </p:nvPr>
        </p:nvGraphicFramePr>
        <p:xfrm>
          <a:off x="838200" y="914400"/>
          <a:ext cx="10515600" cy="3520410"/>
        </p:xfrm>
        <a:graphic>
          <a:graphicData uri="http://schemas.openxmlformats.org/drawingml/2006/table">
            <a:tbl>
              <a:tblPr firstRow="1" bandRow="1">
                <a:tableStyleId>{5C22544A-7EE6-4342-B048-85BDC9FD1C3A}</a:tableStyleId>
              </a:tblPr>
              <a:tblGrid>
                <a:gridCol w="4528780">
                  <a:extLst>
                    <a:ext uri="{9D8B030D-6E8A-4147-A177-3AD203B41FA5}">
                      <a16:colId xmlns:a16="http://schemas.microsoft.com/office/drawing/2014/main" val="2535784333"/>
                    </a:ext>
                  </a:extLst>
                </a:gridCol>
                <a:gridCol w="5986820">
                  <a:extLst>
                    <a:ext uri="{9D8B030D-6E8A-4147-A177-3AD203B41FA5}">
                      <a16:colId xmlns:a16="http://schemas.microsoft.com/office/drawing/2014/main" val="1415588192"/>
                    </a:ext>
                  </a:extLst>
                </a:gridCol>
              </a:tblGrid>
              <a:tr h="322582">
                <a:tc>
                  <a:txBody>
                    <a:bodyPr/>
                    <a:lstStyle/>
                    <a:p>
                      <a:r>
                        <a:rPr lang="en-US" dirty="0"/>
                        <a:t>Challenge</a:t>
                      </a:r>
                    </a:p>
                  </a:txBody>
                  <a:tcPr/>
                </a:tc>
                <a:tc>
                  <a:txBody>
                    <a:bodyPr/>
                    <a:lstStyle/>
                    <a:p>
                      <a:r>
                        <a:rPr lang="en-US" dirty="0"/>
                        <a:t>Works (2019-2010)</a:t>
                      </a:r>
                    </a:p>
                  </a:txBody>
                  <a:tcPr/>
                </a:tc>
                <a:extLst>
                  <a:ext uri="{0D108BD9-81ED-4DB2-BD59-A6C34878D82A}">
                    <a16:rowId xmlns:a16="http://schemas.microsoft.com/office/drawing/2014/main" val="3259722656"/>
                  </a:ext>
                </a:extLst>
              </a:tr>
              <a:tr h="1122572">
                <a:tc>
                  <a:txBody>
                    <a:bodyPr/>
                    <a:lstStyle/>
                    <a:p>
                      <a:r>
                        <a:rPr lang="en-US" sz="1400" kern="1200" dirty="0">
                          <a:solidFill>
                            <a:schemeClr val="dk1"/>
                          </a:solidFill>
                          <a:latin typeface="+mn-lt"/>
                          <a:ea typeface="+mn-ea"/>
                          <a:cs typeface="+mn-cs"/>
                        </a:rPr>
                        <a:t>Incorporating extra context</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Leverage implicit relational knowledge into relation extraction model for long-tailed data  (NAACL-HLT 2019)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Knowledge-aware attention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Compute entity relation subgraphs and rank relevance (IJCAI 2020)</a:t>
                      </a:r>
                    </a:p>
                  </a:txBody>
                  <a:tcPr/>
                </a:tc>
                <a:extLst>
                  <a:ext uri="{0D108BD9-81ED-4DB2-BD59-A6C34878D82A}">
                    <a16:rowId xmlns:a16="http://schemas.microsoft.com/office/drawing/2014/main" val="2076508662"/>
                  </a:ext>
                </a:extLst>
              </a:tr>
              <a:tr h="518809">
                <a:tc>
                  <a:txBody>
                    <a:bodyPr/>
                    <a:lstStyle/>
                    <a:p>
                      <a:r>
                        <a:rPr lang="en-US" sz="1400" kern="1200" dirty="0">
                          <a:solidFill>
                            <a:schemeClr val="dk1"/>
                          </a:solidFill>
                          <a:latin typeface="+mn-lt"/>
                          <a:ea typeface="+mn-ea"/>
                          <a:cs typeface="+mn-cs"/>
                        </a:rPr>
                        <a:t>Unsupervised /unlabeled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Transfer the relational knowledge to identify novel relations in unlabeled data (EMNLP-IJCNLP 2019)</a:t>
                      </a:r>
                    </a:p>
                  </a:txBody>
                  <a:tcPr/>
                </a:tc>
                <a:extLst>
                  <a:ext uri="{0D108BD9-81ED-4DB2-BD59-A6C34878D82A}">
                    <a16:rowId xmlns:a16="http://schemas.microsoft.com/office/drawing/2014/main" val="3013415832"/>
                  </a:ext>
                </a:extLst>
              </a:tr>
              <a:tr h="568389">
                <a:tc>
                  <a:txBody>
                    <a:bodyPr/>
                    <a:lstStyle/>
                    <a:p>
                      <a:r>
                        <a:rPr lang="en-US" sz="1400" kern="1200" dirty="0">
                          <a:solidFill>
                            <a:schemeClr val="dk1"/>
                          </a:solidFill>
                          <a:latin typeface="+mn-lt"/>
                          <a:ea typeface="+mn-ea"/>
                          <a:cs typeface="+mn-cs"/>
                        </a:rPr>
                        <a:t>Implicit discourse relation classification</a:t>
                      </a:r>
                    </a:p>
                  </a:txBody>
                  <a:tcPr/>
                </a:tc>
                <a:tc>
                  <a:txBody>
                    <a:bodyPr/>
                    <a:lstStyle/>
                    <a:p>
                      <a:r>
                        <a:rPr lang="en-US" sz="1400" kern="1200" dirty="0">
                          <a:solidFill>
                            <a:schemeClr val="dk1"/>
                          </a:solidFill>
                          <a:latin typeface="+mn-lt"/>
                          <a:ea typeface="+mn-ea"/>
                          <a:cs typeface="+mn-cs"/>
                        </a:rPr>
                        <a:t>Contextualized representation + bilateral multi-perspective matching + global information fusion (IJCAI 2020)</a:t>
                      </a:r>
                    </a:p>
                  </a:txBody>
                  <a:tcPr/>
                </a:tc>
                <a:extLst>
                  <a:ext uri="{0D108BD9-81ED-4DB2-BD59-A6C34878D82A}">
                    <a16:rowId xmlns:a16="http://schemas.microsoft.com/office/drawing/2014/main" val="3362981519"/>
                  </a:ext>
                </a:extLst>
              </a:tr>
              <a:tr h="788695">
                <a:tc>
                  <a:txBody>
                    <a:bodyPr/>
                    <a:lstStyle/>
                    <a:p>
                      <a:r>
                        <a:rPr lang="en-US" sz="1400" kern="1200" dirty="0">
                          <a:solidFill>
                            <a:schemeClr val="dk1"/>
                          </a:solidFill>
                          <a:latin typeface="+mn-lt"/>
                          <a:ea typeface="+mn-ea"/>
                          <a:cs typeface="+mn-cs"/>
                        </a:rPr>
                        <a:t>Few-shot/ Long-tail</a:t>
                      </a:r>
                    </a:p>
                  </a:txBody>
                  <a:tcPr/>
                </a:tc>
                <a:tc>
                  <a:txBody>
                    <a:bodyPr/>
                    <a:lstStyle/>
                    <a:p>
                      <a:pPr marL="285750" indent="-285750">
                        <a:buFont typeface="Arial" panose="020B0604020202020204" pitchFamily="34" charset="0"/>
                        <a:buChar char="•"/>
                      </a:pPr>
                      <a:r>
                        <a:rPr lang="en-US" sz="1400" kern="1200" dirty="0">
                          <a:solidFill>
                            <a:schemeClr val="dk1"/>
                          </a:solidFill>
                          <a:latin typeface="+mn-lt"/>
                          <a:ea typeface="+mn-ea"/>
                          <a:cs typeface="+mn-cs"/>
                        </a:rPr>
                        <a:t>Encoding the query instance and class prototype interactively through multi-level matching and aggregation. (ACL 2019)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Leverage implicit relational knowledge into relation extraction model for long-tailed data  (NAACL-HLT 2019)</a:t>
                      </a:r>
                    </a:p>
                  </a:txBody>
                  <a:tcPr/>
                </a:tc>
                <a:extLst>
                  <a:ext uri="{0D108BD9-81ED-4DB2-BD59-A6C34878D82A}">
                    <a16:rowId xmlns:a16="http://schemas.microsoft.com/office/drawing/2014/main" val="4282761283"/>
                  </a:ext>
                </a:extLst>
              </a:tr>
            </a:tbl>
          </a:graphicData>
        </a:graphic>
      </p:graphicFrame>
      <p:sp>
        <p:nvSpPr>
          <p:cNvPr id="6" name="TextBox 5">
            <a:extLst>
              <a:ext uri="{FF2B5EF4-FFF2-40B4-BE49-F238E27FC236}">
                <a16:creationId xmlns:a16="http://schemas.microsoft.com/office/drawing/2014/main" id="{D56F1D9C-CBA1-104B-AE24-F00A8364B353}"/>
              </a:ext>
            </a:extLst>
          </p:cNvPr>
          <p:cNvSpPr txBox="1"/>
          <p:nvPr/>
        </p:nvSpPr>
        <p:spPr>
          <a:xfrm>
            <a:off x="1073427" y="4770783"/>
            <a:ext cx="10005390" cy="369332"/>
          </a:xfrm>
          <a:prstGeom prst="rect">
            <a:avLst/>
          </a:prstGeom>
          <a:noFill/>
        </p:spPr>
        <p:txBody>
          <a:bodyPr wrap="square" rtlCol="0">
            <a:spAutoFit/>
          </a:bodyPr>
          <a:lstStyle/>
          <a:p>
            <a:r>
              <a:rPr lang="en-US" dirty="0"/>
              <a:t>Trend : few-shot/long-tailed data which need incorporate extra context and knowledge.</a:t>
            </a:r>
          </a:p>
        </p:txBody>
      </p:sp>
    </p:spTree>
    <p:extLst>
      <p:ext uri="{BB962C8B-B14F-4D97-AF65-F5344CB8AC3E}">
        <p14:creationId xmlns:p14="http://schemas.microsoft.com/office/powerpoint/2010/main" val="394069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516CD5-26C9-BC43-8568-C4D45851C6A6}"/>
              </a:ext>
            </a:extLst>
          </p:cNvPr>
          <p:cNvSpPr>
            <a:spLocks noGrp="1"/>
          </p:cNvSpPr>
          <p:nvPr>
            <p:ph type="title"/>
          </p:nvPr>
        </p:nvSpPr>
        <p:spPr>
          <a:xfrm>
            <a:off x="838200" y="237269"/>
            <a:ext cx="2355574" cy="403360"/>
          </a:xfrm>
        </p:spPr>
        <p:txBody>
          <a:bodyPr>
            <a:normAutofit/>
          </a:bodyPr>
          <a:lstStyle/>
          <a:p>
            <a:r>
              <a:rPr lang="en-US" sz="1600" b="1" dirty="0"/>
              <a:t>Q&amp;A / Query</a:t>
            </a:r>
          </a:p>
        </p:txBody>
      </p:sp>
      <p:sp>
        <p:nvSpPr>
          <p:cNvPr id="5" name="TextBox 4">
            <a:extLst>
              <a:ext uri="{FF2B5EF4-FFF2-40B4-BE49-F238E27FC236}">
                <a16:creationId xmlns:a16="http://schemas.microsoft.com/office/drawing/2014/main" id="{882621DB-E5F4-074A-B61A-8E922D6181F6}"/>
              </a:ext>
            </a:extLst>
          </p:cNvPr>
          <p:cNvSpPr txBox="1"/>
          <p:nvPr/>
        </p:nvSpPr>
        <p:spPr>
          <a:xfrm>
            <a:off x="815008" y="795130"/>
            <a:ext cx="10886662" cy="1477328"/>
          </a:xfrm>
          <a:prstGeom prst="rect">
            <a:avLst/>
          </a:prstGeom>
          <a:noFill/>
        </p:spPr>
        <p:txBody>
          <a:bodyPr wrap="square" rtlCol="0">
            <a:spAutoFit/>
          </a:bodyPr>
          <a:lstStyle/>
          <a:p>
            <a:r>
              <a:rPr lang="en-US" dirty="0"/>
              <a:t>Question answering over knowledge graph (QA-KG) aims to use facts in the knowledge graph (KG) to answer natural language questions. Even if the linked entities and relations to an underlying knowledge graph are given, finding the corresponding query that captures the true intention of the input question still remains a challenging task. </a:t>
            </a:r>
          </a:p>
          <a:p>
            <a:endParaRPr lang="en-US" dirty="0"/>
          </a:p>
        </p:txBody>
      </p:sp>
      <p:pic>
        <p:nvPicPr>
          <p:cNvPr id="9" name="Picture 8">
            <a:extLst>
              <a:ext uri="{FF2B5EF4-FFF2-40B4-BE49-F238E27FC236}">
                <a16:creationId xmlns:a16="http://schemas.microsoft.com/office/drawing/2014/main" id="{40EB2B87-E402-F14D-A566-97536E76E44F}"/>
              </a:ext>
            </a:extLst>
          </p:cNvPr>
          <p:cNvPicPr>
            <a:picLocks noChangeAspect="1"/>
          </p:cNvPicPr>
          <p:nvPr/>
        </p:nvPicPr>
        <p:blipFill>
          <a:blip r:embed="rId2"/>
          <a:stretch>
            <a:fillRect/>
          </a:stretch>
        </p:blipFill>
        <p:spPr>
          <a:xfrm>
            <a:off x="1050234" y="2272458"/>
            <a:ext cx="9047922" cy="2691308"/>
          </a:xfrm>
          <a:prstGeom prst="rect">
            <a:avLst/>
          </a:prstGeom>
        </p:spPr>
      </p:pic>
      <p:sp>
        <p:nvSpPr>
          <p:cNvPr id="10" name="TextBox 9">
            <a:extLst>
              <a:ext uri="{FF2B5EF4-FFF2-40B4-BE49-F238E27FC236}">
                <a16:creationId xmlns:a16="http://schemas.microsoft.com/office/drawing/2014/main" id="{3F540BC1-D813-4748-A7F1-DBBF4557EC9C}"/>
              </a:ext>
            </a:extLst>
          </p:cNvPr>
          <p:cNvSpPr txBox="1"/>
          <p:nvPr/>
        </p:nvSpPr>
        <p:spPr>
          <a:xfrm>
            <a:off x="2970144" y="5109361"/>
            <a:ext cx="5524500" cy="276999"/>
          </a:xfrm>
          <a:prstGeom prst="rect">
            <a:avLst/>
          </a:prstGeom>
          <a:noFill/>
        </p:spPr>
        <p:txBody>
          <a:bodyPr wrap="square" rtlCol="0">
            <a:spAutoFit/>
          </a:bodyPr>
          <a:lstStyle/>
          <a:p>
            <a:r>
              <a:rPr lang="en-US" sz="1200" i="1" dirty="0"/>
              <a:t>An example of QA-KG pipeline</a:t>
            </a:r>
          </a:p>
        </p:txBody>
      </p:sp>
      <p:sp>
        <p:nvSpPr>
          <p:cNvPr id="11" name="TextBox 10">
            <a:extLst>
              <a:ext uri="{FF2B5EF4-FFF2-40B4-BE49-F238E27FC236}">
                <a16:creationId xmlns:a16="http://schemas.microsoft.com/office/drawing/2014/main" id="{4EDF52BA-5BBD-CC46-A8B5-05B85B1E25BB}"/>
              </a:ext>
            </a:extLst>
          </p:cNvPr>
          <p:cNvSpPr txBox="1"/>
          <p:nvPr/>
        </p:nvSpPr>
        <p:spPr>
          <a:xfrm>
            <a:off x="477078" y="6343732"/>
            <a:ext cx="8123583" cy="276999"/>
          </a:xfrm>
          <a:prstGeom prst="rect">
            <a:avLst/>
          </a:prstGeom>
          <a:noFill/>
        </p:spPr>
        <p:txBody>
          <a:bodyPr wrap="square" rtlCol="0">
            <a:spAutoFit/>
          </a:bodyPr>
          <a:lstStyle/>
          <a:p>
            <a:r>
              <a:rPr lang="en-US" sz="1200" dirty="0"/>
              <a:t>[Complex Query Augmentation for Question Answering over Knowledge Graphs, Hamid Zafar et al; 2019]</a:t>
            </a:r>
          </a:p>
        </p:txBody>
      </p:sp>
    </p:spTree>
    <p:extLst>
      <p:ext uri="{BB962C8B-B14F-4D97-AF65-F5344CB8AC3E}">
        <p14:creationId xmlns:p14="http://schemas.microsoft.com/office/powerpoint/2010/main" val="379474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FF04-4935-5C4A-98D8-25B6695714F0}"/>
              </a:ext>
            </a:extLst>
          </p:cNvPr>
          <p:cNvSpPr>
            <a:spLocks noGrp="1"/>
          </p:cNvSpPr>
          <p:nvPr>
            <p:ph type="title"/>
          </p:nvPr>
        </p:nvSpPr>
        <p:spPr>
          <a:xfrm>
            <a:off x="437323" y="158415"/>
            <a:ext cx="2355574" cy="403360"/>
          </a:xfrm>
        </p:spPr>
        <p:txBody>
          <a:bodyPr>
            <a:normAutofit/>
          </a:bodyPr>
          <a:lstStyle/>
          <a:p>
            <a:r>
              <a:rPr lang="en-US" sz="1600" b="1" dirty="0"/>
              <a:t>Q&amp;A / Query</a:t>
            </a:r>
          </a:p>
        </p:txBody>
      </p:sp>
      <p:graphicFrame>
        <p:nvGraphicFramePr>
          <p:cNvPr id="4" name="Table 3">
            <a:extLst>
              <a:ext uri="{FF2B5EF4-FFF2-40B4-BE49-F238E27FC236}">
                <a16:creationId xmlns:a16="http://schemas.microsoft.com/office/drawing/2014/main" id="{8B23772A-1CAC-6243-A84F-6D1036B18302}"/>
              </a:ext>
            </a:extLst>
          </p:cNvPr>
          <p:cNvGraphicFramePr>
            <a:graphicFrameLocks noGrp="1"/>
          </p:cNvGraphicFramePr>
          <p:nvPr>
            <p:extLst>
              <p:ext uri="{D42A27DB-BD31-4B8C-83A1-F6EECF244321}">
                <p14:modId xmlns:p14="http://schemas.microsoft.com/office/powerpoint/2010/main" val="3655328619"/>
              </p:ext>
            </p:extLst>
          </p:nvPr>
        </p:nvGraphicFramePr>
        <p:xfrm>
          <a:off x="437323" y="561775"/>
          <a:ext cx="11396868" cy="5308600"/>
        </p:xfrm>
        <a:graphic>
          <a:graphicData uri="http://schemas.openxmlformats.org/drawingml/2006/table">
            <a:tbl>
              <a:tblPr firstRow="1" bandRow="1">
                <a:tableStyleId>{5C22544A-7EE6-4342-B048-85BDC9FD1C3A}</a:tableStyleId>
              </a:tblPr>
              <a:tblGrid>
                <a:gridCol w="5754663">
                  <a:extLst>
                    <a:ext uri="{9D8B030D-6E8A-4147-A177-3AD203B41FA5}">
                      <a16:colId xmlns:a16="http://schemas.microsoft.com/office/drawing/2014/main" val="83331442"/>
                    </a:ext>
                  </a:extLst>
                </a:gridCol>
                <a:gridCol w="5642205">
                  <a:extLst>
                    <a:ext uri="{9D8B030D-6E8A-4147-A177-3AD203B41FA5}">
                      <a16:colId xmlns:a16="http://schemas.microsoft.com/office/drawing/2014/main" val="397181805"/>
                    </a:ext>
                  </a:extLst>
                </a:gridCol>
              </a:tblGrid>
              <a:tr h="370840">
                <a:tc>
                  <a:txBody>
                    <a:bodyPr/>
                    <a:lstStyle/>
                    <a:p>
                      <a:r>
                        <a:rPr lang="en-US" dirty="0"/>
                        <a:t>Challenge</a:t>
                      </a:r>
                    </a:p>
                  </a:txBody>
                  <a:tcPr/>
                </a:tc>
                <a:tc>
                  <a:txBody>
                    <a:bodyPr/>
                    <a:lstStyle/>
                    <a:p>
                      <a:r>
                        <a:rPr lang="en-US" dirty="0"/>
                        <a:t>Works</a:t>
                      </a:r>
                    </a:p>
                  </a:txBody>
                  <a:tcPr/>
                </a:tc>
                <a:extLst>
                  <a:ext uri="{0D108BD9-81ED-4DB2-BD59-A6C34878D82A}">
                    <a16:rowId xmlns:a16="http://schemas.microsoft.com/office/drawing/2014/main" val="388092802"/>
                  </a:ext>
                </a:extLst>
              </a:tr>
              <a:tr h="370840">
                <a:tc>
                  <a:txBody>
                    <a:bodyPr/>
                    <a:lstStyle/>
                    <a:p>
                      <a:r>
                        <a:rPr lang="en-US" sz="1200" kern="1200" dirty="0">
                          <a:solidFill>
                            <a:schemeClr val="dk1"/>
                          </a:solidFill>
                          <a:latin typeface="+mn-lt"/>
                          <a:ea typeface="+mn-ea"/>
                          <a:cs typeface="+mn-cs"/>
                        </a:rPr>
                        <a:t>Ability of proactively leading the conversation</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Proactive Human-Machine Conversation with Explicit Conversation Goals</a:t>
                      </a:r>
                      <a:r>
                        <a:rPr lang="en-US" sz="1200" kern="1200" dirty="0">
                          <a:solidFill>
                            <a:schemeClr val="dk1"/>
                          </a:solidFill>
                          <a:latin typeface="+mn-lt"/>
                          <a:ea typeface="+mn-ea"/>
                          <a:cs typeface="+mn-cs"/>
                        </a:rPr>
                        <a:t> (ACL 2019) --- Planning dialogue strategy over a knowledge graph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Using a KG-Copy Network for Non-Goal Oriented Dialogues (ISWC 2019) </a:t>
                      </a:r>
                    </a:p>
                  </a:txBody>
                  <a:tcPr/>
                </a:tc>
                <a:extLst>
                  <a:ext uri="{0D108BD9-81ED-4DB2-BD59-A6C34878D82A}">
                    <a16:rowId xmlns:a16="http://schemas.microsoft.com/office/drawing/2014/main" val="1471542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Quantity, Counting and Aggregation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Counting Query Answers over a DL-Lite KB (IJCAI 2020) </a:t>
                      </a:r>
                      <a:r>
                        <a:rPr lang="en-US" sz="1200" kern="1200" dirty="0">
                          <a:solidFill>
                            <a:schemeClr val="dk1"/>
                          </a:solidFill>
                          <a:latin typeface="+mn-lt"/>
                          <a:ea typeface="+mn-ea"/>
                          <a:cs typeface="+mn-cs"/>
                        </a:rPr>
                        <a:t>--- Query rewriting technique into first-order logic with counting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err="1">
                          <a:solidFill>
                            <a:schemeClr val="dk1"/>
                          </a:solidFill>
                          <a:latin typeface="+mn-lt"/>
                          <a:ea typeface="+mn-ea"/>
                          <a:cs typeface="+mn-cs"/>
                        </a:rPr>
                        <a:t>Qsearch</a:t>
                      </a:r>
                      <a:r>
                        <a:rPr lang="en-US" sz="1200" i="1" kern="1200" dirty="0">
                          <a:solidFill>
                            <a:schemeClr val="dk1"/>
                          </a:solidFill>
                          <a:latin typeface="+mn-lt"/>
                          <a:ea typeface="+mn-ea"/>
                          <a:cs typeface="+mn-cs"/>
                        </a:rPr>
                        <a:t>: Answering Quantity Queries from Text</a:t>
                      </a:r>
                      <a:r>
                        <a:rPr lang="en-US" sz="1200" kern="1200" dirty="0">
                          <a:solidFill>
                            <a:schemeClr val="dk1"/>
                          </a:solidFill>
                          <a:latin typeface="+mn-lt"/>
                          <a:ea typeface="+mn-ea"/>
                          <a:cs typeface="+mn-cs"/>
                        </a:rPr>
                        <a:t> (ISWC 2019) ---  Extract quantity facts from text (ISWC 2019)</a:t>
                      </a:r>
                    </a:p>
                  </a:txBody>
                  <a:tcPr/>
                </a:tc>
                <a:extLst>
                  <a:ext uri="{0D108BD9-81ED-4DB2-BD59-A6C34878D82A}">
                    <a16:rowId xmlns:a16="http://schemas.microsoft.com/office/drawing/2014/main" val="1379355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Complex questions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SPARQA: Skeleton-based Semantic Parsing for Complex Questions over Knowledge Bases (AAAI 2020)</a:t>
                      </a:r>
                      <a:r>
                        <a:rPr lang="en-US" sz="1200" kern="1200" dirty="0">
                          <a:solidFill>
                            <a:schemeClr val="dk1"/>
                          </a:solidFill>
                          <a:latin typeface="+mn-lt"/>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Mapping Factoid Adjective Constraints to Existential Restrictions over Knowledge Bases (ISWC 2019) </a:t>
                      </a:r>
                      <a:r>
                        <a:rPr lang="en-US" sz="1200" kern="1200" dirty="0">
                          <a:solidFill>
                            <a:schemeClr val="dk1"/>
                          </a:solidFill>
                          <a:latin typeface="+mn-lt"/>
                          <a:ea typeface="+mn-ea"/>
                          <a:cs typeface="+mn-cs"/>
                        </a:rPr>
                        <a:t>--- Mapping an adjective to several existential restrictions or their negation forms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Retrieve, Program, Repeat: Complex Knowledge Base Question Answering via Alternate Meta-learning (IJCAI 2020)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Learning to Rank Query Graphs for Complex Question Answering over Knowledge Graphs (ISWC 2019)</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Formal Query Building with Query Structure Prediction for Complex Question Answering over Knowledge Base (IJCAI 2020)</a:t>
                      </a:r>
                    </a:p>
                  </a:txBody>
                  <a:tcPr/>
                </a:tc>
                <a:extLst>
                  <a:ext uri="{0D108BD9-81ED-4DB2-BD59-A6C34878D82A}">
                    <a16:rowId xmlns:a16="http://schemas.microsoft.com/office/drawing/2014/main" val="3738866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Large scale / Performance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Absorption-Based Query Answering for Expressive Description Logics (ISWC 2019) </a:t>
                      </a:r>
                      <a:r>
                        <a:rPr lang="en-US" sz="1200" kern="1200" dirty="0">
                          <a:solidFill>
                            <a:schemeClr val="dk1"/>
                          </a:solidFill>
                          <a:latin typeface="+mn-lt"/>
                          <a:ea typeface="+mn-ea"/>
                          <a:cs typeface="+mn-cs"/>
                        </a:rPr>
                        <a:t>--- Rewrites/absorbs a conjunctive query into several simple axioms such that minor extensions of the tableau algorithm appropriately create and propagate bindings for variables through completion graphs.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kern="1200" dirty="0">
                          <a:solidFill>
                            <a:schemeClr val="dk1"/>
                          </a:solidFill>
                          <a:latin typeface="+mn-lt"/>
                          <a:ea typeface="+mn-ea"/>
                          <a:cs typeface="+mn-cs"/>
                        </a:rPr>
                        <a:t>Anytime Large-Scale Analytics of Linked Open Data (ISWC 2019) </a:t>
                      </a:r>
                      <a:r>
                        <a:rPr lang="en-US" sz="1200" kern="1200" dirty="0">
                          <a:solidFill>
                            <a:schemeClr val="dk1"/>
                          </a:solidFill>
                          <a:latin typeface="+mn-lt"/>
                          <a:ea typeface="+mn-ea"/>
                          <a:cs typeface="+mn-cs"/>
                        </a:rPr>
                        <a:t>--- Numerical aggregators/rewrite expensive queries into a set of queries that each satisfy the fair use policy. </a:t>
                      </a:r>
                    </a:p>
                  </a:txBody>
                  <a:tcPr/>
                </a:tc>
                <a:extLst>
                  <a:ext uri="{0D108BD9-81ED-4DB2-BD59-A6C34878D82A}">
                    <a16:rowId xmlns:a16="http://schemas.microsoft.com/office/drawing/2014/main" val="1553524173"/>
                  </a:ext>
                </a:extLst>
              </a:tr>
            </a:tbl>
          </a:graphicData>
        </a:graphic>
      </p:graphicFrame>
      <p:sp>
        <p:nvSpPr>
          <p:cNvPr id="5" name="TextBox 4">
            <a:extLst>
              <a:ext uri="{FF2B5EF4-FFF2-40B4-BE49-F238E27FC236}">
                <a16:creationId xmlns:a16="http://schemas.microsoft.com/office/drawing/2014/main" id="{33FAB873-1409-2340-8985-4F59050CF355}"/>
              </a:ext>
            </a:extLst>
          </p:cNvPr>
          <p:cNvSpPr txBox="1"/>
          <p:nvPr/>
        </p:nvSpPr>
        <p:spPr>
          <a:xfrm>
            <a:off x="1258957" y="5974400"/>
            <a:ext cx="9024730" cy="646331"/>
          </a:xfrm>
          <a:prstGeom prst="rect">
            <a:avLst/>
          </a:prstGeom>
          <a:noFill/>
        </p:spPr>
        <p:txBody>
          <a:bodyPr wrap="square" rtlCol="0">
            <a:spAutoFit/>
          </a:bodyPr>
          <a:lstStyle/>
          <a:p>
            <a:r>
              <a:rPr lang="en-US" dirty="0"/>
              <a:t>Trend 1 : Answering complex questions via KGs is still an important topic</a:t>
            </a:r>
          </a:p>
          <a:p>
            <a:r>
              <a:rPr lang="en-US" dirty="0"/>
              <a:t>Trend 2:  Leading dialogue with and without explicit conversation goal.</a:t>
            </a:r>
          </a:p>
        </p:txBody>
      </p:sp>
    </p:spTree>
    <p:extLst>
      <p:ext uri="{BB962C8B-B14F-4D97-AF65-F5344CB8AC3E}">
        <p14:creationId xmlns:p14="http://schemas.microsoft.com/office/powerpoint/2010/main" val="142242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TotalTime>
  <Words>823</Words>
  <Application>Microsoft Macintosh PowerPoint</Application>
  <PresentationFormat>Widescreen</PresentationFormat>
  <Paragraphs>84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Embedding</vt:lpstr>
      <vt:lpstr>Embedding</vt:lpstr>
      <vt:lpstr>Relation Extraction</vt:lpstr>
      <vt:lpstr>Relation Extraction</vt:lpstr>
      <vt:lpstr>Q&amp;A / Query</vt:lpstr>
      <vt:lpstr>Q&amp;A /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37</cp:revision>
  <dcterms:created xsi:type="dcterms:W3CDTF">2020-05-22T01:34:17Z</dcterms:created>
  <dcterms:modified xsi:type="dcterms:W3CDTF">2020-05-23T10:20:38Z</dcterms:modified>
</cp:coreProperties>
</file>