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60" r:id="rId4"/>
    <p:sldId id="261" r:id="rId5"/>
    <p:sldId id="262" r:id="rId6"/>
    <p:sldId id="258" r:id="rId7"/>
    <p:sldId id="263" r:id="rId8"/>
    <p:sldId id="259"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352"/>
    <p:restoredTop sz="94698"/>
  </p:normalViewPr>
  <p:slideViewPr>
    <p:cSldViewPr snapToGrid="0" snapToObjects="1">
      <p:cViewPr varScale="1">
        <p:scale>
          <a:sx n="113" d="100"/>
          <a:sy n="113" d="100"/>
        </p:scale>
        <p:origin x="424"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226BA-472F-4A4E-A07D-236EB7720C3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A96B783-ECC5-2244-BEBA-77D5EF73666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49410D1-3750-C541-9D35-4C44A44A28FC}"/>
              </a:ext>
            </a:extLst>
          </p:cNvPr>
          <p:cNvSpPr>
            <a:spLocks noGrp="1"/>
          </p:cNvSpPr>
          <p:nvPr>
            <p:ph type="dt" sz="half" idx="10"/>
          </p:nvPr>
        </p:nvSpPr>
        <p:spPr/>
        <p:txBody>
          <a:bodyPr/>
          <a:lstStyle/>
          <a:p>
            <a:fld id="{A88A99E9-305D-0940-A0D8-9E1F3906EEE1}" type="datetimeFigureOut">
              <a:rPr lang="en-US" smtClean="0"/>
              <a:t>5/15/20</a:t>
            </a:fld>
            <a:endParaRPr lang="en-US"/>
          </a:p>
        </p:txBody>
      </p:sp>
      <p:sp>
        <p:nvSpPr>
          <p:cNvPr id="5" name="Footer Placeholder 4">
            <a:extLst>
              <a:ext uri="{FF2B5EF4-FFF2-40B4-BE49-F238E27FC236}">
                <a16:creationId xmlns:a16="http://schemas.microsoft.com/office/drawing/2014/main" id="{5D624EE8-4A4A-0647-94C0-0855185841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F65F41-E80F-764B-A8C2-E381E450B493}"/>
              </a:ext>
            </a:extLst>
          </p:cNvPr>
          <p:cNvSpPr>
            <a:spLocks noGrp="1"/>
          </p:cNvSpPr>
          <p:nvPr>
            <p:ph type="sldNum" sz="quarter" idx="12"/>
          </p:nvPr>
        </p:nvSpPr>
        <p:spPr/>
        <p:txBody>
          <a:bodyPr/>
          <a:lstStyle/>
          <a:p>
            <a:fld id="{534D39E7-B7D1-3B4E-BF4C-9FC53FB6DC55}" type="slidenum">
              <a:rPr lang="en-US" smtClean="0"/>
              <a:t>‹#›</a:t>
            </a:fld>
            <a:endParaRPr lang="en-US"/>
          </a:p>
        </p:txBody>
      </p:sp>
    </p:spTree>
    <p:extLst>
      <p:ext uri="{BB962C8B-B14F-4D97-AF65-F5344CB8AC3E}">
        <p14:creationId xmlns:p14="http://schemas.microsoft.com/office/powerpoint/2010/main" val="41916011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048A9-0DD4-E747-9688-C4DEF53A4EF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BEF113A-0EA6-0943-AAA1-7A35394E7A1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363B89-5445-544A-9B26-B08E1CC7B2F1}"/>
              </a:ext>
            </a:extLst>
          </p:cNvPr>
          <p:cNvSpPr>
            <a:spLocks noGrp="1"/>
          </p:cNvSpPr>
          <p:nvPr>
            <p:ph type="dt" sz="half" idx="10"/>
          </p:nvPr>
        </p:nvSpPr>
        <p:spPr/>
        <p:txBody>
          <a:bodyPr/>
          <a:lstStyle/>
          <a:p>
            <a:fld id="{A88A99E9-305D-0940-A0D8-9E1F3906EEE1}" type="datetimeFigureOut">
              <a:rPr lang="en-US" smtClean="0"/>
              <a:t>5/15/20</a:t>
            </a:fld>
            <a:endParaRPr lang="en-US"/>
          </a:p>
        </p:txBody>
      </p:sp>
      <p:sp>
        <p:nvSpPr>
          <p:cNvPr id="5" name="Footer Placeholder 4">
            <a:extLst>
              <a:ext uri="{FF2B5EF4-FFF2-40B4-BE49-F238E27FC236}">
                <a16:creationId xmlns:a16="http://schemas.microsoft.com/office/drawing/2014/main" id="{F319F3B2-993C-604B-85B7-682F8D03F6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FBBE21-5EF3-7D40-AFA5-46E046B281BD}"/>
              </a:ext>
            </a:extLst>
          </p:cNvPr>
          <p:cNvSpPr>
            <a:spLocks noGrp="1"/>
          </p:cNvSpPr>
          <p:nvPr>
            <p:ph type="sldNum" sz="quarter" idx="12"/>
          </p:nvPr>
        </p:nvSpPr>
        <p:spPr/>
        <p:txBody>
          <a:bodyPr/>
          <a:lstStyle/>
          <a:p>
            <a:fld id="{534D39E7-B7D1-3B4E-BF4C-9FC53FB6DC55}" type="slidenum">
              <a:rPr lang="en-US" smtClean="0"/>
              <a:t>‹#›</a:t>
            </a:fld>
            <a:endParaRPr lang="en-US"/>
          </a:p>
        </p:txBody>
      </p:sp>
    </p:spTree>
    <p:extLst>
      <p:ext uri="{BB962C8B-B14F-4D97-AF65-F5344CB8AC3E}">
        <p14:creationId xmlns:p14="http://schemas.microsoft.com/office/powerpoint/2010/main" val="896982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EA36CAD-EA1B-3741-96CE-2AB18CC95FE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37CB0C7-DAA7-314D-8822-9CD33AA205D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3E9BE5-F272-B049-8C53-44A90D9639C1}"/>
              </a:ext>
            </a:extLst>
          </p:cNvPr>
          <p:cNvSpPr>
            <a:spLocks noGrp="1"/>
          </p:cNvSpPr>
          <p:nvPr>
            <p:ph type="dt" sz="half" idx="10"/>
          </p:nvPr>
        </p:nvSpPr>
        <p:spPr/>
        <p:txBody>
          <a:bodyPr/>
          <a:lstStyle/>
          <a:p>
            <a:fld id="{A88A99E9-305D-0940-A0D8-9E1F3906EEE1}" type="datetimeFigureOut">
              <a:rPr lang="en-US" smtClean="0"/>
              <a:t>5/15/20</a:t>
            </a:fld>
            <a:endParaRPr lang="en-US"/>
          </a:p>
        </p:txBody>
      </p:sp>
      <p:sp>
        <p:nvSpPr>
          <p:cNvPr id="5" name="Footer Placeholder 4">
            <a:extLst>
              <a:ext uri="{FF2B5EF4-FFF2-40B4-BE49-F238E27FC236}">
                <a16:creationId xmlns:a16="http://schemas.microsoft.com/office/drawing/2014/main" id="{719EEA47-4648-344C-8572-89E6C714E2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87FDD1-8A4D-9045-B59C-93AFE3AC20EA}"/>
              </a:ext>
            </a:extLst>
          </p:cNvPr>
          <p:cNvSpPr>
            <a:spLocks noGrp="1"/>
          </p:cNvSpPr>
          <p:nvPr>
            <p:ph type="sldNum" sz="quarter" idx="12"/>
          </p:nvPr>
        </p:nvSpPr>
        <p:spPr/>
        <p:txBody>
          <a:bodyPr/>
          <a:lstStyle/>
          <a:p>
            <a:fld id="{534D39E7-B7D1-3B4E-BF4C-9FC53FB6DC55}" type="slidenum">
              <a:rPr lang="en-US" smtClean="0"/>
              <a:t>‹#›</a:t>
            </a:fld>
            <a:endParaRPr lang="en-US"/>
          </a:p>
        </p:txBody>
      </p:sp>
    </p:spTree>
    <p:extLst>
      <p:ext uri="{BB962C8B-B14F-4D97-AF65-F5344CB8AC3E}">
        <p14:creationId xmlns:p14="http://schemas.microsoft.com/office/powerpoint/2010/main" val="5499778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5FAA2-5714-E440-BA48-6C924111F5C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2020C8B-E290-D749-A9EE-21417797F586}"/>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58AC0C-9026-D04D-95A9-1CA204C39412}"/>
              </a:ext>
            </a:extLst>
          </p:cNvPr>
          <p:cNvSpPr>
            <a:spLocks noGrp="1"/>
          </p:cNvSpPr>
          <p:nvPr>
            <p:ph type="dt" sz="half" idx="10"/>
          </p:nvPr>
        </p:nvSpPr>
        <p:spPr/>
        <p:txBody>
          <a:bodyPr/>
          <a:lstStyle/>
          <a:p>
            <a:fld id="{A88A99E9-305D-0940-A0D8-9E1F3906EEE1}" type="datetimeFigureOut">
              <a:rPr lang="en-US" smtClean="0"/>
              <a:t>5/15/20</a:t>
            </a:fld>
            <a:endParaRPr lang="en-US"/>
          </a:p>
        </p:txBody>
      </p:sp>
      <p:sp>
        <p:nvSpPr>
          <p:cNvPr id="5" name="Footer Placeholder 4">
            <a:extLst>
              <a:ext uri="{FF2B5EF4-FFF2-40B4-BE49-F238E27FC236}">
                <a16:creationId xmlns:a16="http://schemas.microsoft.com/office/drawing/2014/main" id="{0E1B1C63-706B-6845-937E-2F72EB6F6E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A700F9-B2D1-B443-BBD7-BC40EE78A847}"/>
              </a:ext>
            </a:extLst>
          </p:cNvPr>
          <p:cNvSpPr>
            <a:spLocks noGrp="1"/>
          </p:cNvSpPr>
          <p:nvPr>
            <p:ph type="sldNum" sz="quarter" idx="12"/>
          </p:nvPr>
        </p:nvSpPr>
        <p:spPr/>
        <p:txBody>
          <a:bodyPr/>
          <a:lstStyle/>
          <a:p>
            <a:fld id="{534D39E7-B7D1-3B4E-BF4C-9FC53FB6DC55}" type="slidenum">
              <a:rPr lang="en-US" smtClean="0"/>
              <a:t>‹#›</a:t>
            </a:fld>
            <a:endParaRPr lang="en-US"/>
          </a:p>
        </p:txBody>
      </p:sp>
    </p:spTree>
    <p:extLst>
      <p:ext uri="{BB962C8B-B14F-4D97-AF65-F5344CB8AC3E}">
        <p14:creationId xmlns:p14="http://schemas.microsoft.com/office/powerpoint/2010/main" val="20745339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9B3B0-8CB6-CD46-9B3B-33F09F0D2E1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C0BA52D-087B-9442-AD99-9AA18E01E7F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642EC6E-029B-2145-A2A8-E240296F9EB7}"/>
              </a:ext>
            </a:extLst>
          </p:cNvPr>
          <p:cNvSpPr>
            <a:spLocks noGrp="1"/>
          </p:cNvSpPr>
          <p:nvPr>
            <p:ph type="dt" sz="half" idx="10"/>
          </p:nvPr>
        </p:nvSpPr>
        <p:spPr/>
        <p:txBody>
          <a:bodyPr/>
          <a:lstStyle/>
          <a:p>
            <a:fld id="{A88A99E9-305D-0940-A0D8-9E1F3906EEE1}" type="datetimeFigureOut">
              <a:rPr lang="en-US" smtClean="0"/>
              <a:t>5/15/20</a:t>
            </a:fld>
            <a:endParaRPr lang="en-US"/>
          </a:p>
        </p:txBody>
      </p:sp>
      <p:sp>
        <p:nvSpPr>
          <p:cNvPr id="5" name="Footer Placeholder 4">
            <a:extLst>
              <a:ext uri="{FF2B5EF4-FFF2-40B4-BE49-F238E27FC236}">
                <a16:creationId xmlns:a16="http://schemas.microsoft.com/office/drawing/2014/main" id="{C4EE823A-F97F-E849-AC20-4E0D928078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F7E6F4-B6AC-F34F-BEAA-15F5749860CD}"/>
              </a:ext>
            </a:extLst>
          </p:cNvPr>
          <p:cNvSpPr>
            <a:spLocks noGrp="1"/>
          </p:cNvSpPr>
          <p:nvPr>
            <p:ph type="sldNum" sz="quarter" idx="12"/>
          </p:nvPr>
        </p:nvSpPr>
        <p:spPr/>
        <p:txBody>
          <a:bodyPr/>
          <a:lstStyle/>
          <a:p>
            <a:fld id="{534D39E7-B7D1-3B4E-BF4C-9FC53FB6DC55}" type="slidenum">
              <a:rPr lang="en-US" smtClean="0"/>
              <a:t>‹#›</a:t>
            </a:fld>
            <a:endParaRPr lang="en-US"/>
          </a:p>
        </p:txBody>
      </p:sp>
    </p:spTree>
    <p:extLst>
      <p:ext uri="{BB962C8B-B14F-4D97-AF65-F5344CB8AC3E}">
        <p14:creationId xmlns:p14="http://schemas.microsoft.com/office/powerpoint/2010/main" val="20666561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F99C8-A90A-8F45-A060-36A1E7D9D2F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C42FC79-EE41-364D-9C91-BB85E0848B0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E15FC6E-CD35-FD48-8076-7E78F7D63D9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AD3661F-5675-CA45-A22A-359F785A215D}"/>
              </a:ext>
            </a:extLst>
          </p:cNvPr>
          <p:cNvSpPr>
            <a:spLocks noGrp="1"/>
          </p:cNvSpPr>
          <p:nvPr>
            <p:ph type="dt" sz="half" idx="10"/>
          </p:nvPr>
        </p:nvSpPr>
        <p:spPr/>
        <p:txBody>
          <a:bodyPr/>
          <a:lstStyle/>
          <a:p>
            <a:fld id="{A88A99E9-305D-0940-A0D8-9E1F3906EEE1}" type="datetimeFigureOut">
              <a:rPr lang="en-US" smtClean="0"/>
              <a:t>5/15/20</a:t>
            </a:fld>
            <a:endParaRPr lang="en-US"/>
          </a:p>
        </p:txBody>
      </p:sp>
      <p:sp>
        <p:nvSpPr>
          <p:cNvPr id="6" name="Footer Placeholder 5">
            <a:extLst>
              <a:ext uri="{FF2B5EF4-FFF2-40B4-BE49-F238E27FC236}">
                <a16:creationId xmlns:a16="http://schemas.microsoft.com/office/drawing/2014/main" id="{CA9FDDE7-2603-264F-B09F-3D2ED94CA3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DD5E664-DB84-954D-8EAA-5BB3EE1AC316}"/>
              </a:ext>
            </a:extLst>
          </p:cNvPr>
          <p:cNvSpPr>
            <a:spLocks noGrp="1"/>
          </p:cNvSpPr>
          <p:nvPr>
            <p:ph type="sldNum" sz="quarter" idx="12"/>
          </p:nvPr>
        </p:nvSpPr>
        <p:spPr/>
        <p:txBody>
          <a:bodyPr/>
          <a:lstStyle/>
          <a:p>
            <a:fld id="{534D39E7-B7D1-3B4E-BF4C-9FC53FB6DC55}" type="slidenum">
              <a:rPr lang="en-US" smtClean="0"/>
              <a:t>‹#›</a:t>
            </a:fld>
            <a:endParaRPr lang="en-US"/>
          </a:p>
        </p:txBody>
      </p:sp>
    </p:spTree>
    <p:extLst>
      <p:ext uri="{BB962C8B-B14F-4D97-AF65-F5344CB8AC3E}">
        <p14:creationId xmlns:p14="http://schemas.microsoft.com/office/powerpoint/2010/main" val="9653996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08673-74B4-AC42-B549-208ED0076E7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9F4E9EC-FF1C-9C41-AE9E-76B82D24E16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EEC4316-CE4D-2B4E-ACC0-0D76F0DF9D0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9598297-BC0F-C143-B5EB-4424BF6E938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4FCE422-33F1-F24E-B5A1-18199A8E487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41561BA-428F-6E45-968F-3E1A8EC254CF}"/>
              </a:ext>
            </a:extLst>
          </p:cNvPr>
          <p:cNvSpPr>
            <a:spLocks noGrp="1"/>
          </p:cNvSpPr>
          <p:nvPr>
            <p:ph type="dt" sz="half" idx="10"/>
          </p:nvPr>
        </p:nvSpPr>
        <p:spPr/>
        <p:txBody>
          <a:bodyPr/>
          <a:lstStyle/>
          <a:p>
            <a:fld id="{A88A99E9-305D-0940-A0D8-9E1F3906EEE1}" type="datetimeFigureOut">
              <a:rPr lang="en-US" smtClean="0"/>
              <a:t>5/15/20</a:t>
            </a:fld>
            <a:endParaRPr lang="en-US"/>
          </a:p>
        </p:txBody>
      </p:sp>
      <p:sp>
        <p:nvSpPr>
          <p:cNvPr id="8" name="Footer Placeholder 7">
            <a:extLst>
              <a:ext uri="{FF2B5EF4-FFF2-40B4-BE49-F238E27FC236}">
                <a16:creationId xmlns:a16="http://schemas.microsoft.com/office/drawing/2014/main" id="{A72A1EB1-927C-474D-9282-F18E763D639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5251496-64A9-394A-8562-F3751D1A4EB7}"/>
              </a:ext>
            </a:extLst>
          </p:cNvPr>
          <p:cNvSpPr>
            <a:spLocks noGrp="1"/>
          </p:cNvSpPr>
          <p:nvPr>
            <p:ph type="sldNum" sz="quarter" idx="12"/>
          </p:nvPr>
        </p:nvSpPr>
        <p:spPr/>
        <p:txBody>
          <a:bodyPr/>
          <a:lstStyle/>
          <a:p>
            <a:fld id="{534D39E7-B7D1-3B4E-BF4C-9FC53FB6DC55}" type="slidenum">
              <a:rPr lang="en-US" smtClean="0"/>
              <a:t>‹#›</a:t>
            </a:fld>
            <a:endParaRPr lang="en-US"/>
          </a:p>
        </p:txBody>
      </p:sp>
    </p:spTree>
    <p:extLst>
      <p:ext uri="{BB962C8B-B14F-4D97-AF65-F5344CB8AC3E}">
        <p14:creationId xmlns:p14="http://schemas.microsoft.com/office/powerpoint/2010/main" val="5395605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BD777-5440-0943-8759-6FB5D03ADCB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6DD58BE-7388-0449-B475-F03E6ABCB113}"/>
              </a:ext>
            </a:extLst>
          </p:cNvPr>
          <p:cNvSpPr>
            <a:spLocks noGrp="1"/>
          </p:cNvSpPr>
          <p:nvPr>
            <p:ph type="dt" sz="half" idx="10"/>
          </p:nvPr>
        </p:nvSpPr>
        <p:spPr/>
        <p:txBody>
          <a:bodyPr/>
          <a:lstStyle/>
          <a:p>
            <a:fld id="{A88A99E9-305D-0940-A0D8-9E1F3906EEE1}" type="datetimeFigureOut">
              <a:rPr lang="en-US" smtClean="0"/>
              <a:t>5/15/20</a:t>
            </a:fld>
            <a:endParaRPr lang="en-US"/>
          </a:p>
        </p:txBody>
      </p:sp>
      <p:sp>
        <p:nvSpPr>
          <p:cNvPr id="4" name="Footer Placeholder 3">
            <a:extLst>
              <a:ext uri="{FF2B5EF4-FFF2-40B4-BE49-F238E27FC236}">
                <a16:creationId xmlns:a16="http://schemas.microsoft.com/office/drawing/2014/main" id="{DA620F94-3326-F449-8AE4-668F3B3D75E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85485EF-1A38-0443-B6A0-21274A519363}"/>
              </a:ext>
            </a:extLst>
          </p:cNvPr>
          <p:cNvSpPr>
            <a:spLocks noGrp="1"/>
          </p:cNvSpPr>
          <p:nvPr>
            <p:ph type="sldNum" sz="quarter" idx="12"/>
          </p:nvPr>
        </p:nvSpPr>
        <p:spPr/>
        <p:txBody>
          <a:bodyPr/>
          <a:lstStyle/>
          <a:p>
            <a:fld id="{534D39E7-B7D1-3B4E-BF4C-9FC53FB6DC55}" type="slidenum">
              <a:rPr lang="en-US" smtClean="0"/>
              <a:t>‹#›</a:t>
            </a:fld>
            <a:endParaRPr lang="en-US"/>
          </a:p>
        </p:txBody>
      </p:sp>
    </p:spTree>
    <p:extLst>
      <p:ext uri="{BB962C8B-B14F-4D97-AF65-F5344CB8AC3E}">
        <p14:creationId xmlns:p14="http://schemas.microsoft.com/office/powerpoint/2010/main" val="15097457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ACD1020-65B5-D24E-9E0F-0F8EAE30349F}"/>
              </a:ext>
            </a:extLst>
          </p:cNvPr>
          <p:cNvSpPr>
            <a:spLocks noGrp="1"/>
          </p:cNvSpPr>
          <p:nvPr>
            <p:ph type="dt" sz="half" idx="10"/>
          </p:nvPr>
        </p:nvSpPr>
        <p:spPr/>
        <p:txBody>
          <a:bodyPr/>
          <a:lstStyle/>
          <a:p>
            <a:fld id="{A88A99E9-305D-0940-A0D8-9E1F3906EEE1}" type="datetimeFigureOut">
              <a:rPr lang="en-US" smtClean="0"/>
              <a:t>5/15/20</a:t>
            </a:fld>
            <a:endParaRPr lang="en-US"/>
          </a:p>
        </p:txBody>
      </p:sp>
      <p:sp>
        <p:nvSpPr>
          <p:cNvPr id="3" name="Footer Placeholder 2">
            <a:extLst>
              <a:ext uri="{FF2B5EF4-FFF2-40B4-BE49-F238E27FC236}">
                <a16:creationId xmlns:a16="http://schemas.microsoft.com/office/drawing/2014/main" id="{FF94A019-3EEF-0043-A654-19F9EC03D63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F445DFC-BEF9-AB45-9FEF-2A2D205DABC9}"/>
              </a:ext>
            </a:extLst>
          </p:cNvPr>
          <p:cNvSpPr>
            <a:spLocks noGrp="1"/>
          </p:cNvSpPr>
          <p:nvPr>
            <p:ph type="sldNum" sz="quarter" idx="12"/>
          </p:nvPr>
        </p:nvSpPr>
        <p:spPr/>
        <p:txBody>
          <a:bodyPr/>
          <a:lstStyle/>
          <a:p>
            <a:fld id="{534D39E7-B7D1-3B4E-BF4C-9FC53FB6DC55}" type="slidenum">
              <a:rPr lang="en-US" smtClean="0"/>
              <a:t>‹#›</a:t>
            </a:fld>
            <a:endParaRPr lang="en-US"/>
          </a:p>
        </p:txBody>
      </p:sp>
    </p:spTree>
    <p:extLst>
      <p:ext uri="{BB962C8B-B14F-4D97-AF65-F5344CB8AC3E}">
        <p14:creationId xmlns:p14="http://schemas.microsoft.com/office/powerpoint/2010/main" val="3490656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D1480-6DB4-A546-ADCC-E10E5D25EBF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41767BA-7D8F-324E-936D-BE2A7477760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31B7A77-4EDE-2743-AED2-AC8319F18F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1DF20A5-548D-AE40-9E45-31E522C29947}"/>
              </a:ext>
            </a:extLst>
          </p:cNvPr>
          <p:cNvSpPr>
            <a:spLocks noGrp="1"/>
          </p:cNvSpPr>
          <p:nvPr>
            <p:ph type="dt" sz="half" idx="10"/>
          </p:nvPr>
        </p:nvSpPr>
        <p:spPr/>
        <p:txBody>
          <a:bodyPr/>
          <a:lstStyle/>
          <a:p>
            <a:fld id="{A88A99E9-305D-0940-A0D8-9E1F3906EEE1}" type="datetimeFigureOut">
              <a:rPr lang="en-US" smtClean="0"/>
              <a:t>5/15/20</a:t>
            </a:fld>
            <a:endParaRPr lang="en-US"/>
          </a:p>
        </p:txBody>
      </p:sp>
      <p:sp>
        <p:nvSpPr>
          <p:cNvPr id="6" name="Footer Placeholder 5">
            <a:extLst>
              <a:ext uri="{FF2B5EF4-FFF2-40B4-BE49-F238E27FC236}">
                <a16:creationId xmlns:a16="http://schemas.microsoft.com/office/drawing/2014/main" id="{E461279E-92C8-4343-AA15-DAE45413D7D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8ABB9B-2482-5040-BE99-17F48A684BD3}"/>
              </a:ext>
            </a:extLst>
          </p:cNvPr>
          <p:cNvSpPr>
            <a:spLocks noGrp="1"/>
          </p:cNvSpPr>
          <p:nvPr>
            <p:ph type="sldNum" sz="quarter" idx="12"/>
          </p:nvPr>
        </p:nvSpPr>
        <p:spPr/>
        <p:txBody>
          <a:bodyPr/>
          <a:lstStyle/>
          <a:p>
            <a:fld id="{534D39E7-B7D1-3B4E-BF4C-9FC53FB6DC55}" type="slidenum">
              <a:rPr lang="en-US" smtClean="0"/>
              <a:t>‹#›</a:t>
            </a:fld>
            <a:endParaRPr lang="en-US"/>
          </a:p>
        </p:txBody>
      </p:sp>
    </p:spTree>
    <p:extLst>
      <p:ext uri="{BB962C8B-B14F-4D97-AF65-F5344CB8AC3E}">
        <p14:creationId xmlns:p14="http://schemas.microsoft.com/office/powerpoint/2010/main" val="7087356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B4937-5E43-DF4C-9A8A-54E3177FA53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41CC0D6-3970-734C-906A-4AC886E8CE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8257AB0-A562-424A-9A69-5CEA65263C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0C8C87D-BCB9-3F49-9252-AC319E85D983}"/>
              </a:ext>
            </a:extLst>
          </p:cNvPr>
          <p:cNvSpPr>
            <a:spLocks noGrp="1"/>
          </p:cNvSpPr>
          <p:nvPr>
            <p:ph type="dt" sz="half" idx="10"/>
          </p:nvPr>
        </p:nvSpPr>
        <p:spPr/>
        <p:txBody>
          <a:bodyPr/>
          <a:lstStyle/>
          <a:p>
            <a:fld id="{A88A99E9-305D-0940-A0D8-9E1F3906EEE1}" type="datetimeFigureOut">
              <a:rPr lang="en-US" smtClean="0"/>
              <a:t>5/15/20</a:t>
            </a:fld>
            <a:endParaRPr lang="en-US"/>
          </a:p>
        </p:txBody>
      </p:sp>
      <p:sp>
        <p:nvSpPr>
          <p:cNvPr id="6" name="Footer Placeholder 5">
            <a:extLst>
              <a:ext uri="{FF2B5EF4-FFF2-40B4-BE49-F238E27FC236}">
                <a16:creationId xmlns:a16="http://schemas.microsoft.com/office/drawing/2014/main" id="{89DD55E5-4488-FE44-B034-8516FBD329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56E613F-0198-CE41-9640-0023B42E4C14}"/>
              </a:ext>
            </a:extLst>
          </p:cNvPr>
          <p:cNvSpPr>
            <a:spLocks noGrp="1"/>
          </p:cNvSpPr>
          <p:nvPr>
            <p:ph type="sldNum" sz="quarter" idx="12"/>
          </p:nvPr>
        </p:nvSpPr>
        <p:spPr/>
        <p:txBody>
          <a:bodyPr/>
          <a:lstStyle/>
          <a:p>
            <a:fld id="{534D39E7-B7D1-3B4E-BF4C-9FC53FB6DC55}" type="slidenum">
              <a:rPr lang="en-US" smtClean="0"/>
              <a:t>‹#›</a:t>
            </a:fld>
            <a:endParaRPr lang="en-US"/>
          </a:p>
        </p:txBody>
      </p:sp>
    </p:spTree>
    <p:extLst>
      <p:ext uri="{BB962C8B-B14F-4D97-AF65-F5344CB8AC3E}">
        <p14:creationId xmlns:p14="http://schemas.microsoft.com/office/powerpoint/2010/main" val="30186334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D4CCA71-548C-0348-B895-6DBAD8BD7BD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2B62728-A715-774A-9AF2-C267F07C603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FFAC47-E3F7-1248-92F8-AE4DF9FA6B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8A99E9-305D-0940-A0D8-9E1F3906EEE1}" type="datetimeFigureOut">
              <a:rPr lang="en-US" smtClean="0"/>
              <a:t>5/15/20</a:t>
            </a:fld>
            <a:endParaRPr lang="en-US"/>
          </a:p>
        </p:txBody>
      </p:sp>
      <p:sp>
        <p:nvSpPr>
          <p:cNvPr id="5" name="Footer Placeholder 4">
            <a:extLst>
              <a:ext uri="{FF2B5EF4-FFF2-40B4-BE49-F238E27FC236}">
                <a16:creationId xmlns:a16="http://schemas.microsoft.com/office/drawing/2014/main" id="{DE92C1A4-45AA-D347-8FF3-52EE3A30F71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26DCCA5-F174-0F49-9D03-7D2D0A6954D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4D39E7-B7D1-3B4E-BF4C-9FC53FB6DC55}" type="slidenum">
              <a:rPr lang="en-US" smtClean="0"/>
              <a:t>‹#›</a:t>
            </a:fld>
            <a:endParaRPr lang="en-US"/>
          </a:p>
        </p:txBody>
      </p:sp>
    </p:spTree>
    <p:extLst>
      <p:ext uri="{BB962C8B-B14F-4D97-AF65-F5344CB8AC3E}">
        <p14:creationId xmlns:p14="http://schemas.microsoft.com/office/powerpoint/2010/main" val="13932296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arxiv.org/pdf/1906.01195.pdf"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arxiv.org/pdf/1903.04750.pdf" TargetMode="Externa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hyperlink" Target="https://arxiv.org/pdf/1901.09590.pdf" TargetMode="Externa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hyperlink" Target="https://openreview.net/pdf?id=HkgEQnRqYQ" TargetMode="Externa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arxiv.org/abs/1906.00687"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proceedings.mlr.press/v97/guo19c/guo19c.pdf"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hyperlink" Target="https://www.aclweb.org/anthology/N19-1226"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talukdar.net/papers/CaRe_EMNLP2019.pdf"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17AF7-C0C1-B64C-80AB-E4D5190FBCD8}"/>
              </a:ext>
            </a:extLst>
          </p:cNvPr>
          <p:cNvSpPr>
            <a:spLocks noGrp="1"/>
          </p:cNvSpPr>
          <p:nvPr>
            <p:ph type="ctrTitle"/>
          </p:nvPr>
        </p:nvSpPr>
        <p:spPr>
          <a:xfrm>
            <a:off x="1208314" y="930729"/>
            <a:ext cx="9144000" cy="477837"/>
          </a:xfrm>
        </p:spPr>
        <p:txBody>
          <a:bodyPr>
            <a:normAutofit/>
          </a:bodyPr>
          <a:lstStyle/>
          <a:p>
            <a:pPr algn="l"/>
            <a:r>
              <a:rPr lang="en-US" sz="1600" b="1" dirty="0">
                <a:latin typeface="+mn-lt"/>
                <a:ea typeface="+mn-ea"/>
                <a:cs typeface="+mn-cs"/>
              </a:rPr>
              <a:t>Learning Attention-based Embeddings for Relation Prediction in Knowledge Graphs</a:t>
            </a:r>
          </a:p>
        </p:txBody>
      </p:sp>
      <p:sp>
        <p:nvSpPr>
          <p:cNvPr id="3" name="Subtitle 2">
            <a:extLst>
              <a:ext uri="{FF2B5EF4-FFF2-40B4-BE49-F238E27FC236}">
                <a16:creationId xmlns:a16="http://schemas.microsoft.com/office/drawing/2014/main" id="{0A64B25C-1E83-D14F-82EC-CC2D9EFA4F64}"/>
              </a:ext>
            </a:extLst>
          </p:cNvPr>
          <p:cNvSpPr>
            <a:spLocks noGrp="1"/>
          </p:cNvSpPr>
          <p:nvPr>
            <p:ph type="subTitle" idx="1"/>
          </p:nvPr>
        </p:nvSpPr>
        <p:spPr>
          <a:xfrm>
            <a:off x="1208314" y="2060497"/>
            <a:ext cx="9144000" cy="1368503"/>
          </a:xfrm>
        </p:spPr>
        <p:txBody>
          <a:bodyPr>
            <a:normAutofit fontScale="85000" lnSpcReduction="20000"/>
          </a:bodyPr>
          <a:lstStyle/>
          <a:p>
            <a:pPr algn="l"/>
            <a:r>
              <a:rPr lang="en-US" sz="2600" dirty="0"/>
              <a:t>Limitation of Existing Work:</a:t>
            </a:r>
          </a:p>
          <a:p>
            <a:pPr algn="l"/>
            <a:r>
              <a:rPr lang="en-US" sz="1800" dirty="0"/>
              <a:t>Translational models learn embeddings using simple operations and limited parameters, they produce low quality embeddings. In contrast, CNN based models learn more expressive embeddings due to their parameter efficiency and consideration of complex relations. However, both translational and CNN based models process each triple independently and hence fail to encapsulate the semantically rich and latent relations that are inherently present in the vicinity of a given entity in a KG. </a:t>
            </a:r>
          </a:p>
          <a:p>
            <a:pPr algn="l"/>
            <a:endParaRPr lang="en-US" sz="1600" dirty="0"/>
          </a:p>
        </p:txBody>
      </p:sp>
      <p:sp>
        <p:nvSpPr>
          <p:cNvPr id="4" name="TextBox 3">
            <a:extLst>
              <a:ext uri="{FF2B5EF4-FFF2-40B4-BE49-F238E27FC236}">
                <a16:creationId xmlns:a16="http://schemas.microsoft.com/office/drawing/2014/main" id="{41ED2B90-6835-0C4B-B85A-2512916878C1}"/>
              </a:ext>
            </a:extLst>
          </p:cNvPr>
          <p:cNvSpPr txBox="1"/>
          <p:nvPr/>
        </p:nvSpPr>
        <p:spPr>
          <a:xfrm>
            <a:off x="408214" y="303235"/>
            <a:ext cx="1600200" cy="369332"/>
          </a:xfrm>
          <a:prstGeom prst="rect">
            <a:avLst/>
          </a:prstGeom>
          <a:noFill/>
        </p:spPr>
        <p:txBody>
          <a:bodyPr wrap="square" rtlCol="0">
            <a:spAutoFit/>
          </a:bodyPr>
          <a:lstStyle/>
          <a:p>
            <a:r>
              <a:rPr lang="en-US" dirty="0">
                <a:solidFill>
                  <a:srgbClr val="C00000"/>
                </a:solidFill>
              </a:rPr>
              <a:t>Embedding</a:t>
            </a:r>
          </a:p>
        </p:txBody>
      </p:sp>
      <p:sp>
        <p:nvSpPr>
          <p:cNvPr id="5" name="TextBox 4">
            <a:extLst>
              <a:ext uri="{FF2B5EF4-FFF2-40B4-BE49-F238E27FC236}">
                <a16:creationId xmlns:a16="http://schemas.microsoft.com/office/drawing/2014/main" id="{AFB09293-029A-E64B-B817-64C522758E60}"/>
              </a:ext>
            </a:extLst>
          </p:cNvPr>
          <p:cNvSpPr txBox="1"/>
          <p:nvPr/>
        </p:nvSpPr>
        <p:spPr>
          <a:xfrm>
            <a:off x="1208314" y="3835134"/>
            <a:ext cx="7641772" cy="1292662"/>
          </a:xfrm>
          <a:prstGeom prst="rect">
            <a:avLst/>
          </a:prstGeom>
          <a:noFill/>
        </p:spPr>
        <p:txBody>
          <a:bodyPr wrap="square" rtlCol="0">
            <a:spAutoFit/>
          </a:bodyPr>
          <a:lstStyle/>
          <a:p>
            <a:r>
              <a:rPr lang="en-US" dirty="0"/>
              <a:t>Key idea of Approach:</a:t>
            </a:r>
          </a:p>
          <a:p>
            <a:r>
              <a:rPr lang="en-US" sz="1400" dirty="0"/>
              <a:t>This is a novel attention-based feature embedding model that captures both entity and relation features in any given entity’s neighborhood. This architecture is an encoder-decoder model where the generalized graph attention model and </a:t>
            </a:r>
            <a:r>
              <a:rPr lang="en-US" sz="1400" dirty="0" err="1"/>
              <a:t>ConvKB</a:t>
            </a:r>
            <a:r>
              <a:rPr lang="en-US" sz="1400" dirty="0"/>
              <a:t> play the roles of encoder and decoder respectively.</a:t>
            </a:r>
          </a:p>
          <a:p>
            <a:endParaRPr lang="en-US" dirty="0"/>
          </a:p>
        </p:txBody>
      </p:sp>
      <p:sp>
        <p:nvSpPr>
          <p:cNvPr id="6" name="TextBox 5">
            <a:extLst>
              <a:ext uri="{FF2B5EF4-FFF2-40B4-BE49-F238E27FC236}">
                <a16:creationId xmlns:a16="http://schemas.microsoft.com/office/drawing/2014/main" id="{0D9FCB9E-2E46-9849-8B1B-EC2C1B783C97}"/>
              </a:ext>
            </a:extLst>
          </p:cNvPr>
          <p:cNvSpPr txBox="1"/>
          <p:nvPr/>
        </p:nvSpPr>
        <p:spPr>
          <a:xfrm>
            <a:off x="1208314" y="5845629"/>
            <a:ext cx="6901543" cy="461665"/>
          </a:xfrm>
          <a:prstGeom prst="rect">
            <a:avLst/>
          </a:prstGeom>
          <a:noFill/>
        </p:spPr>
        <p:txBody>
          <a:bodyPr wrap="square" rtlCol="0">
            <a:spAutoFit/>
          </a:bodyPr>
          <a:lstStyle/>
          <a:p>
            <a:r>
              <a:rPr lang="en-US" sz="1200" dirty="0"/>
              <a:t>Link: </a:t>
            </a:r>
            <a:r>
              <a:rPr lang="en-US" sz="1200" dirty="0">
                <a:hlinkClick r:id="rId2"/>
              </a:rPr>
              <a:t>https://arxiv.org/pdf/1906.01195.pdf</a:t>
            </a:r>
            <a:endParaRPr lang="en-US" sz="1200" dirty="0"/>
          </a:p>
          <a:p>
            <a:r>
              <a:rPr lang="en-US" sz="1200" dirty="0"/>
              <a:t>Source: ACL 2019</a:t>
            </a:r>
          </a:p>
        </p:txBody>
      </p:sp>
    </p:spTree>
    <p:extLst>
      <p:ext uri="{BB962C8B-B14F-4D97-AF65-F5344CB8AC3E}">
        <p14:creationId xmlns:p14="http://schemas.microsoft.com/office/powerpoint/2010/main" val="32746311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17AF7-C0C1-B64C-80AB-E4D5190FBCD8}"/>
              </a:ext>
            </a:extLst>
          </p:cNvPr>
          <p:cNvSpPr>
            <a:spLocks noGrp="1"/>
          </p:cNvSpPr>
          <p:nvPr>
            <p:ph type="ctrTitle"/>
          </p:nvPr>
        </p:nvSpPr>
        <p:spPr>
          <a:xfrm>
            <a:off x="1208314" y="930729"/>
            <a:ext cx="9144000" cy="477837"/>
          </a:xfrm>
        </p:spPr>
        <p:txBody>
          <a:bodyPr>
            <a:normAutofit/>
          </a:bodyPr>
          <a:lstStyle/>
          <a:p>
            <a:pPr algn="l"/>
            <a:r>
              <a:rPr lang="en-US" sz="1600" b="1" dirty="0" err="1">
                <a:latin typeface="+mn-lt"/>
                <a:ea typeface="+mn-ea"/>
                <a:cs typeface="+mn-cs"/>
              </a:rPr>
              <a:t>CrossE</a:t>
            </a:r>
            <a:r>
              <a:rPr lang="en-US" sz="1600" b="1" dirty="0">
                <a:latin typeface="+mn-lt"/>
                <a:ea typeface="+mn-ea"/>
                <a:cs typeface="+mn-cs"/>
              </a:rPr>
              <a:t>: Interaction Embeddings for Prediction and Explanation in Knowledge Graphs</a:t>
            </a:r>
          </a:p>
        </p:txBody>
      </p:sp>
      <p:sp>
        <p:nvSpPr>
          <p:cNvPr id="3" name="Subtitle 2">
            <a:extLst>
              <a:ext uri="{FF2B5EF4-FFF2-40B4-BE49-F238E27FC236}">
                <a16:creationId xmlns:a16="http://schemas.microsoft.com/office/drawing/2014/main" id="{0A64B25C-1E83-D14F-82EC-CC2D9EFA4F64}"/>
              </a:ext>
            </a:extLst>
          </p:cNvPr>
          <p:cNvSpPr>
            <a:spLocks noGrp="1"/>
          </p:cNvSpPr>
          <p:nvPr>
            <p:ph type="subTitle" idx="1"/>
          </p:nvPr>
        </p:nvSpPr>
        <p:spPr>
          <a:xfrm>
            <a:off x="1208314" y="2060497"/>
            <a:ext cx="9144000" cy="926419"/>
          </a:xfrm>
        </p:spPr>
        <p:txBody>
          <a:bodyPr>
            <a:normAutofit/>
          </a:bodyPr>
          <a:lstStyle/>
          <a:p>
            <a:pPr algn="l"/>
            <a:r>
              <a:rPr lang="en-US" sz="1800" dirty="0"/>
              <a:t>Limitation of Existing Work:</a:t>
            </a:r>
          </a:p>
          <a:p>
            <a:pPr algn="l"/>
            <a:endParaRPr lang="en-US" sz="1400" dirty="0"/>
          </a:p>
          <a:p>
            <a:pPr algn="l"/>
            <a:endParaRPr lang="en-US" sz="1600" dirty="0"/>
          </a:p>
        </p:txBody>
      </p:sp>
      <p:sp>
        <p:nvSpPr>
          <p:cNvPr id="4" name="TextBox 3">
            <a:extLst>
              <a:ext uri="{FF2B5EF4-FFF2-40B4-BE49-F238E27FC236}">
                <a16:creationId xmlns:a16="http://schemas.microsoft.com/office/drawing/2014/main" id="{41ED2B90-6835-0C4B-B85A-2512916878C1}"/>
              </a:ext>
            </a:extLst>
          </p:cNvPr>
          <p:cNvSpPr txBox="1"/>
          <p:nvPr/>
        </p:nvSpPr>
        <p:spPr>
          <a:xfrm>
            <a:off x="408214" y="303235"/>
            <a:ext cx="1600200" cy="369332"/>
          </a:xfrm>
          <a:prstGeom prst="rect">
            <a:avLst/>
          </a:prstGeom>
          <a:noFill/>
        </p:spPr>
        <p:txBody>
          <a:bodyPr wrap="square" rtlCol="0">
            <a:spAutoFit/>
          </a:bodyPr>
          <a:lstStyle/>
          <a:p>
            <a:r>
              <a:rPr lang="en-US" dirty="0">
                <a:solidFill>
                  <a:srgbClr val="C00000"/>
                </a:solidFill>
              </a:rPr>
              <a:t>Embedding</a:t>
            </a:r>
          </a:p>
        </p:txBody>
      </p:sp>
      <p:sp>
        <p:nvSpPr>
          <p:cNvPr id="5" name="TextBox 4">
            <a:extLst>
              <a:ext uri="{FF2B5EF4-FFF2-40B4-BE49-F238E27FC236}">
                <a16:creationId xmlns:a16="http://schemas.microsoft.com/office/drawing/2014/main" id="{AFB09293-029A-E64B-B817-64C522758E60}"/>
              </a:ext>
            </a:extLst>
          </p:cNvPr>
          <p:cNvSpPr txBox="1"/>
          <p:nvPr/>
        </p:nvSpPr>
        <p:spPr>
          <a:xfrm>
            <a:off x="1208314" y="3429000"/>
            <a:ext cx="7641772" cy="1015663"/>
          </a:xfrm>
          <a:prstGeom prst="rect">
            <a:avLst/>
          </a:prstGeom>
          <a:noFill/>
        </p:spPr>
        <p:txBody>
          <a:bodyPr wrap="square" rtlCol="0">
            <a:spAutoFit/>
          </a:bodyPr>
          <a:lstStyle/>
          <a:p>
            <a:r>
              <a:rPr lang="en-US" dirty="0"/>
              <a:t>Key idea of Approach:</a:t>
            </a:r>
          </a:p>
          <a:p>
            <a:r>
              <a:rPr lang="en-US" sz="1400" dirty="0" err="1"/>
              <a:t>CrossE</a:t>
            </a:r>
            <a:r>
              <a:rPr lang="en-US" sz="1400" dirty="0"/>
              <a:t>, a novel knowledge graph embedding which explicitly simulates crossover interactions. It not only learns one general embedding for each entity and relation as most previous methods do, but also generates multiple triple specific embeddings for both of them, named interaction embeddings.</a:t>
            </a:r>
          </a:p>
        </p:txBody>
      </p:sp>
      <p:sp>
        <p:nvSpPr>
          <p:cNvPr id="6" name="TextBox 5">
            <a:extLst>
              <a:ext uri="{FF2B5EF4-FFF2-40B4-BE49-F238E27FC236}">
                <a16:creationId xmlns:a16="http://schemas.microsoft.com/office/drawing/2014/main" id="{0D9FCB9E-2E46-9849-8B1B-EC2C1B783C97}"/>
              </a:ext>
            </a:extLst>
          </p:cNvPr>
          <p:cNvSpPr txBox="1"/>
          <p:nvPr/>
        </p:nvSpPr>
        <p:spPr>
          <a:xfrm>
            <a:off x="1208314" y="5867399"/>
            <a:ext cx="6901543" cy="461665"/>
          </a:xfrm>
          <a:prstGeom prst="rect">
            <a:avLst/>
          </a:prstGeom>
          <a:noFill/>
        </p:spPr>
        <p:txBody>
          <a:bodyPr wrap="square" rtlCol="0">
            <a:spAutoFit/>
          </a:bodyPr>
          <a:lstStyle/>
          <a:p>
            <a:r>
              <a:rPr lang="en-US" sz="1200" dirty="0"/>
              <a:t>Link: </a:t>
            </a:r>
            <a:r>
              <a:rPr lang="en-US" sz="1200" dirty="0">
                <a:hlinkClick r:id="rId2"/>
              </a:rPr>
              <a:t>https://arxiv.org/pdf/1903.04750.pdf</a:t>
            </a:r>
            <a:endParaRPr lang="en-US" sz="1200" dirty="0"/>
          </a:p>
          <a:p>
            <a:r>
              <a:rPr lang="en-US" sz="1200" dirty="0"/>
              <a:t>Source: EMNLP-IJCNLP 2019</a:t>
            </a:r>
          </a:p>
        </p:txBody>
      </p:sp>
    </p:spTree>
    <p:extLst>
      <p:ext uri="{BB962C8B-B14F-4D97-AF65-F5344CB8AC3E}">
        <p14:creationId xmlns:p14="http://schemas.microsoft.com/office/powerpoint/2010/main" val="29774367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17AF7-C0C1-B64C-80AB-E4D5190FBCD8}"/>
              </a:ext>
            </a:extLst>
          </p:cNvPr>
          <p:cNvSpPr>
            <a:spLocks noGrp="1"/>
          </p:cNvSpPr>
          <p:nvPr>
            <p:ph type="ctrTitle"/>
          </p:nvPr>
        </p:nvSpPr>
        <p:spPr>
          <a:xfrm>
            <a:off x="1208314" y="930729"/>
            <a:ext cx="9144000" cy="477837"/>
          </a:xfrm>
        </p:spPr>
        <p:txBody>
          <a:bodyPr>
            <a:normAutofit/>
          </a:bodyPr>
          <a:lstStyle/>
          <a:p>
            <a:pPr algn="l"/>
            <a:r>
              <a:rPr lang="en-US" sz="1600" b="1" dirty="0" err="1">
                <a:latin typeface="+mn-lt"/>
                <a:ea typeface="+mn-ea"/>
                <a:cs typeface="+mn-cs"/>
              </a:rPr>
              <a:t>TuckER</a:t>
            </a:r>
            <a:r>
              <a:rPr lang="en-US" sz="1600" b="1" dirty="0">
                <a:latin typeface="+mn-lt"/>
                <a:ea typeface="+mn-ea"/>
                <a:cs typeface="+mn-cs"/>
              </a:rPr>
              <a:t>: Tensor Factorization for Knowledge Graph Completion</a:t>
            </a:r>
          </a:p>
        </p:txBody>
      </p:sp>
      <p:sp>
        <p:nvSpPr>
          <p:cNvPr id="3" name="Subtitle 2">
            <a:extLst>
              <a:ext uri="{FF2B5EF4-FFF2-40B4-BE49-F238E27FC236}">
                <a16:creationId xmlns:a16="http://schemas.microsoft.com/office/drawing/2014/main" id="{0A64B25C-1E83-D14F-82EC-CC2D9EFA4F64}"/>
              </a:ext>
            </a:extLst>
          </p:cNvPr>
          <p:cNvSpPr>
            <a:spLocks noGrp="1"/>
          </p:cNvSpPr>
          <p:nvPr>
            <p:ph type="subTitle" idx="1"/>
          </p:nvPr>
        </p:nvSpPr>
        <p:spPr>
          <a:xfrm>
            <a:off x="1208314" y="2060497"/>
            <a:ext cx="9144000" cy="926419"/>
          </a:xfrm>
        </p:spPr>
        <p:txBody>
          <a:bodyPr>
            <a:normAutofit/>
          </a:bodyPr>
          <a:lstStyle/>
          <a:p>
            <a:pPr algn="l"/>
            <a:r>
              <a:rPr lang="en-US" sz="1800" dirty="0"/>
              <a:t>Limitation of Existing Work:</a:t>
            </a:r>
          </a:p>
          <a:p>
            <a:pPr algn="l"/>
            <a:endParaRPr lang="en-US" sz="1400" dirty="0"/>
          </a:p>
          <a:p>
            <a:pPr algn="l"/>
            <a:endParaRPr lang="en-US" sz="1600" dirty="0"/>
          </a:p>
        </p:txBody>
      </p:sp>
      <p:sp>
        <p:nvSpPr>
          <p:cNvPr id="4" name="TextBox 3">
            <a:extLst>
              <a:ext uri="{FF2B5EF4-FFF2-40B4-BE49-F238E27FC236}">
                <a16:creationId xmlns:a16="http://schemas.microsoft.com/office/drawing/2014/main" id="{41ED2B90-6835-0C4B-B85A-2512916878C1}"/>
              </a:ext>
            </a:extLst>
          </p:cNvPr>
          <p:cNvSpPr txBox="1"/>
          <p:nvPr/>
        </p:nvSpPr>
        <p:spPr>
          <a:xfrm>
            <a:off x="408214" y="303235"/>
            <a:ext cx="1600200" cy="369332"/>
          </a:xfrm>
          <a:prstGeom prst="rect">
            <a:avLst/>
          </a:prstGeom>
          <a:noFill/>
        </p:spPr>
        <p:txBody>
          <a:bodyPr wrap="square" rtlCol="0">
            <a:spAutoFit/>
          </a:bodyPr>
          <a:lstStyle/>
          <a:p>
            <a:r>
              <a:rPr lang="en-US" dirty="0">
                <a:solidFill>
                  <a:srgbClr val="C00000"/>
                </a:solidFill>
              </a:rPr>
              <a:t>Embedding</a:t>
            </a:r>
          </a:p>
        </p:txBody>
      </p:sp>
      <p:sp>
        <p:nvSpPr>
          <p:cNvPr id="5" name="TextBox 4">
            <a:extLst>
              <a:ext uri="{FF2B5EF4-FFF2-40B4-BE49-F238E27FC236}">
                <a16:creationId xmlns:a16="http://schemas.microsoft.com/office/drawing/2014/main" id="{AFB09293-029A-E64B-B817-64C522758E60}"/>
              </a:ext>
            </a:extLst>
          </p:cNvPr>
          <p:cNvSpPr txBox="1"/>
          <p:nvPr/>
        </p:nvSpPr>
        <p:spPr>
          <a:xfrm>
            <a:off x="1208314" y="3429000"/>
            <a:ext cx="7641772" cy="1446550"/>
          </a:xfrm>
          <a:prstGeom prst="rect">
            <a:avLst/>
          </a:prstGeom>
          <a:noFill/>
        </p:spPr>
        <p:txBody>
          <a:bodyPr wrap="square" rtlCol="0">
            <a:spAutoFit/>
          </a:bodyPr>
          <a:lstStyle/>
          <a:p>
            <a:r>
              <a:rPr lang="en-US" dirty="0"/>
              <a:t>Key idea of Approach:</a:t>
            </a:r>
          </a:p>
          <a:p>
            <a:r>
              <a:rPr lang="en-US" sz="1400" dirty="0" err="1"/>
              <a:t>TuckER</a:t>
            </a:r>
            <a:r>
              <a:rPr lang="en-US" sz="1400" dirty="0"/>
              <a:t> is a relatively simple but powerful linear model based on Tucker decomposition of the binary tensor representation of knowledge graph triples. </a:t>
            </a:r>
            <a:r>
              <a:rPr lang="en-US" sz="1400" dirty="0" err="1"/>
              <a:t>TuckER</a:t>
            </a:r>
            <a:r>
              <a:rPr lang="en-US" sz="1400" dirty="0"/>
              <a:t> is a fully expressive model, deriving the bound on its entity and relation embedding dimensionality for full expressiveness which is several orders of magnitude smaller than the bound of previous models </a:t>
            </a:r>
            <a:r>
              <a:rPr lang="en-US" sz="1400" dirty="0" err="1"/>
              <a:t>ComplEx</a:t>
            </a:r>
            <a:r>
              <a:rPr lang="en-US" sz="1400" dirty="0"/>
              <a:t> and </a:t>
            </a:r>
            <a:r>
              <a:rPr lang="en-US" sz="1400" dirty="0" err="1"/>
              <a:t>SimplE</a:t>
            </a:r>
            <a:r>
              <a:rPr lang="en-US" sz="1400" dirty="0"/>
              <a:t>. Besides, </a:t>
            </a:r>
            <a:r>
              <a:rPr lang="en-US" sz="1400" dirty="0" err="1"/>
              <a:t>TuckER</a:t>
            </a:r>
            <a:r>
              <a:rPr lang="en-US" sz="1400" dirty="0"/>
              <a:t> achieves the state-of-the-art performance.</a:t>
            </a:r>
          </a:p>
        </p:txBody>
      </p:sp>
      <p:sp>
        <p:nvSpPr>
          <p:cNvPr id="6" name="TextBox 5">
            <a:extLst>
              <a:ext uri="{FF2B5EF4-FFF2-40B4-BE49-F238E27FC236}">
                <a16:creationId xmlns:a16="http://schemas.microsoft.com/office/drawing/2014/main" id="{0D9FCB9E-2E46-9849-8B1B-EC2C1B783C97}"/>
              </a:ext>
            </a:extLst>
          </p:cNvPr>
          <p:cNvSpPr txBox="1"/>
          <p:nvPr/>
        </p:nvSpPr>
        <p:spPr>
          <a:xfrm>
            <a:off x="1208314" y="5867399"/>
            <a:ext cx="6901543" cy="461665"/>
          </a:xfrm>
          <a:prstGeom prst="rect">
            <a:avLst/>
          </a:prstGeom>
          <a:noFill/>
        </p:spPr>
        <p:txBody>
          <a:bodyPr wrap="square" rtlCol="0">
            <a:spAutoFit/>
          </a:bodyPr>
          <a:lstStyle/>
          <a:p>
            <a:r>
              <a:rPr lang="en-US" sz="1200" dirty="0"/>
              <a:t>Link: </a:t>
            </a:r>
            <a:r>
              <a:rPr lang="en-US" sz="1200" dirty="0">
                <a:hlinkClick r:id="rId2"/>
              </a:rPr>
              <a:t>https://arxiv.org/pdf/1901.09590.pdf</a:t>
            </a:r>
            <a:endParaRPr lang="en-US" sz="1200" dirty="0"/>
          </a:p>
          <a:p>
            <a:r>
              <a:rPr lang="en-US" sz="1200" dirty="0"/>
              <a:t>Source:  2019</a:t>
            </a:r>
          </a:p>
        </p:txBody>
      </p:sp>
    </p:spTree>
    <p:extLst>
      <p:ext uri="{BB962C8B-B14F-4D97-AF65-F5344CB8AC3E}">
        <p14:creationId xmlns:p14="http://schemas.microsoft.com/office/powerpoint/2010/main" val="42218642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17AF7-C0C1-B64C-80AB-E4D5190FBCD8}"/>
              </a:ext>
            </a:extLst>
          </p:cNvPr>
          <p:cNvSpPr>
            <a:spLocks noGrp="1"/>
          </p:cNvSpPr>
          <p:nvPr>
            <p:ph type="ctrTitle"/>
          </p:nvPr>
        </p:nvSpPr>
        <p:spPr>
          <a:xfrm>
            <a:off x="1208314" y="930729"/>
            <a:ext cx="9144000" cy="477837"/>
          </a:xfrm>
        </p:spPr>
        <p:txBody>
          <a:bodyPr>
            <a:normAutofit/>
          </a:bodyPr>
          <a:lstStyle/>
          <a:p>
            <a:pPr algn="l"/>
            <a:r>
              <a:rPr lang="en-US" sz="1600" b="1" dirty="0" err="1">
                <a:latin typeface="+mn-lt"/>
                <a:ea typeface="+mn-ea"/>
                <a:cs typeface="+mn-cs"/>
              </a:rPr>
              <a:t>RotatE</a:t>
            </a:r>
            <a:r>
              <a:rPr lang="en-US" sz="1600" b="1" dirty="0">
                <a:latin typeface="+mn-lt"/>
                <a:ea typeface="+mn-ea"/>
                <a:cs typeface="+mn-cs"/>
              </a:rPr>
              <a:t>: Knowledge Graph Embedding by Relational Rotation in Complex Space.</a:t>
            </a:r>
          </a:p>
        </p:txBody>
      </p:sp>
      <p:sp>
        <p:nvSpPr>
          <p:cNvPr id="3" name="Subtitle 2">
            <a:extLst>
              <a:ext uri="{FF2B5EF4-FFF2-40B4-BE49-F238E27FC236}">
                <a16:creationId xmlns:a16="http://schemas.microsoft.com/office/drawing/2014/main" id="{0A64B25C-1E83-D14F-82EC-CC2D9EFA4F64}"/>
              </a:ext>
            </a:extLst>
          </p:cNvPr>
          <p:cNvSpPr>
            <a:spLocks noGrp="1"/>
          </p:cNvSpPr>
          <p:nvPr>
            <p:ph type="subTitle" idx="1"/>
          </p:nvPr>
        </p:nvSpPr>
        <p:spPr>
          <a:xfrm>
            <a:off x="1208314" y="2060497"/>
            <a:ext cx="9144000" cy="926419"/>
          </a:xfrm>
        </p:spPr>
        <p:txBody>
          <a:bodyPr>
            <a:normAutofit/>
          </a:bodyPr>
          <a:lstStyle/>
          <a:p>
            <a:pPr algn="l"/>
            <a:r>
              <a:rPr lang="en-US" sz="1800" dirty="0"/>
              <a:t>Limitation of Existing Work:</a:t>
            </a:r>
          </a:p>
          <a:p>
            <a:pPr algn="l"/>
            <a:endParaRPr lang="en-US" sz="1400" dirty="0"/>
          </a:p>
          <a:p>
            <a:pPr algn="l"/>
            <a:endParaRPr lang="en-US" sz="1600" dirty="0"/>
          </a:p>
        </p:txBody>
      </p:sp>
      <p:sp>
        <p:nvSpPr>
          <p:cNvPr id="4" name="TextBox 3">
            <a:extLst>
              <a:ext uri="{FF2B5EF4-FFF2-40B4-BE49-F238E27FC236}">
                <a16:creationId xmlns:a16="http://schemas.microsoft.com/office/drawing/2014/main" id="{41ED2B90-6835-0C4B-B85A-2512916878C1}"/>
              </a:ext>
            </a:extLst>
          </p:cNvPr>
          <p:cNvSpPr txBox="1"/>
          <p:nvPr/>
        </p:nvSpPr>
        <p:spPr>
          <a:xfrm>
            <a:off x="408214" y="303235"/>
            <a:ext cx="1600200" cy="369332"/>
          </a:xfrm>
          <a:prstGeom prst="rect">
            <a:avLst/>
          </a:prstGeom>
          <a:noFill/>
        </p:spPr>
        <p:txBody>
          <a:bodyPr wrap="square" rtlCol="0">
            <a:spAutoFit/>
          </a:bodyPr>
          <a:lstStyle/>
          <a:p>
            <a:r>
              <a:rPr lang="en-US" dirty="0">
                <a:solidFill>
                  <a:srgbClr val="C00000"/>
                </a:solidFill>
              </a:rPr>
              <a:t>Embedding</a:t>
            </a:r>
          </a:p>
        </p:txBody>
      </p:sp>
      <p:sp>
        <p:nvSpPr>
          <p:cNvPr id="5" name="TextBox 4">
            <a:extLst>
              <a:ext uri="{FF2B5EF4-FFF2-40B4-BE49-F238E27FC236}">
                <a16:creationId xmlns:a16="http://schemas.microsoft.com/office/drawing/2014/main" id="{AFB09293-029A-E64B-B817-64C522758E60}"/>
              </a:ext>
            </a:extLst>
          </p:cNvPr>
          <p:cNvSpPr txBox="1"/>
          <p:nvPr/>
        </p:nvSpPr>
        <p:spPr>
          <a:xfrm>
            <a:off x="1208314" y="3429000"/>
            <a:ext cx="7641772" cy="1015663"/>
          </a:xfrm>
          <a:prstGeom prst="rect">
            <a:avLst/>
          </a:prstGeom>
          <a:noFill/>
        </p:spPr>
        <p:txBody>
          <a:bodyPr wrap="square" rtlCol="0">
            <a:spAutoFit/>
          </a:bodyPr>
          <a:lstStyle/>
          <a:p>
            <a:r>
              <a:rPr lang="en-US" dirty="0"/>
              <a:t>Key idea of Approach:</a:t>
            </a:r>
          </a:p>
          <a:p>
            <a:r>
              <a:rPr lang="en-US" sz="1400" dirty="0" err="1"/>
              <a:t>RotatE</a:t>
            </a:r>
            <a:r>
              <a:rPr lang="en-US" sz="1400" dirty="0"/>
              <a:t> infers various relation patterns including: symmetry/</a:t>
            </a:r>
            <a:r>
              <a:rPr lang="en-US" sz="1400" dirty="0" err="1"/>
              <a:t>antisymmetry</a:t>
            </a:r>
            <a:r>
              <a:rPr lang="en-US" sz="1400" dirty="0"/>
              <a:t>, inversion, and composition. Specifically, the </a:t>
            </a:r>
            <a:r>
              <a:rPr lang="en-US" sz="1400" dirty="0" err="1"/>
              <a:t>RotatE</a:t>
            </a:r>
            <a:r>
              <a:rPr lang="en-US" sz="1400" dirty="0"/>
              <a:t> model defines each relation as a rotation from the source entity to the target entity in the complex vector space.</a:t>
            </a:r>
          </a:p>
        </p:txBody>
      </p:sp>
      <p:sp>
        <p:nvSpPr>
          <p:cNvPr id="6" name="TextBox 5">
            <a:extLst>
              <a:ext uri="{FF2B5EF4-FFF2-40B4-BE49-F238E27FC236}">
                <a16:creationId xmlns:a16="http://schemas.microsoft.com/office/drawing/2014/main" id="{0D9FCB9E-2E46-9849-8B1B-EC2C1B783C97}"/>
              </a:ext>
            </a:extLst>
          </p:cNvPr>
          <p:cNvSpPr txBox="1"/>
          <p:nvPr/>
        </p:nvSpPr>
        <p:spPr>
          <a:xfrm>
            <a:off x="1208314" y="5867399"/>
            <a:ext cx="6901543" cy="461665"/>
          </a:xfrm>
          <a:prstGeom prst="rect">
            <a:avLst/>
          </a:prstGeom>
          <a:noFill/>
        </p:spPr>
        <p:txBody>
          <a:bodyPr wrap="square" rtlCol="0">
            <a:spAutoFit/>
          </a:bodyPr>
          <a:lstStyle/>
          <a:p>
            <a:r>
              <a:rPr lang="en-US" sz="1200" dirty="0"/>
              <a:t>Link: </a:t>
            </a:r>
            <a:r>
              <a:rPr lang="en-US" sz="1200" dirty="0">
                <a:hlinkClick r:id="rId2"/>
              </a:rPr>
              <a:t>https://openreview.net/pdf?id=HkgEQnRqYQ</a:t>
            </a:r>
            <a:endParaRPr lang="en-US" sz="1200" dirty="0"/>
          </a:p>
          <a:p>
            <a:r>
              <a:rPr lang="en-US" sz="1200" dirty="0"/>
              <a:t>Source: ICLR 2019</a:t>
            </a:r>
          </a:p>
        </p:txBody>
      </p:sp>
    </p:spTree>
    <p:extLst>
      <p:ext uri="{BB962C8B-B14F-4D97-AF65-F5344CB8AC3E}">
        <p14:creationId xmlns:p14="http://schemas.microsoft.com/office/powerpoint/2010/main" val="9929917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17AF7-C0C1-B64C-80AB-E4D5190FBCD8}"/>
              </a:ext>
            </a:extLst>
          </p:cNvPr>
          <p:cNvSpPr>
            <a:spLocks noGrp="1"/>
          </p:cNvSpPr>
          <p:nvPr>
            <p:ph type="ctrTitle"/>
          </p:nvPr>
        </p:nvSpPr>
        <p:spPr>
          <a:xfrm>
            <a:off x="1208314" y="930729"/>
            <a:ext cx="9144000" cy="477837"/>
          </a:xfrm>
        </p:spPr>
        <p:txBody>
          <a:bodyPr>
            <a:normAutofit/>
          </a:bodyPr>
          <a:lstStyle/>
          <a:p>
            <a:pPr algn="l"/>
            <a:r>
              <a:rPr lang="en-US" sz="1600" b="1" dirty="0">
                <a:latin typeface="+mn-lt"/>
                <a:ea typeface="+mn-ea"/>
                <a:cs typeface="+mn-cs"/>
              </a:rPr>
              <a:t>C</a:t>
            </a:r>
          </a:p>
        </p:txBody>
      </p:sp>
      <p:sp>
        <p:nvSpPr>
          <p:cNvPr id="3" name="Subtitle 2">
            <a:extLst>
              <a:ext uri="{FF2B5EF4-FFF2-40B4-BE49-F238E27FC236}">
                <a16:creationId xmlns:a16="http://schemas.microsoft.com/office/drawing/2014/main" id="{0A64B25C-1E83-D14F-82EC-CC2D9EFA4F64}"/>
              </a:ext>
            </a:extLst>
          </p:cNvPr>
          <p:cNvSpPr>
            <a:spLocks noGrp="1"/>
          </p:cNvSpPr>
          <p:nvPr>
            <p:ph type="subTitle" idx="1"/>
          </p:nvPr>
        </p:nvSpPr>
        <p:spPr>
          <a:xfrm>
            <a:off x="1208314" y="2060497"/>
            <a:ext cx="9144000" cy="926419"/>
          </a:xfrm>
        </p:spPr>
        <p:txBody>
          <a:bodyPr>
            <a:normAutofit/>
          </a:bodyPr>
          <a:lstStyle/>
          <a:p>
            <a:pPr algn="l"/>
            <a:r>
              <a:rPr lang="en-US" sz="1800" dirty="0"/>
              <a:t>Limitation of Existing Work:</a:t>
            </a:r>
          </a:p>
          <a:p>
            <a:pPr algn="l"/>
            <a:endParaRPr lang="en-US" sz="1400" dirty="0"/>
          </a:p>
          <a:p>
            <a:pPr algn="l"/>
            <a:endParaRPr lang="en-US" sz="1600" dirty="0"/>
          </a:p>
        </p:txBody>
      </p:sp>
      <p:sp>
        <p:nvSpPr>
          <p:cNvPr id="4" name="TextBox 3">
            <a:extLst>
              <a:ext uri="{FF2B5EF4-FFF2-40B4-BE49-F238E27FC236}">
                <a16:creationId xmlns:a16="http://schemas.microsoft.com/office/drawing/2014/main" id="{41ED2B90-6835-0C4B-B85A-2512916878C1}"/>
              </a:ext>
            </a:extLst>
          </p:cNvPr>
          <p:cNvSpPr txBox="1"/>
          <p:nvPr/>
        </p:nvSpPr>
        <p:spPr>
          <a:xfrm>
            <a:off x="408214" y="303235"/>
            <a:ext cx="1600200" cy="369332"/>
          </a:xfrm>
          <a:prstGeom prst="rect">
            <a:avLst/>
          </a:prstGeom>
          <a:noFill/>
        </p:spPr>
        <p:txBody>
          <a:bodyPr wrap="square" rtlCol="0">
            <a:spAutoFit/>
          </a:bodyPr>
          <a:lstStyle/>
          <a:p>
            <a:r>
              <a:rPr lang="en-US" dirty="0">
                <a:solidFill>
                  <a:srgbClr val="C00000"/>
                </a:solidFill>
              </a:rPr>
              <a:t>Embedding</a:t>
            </a:r>
          </a:p>
        </p:txBody>
      </p:sp>
      <p:sp>
        <p:nvSpPr>
          <p:cNvPr id="5" name="TextBox 4">
            <a:extLst>
              <a:ext uri="{FF2B5EF4-FFF2-40B4-BE49-F238E27FC236}">
                <a16:creationId xmlns:a16="http://schemas.microsoft.com/office/drawing/2014/main" id="{AFB09293-029A-E64B-B817-64C522758E60}"/>
              </a:ext>
            </a:extLst>
          </p:cNvPr>
          <p:cNvSpPr txBox="1"/>
          <p:nvPr/>
        </p:nvSpPr>
        <p:spPr>
          <a:xfrm>
            <a:off x="1208314" y="3429000"/>
            <a:ext cx="7641772" cy="584775"/>
          </a:xfrm>
          <a:prstGeom prst="rect">
            <a:avLst/>
          </a:prstGeom>
          <a:noFill/>
        </p:spPr>
        <p:txBody>
          <a:bodyPr wrap="square" rtlCol="0">
            <a:spAutoFit/>
          </a:bodyPr>
          <a:lstStyle/>
          <a:p>
            <a:r>
              <a:rPr lang="en-US" dirty="0"/>
              <a:t>Key idea of Approach:</a:t>
            </a:r>
          </a:p>
          <a:p>
            <a:endParaRPr lang="en-US" sz="1400" dirty="0"/>
          </a:p>
        </p:txBody>
      </p:sp>
      <p:sp>
        <p:nvSpPr>
          <p:cNvPr id="6" name="TextBox 5">
            <a:extLst>
              <a:ext uri="{FF2B5EF4-FFF2-40B4-BE49-F238E27FC236}">
                <a16:creationId xmlns:a16="http://schemas.microsoft.com/office/drawing/2014/main" id="{0D9FCB9E-2E46-9849-8B1B-EC2C1B783C97}"/>
              </a:ext>
            </a:extLst>
          </p:cNvPr>
          <p:cNvSpPr txBox="1"/>
          <p:nvPr/>
        </p:nvSpPr>
        <p:spPr>
          <a:xfrm>
            <a:off x="1208314" y="5867399"/>
            <a:ext cx="6901543" cy="461665"/>
          </a:xfrm>
          <a:prstGeom prst="rect">
            <a:avLst/>
          </a:prstGeom>
          <a:noFill/>
        </p:spPr>
        <p:txBody>
          <a:bodyPr wrap="square" rtlCol="0">
            <a:spAutoFit/>
          </a:bodyPr>
          <a:lstStyle/>
          <a:p>
            <a:r>
              <a:rPr lang="en-US" sz="1200" dirty="0"/>
              <a:t>Link: </a:t>
            </a:r>
          </a:p>
          <a:p>
            <a:r>
              <a:rPr lang="en-US" sz="1200" dirty="0"/>
              <a:t>Source:  2019</a:t>
            </a:r>
          </a:p>
        </p:txBody>
      </p:sp>
    </p:spTree>
    <p:extLst>
      <p:ext uri="{BB962C8B-B14F-4D97-AF65-F5344CB8AC3E}">
        <p14:creationId xmlns:p14="http://schemas.microsoft.com/office/powerpoint/2010/main" val="8278884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17AF7-C0C1-B64C-80AB-E4D5190FBCD8}"/>
              </a:ext>
            </a:extLst>
          </p:cNvPr>
          <p:cNvSpPr>
            <a:spLocks noGrp="1"/>
          </p:cNvSpPr>
          <p:nvPr>
            <p:ph type="ctrTitle"/>
          </p:nvPr>
        </p:nvSpPr>
        <p:spPr>
          <a:xfrm>
            <a:off x="1208314" y="930729"/>
            <a:ext cx="9144000" cy="477837"/>
          </a:xfrm>
        </p:spPr>
        <p:txBody>
          <a:bodyPr>
            <a:normAutofit/>
          </a:bodyPr>
          <a:lstStyle/>
          <a:p>
            <a:pPr algn="l"/>
            <a:r>
              <a:rPr lang="en-US" sz="1600" b="1" dirty="0">
                <a:latin typeface="+mn-lt"/>
                <a:ea typeface="+mn-ea"/>
                <a:cs typeface="+mn-cs"/>
              </a:rPr>
              <a:t>C</a:t>
            </a:r>
          </a:p>
        </p:txBody>
      </p:sp>
      <p:sp>
        <p:nvSpPr>
          <p:cNvPr id="3" name="Subtitle 2">
            <a:extLst>
              <a:ext uri="{FF2B5EF4-FFF2-40B4-BE49-F238E27FC236}">
                <a16:creationId xmlns:a16="http://schemas.microsoft.com/office/drawing/2014/main" id="{0A64B25C-1E83-D14F-82EC-CC2D9EFA4F64}"/>
              </a:ext>
            </a:extLst>
          </p:cNvPr>
          <p:cNvSpPr>
            <a:spLocks noGrp="1"/>
          </p:cNvSpPr>
          <p:nvPr>
            <p:ph type="subTitle" idx="1"/>
          </p:nvPr>
        </p:nvSpPr>
        <p:spPr>
          <a:xfrm>
            <a:off x="1208314" y="2060497"/>
            <a:ext cx="9144000" cy="926419"/>
          </a:xfrm>
        </p:spPr>
        <p:txBody>
          <a:bodyPr>
            <a:normAutofit/>
          </a:bodyPr>
          <a:lstStyle/>
          <a:p>
            <a:pPr algn="l"/>
            <a:r>
              <a:rPr lang="en-US" sz="1800" dirty="0"/>
              <a:t>Limitation of Existing Work:</a:t>
            </a:r>
          </a:p>
          <a:p>
            <a:pPr algn="l"/>
            <a:endParaRPr lang="en-US" sz="1400" dirty="0"/>
          </a:p>
          <a:p>
            <a:pPr algn="l"/>
            <a:endParaRPr lang="en-US" sz="1600" dirty="0"/>
          </a:p>
        </p:txBody>
      </p:sp>
      <p:sp>
        <p:nvSpPr>
          <p:cNvPr id="4" name="TextBox 3">
            <a:extLst>
              <a:ext uri="{FF2B5EF4-FFF2-40B4-BE49-F238E27FC236}">
                <a16:creationId xmlns:a16="http://schemas.microsoft.com/office/drawing/2014/main" id="{41ED2B90-6835-0C4B-B85A-2512916878C1}"/>
              </a:ext>
            </a:extLst>
          </p:cNvPr>
          <p:cNvSpPr txBox="1"/>
          <p:nvPr/>
        </p:nvSpPr>
        <p:spPr>
          <a:xfrm>
            <a:off x="408214" y="303235"/>
            <a:ext cx="1600200" cy="369332"/>
          </a:xfrm>
          <a:prstGeom prst="rect">
            <a:avLst/>
          </a:prstGeom>
          <a:noFill/>
        </p:spPr>
        <p:txBody>
          <a:bodyPr wrap="square" rtlCol="0">
            <a:spAutoFit/>
          </a:bodyPr>
          <a:lstStyle/>
          <a:p>
            <a:r>
              <a:rPr lang="en-US" dirty="0">
                <a:solidFill>
                  <a:srgbClr val="C00000"/>
                </a:solidFill>
              </a:rPr>
              <a:t>Embedding</a:t>
            </a:r>
          </a:p>
        </p:txBody>
      </p:sp>
      <p:sp>
        <p:nvSpPr>
          <p:cNvPr id="5" name="TextBox 4">
            <a:extLst>
              <a:ext uri="{FF2B5EF4-FFF2-40B4-BE49-F238E27FC236}">
                <a16:creationId xmlns:a16="http://schemas.microsoft.com/office/drawing/2014/main" id="{AFB09293-029A-E64B-B817-64C522758E60}"/>
              </a:ext>
            </a:extLst>
          </p:cNvPr>
          <p:cNvSpPr txBox="1"/>
          <p:nvPr/>
        </p:nvSpPr>
        <p:spPr>
          <a:xfrm>
            <a:off x="1208314" y="3429000"/>
            <a:ext cx="7641772" cy="584775"/>
          </a:xfrm>
          <a:prstGeom prst="rect">
            <a:avLst/>
          </a:prstGeom>
          <a:noFill/>
        </p:spPr>
        <p:txBody>
          <a:bodyPr wrap="square" rtlCol="0">
            <a:spAutoFit/>
          </a:bodyPr>
          <a:lstStyle/>
          <a:p>
            <a:r>
              <a:rPr lang="en-US" dirty="0"/>
              <a:t>Key idea of Approach:</a:t>
            </a:r>
          </a:p>
          <a:p>
            <a:endParaRPr lang="en-US" sz="1400" dirty="0"/>
          </a:p>
        </p:txBody>
      </p:sp>
      <p:sp>
        <p:nvSpPr>
          <p:cNvPr id="6" name="TextBox 5">
            <a:extLst>
              <a:ext uri="{FF2B5EF4-FFF2-40B4-BE49-F238E27FC236}">
                <a16:creationId xmlns:a16="http://schemas.microsoft.com/office/drawing/2014/main" id="{0D9FCB9E-2E46-9849-8B1B-EC2C1B783C97}"/>
              </a:ext>
            </a:extLst>
          </p:cNvPr>
          <p:cNvSpPr txBox="1"/>
          <p:nvPr/>
        </p:nvSpPr>
        <p:spPr>
          <a:xfrm>
            <a:off x="1208314" y="5867399"/>
            <a:ext cx="6901543" cy="461665"/>
          </a:xfrm>
          <a:prstGeom prst="rect">
            <a:avLst/>
          </a:prstGeom>
          <a:noFill/>
        </p:spPr>
        <p:txBody>
          <a:bodyPr wrap="square" rtlCol="0">
            <a:spAutoFit/>
          </a:bodyPr>
          <a:lstStyle/>
          <a:p>
            <a:r>
              <a:rPr lang="en-US" sz="1200" dirty="0"/>
              <a:t>Link: </a:t>
            </a:r>
          </a:p>
          <a:p>
            <a:r>
              <a:rPr lang="en-US" sz="1200" dirty="0"/>
              <a:t>Source:  2019</a:t>
            </a:r>
          </a:p>
        </p:txBody>
      </p:sp>
    </p:spTree>
    <p:extLst>
      <p:ext uri="{BB962C8B-B14F-4D97-AF65-F5344CB8AC3E}">
        <p14:creationId xmlns:p14="http://schemas.microsoft.com/office/powerpoint/2010/main" val="41851863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17AF7-C0C1-B64C-80AB-E4D5190FBCD8}"/>
              </a:ext>
            </a:extLst>
          </p:cNvPr>
          <p:cNvSpPr>
            <a:spLocks noGrp="1"/>
          </p:cNvSpPr>
          <p:nvPr>
            <p:ph type="ctrTitle"/>
          </p:nvPr>
        </p:nvSpPr>
        <p:spPr>
          <a:xfrm>
            <a:off x="1208314" y="930729"/>
            <a:ext cx="9144000" cy="477837"/>
          </a:xfrm>
        </p:spPr>
        <p:txBody>
          <a:bodyPr>
            <a:normAutofit/>
          </a:bodyPr>
          <a:lstStyle/>
          <a:p>
            <a:pPr algn="l"/>
            <a:r>
              <a:rPr lang="en-US" sz="1600" b="1" dirty="0">
                <a:latin typeface="+mn-lt"/>
                <a:ea typeface="+mn-ea"/>
                <a:cs typeface="+mn-cs"/>
              </a:rPr>
              <a:t>C</a:t>
            </a:r>
          </a:p>
        </p:txBody>
      </p:sp>
      <p:sp>
        <p:nvSpPr>
          <p:cNvPr id="3" name="Subtitle 2">
            <a:extLst>
              <a:ext uri="{FF2B5EF4-FFF2-40B4-BE49-F238E27FC236}">
                <a16:creationId xmlns:a16="http://schemas.microsoft.com/office/drawing/2014/main" id="{0A64B25C-1E83-D14F-82EC-CC2D9EFA4F64}"/>
              </a:ext>
            </a:extLst>
          </p:cNvPr>
          <p:cNvSpPr>
            <a:spLocks noGrp="1"/>
          </p:cNvSpPr>
          <p:nvPr>
            <p:ph type="subTitle" idx="1"/>
          </p:nvPr>
        </p:nvSpPr>
        <p:spPr>
          <a:xfrm>
            <a:off x="1208314" y="2060497"/>
            <a:ext cx="9144000" cy="926419"/>
          </a:xfrm>
        </p:spPr>
        <p:txBody>
          <a:bodyPr>
            <a:normAutofit/>
          </a:bodyPr>
          <a:lstStyle/>
          <a:p>
            <a:pPr algn="l"/>
            <a:r>
              <a:rPr lang="en-US" sz="1800" dirty="0"/>
              <a:t>Limitation of Existing Work:</a:t>
            </a:r>
          </a:p>
          <a:p>
            <a:pPr algn="l"/>
            <a:endParaRPr lang="en-US" sz="1400" dirty="0"/>
          </a:p>
          <a:p>
            <a:pPr algn="l"/>
            <a:endParaRPr lang="en-US" sz="1600" dirty="0"/>
          </a:p>
        </p:txBody>
      </p:sp>
      <p:sp>
        <p:nvSpPr>
          <p:cNvPr id="4" name="TextBox 3">
            <a:extLst>
              <a:ext uri="{FF2B5EF4-FFF2-40B4-BE49-F238E27FC236}">
                <a16:creationId xmlns:a16="http://schemas.microsoft.com/office/drawing/2014/main" id="{41ED2B90-6835-0C4B-B85A-2512916878C1}"/>
              </a:ext>
            </a:extLst>
          </p:cNvPr>
          <p:cNvSpPr txBox="1"/>
          <p:nvPr/>
        </p:nvSpPr>
        <p:spPr>
          <a:xfrm>
            <a:off x="408214" y="303235"/>
            <a:ext cx="1600200" cy="369332"/>
          </a:xfrm>
          <a:prstGeom prst="rect">
            <a:avLst/>
          </a:prstGeom>
          <a:noFill/>
        </p:spPr>
        <p:txBody>
          <a:bodyPr wrap="square" rtlCol="0">
            <a:spAutoFit/>
          </a:bodyPr>
          <a:lstStyle/>
          <a:p>
            <a:r>
              <a:rPr lang="en-US" dirty="0">
                <a:solidFill>
                  <a:srgbClr val="C00000"/>
                </a:solidFill>
              </a:rPr>
              <a:t>Embedding</a:t>
            </a:r>
          </a:p>
        </p:txBody>
      </p:sp>
      <p:sp>
        <p:nvSpPr>
          <p:cNvPr id="5" name="TextBox 4">
            <a:extLst>
              <a:ext uri="{FF2B5EF4-FFF2-40B4-BE49-F238E27FC236}">
                <a16:creationId xmlns:a16="http://schemas.microsoft.com/office/drawing/2014/main" id="{AFB09293-029A-E64B-B817-64C522758E60}"/>
              </a:ext>
            </a:extLst>
          </p:cNvPr>
          <p:cNvSpPr txBox="1"/>
          <p:nvPr/>
        </p:nvSpPr>
        <p:spPr>
          <a:xfrm>
            <a:off x="1208314" y="3429000"/>
            <a:ext cx="7641772" cy="584775"/>
          </a:xfrm>
          <a:prstGeom prst="rect">
            <a:avLst/>
          </a:prstGeom>
          <a:noFill/>
        </p:spPr>
        <p:txBody>
          <a:bodyPr wrap="square" rtlCol="0">
            <a:spAutoFit/>
          </a:bodyPr>
          <a:lstStyle/>
          <a:p>
            <a:r>
              <a:rPr lang="en-US" dirty="0"/>
              <a:t>Key idea of Approach:</a:t>
            </a:r>
          </a:p>
          <a:p>
            <a:endParaRPr lang="en-US" sz="1400" dirty="0"/>
          </a:p>
        </p:txBody>
      </p:sp>
      <p:sp>
        <p:nvSpPr>
          <p:cNvPr id="6" name="TextBox 5">
            <a:extLst>
              <a:ext uri="{FF2B5EF4-FFF2-40B4-BE49-F238E27FC236}">
                <a16:creationId xmlns:a16="http://schemas.microsoft.com/office/drawing/2014/main" id="{0D9FCB9E-2E46-9849-8B1B-EC2C1B783C97}"/>
              </a:ext>
            </a:extLst>
          </p:cNvPr>
          <p:cNvSpPr txBox="1"/>
          <p:nvPr/>
        </p:nvSpPr>
        <p:spPr>
          <a:xfrm>
            <a:off x="1208314" y="5867399"/>
            <a:ext cx="6901543" cy="461665"/>
          </a:xfrm>
          <a:prstGeom prst="rect">
            <a:avLst/>
          </a:prstGeom>
          <a:noFill/>
        </p:spPr>
        <p:txBody>
          <a:bodyPr wrap="square" rtlCol="0">
            <a:spAutoFit/>
          </a:bodyPr>
          <a:lstStyle/>
          <a:p>
            <a:r>
              <a:rPr lang="en-US" sz="1200" dirty="0"/>
              <a:t>Link: </a:t>
            </a:r>
          </a:p>
          <a:p>
            <a:r>
              <a:rPr lang="en-US" sz="1200" dirty="0"/>
              <a:t>Source:  2019</a:t>
            </a:r>
          </a:p>
        </p:txBody>
      </p:sp>
    </p:spTree>
    <p:extLst>
      <p:ext uri="{BB962C8B-B14F-4D97-AF65-F5344CB8AC3E}">
        <p14:creationId xmlns:p14="http://schemas.microsoft.com/office/powerpoint/2010/main" val="23477033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BA5FF7F-4D31-B04A-B743-6CB08B5D87C5}"/>
              </a:ext>
            </a:extLst>
          </p:cNvPr>
          <p:cNvSpPr txBox="1"/>
          <p:nvPr/>
        </p:nvSpPr>
        <p:spPr>
          <a:xfrm>
            <a:off x="442527" y="776291"/>
            <a:ext cx="3831771" cy="369332"/>
          </a:xfrm>
          <a:prstGeom prst="rect">
            <a:avLst/>
          </a:prstGeom>
          <a:noFill/>
        </p:spPr>
        <p:txBody>
          <a:bodyPr wrap="square" rtlCol="0">
            <a:spAutoFit/>
          </a:bodyPr>
          <a:lstStyle/>
          <a:p>
            <a:r>
              <a:rPr lang="en-US" dirty="0"/>
              <a:t>Evaluation:</a:t>
            </a:r>
          </a:p>
        </p:txBody>
      </p:sp>
      <p:sp>
        <p:nvSpPr>
          <p:cNvPr id="5" name="TextBox 4">
            <a:extLst>
              <a:ext uri="{FF2B5EF4-FFF2-40B4-BE49-F238E27FC236}">
                <a16:creationId xmlns:a16="http://schemas.microsoft.com/office/drawing/2014/main" id="{2A6021E0-4777-DA47-A283-E30B8C427A77}"/>
              </a:ext>
            </a:extLst>
          </p:cNvPr>
          <p:cNvSpPr txBox="1"/>
          <p:nvPr/>
        </p:nvSpPr>
        <p:spPr>
          <a:xfrm>
            <a:off x="8269357" y="776291"/>
            <a:ext cx="2688772" cy="369332"/>
          </a:xfrm>
          <a:prstGeom prst="rect">
            <a:avLst/>
          </a:prstGeom>
          <a:noFill/>
        </p:spPr>
        <p:txBody>
          <a:bodyPr wrap="square" rtlCol="0">
            <a:spAutoFit/>
          </a:bodyPr>
          <a:lstStyle/>
          <a:p>
            <a:r>
              <a:rPr lang="en-US" dirty="0"/>
              <a:t>Contributions:</a:t>
            </a:r>
          </a:p>
        </p:txBody>
      </p:sp>
      <p:sp>
        <p:nvSpPr>
          <p:cNvPr id="6" name="TextBox 5">
            <a:extLst>
              <a:ext uri="{FF2B5EF4-FFF2-40B4-BE49-F238E27FC236}">
                <a16:creationId xmlns:a16="http://schemas.microsoft.com/office/drawing/2014/main" id="{2BCBD42A-B05A-774D-A7A8-61F4B02E0D07}"/>
              </a:ext>
            </a:extLst>
          </p:cNvPr>
          <p:cNvSpPr txBox="1"/>
          <p:nvPr/>
        </p:nvSpPr>
        <p:spPr>
          <a:xfrm>
            <a:off x="8269357" y="3644388"/>
            <a:ext cx="2438400" cy="369332"/>
          </a:xfrm>
          <a:prstGeom prst="rect">
            <a:avLst/>
          </a:prstGeom>
          <a:noFill/>
        </p:spPr>
        <p:txBody>
          <a:bodyPr wrap="square" rtlCol="0">
            <a:spAutoFit/>
          </a:bodyPr>
          <a:lstStyle/>
          <a:p>
            <a:r>
              <a:rPr lang="en-US" dirty="0"/>
              <a:t>Limitations:</a:t>
            </a:r>
          </a:p>
        </p:txBody>
      </p:sp>
      <p:sp>
        <p:nvSpPr>
          <p:cNvPr id="8" name="TextBox 7">
            <a:extLst>
              <a:ext uri="{FF2B5EF4-FFF2-40B4-BE49-F238E27FC236}">
                <a16:creationId xmlns:a16="http://schemas.microsoft.com/office/drawing/2014/main" id="{39207EE4-159C-7D49-8157-0AB93CB78946}"/>
              </a:ext>
            </a:extLst>
          </p:cNvPr>
          <p:cNvSpPr txBox="1"/>
          <p:nvPr/>
        </p:nvSpPr>
        <p:spPr>
          <a:xfrm>
            <a:off x="7951149" y="1459287"/>
            <a:ext cx="3856537" cy="1754326"/>
          </a:xfrm>
          <a:prstGeom prst="rect">
            <a:avLst/>
          </a:prstGeom>
          <a:noFill/>
        </p:spPr>
        <p:txBody>
          <a:bodyPr wrap="square" rtlCol="0">
            <a:spAutoFit/>
          </a:bodyPr>
          <a:lstStyle/>
          <a:p>
            <a:pPr marL="285750" indent="-285750">
              <a:buFont typeface="Arial" panose="020B0604020202020204" pitchFamily="34" charset="0"/>
              <a:buChar char="•"/>
            </a:pPr>
            <a:r>
              <a:rPr lang="en-US" dirty="0"/>
              <a:t>A novel attention-based feature embedding that captures both entity </a:t>
            </a:r>
            <a:r>
              <a:rPr lang="en-US"/>
              <a:t>and relation </a:t>
            </a:r>
            <a:r>
              <a:rPr lang="en-US" dirty="0"/>
              <a:t>features in any given </a:t>
            </a:r>
            <a:r>
              <a:rPr lang="en-US"/>
              <a:t>entity’s neighborhood</a:t>
            </a:r>
            <a:r>
              <a:rPr lang="en-US" dirty="0"/>
              <a:t>. </a:t>
            </a:r>
          </a:p>
          <a:p>
            <a:pPr marL="285750" indent="-285750">
              <a:buFont typeface="Arial" panose="020B0604020202020204" pitchFamily="34" charset="0"/>
              <a:buChar char="•"/>
            </a:pPr>
            <a:r>
              <a:rPr lang="en-US" dirty="0"/>
              <a:t>Encapsulate relation clusters and multi-hop relations in this model. </a:t>
            </a:r>
          </a:p>
        </p:txBody>
      </p:sp>
      <p:sp>
        <p:nvSpPr>
          <p:cNvPr id="9" name="TextBox 8">
            <a:extLst>
              <a:ext uri="{FF2B5EF4-FFF2-40B4-BE49-F238E27FC236}">
                <a16:creationId xmlns:a16="http://schemas.microsoft.com/office/drawing/2014/main" id="{D5FB3313-9F94-EE40-919E-76CF16311EEA}"/>
              </a:ext>
            </a:extLst>
          </p:cNvPr>
          <p:cNvSpPr txBox="1"/>
          <p:nvPr/>
        </p:nvSpPr>
        <p:spPr>
          <a:xfrm>
            <a:off x="8269357" y="4253948"/>
            <a:ext cx="3339547" cy="2031325"/>
          </a:xfrm>
          <a:prstGeom prst="rect">
            <a:avLst/>
          </a:prstGeom>
          <a:noFill/>
        </p:spPr>
        <p:txBody>
          <a:bodyPr wrap="square" rtlCol="0">
            <a:spAutoFit/>
          </a:bodyPr>
          <a:lstStyle/>
          <a:p>
            <a:r>
              <a:rPr lang="en-US" dirty="0"/>
              <a:t>Future work is to extend the method to better perform on hierarchical graphs and capture higher-order relations between entities (like motifs) in this graph attention model. </a:t>
            </a:r>
          </a:p>
          <a:p>
            <a:endParaRPr lang="en-US" dirty="0"/>
          </a:p>
        </p:txBody>
      </p:sp>
      <p:pic>
        <p:nvPicPr>
          <p:cNvPr id="11" name="Picture 10">
            <a:extLst>
              <a:ext uri="{FF2B5EF4-FFF2-40B4-BE49-F238E27FC236}">
                <a16:creationId xmlns:a16="http://schemas.microsoft.com/office/drawing/2014/main" id="{E3A54005-722D-7243-AA4E-959D225F05B5}"/>
              </a:ext>
            </a:extLst>
          </p:cNvPr>
          <p:cNvPicPr>
            <a:picLocks noChangeAspect="1"/>
          </p:cNvPicPr>
          <p:nvPr/>
        </p:nvPicPr>
        <p:blipFill>
          <a:blip r:embed="rId2"/>
          <a:stretch>
            <a:fillRect/>
          </a:stretch>
        </p:blipFill>
        <p:spPr>
          <a:xfrm>
            <a:off x="293834" y="3843130"/>
            <a:ext cx="7607300" cy="2298700"/>
          </a:xfrm>
          <a:prstGeom prst="rect">
            <a:avLst/>
          </a:prstGeom>
        </p:spPr>
      </p:pic>
      <p:pic>
        <p:nvPicPr>
          <p:cNvPr id="13" name="Picture 12">
            <a:extLst>
              <a:ext uri="{FF2B5EF4-FFF2-40B4-BE49-F238E27FC236}">
                <a16:creationId xmlns:a16="http://schemas.microsoft.com/office/drawing/2014/main" id="{46076DB1-9661-0545-82C6-E4F10B247072}"/>
              </a:ext>
            </a:extLst>
          </p:cNvPr>
          <p:cNvPicPr>
            <a:picLocks noChangeAspect="1"/>
          </p:cNvPicPr>
          <p:nvPr/>
        </p:nvPicPr>
        <p:blipFill>
          <a:blip r:embed="rId3"/>
          <a:stretch>
            <a:fillRect/>
          </a:stretch>
        </p:blipFill>
        <p:spPr>
          <a:xfrm>
            <a:off x="201544" y="1444489"/>
            <a:ext cx="7442200" cy="2260600"/>
          </a:xfrm>
          <a:prstGeom prst="rect">
            <a:avLst/>
          </a:prstGeom>
        </p:spPr>
      </p:pic>
    </p:spTree>
    <p:extLst>
      <p:ext uri="{BB962C8B-B14F-4D97-AF65-F5344CB8AC3E}">
        <p14:creationId xmlns:p14="http://schemas.microsoft.com/office/powerpoint/2010/main" val="41100026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17AF7-C0C1-B64C-80AB-E4D5190FBCD8}"/>
              </a:ext>
            </a:extLst>
          </p:cNvPr>
          <p:cNvSpPr>
            <a:spLocks noGrp="1"/>
          </p:cNvSpPr>
          <p:nvPr>
            <p:ph type="ctrTitle"/>
          </p:nvPr>
        </p:nvSpPr>
        <p:spPr>
          <a:xfrm>
            <a:off x="1208314" y="930729"/>
            <a:ext cx="9144000" cy="477837"/>
          </a:xfrm>
        </p:spPr>
        <p:txBody>
          <a:bodyPr>
            <a:normAutofit/>
          </a:bodyPr>
          <a:lstStyle/>
          <a:p>
            <a:pPr algn="l"/>
            <a:r>
              <a:rPr lang="en-US" sz="1600" b="1" dirty="0" err="1">
                <a:latin typeface="+mn-lt"/>
                <a:ea typeface="+mn-ea"/>
                <a:cs typeface="+mn-cs"/>
              </a:rPr>
              <a:t>DihEdral</a:t>
            </a:r>
            <a:r>
              <a:rPr lang="en-US" sz="1600" b="1" dirty="0">
                <a:latin typeface="+mn-lt"/>
                <a:ea typeface="+mn-ea"/>
                <a:cs typeface="+mn-cs"/>
              </a:rPr>
              <a:t>: Relation Embedding with Dihedral Group in Knowledge Graph</a:t>
            </a:r>
          </a:p>
        </p:txBody>
      </p:sp>
      <p:sp>
        <p:nvSpPr>
          <p:cNvPr id="3" name="Subtitle 2">
            <a:extLst>
              <a:ext uri="{FF2B5EF4-FFF2-40B4-BE49-F238E27FC236}">
                <a16:creationId xmlns:a16="http://schemas.microsoft.com/office/drawing/2014/main" id="{0A64B25C-1E83-D14F-82EC-CC2D9EFA4F64}"/>
              </a:ext>
            </a:extLst>
          </p:cNvPr>
          <p:cNvSpPr>
            <a:spLocks noGrp="1"/>
          </p:cNvSpPr>
          <p:nvPr>
            <p:ph type="subTitle" idx="1"/>
          </p:nvPr>
        </p:nvSpPr>
        <p:spPr>
          <a:xfrm>
            <a:off x="1208314" y="1656594"/>
            <a:ext cx="9144000" cy="369333"/>
          </a:xfrm>
        </p:spPr>
        <p:txBody>
          <a:bodyPr>
            <a:normAutofit/>
          </a:bodyPr>
          <a:lstStyle/>
          <a:p>
            <a:pPr algn="l"/>
            <a:r>
              <a:rPr lang="en-US" sz="1800" dirty="0"/>
              <a:t>Limitation of Existing Work:</a:t>
            </a:r>
            <a:endParaRPr lang="en-US" sz="1400" dirty="0"/>
          </a:p>
        </p:txBody>
      </p:sp>
      <p:sp>
        <p:nvSpPr>
          <p:cNvPr id="4" name="TextBox 3">
            <a:extLst>
              <a:ext uri="{FF2B5EF4-FFF2-40B4-BE49-F238E27FC236}">
                <a16:creationId xmlns:a16="http://schemas.microsoft.com/office/drawing/2014/main" id="{41ED2B90-6835-0C4B-B85A-2512916878C1}"/>
              </a:ext>
            </a:extLst>
          </p:cNvPr>
          <p:cNvSpPr txBox="1"/>
          <p:nvPr/>
        </p:nvSpPr>
        <p:spPr>
          <a:xfrm>
            <a:off x="408214" y="303235"/>
            <a:ext cx="1600200" cy="369332"/>
          </a:xfrm>
          <a:prstGeom prst="rect">
            <a:avLst/>
          </a:prstGeom>
          <a:noFill/>
        </p:spPr>
        <p:txBody>
          <a:bodyPr wrap="square" rtlCol="0">
            <a:spAutoFit/>
          </a:bodyPr>
          <a:lstStyle/>
          <a:p>
            <a:r>
              <a:rPr lang="en-US" dirty="0">
                <a:solidFill>
                  <a:srgbClr val="C00000"/>
                </a:solidFill>
              </a:rPr>
              <a:t>Embedding</a:t>
            </a:r>
          </a:p>
        </p:txBody>
      </p:sp>
      <p:sp>
        <p:nvSpPr>
          <p:cNvPr id="5" name="TextBox 4">
            <a:extLst>
              <a:ext uri="{FF2B5EF4-FFF2-40B4-BE49-F238E27FC236}">
                <a16:creationId xmlns:a16="http://schemas.microsoft.com/office/drawing/2014/main" id="{AFB09293-029A-E64B-B817-64C522758E60}"/>
              </a:ext>
            </a:extLst>
          </p:cNvPr>
          <p:cNvSpPr txBox="1"/>
          <p:nvPr/>
        </p:nvSpPr>
        <p:spPr>
          <a:xfrm>
            <a:off x="1221166" y="4239829"/>
            <a:ext cx="7641772" cy="1015663"/>
          </a:xfrm>
          <a:prstGeom prst="rect">
            <a:avLst/>
          </a:prstGeom>
          <a:noFill/>
        </p:spPr>
        <p:txBody>
          <a:bodyPr wrap="square" rtlCol="0">
            <a:spAutoFit/>
          </a:bodyPr>
          <a:lstStyle/>
          <a:p>
            <a:r>
              <a:rPr lang="en-US" dirty="0"/>
              <a:t>Key idea of Approach:</a:t>
            </a:r>
          </a:p>
          <a:p>
            <a:r>
              <a:rPr lang="en-US" sz="1400" dirty="0" err="1"/>
              <a:t>DihEdral</a:t>
            </a:r>
            <a:r>
              <a:rPr lang="en-US" sz="1400" dirty="0"/>
              <a:t> models the relation in knowledge graphs with the representation of dihedral group. It is a bilinear model and supports relation symmetry, skew-symmetry, inversion, abelian composition and non-abelian composition due to the properties of dihedral group.</a:t>
            </a:r>
          </a:p>
        </p:txBody>
      </p:sp>
      <p:sp>
        <p:nvSpPr>
          <p:cNvPr id="6" name="TextBox 5">
            <a:extLst>
              <a:ext uri="{FF2B5EF4-FFF2-40B4-BE49-F238E27FC236}">
                <a16:creationId xmlns:a16="http://schemas.microsoft.com/office/drawing/2014/main" id="{0D9FCB9E-2E46-9849-8B1B-EC2C1B783C97}"/>
              </a:ext>
            </a:extLst>
          </p:cNvPr>
          <p:cNvSpPr txBox="1"/>
          <p:nvPr/>
        </p:nvSpPr>
        <p:spPr>
          <a:xfrm>
            <a:off x="1208314" y="5867399"/>
            <a:ext cx="6901543" cy="461665"/>
          </a:xfrm>
          <a:prstGeom prst="rect">
            <a:avLst/>
          </a:prstGeom>
          <a:noFill/>
        </p:spPr>
        <p:txBody>
          <a:bodyPr wrap="square" rtlCol="0">
            <a:spAutoFit/>
          </a:bodyPr>
          <a:lstStyle/>
          <a:p>
            <a:r>
              <a:rPr lang="en-US" sz="1200" dirty="0"/>
              <a:t>Link: </a:t>
            </a:r>
            <a:r>
              <a:rPr lang="en-US" sz="1200" dirty="0">
                <a:hlinkClick r:id="rId2"/>
              </a:rPr>
              <a:t>https://arxiv.org/abs/1906.00687</a:t>
            </a:r>
            <a:endParaRPr lang="en-US" sz="1200" dirty="0"/>
          </a:p>
          <a:p>
            <a:r>
              <a:rPr lang="en-US" sz="1200" dirty="0"/>
              <a:t>Source: ACL 2019</a:t>
            </a:r>
          </a:p>
        </p:txBody>
      </p:sp>
      <p:sp>
        <p:nvSpPr>
          <p:cNvPr id="8" name="TextBox 7">
            <a:extLst>
              <a:ext uri="{FF2B5EF4-FFF2-40B4-BE49-F238E27FC236}">
                <a16:creationId xmlns:a16="http://schemas.microsoft.com/office/drawing/2014/main" id="{455402D7-687C-9747-B3E7-DFE657CF00D2}"/>
              </a:ext>
            </a:extLst>
          </p:cNvPr>
          <p:cNvSpPr txBox="1"/>
          <p:nvPr/>
        </p:nvSpPr>
        <p:spPr>
          <a:xfrm>
            <a:off x="1208314" y="1996830"/>
            <a:ext cx="7352590" cy="1169551"/>
          </a:xfrm>
          <a:prstGeom prst="rect">
            <a:avLst/>
          </a:prstGeom>
          <a:noFill/>
        </p:spPr>
        <p:txBody>
          <a:bodyPr wrap="square" rtlCol="0">
            <a:spAutoFit/>
          </a:bodyPr>
          <a:lstStyle/>
          <a:p>
            <a:r>
              <a:rPr lang="en-US" sz="1400" dirty="0"/>
              <a:t>As a family of effective approaches for link predictions, embedding methods try to learn low-rank representations for both entities and relations such that the bi- linear form defined therein is a well-behaved scoring function. Despite of their successful performances, existing bilinear forms over- look the modeling of relation compositions, resulting in lacks of interpretability for reason- </a:t>
            </a:r>
            <a:r>
              <a:rPr lang="en-US" sz="1400" dirty="0" err="1"/>
              <a:t>ing</a:t>
            </a:r>
            <a:r>
              <a:rPr lang="en-US" sz="1400" dirty="0"/>
              <a:t> on KG. </a:t>
            </a:r>
          </a:p>
        </p:txBody>
      </p:sp>
    </p:spTree>
    <p:extLst>
      <p:ext uri="{BB962C8B-B14F-4D97-AF65-F5344CB8AC3E}">
        <p14:creationId xmlns:p14="http://schemas.microsoft.com/office/powerpoint/2010/main" val="12854270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BA5FF7F-4D31-B04A-B743-6CB08B5D87C5}"/>
              </a:ext>
            </a:extLst>
          </p:cNvPr>
          <p:cNvSpPr txBox="1"/>
          <p:nvPr/>
        </p:nvSpPr>
        <p:spPr>
          <a:xfrm>
            <a:off x="548545" y="776291"/>
            <a:ext cx="3831771" cy="369332"/>
          </a:xfrm>
          <a:prstGeom prst="rect">
            <a:avLst/>
          </a:prstGeom>
          <a:noFill/>
        </p:spPr>
        <p:txBody>
          <a:bodyPr wrap="square" rtlCol="0">
            <a:spAutoFit/>
          </a:bodyPr>
          <a:lstStyle/>
          <a:p>
            <a:r>
              <a:rPr lang="en-US" dirty="0"/>
              <a:t>Evaluation:</a:t>
            </a:r>
          </a:p>
        </p:txBody>
      </p:sp>
      <p:sp>
        <p:nvSpPr>
          <p:cNvPr id="5" name="TextBox 4">
            <a:extLst>
              <a:ext uri="{FF2B5EF4-FFF2-40B4-BE49-F238E27FC236}">
                <a16:creationId xmlns:a16="http://schemas.microsoft.com/office/drawing/2014/main" id="{2A6021E0-4777-DA47-A283-E30B8C427A77}"/>
              </a:ext>
            </a:extLst>
          </p:cNvPr>
          <p:cNvSpPr txBox="1"/>
          <p:nvPr/>
        </p:nvSpPr>
        <p:spPr>
          <a:xfrm>
            <a:off x="7625442" y="637791"/>
            <a:ext cx="2688772" cy="646331"/>
          </a:xfrm>
          <a:prstGeom prst="rect">
            <a:avLst/>
          </a:prstGeom>
          <a:noFill/>
        </p:spPr>
        <p:txBody>
          <a:bodyPr wrap="square" rtlCol="0">
            <a:spAutoFit/>
          </a:bodyPr>
          <a:lstStyle/>
          <a:p>
            <a:r>
              <a:rPr lang="en-US" dirty="0"/>
              <a:t>Contributions:</a:t>
            </a:r>
          </a:p>
          <a:p>
            <a:endParaRPr lang="en-US" dirty="0"/>
          </a:p>
        </p:txBody>
      </p:sp>
      <p:sp>
        <p:nvSpPr>
          <p:cNvPr id="6" name="TextBox 5">
            <a:extLst>
              <a:ext uri="{FF2B5EF4-FFF2-40B4-BE49-F238E27FC236}">
                <a16:creationId xmlns:a16="http://schemas.microsoft.com/office/drawing/2014/main" id="{2BCBD42A-B05A-774D-A7A8-61F4B02E0D07}"/>
              </a:ext>
            </a:extLst>
          </p:cNvPr>
          <p:cNvSpPr txBox="1"/>
          <p:nvPr/>
        </p:nvSpPr>
        <p:spPr>
          <a:xfrm>
            <a:off x="7583792" y="4979504"/>
            <a:ext cx="2438400" cy="369332"/>
          </a:xfrm>
          <a:prstGeom prst="rect">
            <a:avLst/>
          </a:prstGeom>
          <a:noFill/>
        </p:spPr>
        <p:txBody>
          <a:bodyPr wrap="square" rtlCol="0">
            <a:spAutoFit/>
          </a:bodyPr>
          <a:lstStyle/>
          <a:p>
            <a:r>
              <a:rPr lang="en-US" dirty="0"/>
              <a:t>Limitations:</a:t>
            </a:r>
          </a:p>
        </p:txBody>
      </p:sp>
      <p:sp>
        <p:nvSpPr>
          <p:cNvPr id="2" name="TextBox 1">
            <a:extLst>
              <a:ext uri="{FF2B5EF4-FFF2-40B4-BE49-F238E27FC236}">
                <a16:creationId xmlns:a16="http://schemas.microsoft.com/office/drawing/2014/main" id="{6303C8C5-3DCB-854F-AE46-EBBEC114DC43}"/>
              </a:ext>
            </a:extLst>
          </p:cNvPr>
          <p:cNvSpPr txBox="1"/>
          <p:nvPr/>
        </p:nvSpPr>
        <p:spPr>
          <a:xfrm>
            <a:off x="7583792" y="1021630"/>
            <a:ext cx="4275010" cy="3662541"/>
          </a:xfrm>
          <a:prstGeom prst="rect">
            <a:avLst/>
          </a:prstGeom>
          <a:noFill/>
        </p:spPr>
        <p:txBody>
          <a:bodyPr wrap="square" rtlCol="0">
            <a:spAutoFit/>
          </a:bodyPr>
          <a:lstStyle/>
          <a:p>
            <a:pPr marL="285750" indent="-285750">
              <a:buFont typeface="Arial" panose="020B0604020202020204" pitchFamily="34" charset="0"/>
              <a:buChar char="•"/>
            </a:pPr>
            <a:r>
              <a:rPr lang="en-US" sz="1400" dirty="0"/>
              <a:t>This new model learns knowledge graph embeddings that can capture relation compositions by nature. </a:t>
            </a:r>
          </a:p>
          <a:p>
            <a:pPr marL="285750" indent="-285750">
              <a:buFont typeface="Arial" panose="020B0604020202020204" pitchFamily="34" charset="0"/>
              <a:buChar char="•"/>
            </a:pPr>
            <a:r>
              <a:rPr lang="en-US" sz="1400" dirty="0"/>
              <a:t>Furthermore, this approach models the relation embeddings parametrized by discrete values, thereby decrease the solution space drastically. </a:t>
            </a:r>
          </a:p>
          <a:p>
            <a:pPr marL="285750" indent="-285750">
              <a:buFont typeface="Arial" panose="020B0604020202020204" pitchFamily="34" charset="0"/>
              <a:buChar char="•"/>
            </a:pPr>
            <a:r>
              <a:rPr lang="en-US" sz="1400" dirty="0"/>
              <a:t>Capture all desired properties such as (skew-) </a:t>
            </a:r>
            <a:r>
              <a:rPr lang="en-US" sz="1400" dirty="0" err="1"/>
              <a:t>sym</a:t>
            </a:r>
            <a:r>
              <a:rPr lang="en-US" sz="1400" dirty="0"/>
              <a:t>- </a:t>
            </a:r>
            <a:r>
              <a:rPr lang="en-US" sz="1400" dirty="0" err="1"/>
              <a:t>metry</a:t>
            </a:r>
            <a:r>
              <a:rPr lang="en-US" sz="1400" dirty="0"/>
              <a:t>, inversion and (non-) Abelian compo- </a:t>
            </a:r>
            <a:r>
              <a:rPr lang="en-US" sz="1400" dirty="0" err="1"/>
              <a:t>sition</a:t>
            </a:r>
            <a:r>
              <a:rPr lang="en-US" sz="1400" dirty="0"/>
              <a:t>, and outperforms existing bilinear form based approach and is comparable to or bet- </a:t>
            </a:r>
            <a:r>
              <a:rPr lang="en-US" sz="1400" dirty="0" err="1"/>
              <a:t>ter</a:t>
            </a:r>
            <a:r>
              <a:rPr lang="en-US" sz="1400" dirty="0"/>
              <a:t> than deep learning models such as </a:t>
            </a:r>
            <a:r>
              <a:rPr lang="en-US" sz="1400" dirty="0" err="1"/>
              <a:t>ConvE</a:t>
            </a:r>
            <a:r>
              <a:rPr lang="en-US" sz="1400" dirty="0"/>
              <a:t> </a:t>
            </a:r>
          </a:p>
          <a:p>
            <a:pPr marL="285750" indent="-285750">
              <a:buFont typeface="Arial" panose="020B0604020202020204" pitchFamily="34" charset="0"/>
              <a:buChar char="•"/>
            </a:pPr>
            <a:r>
              <a:rPr lang="en-US" sz="1400" dirty="0"/>
              <a:t>The first embedding method to incorporate non-Abelian relation compositions in terms of matrix multiplications </a:t>
            </a:r>
          </a:p>
          <a:p>
            <a:endParaRPr lang="en-US" dirty="0"/>
          </a:p>
          <a:p>
            <a:endParaRPr lang="en-US" dirty="0"/>
          </a:p>
        </p:txBody>
      </p:sp>
    </p:spTree>
    <p:extLst>
      <p:ext uri="{BB962C8B-B14F-4D97-AF65-F5344CB8AC3E}">
        <p14:creationId xmlns:p14="http://schemas.microsoft.com/office/powerpoint/2010/main" val="13210418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17AF7-C0C1-B64C-80AB-E4D5190FBCD8}"/>
              </a:ext>
            </a:extLst>
          </p:cNvPr>
          <p:cNvSpPr>
            <a:spLocks noGrp="1"/>
          </p:cNvSpPr>
          <p:nvPr>
            <p:ph type="ctrTitle"/>
          </p:nvPr>
        </p:nvSpPr>
        <p:spPr>
          <a:xfrm>
            <a:off x="1208314" y="930729"/>
            <a:ext cx="9144000" cy="477837"/>
          </a:xfrm>
        </p:spPr>
        <p:txBody>
          <a:bodyPr>
            <a:normAutofit/>
          </a:bodyPr>
          <a:lstStyle/>
          <a:p>
            <a:pPr algn="l"/>
            <a:r>
              <a:rPr lang="en-US" sz="1600" b="1" dirty="0">
                <a:latin typeface="+mn-lt"/>
                <a:ea typeface="+mn-ea"/>
                <a:cs typeface="+mn-cs"/>
              </a:rPr>
              <a:t>RSN: Learning to Exploit Long-term Relational Dependencies in Knowledge Graphs</a:t>
            </a:r>
          </a:p>
        </p:txBody>
      </p:sp>
      <p:sp>
        <p:nvSpPr>
          <p:cNvPr id="3" name="Subtitle 2">
            <a:extLst>
              <a:ext uri="{FF2B5EF4-FFF2-40B4-BE49-F238E27FC236}">
                <a16:creationId xmlns:a16="http://schemas.microsoft.com/office/drawing/2014/main" id="{0A64B25C-1E83-D14F-82EC-CC2D9EFA4F64}"/>
              </a:ext>
            </a:extLst>
          </p:cNvPr>
          <p:cNvSpPr>
            <a:spLocks noGrp="1"/>
          </p:cNvSpPr>
          <p:nvPr>
            <p:ph type="subTitle" idx="1"/>
          </p:nvPr>
        </p:nvSpPr>
        <p:spPr>
          <a:xfrm>
            <a:off x="1208314" y="2060497"/>
            <a:ext cx="9144000" cy="926419"/>
          </a:xfrm>
        </p:spPr>
        <p:txBody>
          <a:bodyPr>
            <a:normAutofit/>
          </a:bodyPr>
          <a:lstStyle/>
          <a:p>
            <a:pPr algn="l"/>
            <a:r>
              <a:rPr lang="en-US" sz="1800" dirty="0"/>
              <a:t>Limitation of Existing Work:</a:t>
            </a:r>
          </a:p>
          <a:p>
            <a:pPr algn="l"/>
            <a:endParaRPr lang="en-US" sz="1400" dirty="0"/>
          </a:p>
          <a:p>
            <a:pPr algn="l"/>
            <a:endParaRPr lang="en-US" sz="1600" dirty="0"/>
          </a:p>
        </p:txBody>
      </p:sp>
      <p:sp>
        <p:nvSpPr>
          <p:cNvPr id="4" name="TextBox 3">
            <a:extLst>
              <a:ext uri="{FF2B5EF4-FFF2-40B4-BE49-F238E27FC236}">
                <a16:creationId xmlns:a16="http://schemas.microsoft.com/office/drawing/2014/main" id="{41ED2B90-6835-0C4B-B85A-2512916878C1}"/>
              </a:ext>
            </a:extLst>
          </p:cNvPr>
          <p:cNvSpPr txBox="1"/>
          <p:nvPr/>
        </p:nvSpPr>
        <p:spPr>
          <a:xfrm>
            <a:off x="408214" y="303235"/>
            <a:ext cx="1600200" cy="369332"/>
          </a:xfrm>
          <a:prstGeom prst="rect">
            <a:avLst/>
          </a:prstGeom>
          <a:noFill/>
        </p:spPr>
        <p:txBody>
          <a:bodyPr wrap="square" rtlCol="0">
            <a:spAutoFit/>
          </a:bodyPr>
          <a:lstStyle/>
          <a:p>
            <a:r>
              <a:rPr lang="en-US" dirty="0">
                <a:solidFill>
                  <a:srgbClr val="C00000"/>
                </a:solidFill>
              </a:rPr>
              <a:t>Embedding</a:t>
            </a:r>
          </a:p>
        </p:txBody>
      </p:sp>
      <p:sp>
        <p:nvSpPr>
          <p:cNvPr id="5" name="TextBox 4">
            <a:extLst>
              <a:ext uri="{FF2B5EF4-FFF2-40B4-BE49-F238E27FC236}">
                <a16:creationId xmlns:a16="http://schemas.microsoft.com/office/drawing/2014/main" id="{AFB09293-029A-E64B-B817-64C522758E60}"/>
              </a:ext>
            </a:extLst>
          </p:cNvPr>
          <p:cNvSpPr txBox="1"/>
          <p:nvPr/>
        </p:nvSpPr>
        <p:spPr>
          <a:xfrm>
            <a:off x="1208314" y="3429000"/>
            <a:ext cx="7641772" cy="1015663"/>
          </a:xfrm>
          <a:prstGeom prst="rect">
            <a:avLst/>
          </a:prstGeom>
          <a:noFill/>
        </p:spPr>
        <p:txBody>
          <a:bodyPr wrap="square" rtlCol="0">
            <a:spAutoFit/>
          </a:bodyPr>
          <a:lstStyle/>
          <a:p>
            <a:r>
              <a:rPr lang="en-US" dirty="0"/>
              <a:t>Key idea of Approach:</a:t>
            </a:r>
          </a:p>
          <a:p>
            <a:r>
              <a:rPr lang="en-US" sz="1400" dirty="0"/>
              <a:t>RSNs integrate recurrent neural networks with residual learning to efficiently capture the long-term relational dependencies of entities within and between </a:t>
            </a:r>
            <a:r>
              <a:rPr lang="en-US" sz="1400" dirty="0" err="1"/>
              <a:t>KGs.</a:t>
            </a:r>
            <a:r>
              <a:rPr lang="en-US" sz="1400" dirty="0"/>
              <a:t> We also design an end-to-end framework to support RSNs on two tasks link prediction and entity alignment.</a:t>
            </a:r>
          </a:p>
        </p:txBody>
      </p:sp>
      <p:sp>
        <p:nvSpPr>
          <p:cNvPr id="6" name="TextBox 5">
            <a:extLst>
              <a:ext uri="{FF2B5EF4-FFF2-40B4-BE49-F238E27FC236}">
                <a16:creationId xmlns:a16="http://schemas.microsoft.com/office/drawing/2014/main" id="{0D9FCB9E-2E46-9849-8B1B-EC2C1B783C97}"/>
              </a:ext>
            </a:extLst>
          </p:cNvPr>
          <p:cNvSpPr txBox="1"/>
          <p:nvPr/>
        </p:nvSpPr>
        <p:spPr>
          <a:xfrm>
            <a:off x="1208314" y="5867399"/>
            <a:ext cx="6901543" cy="461665"/>
          </a:xfrm>
          <a:prstGeom prst="rect">
            <a:avLst/>
          </a:prstGeom>
          <a:noFill/>
        </p:spPr>
        <p:txBody>
          <a:bodyPr wrap="square" rtlCol="0">
            <a:spAutoFit/>
          </a:bodyPr>
          <a:lstStyle/>
          <a:p>
            <a:r>
              <a:rPr lang="en-US" sz="1200" dirty="0"/>
              <a:t>Link: </a:t>
            </a:r>
            <a:r>
              <a:rPr lang="en-US" sz="1200" dirty="0">
                <a:hlinkClick r:id="rId2"/>
              </a:rPr>
              <a:t>http://proceedings.mlr.press/v97/guo19c/guo19c.pdf</a:t>
            </a:r>
            <a:endParaRPr lang="en-US" sz="1200" dirty="0"/>
          </a:p>
          <a:p>
            <a:r>
              <a:rPr lang="en-US" sz="1200" dirty="0"/>
              <a:t>Source: ICML 2019</a:t>
            </a:r>
          </a:p>
        </p:txBody>
      </p:sp>
    </p:spTree>
    <p:extLst>
      <p:ext uri="{BB962C8B-B14F-4D97-AF65-F5344CB8AC3E}">
        <p14:creationId xmlns:p14="http://schemas.microsoft.com/office/powerpoint/2010/main" val="21821233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17AF7-C0C1-B64C-80AB-E4D5190FBCD8}"/>
              </a:ext>
            </a:extLst>
          </p:cNvPr>
          <p:cNvSpPr>
            <a:spLocks noGrp="1"/>
          </p:cNvSpPr>
          <p:nvPr>
            <p:ph type="ctrTitle"/>
          </p:nvPr>
        </p:nvSpPr>
        <p:spPr>
          <a:xfrm>
            <a:off x="1208314" y="930729"/>
            <a:ext cx="9144000" cy="477837"/>
          </a:xfrm>
        </p:spPr>
        <p:txBody>
          <a:bodyPr>
            <a:normAutofit/>
          </a:bodyPr>
          <a:lstStyle/>
          <a:p>
            <a:pPr algn="l"/>
            <a:r>
              <a:rPr lang="en-US" sz="1600" dirty="0">
                <a:latin typeface="+mn-lt"/>
                <a:ea typeface="+mn-ea"/>
                <a:cs typeface="+mn-cs"/>
              </a:rPr>
              <a:t>Paper Name</a:t>
            </a:r>
          </a:p>
        </p:txBody>
      </p:sp>
      <p:sp>
        <p:nvSpPr>
          <p:cNvPr id="3" name="Subtitle 2">
            <a:extLst>
              <a:ext uri="{FF2B5EF4-FFF2-40B4-BE49-F238E27FC236}">
                <a16:creationId xmlns:a16="http://schemas.microsoft.com/office/drawing/2014/main" id="{0A64B25C-1E83-D14F-82EC-CC2D9EFA4F64}"/>
              </a:ext>
            </a:extLst>
          </p:cNvPr>
          <p:cNvSpPr>
            <a:spLocks noGrp="1"/>
          </p:cNvSpPr>
          <p:nvPr>
            <p:ph type="subTitle" idx="1"/>
          </p:nvPr>
        </p:nvSpPr>
        <p:spPr>
          <a:xfrm>
            <a:off x="1208314" y="2060497"/>
            <a:ext cx="9144000" cy="926419"/>
          </a:xfrm>
        </p:spPr>
        <p:txBody>
          <a:bodyPr>
            <a:normAutofit/>
          </a:bodyPr>
          <a:lstStyle/>
          <a:p>
            <a:pPr algn="l"/>
            <a:r>
              <a:rPr lang="en-US" sz="1600" dirty="0"/>
              <a:t>Limitation of Existing Work:</a:t>
            </a:r>
          </a:p>
          <a:p>
            <a:pPr algn="l"/>
            <a:endParaRPr lang="en-US" sz="1600" dirty="0"/>
          </a:p>
        </p:txBody>
      </p:sp>
      <p:sp>
        <p:nvSpPr>
          <p:cNvPr id="4" name="TextBox 3">
            <a:extLst>
              <a:ext uri="{FF2B5EF4-FFF2-40B4-BE49-F238E27FC236}">
                <a16:creationId xmlns:a16="http://schemas.microsoft.com/office/drawing/2014/main" id="{41ED2B90-6835-0C4B-B85A-2512916878C1}"/>
              </a:ext>
            </a:extLst>
          </p:cNvPr>
          <p:cNvSpPr txBox="1"/>
          <p:nvPr/>
        </p:nvSpPr>
        <p:spPr>
          <a:xfrm>
            <a:off x="408214" y="303235"/>
            <a:ext cx="1600200" cy="369332"/>
          </a:xfrm>
          <a:prstGeom prst="rect">
            <a:avLst/>
          </a:prstGeom>
          <a:noFill/>
        </p:spPr>
        <p:txBody>
          <a:bodyPr wrap="square" rtlCol="0">
            <a:spAutoFit/>
          </a:bodyPr>
          <a:lstStyle/>
          <a:p>
            <a:r>
              <a:rPr lang="en-US" dirty="0">
                <a:solidFill>
                  <a:srgbClr val="C00000"/>
                </a:solidFill>
              </a:rPr>
              <a:t>Embedding</a:t>
            </a:r>
          </a:p>
        </p:txBody>
      </p:sp>
      <p:sp>
        <p:nvSpPr>
          <p:cNvPr id="5" name="TextBox 4">
            <a:extLst>
              <a:ext uri="{FF2B5EF4-FFF2-40B4-BE49-F238E27FC236}">
                <a16:creationId xmlns:a16="http://schemas.microsoft.com/office/drawing/2014/main" id="{AFB09293-029A-E64B-B817-64C522758E60}"/>
              </a:ext>
            </a:extLst>
          </p:cNvPr>
          <p:cNvSpPr txBox="1"/>
          <p:nvPr/>
        </p:nvSpPr>
        <p:spPr>
          <a:xfrm>
            <a:off x="1208314" y="3175456"/>
            <a:ext cx="7641772" cy="646331"/>
          </a:xfrm>
          <a:prstGeom prst="rect">
            <a:avLst/>
          </a:prstGeom>
          <a:noFill/>
        </p:spPr>
        <p:txBody>
          <a:bodyPr wrap="square" rtlCol="0">
            <a:spAutoFit/>
          </a:bodyPr>
          <a:lstStyle/>
          <a:p>
            <a:r>
              <a:rPr lang="en-US" sz="1600" dirty="0"/>
              <a:t>Key idea of Approach</a:t>
            </a:r>
            <a:r>
              <a:rPr lang="en-US" dirty="0"/>
              <a:t>:</a:t>
            </a:r>
          </a:p>
          <a:p>
            <a:endParaRPr lang="en-US" dirty="0"/>
          </a:p>
        </p:txBody>
      </p:sp>
      <p:sp>
        <p:nvSpPr>
          <p:cNvPr id="6" name="TextBox 5">
            <a:extLst>
              <a:ext uri="{FF2B5EF4-FFF2-40B4-BE49-F238E27FC236}">
                <a16:creationId xmlns:a16="http://schemas.microsoft.com/office/drawing/2014/main" id="{0D9FCB9E-2E46-9849-8B1B-EC2C1B783C97}"/>
              </a:ext>
            </a:extLst>
          </p:cNvPr>
          <p:cNvSpPr txBox="1"/>
          <p:nvPr/>
        </p:nvSpPr>
        <p:spPr>
          <a:xfrm>
            <a:off x="1208314" y="5845629"/>
            <a:ext cx="6901543" cy="461665"/>
          </a:xfrm>
          <a:prstGeom prst="rect">
            <a:avLst/>
          </a:prstGeom>
          <a:noFill/>
        </p:spPr>
        <p:txBody>
          <a:bodyPr wrap="square" rtlCol="0">
            <a:spAutoFit/>
          </a:bodyPr>
          <a:lstStyle/>
          <a:p>
            <a:r>
              <a:rPr lang="en-US" sz="1200" dirty="0"/>
              <a:t>Link:</a:t>
            </a:r>
          </a:p>
          <a:p>
            <a:r>
              <a:rPr lang="en-US" sz="1200" dirty="0"/>
              <a:t>Source:</a:t>
            </a:r>
          </a:p>
        </p:txBody>
      </p:sp>
    </p:spTree>
    <p:extLst>
      <p:ext uri="{BB962C8B-B14F-4D97-AF65-F5344CB8AC3E}">
        <p14:creationId xmlns:p14="http://schemas.microsoft.com/office/powerpoint/2010/main" val="24638072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17AF7-C0C1-B64C-80AB-E4D5190FBCD8}"/>
              </a:ext>
            </a:extLst>
          </p:cNvPr>
          <p:cNvSpPr>
            <a:spLocks noGrp="1"/>
          </p:cNvSpPr>
          <p:nvPr>
            <p:ph type="ctrTitle"/>
          </p:nvPr>
        </p:nvSpPr>
        <p:spPr>
          <a:xfrm>
            <a:off x="1208314" y="930729"/>
            <a:ext cx="9144000" cy="477837"/>
          </a:xfrm>
        </p:spPr>
        <p:txBody>
          <a:bodyPr>
            <a:normAutofit fontScale="90000"/>
          </a:bodyPr>
          <a:lstStyle/>
          <a:p>
            <a:pPr algn="l"/>
            <a:r>
              <a:rPr lang="en-US" sz="1600" b="1" dirty="0" err="1">
                <a:latin typeface="+mn-lt"/>
                <a:ea typeface="+mn-ea"/>
                <a:cs typeface="+mn-cs"/>
              </a:rPr>
              <a:t>CapsE:A</a:t>
            </a:r>
            <a:r>
              <a:rPr lang="en-US" sz="1600" b="1" dirty="0">
                <a:latin typeface="+mn-lt"/>
                <a:ea typeface="+mn-ea"/>
                <a:cs typeface="+mn-cs"/>
              </a:rPr>
              <a:t> Capsule Network-based Embedding Model for Knowledge Graph Completion and Search Personalization.</a:t>
            </a:r>
          </a:p>
        </p:txBody>
      </p:sp>
      <p:sp>
        <p:nvSpPr>
          <p:cNvPr id="3" name="Subtitle 2">
            <a:extLst>
              <a:ext uri="{FF2B5EF4-FFF2-40B4-BE49-F238E27FC236}">
                <a16:creationId xmlns:a16="http://schemas.microsoft.com/office/drawing/2014/main" id="{0A64B25C-1E83-D14F-82EC-CC2D9EFA4F64}"/>
              </a:ext>
            </a:extLst>
          </p:cNvPr>
          <p:cNvSpPr>
            <a:spLocks noGrp="1"/>
          </p:cNvSpPr>
          <p:nvPr>
            <p:ph type="subTitle" idx="1"/>
          </p:nvPr>
        </p:nvSpPr>
        <p:spPr>
          <a:xfrm>
            <a:off x="1208314" y="2060497"/>
            <a:ext cx="9144000" cy="926419"/>
          </a:xfrm>
        </p:spPr>
        <p:txBody>
          <a:bodyPr>
            <a:normAutofit/>
          </a:bodyPr>
          <a:lstStyle/>
          <a:p>
            <a:pPr algn="l"/>
            <a:r>
              <a:rPr lang="en-US" sz="1800" dirty="0"/>
              <a:t>Limitation of Existing Work:</a:t>
            </a:r>
          </a:p>
          <a:p>
            <a:pPr algn="l"/>
            <a:endParaRPr lang="en-US" sz="1400" dirty="0"/>
          </a:p>
          <a:p>
            <a:pPr algn="l"/>
            <a:endParaRPr lang="en-US" sz="1600" dirty="0"/>
          </a:p>
        </p:txBody>
      </p:sp>
      <p:sp>
        <p:nvSpPr>
          <p:cNvPr id="4" name="TextBox 3">
            <a:extLst>
              <a:ext uri="{FF2B5EF4-FFF2-40B4-BE49-F238E27FC236}">
                <a16:creationId xmlns:a16="http://schemas.microsoft.com/office/drawing/2014/main" id="{41ED2B90-6835-0C4B-B85A-2512916878C1}"/>
              </a:ext>
            </a:extLst>
          </p:cNvPr>
          <p:cNvSpPr txBox="1"/>
          <p:nvPr/>
        </p:nvSpPr>
        <p:spPr>
          <a:xfrm>
            <a:off x="408214" y="303235"/>
            <a:ext cx="1600200" cy="369332"/>
          </a:xfrm>
          <a:prstGeom prst="rect">
            <a:avLst/>
          </a:prstGeom>
          <a:noFill/>
        </p:spPr>
        <p:txBody>
          <a:bodyPr wrap="square" rtlCol="0">
            <a:spAutoFit/>
          </a:bodyPr>
          <a:lstStyle/>
          <a:p>
            <a:r>
              <a:rPr lang="en-US" dirty="0">
                <a:solidFill>
                  <a:srgbClr val="C00000"/>
                </a:solidFill>
              </a:rPr>
              <a:t>Embedding</a:t>
            </a:r>
          </a:p>
        </p:txBody>
      </p:sp>
      <p:sp>
        <p:nvSpPr>
          <p:cNvPr id="5" name="TextBox 4">
            <a:extLst>
              <a:ext uri="{FF2B5EF4-FFF2-40B4-BE49-F238E27FC236}">
                <a16:creationId xmlns:a16="http://schemas.microsoft.com/office/drawing/2014/main" id="{AFB09293-029A-E64B-B817-64C522758E60}"/>
              </a:ext>
            </a:extLst>
          </p:cNvPr>
          <p:cNvSpPr txBox="1"/>
          <p:nvPr/>
        </p:nvSpPr>
        <p:spPr>
          <a:xfrm>
            <a:off x="1208314" y="3429000"/>
            <a:ext cx="7641772" cy="1015663"/>
          </a:xfrm>
          <a:prstGeom prst="rect">
            <a:avLst/>
          </a:prstGeom>
          <a:noFill/>
        </p:spPr>
        <p:txBody>
          <a:bodyPr wrap="square" rtlCol="0">
            <a:spAutoFit/>
          </a:bodyPr>
          <a:lstStyle/>
          <a:p>
            <a:r>
              <a:rPr lang="en-US" dirty="0"/>
              <a:t>Key idea of Approach:</a:t>
            </a:r>
          </a:p>
          <a:p>
            <a:r>
              <a:rPr lang="en-US" sz="1400" dirty="0" err="1"/>
              <a:t>CapsE</a:t>
            </a:r>
            <a:r>
              <a:rPr lang="en-US" sz="1400" dirty="0"/>
              <a:t> employs capsule network to model the entries in the triple at the same dimension. The high-level hypothesis is that each capsule accounts for capture variants of a relation-specific attribute of the entities. The length of the final vector serves as the plausibility score of the triple.</a:t>
            </a:r>
          </a:p>
        </p:txBody>
      </p:sp>
      <p:sp>
        <p:nvSpPr>
          <p:cNvPr id="6" name="TextBox 5">
            <a:extLst>
              <a:ext uri="{FF2B5EF4-FFF2-40B4-BE49-F238E27FC236}">
                <a16:creationId xmlns:a16="http://schemas.microsoft.com/office/drawing/2014/main" id="{0D9FCB9E-2E46-9849-8B1B-EC2C1B783C97}"/>
              </a:ext>
            </a:extLst>
          </p:cNvPr>
          <p:cNvSpPr txBox="1"/>
          <p:nvPr/>
        </p:nvSpPr>
        <p:spPr>
          <a:xfrm>
            <a:off x="1208314" y="5867399"/>
            <a:ext cx="6901543" cy="461665"/>
          </a:xfrm>
          <a:prstGeom prst="rect">
            <a:avLst/>
          </a:prstGeom>
          <a:noFill/>
        </p:spPr>
        <p:txBody>
          <a:bodyPr wrap="square" rtlCol="0">
            <a:spAutoFit/>
          </a:bodyPr>
          <a:lstStyle/>
          <a:p>
            <a:r>
              <a:rPr lang="en-US" sz="1200" dirty="0"/>
              <a:t>Link: </a:t>
            </a:r>
            <a:r>
              <a:rPr lang="en-US" sz="1200" dirty="0">
                <a:hlinkClick r:id="rId2"/>
              </a:rPr>
              <a:t>https://www.aclweb.org/anthology/N19-1226</a:t>
            </a:r>
            <a:endParaRPr lang="en-US" sz="1200" dirty="0"/>
          </a:p>
          <a:p>
            <a:r>
              <a:rPr lang="en-US" sz="1200" dirty="0"/>
              <a:t>Source: NAACL-HIT 2019</a:t>
            </a:r>
          </a:p>
        </p:txBody>
      </p:sp>
    </p:spTree>
    <p:extLst>
      <p:ext uri="{BB962C8B-B14F-4D97-AF65-F5344CB8AC3E}">
        <p14:creationId xmlns:p14="http://schemas.microsoft.com/office/powerpoint/2010/main" val="42672914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5DFDFFA-B656-4A4D-A764-1021AAB79B13}"/>
              </a:ext>
            </a:extLst>
          </p:cNvPr>
          <p:cNvSpPr/>
          <p:nvPr/>
        </p:nvSpPr>
        <p:spPr>
          <a:xfrm>
            <a:off x="522514" y="776291"/>
            <a:ext cx="4778829" cy="5428566"/>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4BA5FF7F-4D31-B04A-B743-6CB08B5D87C5}"/>
              </a:ext>
            </a:extLst>
          </p:cNvPr>
          <p:cNvSpPr txBox="1"/>
          <p:nvPr/>
        </p:nvSpPr>
        <p:spPr>
          <a:xfrm>
            <a:off x="707571" y="1009746"/>
            <a:ext cx="3831771" cy="369332"/>
          </a:xfrm>
          <a:prstGeom prst="rect">
            <a:avLst/>
          </a:prstGeom>
          <a:noFill/>
        </p:spPr>
        <p:txBody>
          <a:bodyPr wrap="square" rtlCol="0">
            <a:spAutoFit/>
          </a:bodyPr>
          <a:lstStyle/>
          <a:p>
            <a:r>
              <a:rPr lang="en-US" dirty="0"/>
              <a:t>Evaluation:</a:t>
            </a:r>
          </a:p>
        </p:txBody>
      </p:sp>
      <p:sp>
        <p:nvSpPr>
          <p:cNvPr id="5" name="TextBox 4">
            <a:extLst>
              <a:ext uri="{FF2B5EF4-FFF2-40B4-BE49-F238E27FC236}">
                <a16:creationId xmlns:a16="http://schemas.microsoft.com/office/drawing/2014/main" id="{2A6021E0-4777-DA47-A283-E30B8C427A77}"/>
              </a:ext>
            </a:extLst>
          </p:cNvPr>
          <p:cNvSpPr txBox="1"/>
          <p:nvPr/>
        </p:nvSpPr>
        <p:spPr>
          <a:xfrm>
            <a:off x="6531428" y="776291"/>
            <a:ext cx="2688772" cy="646331"/>
          </a:xfrm>
          <a:prstGeom prst="rect">
            <a:avLst/>
          </a:prstGeom>
          <a:noFill/>
        </p:spPr>
        <p:txBody>
          <a:bodyPr wrap="square" rtlCol="0">
            <a:spAutoFit/>
          </a:bodyPr>
          <a:lstStyle/>
          <a:p>
            <a:r>
              <a:rPr lang="en-US" dirty="0"/>
              <a:t>Contributions:</a:t>
            </a:r>
          </a:p>
          <a:p>
            <a:endParaRPr lang="en-US" dirty="0"/>
          </a:p>
        </p:txBody>
      </p:sp>
      <p:sp>
        <p:nvSpPr>
          <p:cNvPr id="6" name="TextBox 5">
            <a:extLst>
              <a:ext uri="{FF2B5EF4-FFF2-40B4-BE49-F238E27FC236}">
                <a16:creationId xmlns:a16="http://schemas.microsoft.com/office/drawing/2014/main" id="{2BCBD42A-B05A-774D-A7A8-61F4B02E0D07}"/>
              </a:ext>
            </a:extLst>
          </p:cNvPr>
          <p:cNvSpPr txBox="1"/>
          <p:nvPr/>
        </p:nvSpPr>
        <p:spPr>
          <a:xfrm>
            <a:off x="6531428" y="2939143"/>
            <a:ext cx="2438400" cy="369332"/>
          </a:xfrm>
          <a:prstGeom prst="rect">
            <a:avLst/>
          </a:prstGeom>
          <a:noFill/>
        </p:spPr>
        <p:txBody>
          <a:bodyPr wrap="square" rtlCol="0">
            <a:spAutoFit/>
          </a:bodyPr>
          <a:lstStyle/>
          <a:p>
            <a:r>
              <a:rPr lang="en-US" dirty="0"/>
              <a:t>Limitations:</a:t>
            </a:r>
          </a:p>
        </p:txBody>
      </p:sp>
    </p:spTree>
    <p:extLst>
      <p:ext uri="{BB962C8B-B14F-4D97-AF65-F5344CB8AC3E}">
        <p14:creationId xmlns:p14="http://schemas.microsoft.com/office/powerpoint/2010/main" val="31307423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17AF7-C0C1-B64C-80AB-E4D5190FBCD8}"/>
              </a:ext>
            </a:extLst>
          </p:cNvPr>
          <p:cNvSpPr>
            <a:spLocks noGrp="1"/>
          </p:cNvSpPr>
          <p:nvPr>
            <p:ph type="ctrTitle"/>
          </p:nvPr>
        </p:nvSpPr>
        <p:spPr>
          <a:xfrm>
            <a:off x="1208314" y="930729"/>
            <a:ext cx="9144000" cy="477837"/>
          </a:xfrm>
        </p:spPr>
        <p:txBody>
          <a:bodyPr>
            <a:normAutofit/>
          </a:bodyPr>
          <a:lstStyle/>
          <a:p>
            <a:pPr algn="l"/>
            <a:r>
              <a:rPr lang="en-US" sz="1600" b="1" dirty="0" err="1">
                <a:latin typeface="+mn-lt"/>
                <a:ea typeface="+mn-ea"/>
                <a:cs typeface="+mn-cs"/>
              </a:rPr>
              <a:t>CaRe</a:t>
            </a:r>
            <a:r>
              <a:rPr lang="en-US" sz="1600" b="1" dirty="0">
                <a:latin typeface="+mn-lt"/>
                <a:ea typeface="+mn-ea"/>
                <a:cs typeface="+mn-cs"/>
              </a:rPr>
              <a:t>: Open Knowledge Graph Embeddings</a:t>
            </a:r>
          </a:p>
        </p:txBody>
      </p:sp>
      <p:sp>
        <p:nvSpPr>
          <p:cNvPr id="3" name="Subtitle 2">
            <a:extLst>
              <a:ext uri="{FF2B5EF4-FFF2-40B4-BE49-F238E27FC236}">
                <a16:creationId xmlns:a16="http://schemas.microsoft.com/office/drawing/2014/main" id="{0A64B25C-1E83-D14F-82EC-CC2D9EFA4F64}"/>
              </a:ext>
            </a:extLst>
          </p:cNvPr>
          <p:cNvSpPr>
            <a:spLocks noGrp="1"/>
          </p:cNvSpPr>
          <p:nvPr>
            <p:ph type="subTitle" idx="1"/>
          </p:nvPr>
        </p:nvSpPr>
        <p:spPr>
          <a:xfrm>
            <a:off x="1208314" y="2060497"/>
            <a:ext cx="9144000" cy="926419"/>
          </a:xfrm>
        </p:spPr>
        <p:txBody>
          <a:bodyPr>
            <a:normAutofit/>
          </a:bodyPr>
          <a:lstStyle/>
          <a:p>
            <a:pPr algn="l"/>
            <a:r>
              <a:rPr lang="en-US" sz="1800" dirty="0"/>
              <a:t>Limitation of Existing Work:</a:t>
            </a:r>
          </a:p>
          <a:p>
            <a:pPr algn="l"/>
            <a:endParaRPr lang="en-US" sz="1400" dirty="0"/>
          </a:p>
          <a:p>
            <a:pPr algn="l"/>
            <a:endParaRPr lang="en-US" sz="1600" dirty="0"/>
          </a:p>
        </p:txBody>
      </p:sp>
      <p:sp>
        <p:nvSpPr>
          <p:cNvPr id="4" name="TextBox 3">
            <a:extLst>
              <a:ext uri="{FF2B5EF4-FFF2-40B4-BE49-F238E27FC236}">
                <a16:creationId xmlns:a16="http://schemas.microsoft.com/office/drawing/2014/main" id="{41ED2B90-6835-0C4B-B85A-2512916878C1}"/>
              </a:ext>
            </a:extLst>
          </p:cNvPr>
          <p:cNvSpPr txBox="1"/>
          <p:nvPr/>
        </p:nvSpPr>
        <p:spPr>
          <a:xfrm>
            <a:off x="408214" y="303235"/>
            <a:ext cx="1600200" cy="369332"/>
          </a:xfrm>
          <a:prstGeom prst="rect">
            <a:avLst/>
          </a:prstGeom>
          <a:noFill/>
        </p:spPr>
        <p:txBody>
          <a:bodyPr wrap="square" rtlCol="0">
            <a:spAutoFit/>
          </a:bodyPr>
          <a:lstStyle/>
          <a:p>
            <a:r>
              <a:rPr lang="en-US" dirty="0">
                <a:solidFill>
                  <a:srgbClr val="C00000"/>
                </a:solidFill>
              </a:rPr>
              <a:t>Embedding</a:t>
            </a:r>
          </a:p>
        </p:txBody>
      </p:sp>
      <p:sp>
        <p:nvSpPr>
          <p:cNvPr id="5" name="TextBox 4">
            <a:extLst>
              <a:ext uri="{FF2B5EF4-FFF2-40B4-BE49-F238E27FC236}">
                <a16:creationId xmlns:a16="http://schemas.microsoft.com/office/drawing/2014/main" id="{AFB09293-029A-E64B-B817-64C522758E60}"/>
              </a:ext>
            </a:extLst>
          </p:cNvPr>
          <p:cNvSpPr txBox="1"/>
          <p:nvPr/>
        </p:nvSpPr>
        <p:spPr>
          <a:xfrm>
            <a:off x="1208314" y="3429000"/>
            <a:ext cx="7641772" cy="1015663"/>
          </a:xfrm>
          <a:prstGeom prst="rect">
            <a:avLst/>
          </a:prstGeom>
          <a:noFill/>
        </p:spPr>
        <p:txBody>
          <a:bodyPr wrap="square" rtlCol="0">
            <a:spAutoFit/>
          </a:bodyPr>
          <a:lstStyle/>
          <a:p>
            <a:r>
              <a:rPr lang="en-US" dirty="0"/>
              <a:t>Key idea of Approach:</a:t>
            </a:r>
          </a:p>
          <a:p>
            <a:r>
              <a:rPr lang="en-US" sz="1400" dirty="0" err="1"/>
              <a:t>CaRe</a:t>
            </a:r>
            <a:r>
              <a:rPr lang="en-US" sz="1400" dirty="0"/>
              <a:t> focuses on canonicalization of </a:t>
            </a:r>
            <a:r>
              <a:rPr lang="en-US" sz="1400" dirty="0" err="1"/>
              <a:t>OpenKGs</a:t>
            </a:r>
            <a:r>
              <a:rPr lang="en-US" sz="1400" dirty="0"/>
              <a:t>. The model infuses canonicalization in-formation combined with the neighborhood graph structure to learn rich representations of NPs. And it captures the semantic similarity of RPs.</a:t>
            </a:r>
          </a:p>
        </p:txBody>
      </p:sp>
      <p:sp>
        <p:nvSpPr>
          <p:cNvPr id="6" name="TextBox 5">
            <a:extLst>
              <a:ext uri="{FF2B5EF4-FFF2-40B4-BE49-F238E27FC236}">
                <a16:creationId xmlns:a16="http://schemas.microsoft.com/office/drawing/2014/main" id="{0D9FCB9E-2E46-9849-8B1B-EC2C1B783C97}"/>
              </a:ext>
            </a:extLst>
          </p:cNvPr>
          <p:cNvSpPr txBox="1"/>
          <p:nvPr/>
        </p:nvSpPr>
        <p:spPr>
          <a:xfrm>
            <a:off x="1208314" y="5867399"/>
            <a:ext cx="6901543" cy="461665"/>
          </a:xfrm>
          <a:prstGeom prst="rect">
            <a:avLst/>
          </a:prstGeom>
          <a:noFill/>
        </p:spPr>
        <p:txBody>
          <a:bodyPr wrap="square" rtlCol="0">
            <a:spAutoFit/>
          </a:bodyPr>
          <a:lstStyle/>
          <a:p>
            <a:r>
              <a:rPr lang="en-US" sz="1200" dirty="0"/>
              <a:t>Link: </a:t>
            </a:r>
            <a:r>
              <a:rPr lang="en-US" sz="1200" dirty="0">
                <a:hlinkClick r:id="rId2"/>
              </a:rPr>
              <a:t>http://talukdar.net/papers/CaRe_EMNLP2019.pdf</a:t>
            </a:r>
            <a:endParaRPr lang="en-US" sz="1200" dirty="0"/>
          </a:p>
          <a:p>
            <a:r>
              <a:rPr lang="en-US" sz="1200" dirty="0"/>
              <a:t>Source: EMNLP-IJCNLP 2019</a:t>
            </a:r>
          </a:p>
        </p:txBody>
      </p:sp>
    </p:spTree>
    <p:extLst>
      <p:ext uri="{BB962C8B-B14F-4D97-AF65-F5344CB8AC3E}">
        <p14:creationId xmlns:p14="http://schemas.microsoft.com/office/powerpoint/2010/main" val="13175852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1802</TotalTime>
  <Words>1048</Words>
  <Application>Microsoft Macintosh PowerPoint</Application>
  <PresentationFormat>Widescreen</PresentationFormat>
  <Paragraphs>98</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Learning Attention-based Embeddings for Relation Prediction in Knowledge Graphs</vt:lpstr>
      <vt:lpstr>PowerPoint Presentation</vt:lpstr>
      <vt:lpstr>DihEdral: Relation Embedding with Dihedral Group in Knowledge Graph</vt:lpstr>
      <vt:lpstr>PowerPoint Presentation</vt:lpstr>
      <vt:lpstr>RSN: Learning to Exploit Long-term Relational Dependencies in Knowledge Graphs</vt:lpstr>
      <vt:lpstr>Paper Name</vt:lpstr>
      <vt:lpstr>CapsE:A Capsule Network-based Embedding Model for Knowledge Graph Completion and Search Personalization.</vt:lpstr>
      <vt:lpstr>PowerPoint Presentation</vt:lpstr>
      <vt:lpstr>CaRe: Open Knowledge Graph Embeddings</vt:lpstr>
      <vt:lpstr>CrossE: Interaction Embeddings for Prediction and Explanation in Knowledge Graphs</vt:lpstr>
      <vt:lpstr>TuckER: Tensor Factorization for Knowledge Graph Completion</vt:lpstr>
      <vt:lpstr>RotatE: Knowledge Graph Embedding by Relational Rotation in Complex Space.</vt:lpstr>
      <vt:lpstr>C</vt:lpstr>
      <vt:lpstr>C</vt:lpstr>
      <vt:lpstr>C</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Learning Attention-based Embeddings for Relation Prediction in Knowledge Graphs</dc:title>
  <dc:creator>Microsoft Office User</dc:creator>
  <cp:lastModifiedBy>Microsoft Office User</cp:lastModifiedBy>
  <cp:revision>10</cp:revision>
  <dcterms:created xsi:type="dcterms:W3CDTF">2020-05-15T08:59:40Z</dcterms:created>
  <dcterms:modified xsi:type="dcterms:W3CDTF">2020-05-16T15:02:34Z</dcterms:modified>
</cp:coreProperties>
</file>