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9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F094-E8F4-4840-BC0D-FC0AF153A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2D843-676B-C940-9238-BBA35705D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C283-910C-384A-B61E-41F00310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9F87-6FDD-A046-846F-AA1D18EC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676B-F6F8-4045-A2B7-8269F4A1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4E6A-C08C-F44B-8B43-A86CCA80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7166E-6786-B040-A722-2EDF1CBB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086D-1B2C-BE4B-B74B-FA8FBE95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CC12-99DC-8346-B8EE-E81E3038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E2DF-227C-A84D-927C-3FE2B5D9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5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3245D-1A3F-464A-9F3E-5343E0BB7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2B25B-ED09-D54A-8835-179C0A43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8338A-B8A4-DE47-817B-C7D93EBE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CD10-3634-B240-BD82-70C78411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AF1F-B4FD-C041-A3EF-A9D79EAF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3015-DF51-A34F-B45B-F37BA1B6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3A-8FA2-4447-9F23-D6B011B4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860D-E26F-DF40-859C-AD6EAFC5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075E-B420-744E-8757-B022D7E6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9514-3CDE-1141-8F91-4524B2F7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074-FC9C-9443-A3D3-360604AD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38874-21B9-1D45-8F1F-47A9BE9A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D9C2-E450-6847-B35B-2F15847B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D340-7EF7-154F-91CB-F39B96AA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8C78-1256-BE4C-9FA5-809D0451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F3D2-D84E-1143-8372-D4514D91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A5EA-50EF-9247-96D0-2A5A97899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55B1-5F13-C441-8182-E8A43ACC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25A9-E2C5-5343-888B-B85EB404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267EC-639A-F140-9C9A-E3236ED7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D1E1C-C68F-CD44-A298-C2C10673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4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61E2-B549-F34E-B61F-7E7F568F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ECF0-58B5-6F48-8E90-82886255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D65CD-F3F3-0A4D-8505-6D0FF1273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34F74-67AB-ED4D-A20C-232AD9BBF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B631D-5509-2E4D-989E-1C58FCF20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F063C-88BC-424B-B197-3E47B511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8ADFC-6872-3C4E-B655-91DC535C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C19B-3A92-B54E-BAA2-A27F1F0F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9C4F-0527-B249-A8DE-C29155C9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04802-2080-D940-8184-C3153A4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6BD38-7746-CE44-980E-EB3E9D93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234EE-E9EC-DC4D-8A13-AC02513A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A18D1-62FA-CB4A-8C9E-BAB86FA0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F3047-D5D4-D747-A8B4-39B1C59B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03DA2-1EC0-C749-A538-525C4E77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55A7-01D3-5C4E-9B77-44D3B8C9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57D5-FE99-9D43-B27D-15907638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2B8EC-5731-9847-AB9C-61612A6C5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5FEA-BA93-E14B-BDB1-0EDC4F04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1151F-C3E3-BD4C-9747-7C10DBDA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F68D-4000-1B4F-BB6E-DA265E5D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109-763C-B249-8629-AD582843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626D2-DA18-554C-94EB-C64271B26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9D03-BD3C-8B4B-A624-064CB9F1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6974-DE88-D44C-866A-8FFCC6B6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87B4-5B6F-FE47-B43B-4A653F02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CA7D0-47D6-784E-BE4E-1C9DDB9E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8F106-B0FC-7841-94DB-55951D8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50EE-E63E-1D4A-B815-BD784A49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2C5A-7F67-774E-8C03-8660805C6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8E48-05B0-444B-BA82-BD9CDA5EE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84A5-9A2B-4943-84F0-9C007BBAA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2554-1AA7-794A-BAF4-E899ADE77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F6B0A-4B73-3D40-944B-D6C495CF3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3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2A63-88B4-794B-97B4-E77C09E4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93" y="384148"/>
            <a:ext cx="10515600" cy="523875"/>
          </a:xfrm>
        </p:spPr>
        <p:txBody>
          <a:bodyPr>
            <a:normAutofit/>
          </a:bodyPr>
          <a:lstStyle/>
          <a:p>
            <a:r>
              <a:rPr lang="en-US" sz="2000" b="1" dirty="0"/>
              <a:t>Embedding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64295-B646-214C-8ABF-49AB867C08FC}"/>
              </a:ext>
            </a:extLst>
          </p:cNvPr>
          <p:cNvSpPr txBox="1"/>
          <p:nvPr/>
        </p:nvSpPr>
        <p:spPr>
          <a:xfrm>
            <a:off x="670093" y="1253291"/>
            <a:ext cx="530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Knowledge graph (KG) embedding aims to encode the entities and relations in KG into low dimensional vector space that can be used for subsequent algorithms.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5067-D562-2A42-A7AC-FE0D5DC7B88F}"/>
              </a:ext>
            </a:extLst>
          </p:cNvPr>
          <p:cNvSpPr/>
          <p:nvPr/>
        </p:nvSpPr>
        <p:spPr>
          <a:xfrm>
            <a:off x="6199832" y="1282193"/>
            <a:ext cx="5304752" cy="386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C5D625-7693-7C4E-8B90-26E244332A72}"/>
              </a:ext>
            </a:extLst>
          </p:cNvPr>
          <p:cNvSpPr/>
          <p:nvPr/>
        </p:nvSpPr>
        <p:spPr>
          <a:xfrm>
            <a:off x="6819759" y="4524894"/>
            <a:ext cx="4102546" cy="3015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996F3-15CD-074B-9C7E-61F42100DDB2}"/>
              </a:ext>
            </a:extLst>
          </p:cNvPr>
          <p:cNvSpPr txBox="1"/>
          <p:nvPr/>
        </p:nvSpPr>
        <p:spPr>
          <a:xfrm>
            <a:off x="8333603" y="4529809"/>
            <a:ext cx="210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Knowledge Graphs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16A134-28E6-4448-BC89-EC6FE15C2EA9}"/>
              </a:ext>
            </a:extLst>
          </p:cNvPr>
          <p:cNvSpPr/>
          <p:nvPr/>
        </p:nvSpPr>
        <p:spPr>
          <a:xfrm>
            <a:off x="6819759" y="4015103"/>
            <a:ext cx="4102546" cy="3015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731BB-7B0A-F34E-AFBB-0D06B1130034}"/>
              </a:ext>
            </a:extLst>
          </p:cNvPr>
          <p:cNvSpPr txBox="1"/>
          <p:nvPr/>
        </p:nvSpPr>
        <p:spPr>
          <a:xfrm>
            <a:off x="7827764" y="4029730"/>
            <a:ext cx="260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Knowledge Graph Embeddings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7C8D2-87EB-9F4C-8FD6-3FBDFFD10B60}"/>
              </a:ext>
            </a:extLst>
          </p:cNvPr>
          <p:cNvSpPr/>
          <p:nvPr/>
        </p:nvSpPr>
        <p:spPr>
          <a:xfrm>
            <a:off x="6790989" y="3224392"/>
            <a:ext cx="1410511" cy="311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B41D4-AE7A-D743-A3A8-79FAAF0B99A0}"/>
              </a:ext>
            </a:extLst>
          </p:cNvPr>
          <p:cNvSpPr txBox="1"/>
          <p:nvPr/>
        </p:nvSpPr>
        <p:spPr>
          <a:xfrm>
            <a:off x="6747212" y="3219218"/>
            <a:ext cx="1634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Relation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EF435F-EF69-1442-A287-5E8DC68C1A97}"/>
              </a:ext>
            </a:extLst>
          </p:cNvPr>
          <p:cNvSpPr/>
          <p:nvPr/>
        </p:nvSpPr>
        <p:spPr>
          <a:xfrm>
            <a:off x="8198997" y="3224563"/>
            <a:ext cx="1536970" cy="311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 Recognition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8B99CF-9C73-8549-8252-899A9D10F692}"/>
              </a:ext>
            </a:extLst>
          </p:cNvPr>
          <p:cNvSpPr/>
          <p:nvPr/>
        </p:nvSpPr>
        <p:spPr>
          <a:xfrm>
            <a:off x="9742124" y="3221054"/>
            <a:ext cx="1180417" cy="310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ECAC4-B717-934A-9DEB-423943FBF553}"/>
              </a:ext>
            </a:extLst>
          </p:cNvPr>
          <p:cNvSpPr txBox="1"/>
          <p:nvPr/>
        </p:nvSpPr>
        <p:spPr>
          <a:xfrm>
            <a:off x="9741888" y="3223164"/>
            <a:ext cx="118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KG Alignment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7FA22-9B73-5F43-B501-4305A382590E}"/>
              </a:ext>
            </a:extLst>
          </p:cNvPr>
          <p:cNvSpPr txBox="1"/>
          <p:nvPr/>
        </p:nvSpPr>
        <p:spPr>
          <a:xfrm>
            <a:off x="6795209" y="3537954"/>
            <a:ext cx="14333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Reasoning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693A2-25DE-2A44-8C63-0532633E4A64}"/>
              </a:ext>
            </a:extLst>
          </p:cNvPr>
          <p:cNvSpPr txBox="1"/>
          <p:nvPr/>
        </p:nvSpPr>
        <p:spPr>
          <a:xfrm>
            <a:off x="8228591" y="3535751"/>
            <a:ext cx="10719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Linking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CADF4-75E2-AA40-A0F6-51FDB733B04C}"/>
              </a:ext>
            </a:extLst>
          </p:cNvPr>
          <p:cNvSpPr txBox="1"/>
          <p:nvPr/>
        </p:nvSpPr>
        <p:spPr>
          <a:xfrm>
            <a:off x="9639475" y="2913979"/>
            <a:ext cx="12830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C8069A-9656-0740-ABB6-9F36BA73D7B5}"/>
              </a:ext>
            </a:extLst>
          </p:cNvPr>
          <p:cNvSpPr txBox="1"/>
          <p:nvPr/>
        </p:nvSpPr>
        <p:spPr>
          <a:xfrm>
            <a:off x="6790989" y="2917576"/>
            <a:ext cx="140800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KG Completion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6902F5-AB01-D644-BD86-E652D91FE3B5}"/>
              </a:ext>
            </a:extLst>
          </p:cNvPr>
          <p:cNvSpPr txBox="1"/>
          <p:nvPr/>
        </p:nvSpPr>
        <p:spPr>
          <a:xfrm>
            <a:off x="8198997" y="2916444"/>
            <a:ext cx="14333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KG Construction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3D44E3-FFB9-A449-A7CA-2F8B64C4A387}"/>
              </a:ext>
            </a:extLst>
          </p:cNvPr>
          <p:cNvSpPr txBox="1"/>
          <p:nvPr/>
        </p:nvSpPr>
        <p:spPr>
          <a:xfrm>
            <a:off x="9300507" y="3534610"/>
            <a:ext cx="16220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KG Validation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513743-6973-1542-9CC0-040796B1F86C}"/>
              </a:ext>
            </a:extLst>
          </p:cNvPr>
          <p:cNvSpPr txBox="1"/>
          <p:nvPr/>
        </p:nvSpPr>
        <p:spPr>
          <a:xfrm>
            <a:off x="6790989" y="2409818"/>
            <a:ext cx="18678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Query/Q&amp;A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80BCB3-D0B7-3043-B041-0D60FFC34A6E}"/>
              </a:ext>
            </a:extLst>
          </p:cNvPr>
          <p:cNvSpPr txBox="1"/>
          <p:nvPr/>
        </p:nvSpPr>
        <p:spPr>
          <a:xfrm>
            <a:off x="6790987" y="1482845"/>
            <a:ext cx="153697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Recommendation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507FB3-48AD-0E48-9CF6-52E8506163A4}"/>
              </a:ext>
            </a:extLst>
          </p:cNvPr>
          <p:cNvSpPr txBox="1"/>
          <p:nvPr/>
        </p:nvSpPr>
        <p:spPr>
          <a:xfrm>
            <a:off x="8658823" y="2409817"/>
            <a:ext cx="22472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Document Understanding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8C78A-547C-BC46-9B3A-F332F617B8EF}"/>
              </a:ext>
            </a:extLst>
          </p:cNvPr>
          <p:cNvSpPr txBox="1"/>
          <p:nvPr/>
        </p:nvSpPr>
        <p:spPr>
          <a:xfrm>
            <a:off x="6790988" y="2098301"/>
            <a:ext cx="186783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Information Extraction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F63F1A-2370-CC43-B761-EA936D7136BB}"/>
              </a:ext>
            </a:extLst>
          </p:cNvPr>
          <p:cNvSpPr txBox="1"/>
          <p:nvPr/>
        </p:nvSpPr>
        <p:spPr>
          <a:xfrm>
            <a:off x="8658825" y="2098301"/>
            <a:ext cx="224723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Decision Making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8EC2B1-6E3F-454A-8AC9-CE40A5DE49A8}"/>
              </a:ext>
            </a:extLst>
          </p:cNvPr>
          <p:cNvSpPr txBox="1"/>
          <p:nvPr/>
        </p:nvSpPr>
        <p:spPr>
          <a:xfrm>
            <a:off x="8658823" y="1787678"/>
            <a:ext cx="22472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Causal Reasoning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5B9349-5248-A04C-B770-1FF8714B493D}"/>
              </a:ext>
            </a:extLst>
          </p:cNvPr>
          <p:cNvSpPr txBox="1"/>
          <p:nvPr/>
        </p:nvSpPr>
        <p:spPr>
          <a:xfrm>
            <a:off x="10892965" y="1890067"/>
            <a:ext cx="5426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4F37A-5519-1348-B6AB-6B3DDB6912CD}"/>
              </a:ext>
            </a:extLst>
          </p:cNvPr>
          <p:cNvSpPr txBox="1"/>
          <p:nvPr/>
        </p:nvSpPr>
        <p:spPr>
          <a:xfrm>
            <a:off x="10906057" y="3200357"/>
            <a:ext cx="7018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47517577-956A-1644-9C04-29908B664A51}"/>
              </a:ext>
            </a:extLst>
          </p:cNvPr>
          <p:cNvSpPr/>
          <p:nvPr/>
        </p:nvSpPr>
        <p:spPr>
          <a:xfrm rot="10800000">
            <a:off x="6349099" y="2246046"/>
            <a:ext cx="189034" cy="2304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2E1E4-429B-3145-B91D-211521A7145F}"/>
              </a:ext>
            </a:extLst>
          </p:cNvPr>
          <p:cNvSpPr txBox="1"/>
          <p:nvPr/>
        </p:nvSpPr>
        <p:spPr>
          <a:xfrm>
            <a:off x="6790987" y="1788629"/>
            <a:ext cx="18678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Risk Assessment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CC420-36E5-F447-8A2B-62E4166756B5}"/>
              </a:ext>
            </a:extLst>
          </p:cNvPr>
          <p:cNvSpPr txBox="1"/>
          <p:nvPr/>
        </p:nvSpPr>
        <p:spPr>
          <a:xfrm>
            <a:off x="6211530" y="5356254"/>
            <a:ext cx="551190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KG Embedding is a </a:t>
            </a:r>
            <a:r>
              <a:rPr lang="en-US" sz="1200" b="1" i="1" dirty="0"/>
              <a:t>fundamental</a:t>
            </a:r>
            <a:r>
              <a:rPr lang="en-US" sz="1200" i="1" dirty="0"/>
              <a:t> problem in mining relational patterns, construction and completion, classification, validation and upper level applications.</a:t>
            </a:r>
          </a:p>
          <a:p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39F8319-AE89-6141-A3D3-A73B3309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6" y="3017876"/>
            <a:ext cx="5588441" cy="185159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311E22B-6E1C-9E4B-8402-F9C373BDC1B1}"/>
              </a:ext>
            </a:extLst>
          </p:cNvPr>
          <p:cNvSpPr txBox="1"/>
          <p:nvPr/>
        </p:nvSpPr>
        <p:spPr>
          <a:xfrm>
            <a:off x="935528" y="5143044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An Example of  Embedding on Biomedical Networks</a:t>
            </a:r>
          </a:p>
          <a:p>
            <a:r>
              <a:rPr lang="en-US" sz="1200" i="1" dirty="0"/>
              <a:t>[Graph Embedding on Biomedical Networks; Xiang Yue et al.]</a:t>
            </a:r>
          </a:p>
        </p:txBody>
      </p:sp>
    </p:spTree>
    <p:extLst>
      <p:ext uri="{BB962C8B-B14F-4D97-AF65-F5344CB8AC3E}">
        <p14:creationId xmlns:p14="http://schemas.microsoft.com/office/powerpoint/2010/main" val="153840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FACE3B-33C7-D944-8CD0-52A34CB2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553"/>
            <a:ext cx="10515600" cy="523875"/>
          </a:xfrm>
        </p:spPr>
        <p:txBody>
          <a:bodyPr>
            <a:normAutofit/>
          </a:bodyPr>
          <a:lstStyle/>
          <a:p>
            <a:r>
              <a:rPr lang="en-US" sz="2000" b="1" dirty="0"/>
              <a:t>Embedding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15B626-BC91-CF4B-8268-122A68DA1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06479"/>
              </p:ext>
            </p:extLst>
          </p:nvPr>
        </p:nvGraphicFramePr>
        <p:xfrm>
          <a:off x="868463" y="1333544"/>
          <a:ext cx="1030312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560">
                  <a:extLst>
                    <a:ext uri="{9D8B030D-6E8A-4147-A177-3AD203B41FA5}">
                      <a16:colId xmlns:a16="http://schemas.microsoft.com/office/drawing/2014/main" val="3371443175"/>
                    </a:ext>
                  </a:extLst>
                </a:gridCol>
                <a:gridCol w="5151560">
                  <a:extLst>
                    <a:ext uri="{9D8B030D-6E8A-4147-A177-3AD203B41FA5}">
                      <a16:colId xmlns:a16="http://schemas.microsoft.com/office/drawing/2014/main" val="3907541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Addressed models (2019-2020)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6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structural and semantic information in a unified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 (AAAI 2020),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ConvKB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(ACL 2019), S2E(AAAI 2020), </a:t>
                      </a:r>
                      <a:r>
                        <a:rPr lang="en-US" sz="1800" dirty="0" err="1"/>
                        <a:t>CaRe</a:t>
                      </a:r>
                      <a:r>
                        <a:rPr lang="en-US" sz="1800" dirty="0"/>
                        <a:t> (NAACL-HIT 2019), </a:t>
                      </a:r>
                      <a:r>
                        <a:rPr lang="en-US" sz="1800" dirty="0" err="1"/>
                        <a:t>InteractE</a:t>
                      </a:r>
                      <a:r>
                        <a:rPr lang="en-US" sz="1800" dirty="0"/>
                        <a:t>(AAAI2020)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8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capacity - address on symmetry, inversion, composition, long term dependency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DihEdral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(ACL 2019), OTE (ACL 2020),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RSN(ICML 2019), </a:t>
                      </a:r>
                      <a:r>
                        <a:rPr lang="en-US" sz="1800" dirty="0" err="1"/>
                        <a:t>CapsE</a:t>
                      </a:r>
                      <a:r>
                        <a:rPr lang="en-US" sz="1800" dirty="0"/>
                        <a:t>(NAACL-HIT 2019), </a:t>
                      </a:r>
                      <a:r>
                        <a:rPr lang="en-US" sz="1800" dirty="0" err="1"/>
                        <a:t>CrossE</a:t>
                      </a:r>
                      <a:r>
                        <a:rPr lang="en-US" sz="1800" dirty="0"/>
                        <a:t>(EMNLP-IJCNLP 2019), </a:t>
                      </a:r>
                      <a:r>
                        <a:rPr lang="en-US" sz="1800" dirty="0" err="1"/>
                        <a:t>RotatE</a:t>
                      </a:r>
                      <a:r>
                        <a:rPr lang="en-US" sz="1800" dirty="0"/>
                        <a:t>(ICLR 2019)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7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Explainability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RPJE (AAAI 2020,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enhanced model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9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 scale / 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(ACL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39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EEBA78-CC92-5E4E-8A8B-FFC60BAA8D0C}"/>
              </a:ext>
            </a:extLst>
          </p:cNvPr>
          <p:cNvSpPr txBox="1"/>
          <p:nvPr/>
        </p:nvSpPr>
        <p:spPr>
          <a:xfrm>
            <a:off x="868463" y="4592986"/>
            <a:ext cx="103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1: distill structural information and combine it with semantic information for different KG tasks.</a:t>
            </a:r>
          </a:p>
          <a:p>
            <a:r>
              <a:rPr lang="en-US" dirty="0"/>
              <a:t>Trend 2: Better expression capacity, especially representing complex relation features.</a:t>
            </a:r>
          </a:p>
        </p:txBody>
      </p:sp>
    </p:spTree>
    <p:extLst>
      <p:ext uri="{BB962C8B-B14F-4D97-AF65-F5344CB8AC3E}">
        <p14:creationId xmlns:p14="http://schemas.microsoft.com/office/powerpoint/2010/main" val="306885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99D3FE-F0E1-B64B-A245-7E1F0F60D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741" y="1193800"/>
            <a:ext cx="4978400" cy="447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C7F7A-B86B-6644-84DD-EC9801E0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41" y="525763"/>
            <a:ext cx="10515600" cy="549275"/>
          </a:xfrm>
        </p:spPr>
        <p:txBody>
          <a:bodyPr>
            <a:normAutofit/>
          </a:bodyPr>
          <a:lstStyle/>
          <a:p>
            <a:r>
              <a:rPr lang="en-US" sz="1800" b="1" dirty="0"/>
              <a:t>Relation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E3298-B6F4-8F4B-8675-BD255E9F1398}"/>
              </a:ext>
            </a:extLst>
          </p:cNvPr>
          <p:cNvSpPr txBox="1"/>
          <p:nvPr/>
        </p:nvSpPr>
        <p:spPr>
          <a:xfrm>
            <a:off x="988541" y="1092792"/>
            <a:ext cx="541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 extraction is to solve the problem of entity semantic linking, which is of great significance to many natural language processing applications.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CB9CE-759C-474B-8F16-F9066F02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1" y="2547643"/>
            <a:ext cx="4978400" cy="2755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2E363-4B97-284A-A097-CC023B89F4E4}"/>
              </a:ext>
            </a:extLst>
          </p:cNvPr>
          <p:cNvSpPr txBox="1"/>
          <p:nvPr/>
        </p:nvSpPr>
        <p:spPr>
          <a:xfrm>
            <a:off x="1521940" y="563936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Relation extraction flow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A75-1D37-F54B-96D0-44D48C200BF9}"/>
              </a:ext>
            </a:extLst>
          </p:cNvPr>
          <p:cNvSpPr txBox="1"/>
          <p:nvPr/>
        </p:nvSpPr>
        <p:spPr>
          <a:xfrm>
            <a:off x="7095524" y="5686386"/>
            <a:ext cx="3237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Evolution process diagram of relation extraction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4BA00-5E3E-F54D-83A2-2C14C182E913}"/>
              </a:ext>
            </a:extLst>
          </p:cNvPr>
          <p:cNvSpPr txBox="1"/>
          <p:nvPr/>
        </p:nvSpPr>
        <p:spPr>
          <a:xfrm>
            <a:off x="617838" y="6471770"/>
            <a:ext cx="500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 A Survey of Relation Extraction of Knowledge Graphs; </a:t>
            </a:r>
            <a:r>
              <a:rPr lang="en-US" sz="1200" i="1" dirty="0" err="1"/>
              <a:t>Aoran</a:t>
            </a:r>
            <a:r>
              <a:rPr lang="en-US" sz="1200" i="1" dirty="0"/>
              <a:t> Li et al.; 2019 ]</a:t>
            </a:r>
          </a:p>
        </p:txBody>
      </p:sp>
    </p:spTree>
    <p:extLst>
      <p:ext uri="{BB962C8B-B14F-4D97-AF65-F5344CB8AC3E}">
        <p14:creationId xmlns:p14="http://schemas.microsoft.com/office/powerpoint/2010/main" val="237450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0245F4-3BA2-6D45-8D4C-5343B97A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1800" dirty="0"/>
              <a:t>Relation Extraction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F416C4-7A33-6540-99FD-EE42EBA24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49781"/>
              </p:ext>
            </p:extLst>
          </p:nvPr>
        </p:nvGraphicFramePr>
        <p:xfrm>
          <a:off x="838200" y="914400"/>
          <a:ext cx="10515600" cy="352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780">
                  <a:extLst>
                    <a:ext uri="{9D8B030D-6E8A-4147-A177-3AD203B41FA5}">
                      <a16:colId xmlns:a16="http://schemas.microsoft.com/office/drawing/2014/main" val="2535784333"/>
                    </a:ext>
                  </a:extLst>
                </a:gridCol>
                <a:gridCol w="5986820">
                  <a:extLst>
                    <a:ext uri="{9D8B030D-6E8A-4147-A177-3AD203B41FA5}">
                      <a16:colId xmlns:a16="http://schemas.microsoft.com/office/drawing/2014/main" val="1415588192"/>
                    </a:ext>
                  </a:extLst>
                </a:gridCol>
              </a:tblGrid>
              <a:tr h="322582">
                <a:tc>
                  <a:txBody>
                    <a:bodyPr/>
                    <a:lstStyle/>
                    <a:p>
                      <a:r>
                        <a:rPr lang="en-US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(2019-2010)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22656"/>
                  </a:ext>
                </a:extLst>
              </a:tr>
              <a:tr h="112257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Incorporating extra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Leverage implicit relational knowledge into relation extraction model for long-tailed data  (NAACL-HLT 2019)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Knowledge-aware attention model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 entity relation subgraphs and rank relevance (IJCAI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08662"/>
                  </a:ext>
                </a:extLst>
              </a:tr>
              <a:tr h="51880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Unsupervised /unlabeled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the relational knowledge to identify novel relations in unlabeled data (EMNLP-IJCNLP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15832"/>
                  </a:ext>
                </a:extLst>
              </a:tr>
              <a:tr h="56838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Implicit discourse relation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Contextualized representation + bilateral multi-perspective matching + global information fusion (IJCAI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81519"/>
                  </a:ext>
                </a:extLst>
              </a:tr>
              <a:tr h="788695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Few-shot/ Long-tail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Encoding the query instance and class prototype interactively through multi-level matching and aggregation. (ACL 2019)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Leverage implicit relational knowledge into relation extraction model for long-tailed data  (NAACL-HLT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6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69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9D1-916A-524F-BB54-F015B34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4332-5CC5-5D4D-B0D0-D6F7E3AF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4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FF04-4935-5C4A-98D8-25B66957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269"/>
            <a:ext cx="10515600" cy="403360"/>
          </a:xfrm>
        </p:spPr>
        <p:txBody>
          <a:bodyPr>
            <a:normAutofit/>
          </a:bodyPr>
          <a:lstStyle/>
          <a:p>
            <a:r>
              <a:rPr lang="en-US" sz="1600" b="1" dirty="0"/>
              <a:t>Q&amp;A / Query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23772A-1CAC-6243-A84F-6D1036B18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6766"/>
              </p:ext>
            </p:extLst>
          </p:nvPr>
        </p:nvGraphicFramePr>
        <p:xfrm>
          <a:off x="838200" y="768486"/>
          <a:ext cx="10515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681">
                  <a:extLst>
                    <a:ext uri="{9D8B030D-6E8A-4147-A177-3AD203B41FA5}">
                      <a16:colId xmlns:a16="http://schemas.microsoft.com/office/drawing/2014/main" val="83331442"/>
                    </a:ext>
                  </a:extLst>
                </a:gridCol>
                <a:gridCol w="5205919">
                  <a:extLst>
                    <a:ext uri="{9D8B030D-6E8A-4147-A177-3AD203B41FA5}">
                      <a16:colId xmlns:a16="http://schemas.microsoft.com/office/drawing/2014/main" val="397181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Ability of proactively leading the conversation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Proactive Human-Machine Conversation with Explicit Conversation Goals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(ACL 2019) --- Planning dialogue strategy over a knowledge graph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a KG-Copy Network for Non-Goal Oriented Dialogues (ISWC 2019)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4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Quantity, Counting and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Counting Query Answers over a DL-Lite KB (IJCAI 2020)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 Query rewriting technique into first-order logic with counting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Qsearch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Answering Quantity Queries from Text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(ISWC 2019) ---  Extract quantity facts from text (ISWC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5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SPARQA: Skeleton-based Semantic Parsing for Complex Questions over Knowledge Bases (AAAI 2020)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Mapping Factoid Adjective Constraints to Existential Restrictions over Knowledge Bases (ISWC 2019)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 Mapping an adjective to several existential restrictions or their negation forms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Retrieve, Program, Repeat: Complex Knowledge Base Question Answering via Alternate Meta-learning (IJCAI 2020)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to Rank Query Graphs for Complex Question Answering over Knowledge Graphs (ISWC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6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scale /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Absorption-Based Query Answering for Expressive Description Logics (ISWC 2019)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 Rewrites/absorbs a conjunctive query into several simple axioms such that minor extensions of the tableau algorithm appropriately create and propagate bindings for variables through completion graphs.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Anytime Large-Scale Analytics of Linked Open Data (ISWC 2019)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 Numerical aggregators/rewrite expensive queries into a set of queries that each satisfy the fair use policy. 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241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FAB873-1409-2340-8985-4F59050CF355}"/>
              </a:ext>
            </a:extLst>
          </p:cNvPr>
          <p:cNvSpPr txBox="1"/>
          <p:nvPr/>
        </p:nvSpPr>
        <p:spPr>
          <a:xfrm>
            <a:off x="1258957" y="5974400"/>
            <a:ext cx="902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1 : Answering complex questions via KGs is still an important topic</a:t>
            </a:r>
          </a:p>
          <a:p>
            <a:r>
              <a:rPr lang="en-US" dirty="0"/>
              <a:t>Trend 2:  Leading dialogue with and without explicit conversation goal.</a:t>
            </a:r>
          </a:p>
        </p:txBody>
      </p:sp>
    </p:spTree>
    <p:extLst>
      <p:ext uri="{BB962C8B-B14F-4D97-AF65-F5344CB8AC3E}">
        <p14:creationId xmlns:p14="http://schemas.microsoft.com/office/powerpoint/2010/main" val="142242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676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Embedding</vt:lpstr>
      <vt:lpstr>Embedding</vt:lpstr>
      <vt:lpstr>Relation Extraction</vt:lpstr>
      <vt:lpstr>Relation Extraction</vt:lpstr>
      <vt:lpstr>PowerPoint Presentation</vt:lpstr>
      <vt:lpstr>Q&amp;A /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2020-05-22T01:34:17Z</dcterms:created>
  <dcterms:modified xsi:type="dcterms:W3CDTF">2020-05-23T08:46:40Z</dcterms:modified>
</cp:coreProperties>
</file>