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86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1"/>
      <p:bold r:id="rId22"/>
      <p:italic r:id="rId23"/>
      <p:boldItalic r:id="rId24"/>
    </p:embeddedFont>
    <p:embeddedFont>
      <p:font typeface="Helvetica Neue Light" panose="02000403000000020004" pitchFamily="2" charset="0"/>
      <p:regular r:id="rId25"/>
      <p:bold r:id="rId26"/>
      <p:italic r:id="rId27"/>
      <p:boldItalic r:id="rId28"/>
    </p:embeddedFon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isMoKmzIJD1UKF+uQQQhkd1aoQ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7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F2C0AE5-97CA-46D7-AC6A-57EB813A9A07}">
  <a:tblStyle styleId="{9F2C0AE5-97CA-46D7-AC6A-57EB813A9A0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7"/>
    <p:restoredTop sz="94680"/>
  </p:normalViewPr>
  <p:slideViewPr>
    <p:cSldViewPr snapToGrid="0">
      <p:cViewPr varScale="1">
        <p:scale>
          <a:sx n="276" d="100"/>
          <a:sy n="276" d="100"/>
        </p:scale>
        <p:origin x="1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7" name="Google Shape;30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3" name="Google Shape;31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050">
              <a:solidFill>
                <a:srgbClr val="3C4043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1" name="Google Shape;3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5da3183287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7" name="Google Shape;337;g25da3183287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3" name="Google Shape;3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5da3183287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g25da3183287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c1ef9f640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g2c1ef9f640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5da3183287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6" name="Google Shape;246;g25da3183287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4" name="Google Shape;28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CCE8-633C-7B03-7897-18F66A908A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9C0A7-3E23-82ED-2840-A1A23065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4C117-C940-4658-29C7-C58DF23A9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2D885-0AB7-7F78-DBCB-ECB0659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6F043-C968-28CC-836F-7B57890EB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450762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9F3DC-FCD6-CE5C-4DC1-4D7762884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A36A0-7CEB-95B5-D350-301DB12C0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76AB1-6495-3788-0A9E-32364DD35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AD5F7-0929-33E0-2389-E988657B5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4313B-8CAD-8114-326B-4A5542873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907100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EB14D-3596-1F05-3700-00CE1DA7FC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F0039E-3A66-2E17-5133-020A95E330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322F4-84E6-1340-C643-8C24660F4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D7DF0-AF0D-9AF7-856B-2DB240435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DA7F1-C959-6084-E842-3837A39B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271975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meo 2023 Internal">
  <p:cSld name="Vimeo 2023 Internal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2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19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2"/>
          <p:cNvSpPr txBox="1">
            <a:spLocks noGrp="1"/>
          </p:cNvSpPr>
          <p:nvPr>
            <p:ph type="subTitle" idx="1"/>
          </p:nvPr>
        </p:nvSpPr>
        <p:spPr>
          <a:xfrm>
            <a:off x="457200" y="1219200"/>
            <a:ext cx="79035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2"/>
          <p:cNvSpPr txBox="1">
            <a:spLocks noGrp="1"/>
          </p:cNvSpPr>
          <p:nvPr>
            <p:ph type="sldNum" idx="12"/>
          </p:nvPr>
        </p:nvSpPr>
        <p:spPr>
          <a:xfrm>
            <a:off x="8686849" y="4771000"/>
            <a:ext cx="360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8195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slide 2">
  <p:cSld name="Section slide 2">
    <p:bg>
      <p:bgPr>
        <a:solidFill>
          <a:schemeClr val="dk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>
            <a:spLocks noGrp="1"/>
          </p:cNvSpPr>
          <p:nvPr>
            <p:ph type="title"/>
          </p:nvPr>
        </p:nvSpPr>
        <p:spPr>
          <a:xfrm>
            <a:off x="12750" y="2077650"/>
            <a:ext cx="9118500" cy="9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Helvetica Neue Light"/>
              <a:buNone/>
              <a:defRPr sz="6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Helvetica Neue Light"/>
              <a:buNone/>
              <a:defRPr sz="6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Helvetica Neue Light"/>
              <a:buNone/>
              <a:defRPr sz="6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Helvetica Neue Light"/>
              <a:buNone/>
              <a:defRPr sz="6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Helvetica Neue Light"/>
              <a:buNone/>
              <a:defRPr sz="6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Helvetica Neue Light"/>
              <a:buNone/>
              <a:defRPr sz="6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Helvetica Neue Light"/>
              <a:buNone/>
              <a:defRPr sz="6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Helvetica Neue Light"/>
              <a:buNone/>
              <a:defRPr sz="6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Helvetica Neue Light"/>
              <a:buNone/>
              <a:defRPr sz="6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86849" y="4694800"/>
            <a:ext cx="360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086302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1_Title 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sldNum" idx="12"/>
          </p:nvPr>
        </p:nvSpPr>
        <p:spPr>
          <a:xfrm>
            <a:off x="8686849" y="4771000"/>
            <a:ext cx="360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610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Graph/Chart">
  <p:cSld name="Text + Graph/Char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5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519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Helvetica Neue Light"/>
              <a:buNone/>
              <a:defRPr sz="30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25"/>
          <p:cNvSpPr txBox="1">
            <a:spLocks noGrp="1"/>
          </p:cNvSpPr>
          <p:nvPr>
            <p:ph type="subTitle" idx="1"/>
          </p:nvPr>
        </p:nvSpPr>
        <p:spPr>
          <a:xfrm>
            <a:off x="457200" y="1371600"/>
            <a:ext cx="40062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Helvetica Neue Light"/>
              <a:buNone/>
              <a:defRPr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25"/>
          <p:cNvSpPr txBox="1">
            <a:spLocks noGrp="1"/>
          </p:cNvSpPr>
          <p:nvPr>
            <p:ph type="sldNum" idx="12"/>
          </p:nvPr>
        </p:nvSpPr>
        <p:spPr>
          <a:xfrm>
            <a:off x="8686849" y="4771000"/>
            <a:ext cx="360600" cy="3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800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BA915-31AC-361B-D5A7-D8A2432B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67B2F-CCA6-7EB5-73C5-2FEF36E8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93748-196A-0023-45D7-D94EEEBCD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91AA-82C1-A513-BB72-498816AD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99535-34A4-2AEE-56FD-CCFC181C1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8600397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3ADC-8D95-995A-3D76-5B841E8A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D652A-E543-03C4-3697-482AD2151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49A0A-3A75-C316-F3CF-508B8127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D257-59CB-C695-F0E9-8807D861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412D-36A2-D3DA-7C87-8E6976478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99751521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50208-A416-D6D5-E817-F0E516EC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A8708-87FA-EFED-6758-AADAA83B45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509456-DF66-023A-1EF9-392005D76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C70E94-2A06-CB14-0974-505EBEE05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F959C-404F-6180-B30E-0AB0D65C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ABBA1E-9E64-B79C-78D1-90FF29D8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5068454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9DB11-180B-EFBF-145E-33EB5E25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2D92E-8301-251E-7084-DD16893E2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A199A-D3A6-CAB3-61DE-A823CF3BA7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BFEAE-5882-E570-BFEC-D682571D3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1C3FF-857F-76FC-1284-E388BC088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6A2946-E676-6A15-9273-0F2352532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EF6D2C-82F8-1992-082C-A8A2DDF3F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ED6E7-E0DD-8976-1B1F-CFD2B1ED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60591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6591-675A-77B1-CF24-6CE5890F4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4B060F-0CE9-3485-0750-1D3C12AA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4D9310-399C-EFF3-039D-C723A60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5BBFF3-84A1-0AD4-F36D-3CD72E9E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1922445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D94F5-0C0B-7290-C4F7-7C69D0C5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4F7945-431E-6580-74D7-F90D4E8BA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A935D-76E2-E416-5829-8A0EB70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9734029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BFDEC-EFFD-8DFC-0506-519583B2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D6445-61BB-AF87-5597-82A60FB4A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1BDD06-2D5B-95DE-7666-1C882F593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DFDC9-F6B5-90EC-6EC1-58E5A58C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478E8-59FA-3F0F-4705-65F81199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2AA4BF-DE45-FECE-1F9E-62989425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756616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6350-61BE-7C33-89F8-3C20B5114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C8269-D89C-3926-3937-1309DB1EA1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96D7B7-ED0F-26C6-6473-039AAEA78E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D8607-5C54-44F9-B23D-C433F29A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63D8A2-B349-CBEA-D553-31A0348A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B4E20-6F36-507C-10AC-93A174D4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0009954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A9163-D826-5728-EC26-4B621DC2F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F1782-0EDB-CADF-4433-AB54A35AE8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721EE-AF47-DB1E-6743-0A860B1D81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4671EA-76BF-1B4F-BC27-11910F78BDEC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3DE99-6E63-C9CA-89BA-40C176C97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9296-C7E2-6A31-9A1F-1C1F39179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2621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ylvia.tsai/viz/VitalHealthCampaignDashboard/Dashboard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app/profile/sylvia.tsai/viz/VitalHealthCampaignDashboard/Dashboard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2320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00" name="Google Shape;200;p1"/>
          <p:cNvSpPr txBox="1"/>
          <p:nvPr/>
        </p:nvSpPr>
        <p:spPr>
          <a:xfrm>
            <a:off x="2587450" y="2700725"/>
            <a:ext cx="3950700" cy="8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1" i="0" u="none" strike="noStrike" cap="none" dirty="0">
                <a:solidFill>
                  <a:srgbClr val="E4F3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Marketing Insights &amp; Recommendations</a:t>
            </a:r>
            <a:endParaRPr sz="1300" b="1" i="0" u="none" strike="noStrike" cap="none" dirty="0">
              <a:solidFill>
                <a:srgbClr val="E4F3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E4F3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Campaign Performance</a:t>
            </a:r>
            <a:endParaRPr sz="1200" b="0" i="0" u="none" strike="noStrike" cap="none" dirty="0">
              <a:solidFill>
                <a:srgbClr val="E4F3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 b="0" i="0" u="none" strike="noStrike" cap="none" dirty="0">
                <a:solidFill>
                  <a:srgbClr val="E4F3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Sylvia </a:t>
            </a:r>
            <a:r>
              <a:rPr lang="en" sz="1200" b="0" i="0" u="none" strike="noStrike" cap="none" dirty="0" err="1">
                <a:solidFill>
                  <a:srgbClr val="E4F3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YanWen</a:t>
            </a:r>
            <a:r>
              <a:rPr lang="en" sz="1200" b="0" i="0" u="none" strike="noStrike" cap="none" dirty="0">
                <a:solidFill>
                  <a:srgbClr val="E4F3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Tsai- </a:t>
            </a:r>
            <a:r>
              <a:rPr lang="en" sz="1200" dirty="0">
                <a:solidFill>
                  <a:srgbClr val="E4F3F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Team</a:t>
            </a:r>
            <a:endParaRPr sz="1200" b="0" i="0" u="none" strike="noStrike" cap="none" dirty="0">
              <a:solidFill>
                <a:srgbClr val="E4F3F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B8DAE1-B547-A972-3CD9-F5BD5C7DC7DE}"/>
              </a:ext>
            </a:extLst>
          </p:cNvPr>
          <p:cNvSpPr txBox="1"/>
          <p:nvPr/>
        </p:nvSpPr>
        <p:spPr>
          <a:xfrm>
            <a:off x="2956905" y="1992839"/>
            <a:ext cx="42423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631E0-BD91-CBC1-1C7A-EDD03A5DF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391" y="1778000"/>
            <a:ext cx="962786" cy="85436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"/>
          <p:cNvSpPr txBox="1">
            <a:spLocks noGrp="1"/>
          </p:cNvSpPr>
          <p:nvPr>
            <p:ph type="title"/>
          </p:nvPr>
        </p:nvSpPr>
        <p:spPr>
          <a:xfrm>
            <a:off x="457200" y="339500"/>
            <a:ext cx="833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solidFill>
                  <a:srgbClr val="1C9995"/>
                </a:solidFill>
              </a:rPr>
              <a:t>Cost per signup was high for Golden Years Security, which performed poorly in terms of cost and volume.</a:t>
            </a:r>
            <a:endParaRPr sz="2600">
              <a:solidFill>
                <a:srgbClr val="1C9995"/>
              </a:solidFill>
            </a:endParaRPr>
          </a:p>
        </p:txBody>
      </p:sp>
      <p:sp>
        <p:nvSpPr>
          <p:cNvPr id="299" name="Google Shape;299;p10"/>
          <p:cNvSpPr txBox="1">
            <a:spLocks noGrp="1"/>
          </p:cNvSpPr>
          <p:nvPr>
            <p:ph type="subTitle" idx="1"/>
          </p:nvPr>
        </p:nvSpPr>
        <p:spPr>
          <a:xfrm>
            <a:off x="457200" y="1295400"/>
            <a:ext cx="40062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Across campaign categories,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Golden Years Security had by far the highest cost per signup ($124), as well as the lowest number of signups (23), </a:t>
            </a:r>
            <a:r>
              <a:rPr lang="en" sz="1500"/>
              <a:t>compared to an average of $2.2.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Within the two campaign categories with highest cost per signup,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 info-based campaign types (like offers and policy info) drove high costs per signup.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Some COVID-based campaigns also had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abnormally high CACs at $1.2-$1.3K.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More on this in the Appendix section.</a:t>
            </a:r>
            <a:endParaRPr sz="1500"/>
          </a:p>
        </p:txBody>
      </p:sp>
      <p:sp>
        <p:nvSpPr>
          <p:cNvPr id="300" name="Google Shape;300;p1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301" name="Google Shape;301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2475" y="1077600"/>
            <a:ext cx="3627850" cy="2552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3804000"/>
            <a:ext cx="4252725" cy="7933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10"/>
          <p:cNvSpPr/>
          <p:nvPr/>
        </p:nvSpPr>
        <p:spPr>
          <a:xfrm>
            <a:off x="4959095" y="1264171"/>
            <a:ext cx="3454500" cy="185100"/>
          </a:xfrm>
          <a:prstGeom prst="rect">
            <a:avLst/>
          </a:prstGeom>
          <a:solidFill>
            <a:srgbClr val="95D0CA">
              <a:alpha val="40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0"/>
          <p:cNvSpPr/>
          <p:nvPr/>
        </p:nvSpPr>
        <p:spPr>
          <a:xfrm>
            <a:off x="4572000" y="4042900"/>
            <a:ext cx="4217400" cy="321000"/>
          </a:xfrm>
          <a:prstGeom prst="rect">
            <a:avLst/>
          </a:prstGeom>
          <a:solidFill>
            <a:srgbClr val="95D0CA">
              <a:alpha val="40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9EB739-C840-FE78-3CBE-642DF3577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286474F-2376-9B12-C7D2-E6E29540DD40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9995"/>
            </a:gs>
            <a:gs pos="100000">
              <a:srgbClr val="003C3E"/>
            </a:gs>
          </a:gsLst>
          <a:lin ang="5400700" scaled="0"/>
        </a:gradFill>
        <a:effectLst/>
      </p:bgPr>
    </p:bg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CFEFA"/>
                </a:solidFill>
              </a:rPr>
              <a:t>Recommendations and </a:t>
            </a:r>
            <a:br>
              <a:rPr lang="en" sz="4000">
                <a:solidFill>
                  <a:srgbClr val="FCFEFA"/>
                </a:solidFill>
              </a:rPr>
            </a:br>
            <a:r>
              <a:rPr lang="en" sz="4000">
                <a:solidFill>
                  <a:srgbClr val="FCFEFA"/>
                </a:solidFill>
              </a:rPr>
              <a:t>Next Steps</a:t>
            </a:r>
            <a:endParaRPr sz="4000">
              <a:solidFill>
                <a:srgbClr val="FCFEFA"/>
              </a:solidFill>
            </a:endParaRPr>
          </a:p>
        </p:txBody>
      </p:sp>
      <p:sp>
        <p:nvSpPr>
          <p:cNvPr id="310" name="Google Shape;310;p1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1C9995"/>
                </a:solidFill>
              </a:rPr>
              <a:t>Key Recommendations</a:t>
            </a:r>
            <a:endParaRPr>
              <a:solidFill>
                <a:srgbClr val="1C9995"/>
              </a:solidFill>
            </a:endParaRPr>
          </a:p>
        </p:txBody>
      </p:sp>
      <p:sp>
        <p:nvSpPr>
          <p:cNvPr id="318" name="Google Shape;318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16" name="Google Shape;316;p14"/>
          <p:cNvSpPr/>
          <p:nvPr/>
        </p:nvSpPr>
        <p:spPr>
          <a:xfrm>
            <a:off x="529125" y="855450"/>
            <a:ext cx="8100300" cy="3123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2875" tIns="182875" rIns="182875" bIns="1828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Increase Signups and Awareness</a:t>
            </a:r>
            <a:endParaRPr sz="17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90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9995"/>
              </a:buClr>
              <a:buSzPts val="1200"/>
              <a:buFont typeface="Helvetica Neue Light"/>
              <a:buChar char="●"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Health for All: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 Reallocate budget from Golden Years Security, which has high cost per acquisition, to Health for All campaigns. </a:t>
            </a: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The second category outperforms across all key metrics, yet we have invested a relatively low amount ($20K) on them.</a:t>
            </a:r>
            <a:endParaRPr sz="120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marR="0" lvl="0" indent="-1905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C9995"/>
              </a:buClr>
              <a:buSzPts val="1200"/>
              <a:buFont typeface="Helvetica Neue Light"/>
              <a:buChar char="●"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Health Awareness: </a:t>
            </a: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Within Health for All campaigns, focus on health awareness-type marketing, </a:t>
            </a:r>
            <a:r>
              <a:rPr lang="en" sz="1200">
                <a:latin typeface="Helvetica Neue Light"/>
                <a:ea typeface="Helvetica Neue Light"/>
                <a:cs typeface="Helvetica Neue Light"/>
                <a:sym typeface="Helvetica Neue Light"/>
              </a:rPr>
              <a:t>and less on product promotion-type campaigns, which had low signup rate and CTR.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lvl="0" indent="-190500" algn="l" rtl="0">
              <a:spcBef>
                <a:spcPts val="1000"/>
              </a:spcBef>
              <a:spcAft>
                <a:spcPts val="0"/>
              </a:spcAft>
              <a:buClr>
                <a:srgbClr val="1C9995"/>
              </a:buClr>
              <a:buSzPts val="1200"/>
              <a:buFont typeface="Helvetica Neue Light"/>
              <a:buChar char="●"/>
            </a:pPr>
            <a:r>
              <a:rPr lang="en" sz="1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COVID Campaigns: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Investigate the cause of abnormally high cost per signup for COVID-based campaigns,</a:t>
            </a: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which had 2 signups that costed over $1K, compared to an average signup cost of $2.2. Consider removing these campaigns altogether.</a:t>
            </a:r>
            <a:endParaRPr sz="1200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285750" lvl="0" indent="-190500" algn="l" rtl="0">
              <a:spcBef>
                <a:spcPts val="1000"/>
              </a:spcBef>
              <a:spcAft>
                <a:spcPts val="0"/>
              </a:spcAft>
              <a:buClr>
                <a:srgbClr val="1C9995"/>
              </a:buClr>
              <a:buSzPts val="1200"/>
              <a:buFont typeface="Helvetica Neue"/>
              <a:buChar char="●"/>
            </a:pPr>
            <a:r>
              <a:rPr lang="en" sz="1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#HealthyLiving</a:t>
            </a:r>
            <a:r>
              <a:rPr lang="en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Decrease investment in this campaign category, which has the highest spend ($46K) </a:t>
            </a: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but mediocre signup rates compared to Health for All campaigns.</a:t>
            </a: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317" name="Google Shape;317;p14"/>
          <p:cNvSpPr/>
          <p:nvPr/>
        </p:nvSpPr>
        <p:spPr>
          <a:xfrm>
            <a:off x="531300" y="4079100"/>
            <a:ext cx="8136000" cy="615600"/>
          </a:xfrm>
          <a:prstGeom prst="rect">
            <a:avLst/>
          </a:prstGeom>
          <a:solidFill>
            <a:srgbClr val="1C9995">
              <a:alpha val="72550"/>
            </a:srgbClr>
          </a:solidFill>
          <a:ln>
            <a:noFill/>
          </a:ln>
        </p:spPr>
        <p:txBody>
          <a:bodyPr spcFirstLastPara="1" wrap="square" lIns="182875" tIns="137150" rIns="91425" bIns="1828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3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Recommendations focus on two strategies:</a:t>
            </a:r>
            <a:r>
              <a:rPr lang="en" sz="13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removing ineffective campaign categories and reallocating budget towards </a:t>
            </a:r>
            <a:r>
              <a:rPr lang="en"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categories with</a:t>
            </a:r>
            <a:r>
              <a:rPr lang="en" sz="13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13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better performance across north star metrics.</a:t>
            </a:r>
            <a:endParaRPr sz="13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E7788C-82FC-C45C-9F83-FD71823D6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A74F0C-A1CD-DE0A-8E76-6C273AA006DB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4" name="Google Shape;324;p17"/>
          <p:cNvGraphicFramePr/>
          <p:nvPr>
            <p:extLst>
              <p:ext uri="{D42A27DB-BD31-4B8C-83A1-F6EECF244321}">
                <p14:modId xmlns:p14="http://schemas.microsoft.com/office/powerpoint/2010/main" val="1530120701"/>
              </p:ext>
            </p:extLst>
          </p:nvPr>
        </p:nvGraphicFramePr>
        <p:xfrm>
          <a:off x="452916" y="1687345"/>
          <a:ext cx="8114125" cy="3336985"/>
        </p:xfrm>
        <a:graphic>
          <a:graphicData uri="http://schemas.openxmlformats.org/drawingml/2006/table">
            <a:tbl>
              <a:tblPr>
                <a:noFill/>
                <a:tableStyleId>{9F2C0AE5-97CA-46D7-AC6A-57EB813A9A07}</a:tableStyleId>
              </a:tblPr>
              <a:tblGrid>
                <a:gridCol w="126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8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5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500" i="1" u="none" strike="noStrike" cap="none">
                          <a:solidFill>
                            <a:srgbClr val="1C9995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Improved data quality &amp; availability</a:t>
                      </a:r>
                      <a:endParaRPr sz="1500" i="1" u="none" strike="noStrike" cap="none">
                        <a:solidFill>
                          <a:srgbClr val="1C9995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76200" marR="76200" marT="76200" marB="76200">
                    <a:lnL w="126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457200" marR="0" lvl="0" indent="-311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Helvetica Neue Light"/>
                        <a:buChar char="●"/>
                      </a:pPr>
                      <a:r>
                        <a:rPr lang="en" sz="1300" u="none" strike="noStrike" cap="none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Include </a:t>
                      </a:r>
                      <a:r>
                        <a:rPr lang="en" sz="13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campaign start and end dates to understand campaign performance over time</a:t>
                      </a:r>
                      <a:endParaRPr sz="13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marR="0" lvl="0" indent="-311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Font typeface="Helvetica Neue Light"/>
                        <a:buChar char="●"/>
                      </a:pPr>
                      <a:r>
                        <a:rPr lang="en" sz="1300"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Investigate missing clicks for Family Coverage Plan category</a:t>
                      </a:r>
                      <a:endParaRPr sz="1300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endParaRPr sz="1300" u="none" strike="noStrike" cap="non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endParaRPr sz="1500" u="none" strike="noStrike" cap="none"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70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500" i="1" u="none" strike="noStrike" cap="none">
                          <a:solidFill>
                            <a:srgbClr val="1C9995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Include other dimensions</a:t>
                      </a:r>
                      <a:endParaRPr sz="1500" i="1" u="none" strike="noStrike" cap="none">
                        <a:solidFill>
                          <a:srgbClr val="1C9995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76200" marR="76200" marT="73150" marB="76200">
                    <a:lnL w="126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6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457200" marR="0" lvl="0" indent="-311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Char char="●"/>
                      </a:pP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Include customer-specific dimensions (plan, state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)</a:t>
                      </a: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to further tailor campaign recommendations based on </a:t>
                      </a:r>
                      <a:r>
                        <a:rPr lang="en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client </a:t>
                      </a:r>
                      <a:r>
                        <a:rPr lang="en" sz="1300" u="none" strike="noStrike" cap="none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demographics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marR="0" lvl="0" indent="-311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Char char="●"/>
                      </a:pPr>
                      <a:r>
                        <a:rPr lang="en" sz="130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Explore relationship between campaigns and customer claims to identify and target ideal patient types</a:t>
                      </a:r>
                      <a:endParaRPr sz="1300" u="none" strike="noStrike" cap="none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lang="en" sz="1500" i="1" u="none" strike="noStrike" cap="none" dirty="0">
                          <a:solidFill>
                            <a:srgbClr val="1C9995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Revisit marketing budget with team</a:t>
                      </a:r>
                      <a:endParaRPr sz="1500" i="1" u="none" strike="noStrike" cap="none" dirty="0">
                        <a:solidFill>
                          <a:srgbClr val="1C9995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76200" marR="76200" marT="76200" marB="76200">
                    <a:lnL w="126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6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457200" marR="0" lvl="0" indent="-311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Char char="●"/>
                      </a:pPr>
                      <a:r>
                        <a:rPr lang="en" sz="1300" u="none" strike="noStrike" cap="none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Regroup with marketing team to 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explore the potential impact of recommendations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  <a:p>
                      <a:pPr marL="457200" marR="0" lvl="0" indent="-3111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Helvetica Neue Light"/>
                        <a:buChar char="●"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Explore 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  <a:hlinkClick r:id="rId3"/>
                        </a:rPr>
                        <a:t>Tableau Dashboard </a:t>
                      </a:r>
                      <a:r>
                        <a:rPr lang="en" sz="1300" dirty="0">
                          <a:solidFill>
                            <a:schemeClr val="dk1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for more insights and recommendations tailored to campaign categories and types</a:t>
                      </a:r>
                      <a:endParaRPr sz="1300" u="none" strike="noStrike" cap="none" dirty="0">
                        <a:solidFill>
                          <a:schemeClr val="dk1"/>
                        </a:solidFill>
                        <a:latin typeface="Helvetica Neue Light"/>
                        <a:ea typeface="Helvetica Neue Light"/>
                        <a:cs typeface="Helvetica Neue Light"/>
                        <a:sym typeface="Helvetica Neue Light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650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27" name="Google Shape;327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1C9995"/>
                </a:solidFill>
              </a:rPr>
              <a:t>Caveats and Next Steps</a:t>
            </a:r>
            <a:endParaRPr>
              <a:solidFill>
                <a:srgbClr val="1C9995"/>
              </a:solidFill>
            </a:endParaRPr>
          </a:p>
        </p:txBody>
      </p:sp>
      <p:sp>
        <p:nvSpPr>
          <p:cNvPr id="325" name="Google Shape;325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28" name="Google Shape;328;p17"/>
          <p:cNvSpPr/>
          <p:nvPr/>
        </p:nvSpPr>
        <p:spPr>
          <a:xfrm>
            <a:off x="504000" y="919875"/>
            <a:ext cx="8136000" cy="456300"/>
          </a:xfrm>
          <a:prstGeom prst="rect">
            <a:avLst/>
          </a:prstGeom>
          <a:solidFill>
            <a:srgbClr val="1C9995">
              <a:alpha val="72549"/>
            </a:srgbClr>
          </a:solidFill>
          <a:ln>
            <a:noFill/>
          </a:ln>
        </p:spPr>
        <p:txBody>
          <a:bodyPr spcFirstLastPara="1" wrap="square" lIns="182875" tIns="137150" rIns="91425" bIns="1828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2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improved analysis and future steps, consider the following:</a:t>
            </a:r>
            <a:endParaRPr sz="1200" b="0" i="0" u="none" strike="noStrike" cap="none">
              <a:solidFill>
                <a:srgbClr val="FFFFF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9447B3-66E9-7B2C-8175-4F812567FF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385666-D147-1C32-89AF-CB93D27FFE5B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9995"/>
            </a:gs>
            <a:gs pos="100000">
              <a:srgbClr val="003C3E"/>
            </a:gs>
          </a:gsLst>
          <a:lin ang="5400700" scaled="0"/>
        </a:gra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CFEFA"/>
                </a:solidFill>
              </a:rPr>
              <a:t>Thank you!</a:t>
            </a:r>
            <a:endParaRPr sz="4000">
              <a:solidFill>
                <a:srgbClr val="FCFEFA"/>
              </a:solidFill>
            </a:endParaRPr>
          </a:p>
        </p:txBody>
      </p:sp>
      <p:sp>
        <p:nvSpPr>
          <p:cNvPr id="334" name="Google Shape;334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9995"/>
            </a:gs>
            <a:gs pos="100000">
              <a:srgbClr val="003C3E"/>
            </a:gs>
          </a:gsLst>
          <a:lin ang="5400700" scaled="0"/>
        </a:gra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5da3183287_0_6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CFEFA"/>
                </a:solidFill>
              </a:rPr>
              <a:t>Appendix</a:t>
            </a:r>
            <a:endParaRPr sz="4000">
              <a:solidFill>
                <a:srgbClr val="FCFEFA"/>
              </a:solidFill>
            </a:endParaRPr>
          </a:p>
        </p:txBody>
      </p:sp>
      <p:sp>
        <p:nvSpPr>
          <p:cNvPr id="340" name="Google Shape;340;g25da3183287_0_6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C9995"/>
                </a:solidFill>
              </a:rPr>
              <a:t>Technical Process</a:t>
            </a:r>
            <a:endParaRPr>
              <a:solidFill>
                <a:srgbClr val="1C9995"/>
              </a:solidFill>
            </a:endParaRPr>
          </a:p>
        </p:txBody>
      </p:sp>
      <p:sp>
        <p:nvSpPr>
          <p:cNvPr id="346" name="Google Shape;346;p7"/>
          <p:cNvSpPr txBox="1">
            <a:spLocks noGrp="1"/>
          </p:cNvSpPr>
          <p:nvPr>
            <p:ph type="subTitle" idx="1"/>
          </p:nvPr>
        </p:nvSpPr>
        <p:spPr>
          <a:xfrm>
            <a:off x="457200" y="853550"/>
            <a:ext cx="8299500" cy="41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latin typeface="Helvetica Neue"/>
                <a:ea typeface="Helvetica Neue"/>
                <a:cs typeface="Helvetica Neue"/>
                <a:sym typeface="Helvetica Neue"/>
              </a:rPr>
              <a:t>Dataset stats:</a:t>
            </a:r>
            <a:endParaRPr sz="13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300"/>
              <a:buChar char="●"/>
            </a:pP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33 unique campaigns</a:t>
            </a:r>
            <a:r>
              <a:rPr lang="en" sz="1300" dirty="0"/>
              <a:t> were analyzed across 12 different campaign types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300"/>
              <a:buChar char="●"/>
            </a:pP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16,338 customers </a:t>
            </a:r>
            <a:r>
              <a:rPr lang="en" sz="1300" dirty="0"/>
              <a:t>were attributed to campaigns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300"/>
              <a:buChar char="●"/>
            </a:pPr>
            <a:r>
              <a:rPr lang="en" sz="1300" dirty="0"/>
              <a:t>Data ranges from </a:t>
            </a: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2019 to 2023</a:t>
            </a:r>
            <a:endParaRPr sz="13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latin typeface="Helvetica Neue"/>
                <a:ea typeface="Helvetica Neue"/>
                <a:cs typeface="Helvetica Neue"/>
                <a:sym typeface="Helvetica Neue"/>
              </a:rPr>
              <a:t>Data points involved:</a:t>
            </a:r>
            <a:endParaRPr sz="13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300"/>
              <a:buChar char="●"/>
            </a:pP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Campaigns: </a:t>
            </a:r>
            <a:r>
              <a:rPr lang="en" sz="1300" dirty="0"/>
              <a:t>campaign category, campaign type, clicks, cost, impressions (33 total records)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300"/>
              <a:buFont typeface="Helvetica Neue"/>
              <a:buChar char="●"/>
            </a:pP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Customers: </a:t>
            </a:r>
            <a:r>
              <a:rPr lang="en" sz="1300" dirty="0"/>
              <a:t>customer name, plan, signup date, and state (16,338 total records)</a:t>
            </a: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 dirty="0">
                <a:latin typeface="Helvetica Neue"/>
                <a:ea typeface="Helvetica Neue"/>
                <a:cs typeface="Helvetica Neue"/>
                <a:sym typeface="Helvetica Neue"/>
              </a:rPr>
              <a:t>The technical process included:</a:t>
            </a:r>
            <a:endParaRPr sz="1300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300"/>
              <a:buFont typeface="Helvetica Neue Light"/>
              <a:buChar char="●"/>
            </a:pPr>
            <a:r>
              <a:rPr lang="en" sz="1300" dirty="0"/>
              <a:t>Loading data into Tableau from </a:t>
            </a: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Excel</a:t>
            </a:r>
            <a:endParaRPr sz="13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300"/>
              <a:buFont typeface="Helvetica Neue Light"/>
              <a:buChar char="●"/>
            </a:pPr>
            <a:r>
              <a:rPr lang="en" sz="1300" dirty="0"/>
              <a:t>Building a </a:t>
            </a:r>
            <a:r>
              <a:rPr lang="en" sz="1300" u="sng" dirty="0">
                <a:solidFill>
                  <a:schemeClr val="hlink"/>
                </a:solidFill>
                <a:hlinkClick r:id="rId3"/>
              </a:rPr>
              <a:t>self-service dashboard</a:t>
            </a:r>
            <a:r>
              <a:rPr lang="en" sz="1300" dirty="0">
                <a:hlinkClick r:id="rId3"/>
              </a:rPr>
              <a:t> </a:t>
            </a:r>
            <a:r>
              <a:rPr lang="en" sz="1300" dirty="0"/>
              <a:t>for visualization in </a:t>
            </a: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Tableau</a:t>
            </a:r>
            <a:endParaRPr sz="13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300"/>
              <a:buChar char="●"/>
            </a:pPr>
            <a:r>
              <a:rPr lang="en" sz="1300" dirty="0"/>
              <a:t>Use </a:t>
            </a: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calculated functions</a:t>
            </a:r>
            <a:r>
              <a:rPr lang="en" sz="1300" dirty="0"/>
              <a:t> to calculate CTR, CPC, and signup rate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300"/>
              <a:buChar char="●"/>
            </a:pPr>
            <a:r>
              <a:rPr lang="en" sz="1300" dirty="0"/>
              <a:t>Use </a:t>
            </a: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filters to alternate views</a:t>
            </a:r>
            <a:r>
              <a:rPr lang="en" sz="1300" dirty="0"/>
              <a:t> based on plan, state, and campaign type</a:t>
            </a:r>
            <a:endParaRPr sz="1300" dirty="0"/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300"/>
              <a:buChar char="●"/>
            </a:pP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Minimal data cleaning was needed </a:t>
            </a:r>
            <a:r>
              <a:rPr lang="en" sz="1300" dirty="0"/>
              <a:t>for this dataset, but could involve: checking for nulls and nonsensical values, aligning date types, and augmenting missing data</a:t>
            </a:r>
            <a:endParaRPr sz="1300" dirty="0"/>
          </a:p>
          <a:p>
            <a:pPr marL="0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Helvetica Neue"/>
              <a:buNone/>
            </a:pPr>
            <a:endParaRPr sz="13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741EC-0F31-067D-1966-52733250C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20E366-6FAF-42A9-A5E2-D303C1EF1D6A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5da3183287_0_43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590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C9995"/>
                </a:solidFill>
              </a:rPr>
              <a:t>Supplementary Data - CAC (Covid Campaigns)</a:t>
            </a:r>
            <a:endParaRPr>
              <a:solidFill>
                <a:srgbClr val="1C9995"/>
              </a:solidFill>
            </a:endParaRPr>
          </a:p>
        </p:txBody>
      </p:sp>
      <p:sp>
        <p:nvSpPr>
          <p:cNvPr id="355" name="Google Shape;355;g25da3183287_0_43"/>
          <p:cNvSpPr txBox="1">
            <a:spLocks noGrp="1"/>
          </p:cNvSpPr>
          <p:nvPr>
            <p:ph type="subTitle" idx="1"/>
          </p:nvPr>
        </p:nvSpPr>
        <p:spPr>
          <a:xfrm>
            <a:off x="1976575" y="949875"/>
            <a:ext cx="46614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High Cost per Signup for Covid Type Campaigns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g25da3183287_0_4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353" name="Google Shape;353;g25da3183287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925" y="1278375"/>
            <a:ext cx="4091225" cy="36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3C05A28-BAF1-CF20-92A8-17E8B0AA4D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D999D5-B48E-ADE6-895C-96EDE38875F7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c1ef9f6403_0_0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85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1C9995"/>
                </a:solidFill>
              </a:rPr>
              <a:t>Supplementary Data - Spend by Category</a:t>
            </a:r>
            <a:endParaRPr>
              <a:solidFill>
                <a:srgbClr val="1C9995"/>
              </a:solidFill>
            </a:endParaRPr>
          </a:p>
        </p:txBody>
      </p:sp>
      <p:sp>
        <p:nvSpPr>
          <p:cNvPr id="362" name="Google Shape;362;g2c1ef9f6403_0_0"/>
          <p:cNvSpPr txBox="1">
            <a:spLocks noGrp="1"/>
          </p:cNvSpPr>
          <p:nvPr>
            <p:ph type="subTitle" idx="1"/>
          </p:nvPr>
        </p:nvSpPr>
        <p:spPr>
          <a:xfrm>
            <a:off x="2629600" y="966000"/>
            <a:ext cx="46614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latin typeface="Helvetica Neue"/>
                <a:ea typeface="Helvetica Neue"/>
                <a:cs typeface="Helvetica Neue"/>
                <a:sym typeface="Helvetica Neue"/>
              </a:rPr>
              <a:t>Campaign Category Spend (2019-2023)</a:t>
            </a:r>
            <a:endParaRPr sz="1200"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0" name="Google Shape;360;g2c1ef9f6403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pic>
        <p:nvPicPr>
          <p:cNvPr id="363" name="Google Shape;363;g2c1ef9f640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2200" y="1336900"/>
            <a:ext cx="2998806" cy="320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9979F9D-9940-46AA-8E86-ED8B9DE5E9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B04197-4120-C3CF-818D-378673CCF94F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1C9995"/>
                </a:solidFill>
              </a:rPr>
              <a:t>Table of Contents</a:t>
            </a:r>
            <a:endParaRPr>
              <a:solidFill>
                <a:srgbClr val="1C9995"/>
              </a:solidFill>
            </a:endParaRPr>
          </a:p>
        </p:txBody>
      </p:sp>
      <p:sp>
        <p:nvSpPr>
          <p:cNvPr id="207" name="Google Shape;207;p2"/>
          <p:cNvSpPr txBox="1">
            <a:spLocks noGrp="1"/>
          </p:cNvSpPr>
          <p:nvPr>
            <p:ph type="subTitle" idx="1"/>
          </p:nvPr>
        </p:nvSpPr>
        <p:spPr>
          <a:xfrm>
            <a:off x="457200" y="1023000"/>
            <a:ext cx="79035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700"/>
              <a:buChar char="●"/>
            </a:pPr>
            <a:r>
              <a:rPr lang="en" dirty="0">
                <a:solidFill>
                  <a:schemeClr val="dk1"/>
                </a:solidFill>
              </a:rPr>
              <a:t>Project Overview</a:t>
            </a:r>
            <a:endParaRPr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700"/>
              <a:buChar char="●"/>
            </a:pPr>
            <a:r>
              <a:rPr lang="en" dirty="0">
                <a:solidFill>
                  <a:schemeClr val="dk1"/>
                </a:solidFill>
              </a:rPr>
              <a:t>North Star Metrics</a:t>
            </a:r>
            <a:endParaRPr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700"/>
              <a:buChar char="●"/>
            </a:pPr>
            <a:r>
              <a:rPr lang="en" dirty="0">
                <a:solidFill>
                  <a:schemeClr val="dk1"/>
                </a:solidFill>
              </a:rPr>
              <a:t>Insights Deep-Dive</a:t>
            </a:r>
            <a:endParaRPr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700"/>
              <a:buChar char="●"/>
            </a:pPr>
            <a:r>
              <a:rPr lang="en" dirty="0">
                <a:solidFill>
                  <a:schemeClr val="dk1"/>
                </a:solidFill>
              </a:rPr>
              <a:t>Recommendations and Next Steps</a:t>
            </a:r>
            <a:endParaRPr dirty="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9995"/>
              </a:buClr>
              <a:buSzPts val="1700"/>
              <a:buChar char="●"/>
            </a:pPr>
            <a:r>
              <a:rPr lang="en" dirty="0">
                <a:solidFill>
                  <a:schemeClr val="dk1"/>
                </a:solidFill>
              </a:rPr>
              <a:t>Appendix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08" name="Google Shape;208;p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856A0A7-2285-6EC0-9522-C05073D71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F4EAC6-FA7A-C940-ACAA-5484AFB8826F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9995"/>
            </a:gs>
            <a:gs pos="100000">
              <a:srgbClr val="003C3E"/>
            </a:gs>
          </a:gsLst>
          <a:lin ang="5400700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CFEFA"/>
                </a:solidFill>
              </a:rPr>
              <a:t>Overview</a:t>
            </a:r>
            <a:endParaRPr sz="4000">
              <a:solidFill>
                <a:srgbClr val="FCFEFA"/>
              </a:solidFill>
            </a:endParaRPr>
          </a:p>
        </p:txBody>
      </p:sp>
      <p:sp>
        <p:nvSpPr>
          <p:cNvPr id="214" name="Google Shape;214;p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"/>
          <p:cNvSpPr/>
          <p:nvPr/>
        </p:nvSpPr>
        <p:spPr>
          <a:xfrm>
            <a:off x="1424068" y="4911900"/>
            <a:ext cx="829200" cy="231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1977000" y="950800"/>
            <a:ext cx="51900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>
                <a:solidFill>
                  <a:srgbClr val="1C9995"/>
                </a:solidFill>
              </a:rPr>
              <a:t>Context</a:t>
            </a:r>
            <a:endParaRPr dirty="0">
              <a:solidFill>
                <a:srgbClr val="1C9995"/>
              </a:solidFill>
            </a:endParaRPr>
          </a:p>
        </p:txBody>
      </p:sp>
      <p:sp>
        <p:nvSpPr>
          <p:cNvPr id="222" name="Google Shape;222;p4"/>
          <p:cNvSpPr txBox="1">
            <a:spLocks noGrp="1"/>
          </p:cNvSpPr>
          <p:nvPr>
            <p:ph type="subTitle" idx="1"/>
          </p:nvPr>
        </p:nvSpPr>
        <p:spPr>
          <a:xfrm>
            <a:off x="1977000" y="1557550"/>
            <a:ext cx="5190000" cy="276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dirty="0">
                <a:solidFill>
                  <a:schemeClr val="dk1"/>
                </a:solidFill>
              </a:rPr>
              <a:t>The goal of this project is to </a:t>
            </a:r>
            <a:r>
              <a:rPr lang="en" b="1" dirty="0">
                <a:solidFill>
                  <a:srgbClr val="1C999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investigate the performance of marketing campaigns</a:t>
            </a:r>
            <a:r>
              <a:rPr lang="en" dirty="0">
                <a:solidFill>
                  <a:schemeClr val="dk1"/>
                </a:solidFill>
              </a:rPr>
              <a:t> at Row Health in order to surface recommendations on marketing budget allocation for 2024 campaigns. </a:t>
            </a: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 dirty="0">
                <a:solidFill>
                  <a:schemeClr val="dk1"/>
                </a:solidFill>
              </a:rPr>
              <a:t>The budget is allocated to drive two primary objectives: 1) to increase the number of</a:t>
            </a:r>
            <a:r>
              <a:rPr lang="en" b="1" dirty="0">
                <a:solidFill>
                  <a:srgbClr val="1C999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customer signups</a:t>
            </a:r>
            <a:r>
              <a:rPr lang="en" dirty="0">
                <a:solidFill>
                  <a:srgbClr val="1C9995"/>
                </a:solidFill>
              </a:rPr>
              <a:t>,</a:t>
            </a:r>
            <a:r>
              <a:rPr lang="en" dirty="0">
                <a:solidFill>
                  <a:schemeClr val="dk1"/>
                </a:solidFill>
              </a:rPr>
              <a:t> and 2) to </a:t>
            </a:r>
            <a:r>
              <a:rPr lang="en" b="1" dirty="0">
                <a:solidFill>
                  <a:srgbClr val="1C999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raise awareness</a:t>
            </a:r>
            <a:r>
              <a:rPr lang="en" dirty="0">
                <a:solidFill>
                  <a:schemeClr val="dk1"/>
                </a:solidFill>
              </a:rPr>
              <a:t> of Row Health’s brand across the country.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20" name="Google Shape;220;p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C5EB10-152E-82B2-8B83-0FCEF42F0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9C021-F9D2-511A-CDB1-5337FB3355B6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1C9995"/>
                </a:solidFill>
              </a:rPr>
              <a:t>North Star Metrics</a:t>
            </a:r>
            <a:endParaRPr>
              <a:solidFill>
                <a:srgbClr val="1C9995"/>
              </a:solidFill>
            </a:endParaRPr>
          </a:p>
        </p:txBody>
      </p:sp>
      <p:sp>
        <p:nvSpPr>
          <p:cNvPr id="237" name="Google Shape;237;p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8" name="Google Shape;238;p5"/>
          <p:cNvSpPr txBox="1">
            <a:spLocks noGrp="1"/>
          </p:cNvSpPr>
          <p:nvPr>
            <p:ph type="subTitle" idx="4294967295"/>
          </p:nvPr>
        </p:nvSpPr>
        <p:spPr>
          <a:xfrm>
            <a:off x="523875" y="865188"/>
            <a:ext cx="8620125" cy="48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In order to evaluate campaign performance, we focused on the following key metrics:</a:t>
            </a:r>
            <a:endParaRPr sz="15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29" name="Google Shape;229;p5"/>
          <p:cNvGrpSpPr/>
          <p:nvPr/>
        </p:nvGrpSpPr>
        <p:grpSpPr>
          <a:xfrm>
            <a:off x="1753717" y="2024711"/>
            <a:ext cx="2058609" cy="1370689"/>
            <a:chOff x="532667" y="1694036"/>
            <a:chExt cx="2058609" cy="1370689"/>
          </a:xfrm>
        </p:grpSpPr>
        <p:sp>
          <p:nvSpPr>
            <p:cNvPr id="230" name="Google Shape;230;p5"/>
            <p:cNvSpPr txBox="1"/>
            <p:nvPr/>
          </p:nvSpPr>
          <p:spPr>
            <a:xfrm>
              <a:off x="532667" y="1694036"/>
              <a:ext cx="18081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251C14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Signup Rate</a:t>
              </a:r>
              <a:endParaRPr sz="1700" b="0" i="0" u="none" strike="noStrike" cap="none">
                <a:solidFill>
                  <a:srgbClr val="251C1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251C1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1" name="Google Shape;231;p5"/>
            <p:cNvSpPr txBox="1"/>
            <p:nvPr/>
          </p:nvSpPr>
          <p:spPr>
            <a:xfrm>
              <a:off x="532676" y="2067525"/>
              <a:ext cx="2058600" cy="9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The percent of people who see a campaign and subsequently sign up for a Row Health plan. </a:t>
              </a:r>
              <a:endParaRPr sz="1200" b="0" i="0" u="none" strike="noStrike" cap="none">
                <a:solidFill>
                  <a:srgbClr val="241C1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232" name="Google Shape;232;p5"/>
          <p:cNvSpPr txBox="1"/>
          <p:nvPr/>
        </p:nvSpPr>
        <p:spPr>
          <a:xfrm>
            <a:off x="1719592" y="3309511"/>
            <a:ext cx="1808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251C1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Cost per Signup</a:t>
            </a:r>
            <a:endParaRPr sz="1700" b="0" i="0" u="none" strike="noStrike" cap="none">
              <a:solidFill>
                <a:srgbClr val="251C14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33" name="Google Shape;233;p5"/>
          <p:cNvSpPr txBox="1"/>
          <p:nvPr/>
        </p:nvSpPr>
        <p:spPr>
          <a:xfrm>
            <a:off x="1719601" y="3683000"/>
            <a:ext cx="20586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The average dollars spent in order to acquire a signup from each campaign.</a:t>
            </a:r>
            <a:endParaRPr sz="1200" b="0" i="0" u="none" strike="noStrike" cap="none">
              <a:solidFill>
                <a:srgbClr val="241C1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34" name="Google Shape;234;p5"/>
          <p:cNvGrpSpPr/>
          <p:nvPr/>
        </p:nvGrpSpPr>
        <p:grpSpPr>
          <a:xfrm>
            <a:off x="5359651" y="2474700"/>
            <a:ext cx="2611502" cy="1370700"/>
            <a:chOff x="608876" y="3955900"/>
            <a:chExt cx="2611502" cy="1370700"/>
          </a:xfrm>
        </p:grpSpPr>
        <p:sp>
          <p:nvSpPr>
            <p:cNvPr id="235" name="Google Shape;235;p5"/>
            <p:cNvSpPr txBox="1"/>
            <p:nvPr/>
          </p:nvSpPr>
          <p:spPr>
            <a:xfrm>
              <a:off x="608878" y="3955900"/>
              <a:ext cx="26115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251C14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Click Through Rate</a:t>
              </a:r>
              <a:endParaRPr sz="1700" b="0" i="0" u="none" strike="noStrike" cap="none">
                <a:solidFill>
                  <a:srgbClr val="251C1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36" name="Google Shape;236;p5"/>
            <p:cNvSpPr txBox="1"/>
            <p:nvPr/>
          </p:nvSpPr>
          <p:spPr>
            <a:xfrm>
              <a:off x="608876" y="4329400"/>
              <a:ext cx="2058600" cy="9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The percent of people who see a campaign and click on the associated link.</a:t>
              </a:r>
              <a:endParaRPr sz="1200" b="0" i="0" u="none" strike="noStrike" cap="none">
                <a:solidFill>
                  <a:srgbClr val="241C1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239" name="Google Shape;239;p5"/>
          <p:cNvSpPr txBox="1"/>
          <p:nvPr/>
        </p:nvSpPr>
        <p:spPr>
          <a:xfrm>
            <a:off x="1719603" y="1456288"/>
            <a:ext cx="26115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C999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 Signups</a:t>
            </a:r>
            <a:endParaRPr sz="1700" b="1" i="0" u="none" strike="noStrike" cap="none">
              <a:solidFill>
                <a:srgbClr val="1C99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5"/>
          <p:cNvSpPr txBox="1"/>
          <p:nvPr/>
        </p:nvSpPr>
        <p:spPr>
          <a:xfrm>
            <a:off x="5359653" y="1446588"/>
            <a:ext cx="26115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C999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 Awareness</a:t>
            </a:r>
            <a:endParaRPr sz="1700" b="1" i="0" u="none" strike="noStrike" cap="none">
              <a:solidFill>
                <a:srgbClr val="1C99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1" name="Google Shape;241;p5"/>
          <p:cNvCxnSpPr/>
          <p:nvPr/>
        </p:nvCxnSpPr>
        <p:spPr>
          <a:xfrm>
            <a:off x="4611725" y="1464375"/>
            <a:ext cx="0" cy="33351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3" name="Google Shape;243;p5"/>
          <p:cNvCxnSpPr/>
          <p:nvPr/>
        </p:nvCxnSpPr>
        <p:spPr>
          <a:xfrm>
            <a:off x="1516575" y="1814100"/>
            <a:ext cx="63822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7DFDE7C-6224-B316-3D7F-BCB3F728D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C4803B8-F6FE-39B8-8BA0-2601A9F0217A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5da3183287_0_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rgbClr val="1C9995"/>
                </a:solidFill>
              </a:rPr>
              <a:t>North Star Metrics</a:t>
            </a:r>
            <a:endParaRPr>
              <a:solidFill>
                <a:srgbClr val="1C9995"/>
              </a:solidFill>
            </a:endParaRPr>
          </a:p>
        </p:txBody>
      </p:sp>
      <p:sp>
        <p:nvSpPr>
          <p:cNvPr id="257" name="Google Shape;257;g25da3183287_0_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58" name="Google Shape;258;g25da3183287_0_2"/>
          <p:cNvSpPr txBox="1">
            <a:spLocks noGrp="1"/>
          </p:cNvSpPr>
          <p:nvPr>
            <p:ph type="subTitle" idx="4294967295"/>
          </p:nvPr>
        </p:nvSpPr>
        <p:spPr>
          <a:xfrm>
            <a:off x="523875" y="801688"/>
            <a:ext cx="8620125" cy="4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Compared to industry benchmarks,</a:t>
            </a:r>
            <a:r>
              <a:rPr lang="en" sz="15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</a:t>
            </a:r>
            <a:r>
              <a:rPr lang="en" sz="15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Row Health has low signup rate and low CPC, but higher than average CTR.</a:t>
            </a:r>
            <a:endParaRPr sz="15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dk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49" name="Google Shape;249;g25da3183287_0_2"/>
          <p:cNvGrpSpPr/>
          <p:nvPr/>
        </p:nvGrpSpPr>
        <p:grpSpPr>
          <a:xfrm>
            <a:off x="1742042" y="2024711"/>
            <a:ext cx="2110208" cy="1370689"/>
            <a:chOff x="532667" y="1694036"/>
            <a:chExt cx="2110208" cy="1370689"/>
          </a:xfrm>
        </p:grpSpPr>
        <p:sp>
          <p:nvSpPr>
            <p:cNvPr id="250" name="Google Shape;250;g25da3183287_0_2"/>
            <p:cNvSpPr txBox="1"/>
            <p:nvPr/>
          </p:nvSpPr>
          <p:spPr>
            <a:xfrm>
              <a:off x="532667" y="1694036"/>
              <a:ext cx="18081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251C14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Signup Rate</a:t>
              </a:r>
              <a:endParaRPr sz="1700" b="0" i="0" u="none" strike="noStrike" cap="none">
                <a:solidFill>
                  <a:srgbClr val="251C1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200"/>
                </a:spcBef>
                <a:spcAft>
                  <a:spcPts val="120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rgbClr val="251C1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1" name="Google Shape;251;g25da3183287_0_2"/>
            <p:cNvSpPr txBox="1"/>
            <p:nvPr/>
          </p:nvSpPr>
          <p:spPr>
            <a:xfrm>
              <a:off x="532675" y="2067525"/>
              <a:ext cx="2110200" cy="9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From 2019 to 2023, the average signup rate was </a:t>
              </a:r>
              <a:r>
                <a:rPr lang="en"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0.</a:t>
              </a:r>
              <a:r>
                <a:rPr lang="en" sz="1200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r>
                <a:rPr lang="en"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% </a:t>
              </a:r>
              <a:r>
                <a:rPr lang="en" sz="1200" b="0" i="0" u="none" strike="noStrike" cap="non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across </a:t>
              </a:r>
              <a:r>
                <a:rPr lang="en" sz="1200" i="0" u="none" strike="noStrike" cap="non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16.</a:t>
              </a:r>
              <a:r>
                <a:rPr lang="en" sz="1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3</a:t>
              </a:r>
              <a:r>
                <a:rPr lang="en" sz="1200" i="0" u="none" strike="noStrike" cap="non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K total signups.</a:t>
              </a:r>
              <a:endParaRPr sz="1200" i="0" u="none" strike="noStrike" cap="none">
                <a:solidFill>
                  <a:srgbClr val="241C1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252" name="Google Shape;252;g25da3183287_0_2"/>
          <p:cNvSpPr txBox="1"/>
          <p:nvPr/>
        </p:nvSpPr>
        <p:spPr>
          <a:xfrm>
            <a:off x="1707917" y="3309511"/>
            <a:ext cx="1808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0" i="0" u="none" strike="noStrike" cap="none">
                <a:solidFill>
                  <a:srgbClr val="251C14"/>
                </a:solidFill>
                <a:highlight>
                  <a:schemeClr val="lt1"/>
                </a:highlight>
                <a:latin typeface="Helvetica Neue Light"/>
                <a:ea typeface="Helvetica Neue Light"/>
                <a:cs typeface="Helvetica Neue Light"/>
                <a:sym typeface="Helvetica Neue Light"/>
              </a:rPr>
              <a:t>Cost per Signup</a:t>
            </a:r>
            <a:endParaRPr sz="1700" b="0" i="0" u="none" strike="noStrike" cap="none">
              <a:solidFill>
                <a:srgbClr val="251C14"/>
              </a:solidFill>
              <a:highlight>
                <a:schemeClr val="lt1"/>
              </a:highlight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253" name="Google Shape;253;g25da3183287_0_2"/>
          <p:cNvSpPr txBox="1"/>
          <p:nvPr/>
        </p:nvSpPr>
        <p:spPr>
          <a:xfrm>
            <a:off x="1707926" y="3683000"/>
            <a:ext cx="20586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From 2019 to 2023, the average cost per signup was </a:t>
            </a:r>
            <a:r>
              <a:rPr lang="en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$2</a:t>
            </a:r>
            <a:r>
              <a:rPr lang="en" sz="1200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.2</a:t>
            </a:r>
            <a:r>
              <a:rPr lang="en" sz="12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lang="en"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ranging from $0.</a:t>
            </a:r>
            <a:r>
              <a:rPr lang="en" sz="1200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6</a:t>
            </a:r>
            <a:r>
              <a:rPr lang="en" sz="12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 to $124 per campaign.</a:t>
            </a:r>
            <a:endParaRPr sz="1200" b="0" i="0" u="none" strike="noStrike" cap="none">
              <a:solidFill>
                <a:srgbClr val="241C15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grpSp>
        <p:nvGrpSpPr>
          <p:cNvPr id="254" name="Google Shape;254;g25da3183287_0_2"/>
          <p:cNvGrpSpPr/>
          <p:nvPr/>
        </p:nvGrpSpPr>
        <p:grpSpPr>
          <a:xfrm>
            <a:off x="5347850" y="2512250"/>
            <a:ext cx="2611503" cy="1370700"/>
            <a:chOff x="608750" y="3993450"/>
            <a:chExt cx="2611503" cy="1370700"/>
          </a:xfrm>
        </p:grpSpPr>
        <p:sp>
          <p:nvSpPr>
            <p:cNvPr id="255" name="Google Shape;255;g25da3183287_0_2"/>
            <p:cNvSpPr txBox="1"/>
            <p:nvPr/>
          </p:nvSpPr>
          <p:spPr>
            <a:xfrm>
              <a:off x="608753" y="3993450"/>
              <a:ext cx="2611500" cy="34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rgbClr val="251C14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Click Through Rate</a:t>
              </a:r>
              <a:endParaRPr sz="1700" b="0" i="0" u="none" strike="noStrike" cap="none">
                <a:solidFill>
                  <a:srgbClr val="251C14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  <p:sp>
          <p:nvSpPr>
            <p:cNvPr id="256" name="Google Shape;256;g25da3183287_0_2"/>
            <p:cNvSpPr txBox="1"/>
            <p:nvPr/>
          </p:nvSpPr>
          <p:spPr>
            <a:xfrm>
              <a:off x="608750" y="4366950"/>
              <a:ext cx="2229600" cy="99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 b="0" i="0" u="none" strike="noStrike" cap="non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From 2019 to 2023, the average click through rate was </a:t>
              </a:r>
              <a:r>
                <a:rPr lang="en" sz="1200" b="1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9.5</a:t>
              </a:r>
              <a:r>
                <a:rPr lang="en" sz="1200" b="1" i="0" u="none" strike="noStrike" cap="none">
                  <a:solidFill>
                    <a:schemeClr val="dk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% </a:t>
              </a:r>
              <a:r>
                <a:rPr lang="en" sz="1200" b="0" i="0" u="none" strike="noStrike" cap="non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across </a:t>
              </a:r>
              <a:r>
                <a:rPr lang="en" sz="1200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8.4</a:t>
              </a:r>
              <a:r>
                <a:rPr lang="en" sz="1200" i="0" u="none" strike="noStrike" cap="none">
                  <a:solidFill>
                    <a:schemeClr val="dk1"/>
                  </a:solidFill>
                  <a:latin typeface="Helvetica Neue Light"/>
                  <a:ea typeface="Helvetica Neue Light"/>
                  <a:cs typeface="Helvetica Neue Light"/>
                  <a:sym typeface="Helvetica Neue Light"/>
                </a:rPr>
                <a:t>M impressions.</a:t>
              </a:r>
              <a:endParaRPr sz="1200" i="0" u="none" strike="noStrike" cap="none">
                <a:solidFill>
                  <a:srgbClr val="241C15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endParaRPr>
            </a:p>
          </p:txBody>
        </p:sp>
      </p:grpSp>
      <p:sp>
        <p:nvSpPr>
          <p:cNvPr id="259" name="Google Shape;259;g25da3183287_0_2"/>
          <p:cNvSpPr txBox="1"/>
          <p:nvPr/>
        </p:nvSpPr>
        <p:spPr>
          <a:xfrm>
            <a:off x="1707928" y="1456288"/>
            <a:ext cx="26115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C999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 Signups</a:t>
            </a:r>
            <a:endParaRPr sz="1700" b="1" i="0" u="none" strike="noStrike" cap="none">
              <a:solidFill>
                <a:srgbClr val="1C99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g25da3183287_0_2"/>
          <p:cNvSpPr txBox="1"/>
          <p:nvPr/>
        </p:nvSpPr>
        <p:spPr>
          <a:xfrm>
            <a:off x="5347978" y="1446588"/>
            <a:ext cx="26115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" sz="1700" b="1" i="0" u="none" strike="noStrike" cap="none">
                <a:solidFill>
                  <a:srgbClr val="1C999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 Awareness</a:t>
            </a:r>
            <a:endParaRPr sz="1700" b="1" i="0" u="none" strike="noStrike" cap="none">
              <a:solidFill>
                <a:srgbClr val="1C999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1" name="Google Shape;261;g25da3183287_0_2"/>
          <p:cNvCxnSpPr/>
          <p:nvPr/>
        </p:nvCxnSpPr>
        <p:spPr>
          <a:xfrm>
            <a:off x="4600050" y="1464375"/>
            <a:ext cx="0" cy="33351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63" name="Google Shape;263;g25da3183287_0_2"/>
          <p:cNvCxnSpPr/>
          <p:nvPr/>
        </p:nvCxnSpPr>
        <p:spPr>
          <a:xfrm>
            <a:off x="1504900" y="1814100"/>
            <a:ext cx="6382200" cy="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D543DCAF-1BD6-974D-F2F8-961D3E299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470134-F37A-2AA2-3A7F-CBDDF7A6982B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C9995"/>
            </a:gs>
            <a:gs pos="100000">
              <a:srgbClr val="003C3E"/>
            </a:gs>
          </a:gsLst>
          <a:lin ang="5400700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 sz="4000">
                <a:solidFill>
                  <a:srgbClr val="FCFEFA"/>
                </a:solidFill>
              </a:rPr>
              <a:t>Insights Deep-Dive</a:t>
            </a:r>
            <a:endParaRPr sz="4000">
              <a:solidFill>
                <a:srgbClr val="FCFEFA"/>
              </a:solidFill>
            </a:endParaRPr>
          </a:p>
        </p:txBody>
      </p:sp>
      <p:sp>
        <p:nvSpPr>
          <p:cNvPr id="269" name="Google Shape;269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 txBox="1">
            <a:spLocks noGrp="1"/>
          </p:cNvSpPr>
          <p:nvPr>
            <p:ph type="title"/>
          </p:nvPr>
        </p:nvSpPr>
        <p:spPr>
          <a:xfrm>
            <a:off x="457200" y="339500"/>
            <a:ext cx="833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solidFill>
                  <a:srgbClr val="1C9995"/>
                </a:solidFill>
              </a:rPr>
              <a:t>Signup rate was by far the highest among Health For All campaigns.</a:t>
            </a:r>
            <a:endParaRPr sz="2600">
              <a:solidFill>
                <a:srgbClr val="1C9995"/>
              </a:solidFill>
            </a:endParaRPr>
          </a:p>
        </p:txBody>
      </p:sp>
      <p:sp>
        <p:nvSpPr>
          <p:cNvPr id="275" name="Google Shape;275;p9"/>
          <p:cNvSpPr txBox="1">
            <a:spLocks noGrp="1"/>
          </p:cNvSpPr>
          <p:nvPr>
            <p:ph type="subTitle" idx="1"/>
          </p:nvPr>
        </p:nvSpPr>
        <p:spPr>
          <a:xfrm>
            <a:off x="457200" y="1295400"/>
            <a:ext cx="40062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Across campaign categories,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Health for All campaigns had the best-performing signup rate </a:t>
            </a:r>
            <a:r>
              <a:rPr lang="en" sz="1500"/>
              <a:t>(2.9%) and the second-highest number of signups (3.5K).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This high signup rate is due to the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Health Awareness campaign type,</a:t>
            </a:r>
            <a:r>
              <a:rPr lang="en" sz="1500"/>
              <a:t> which had by far the highest signup rate across all campaign types (3.72%).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Interestingly, the category with the highest number of signups -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#HealthyLiving - had a comparably low signup rate at 0.3%.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sp>
        <p:nvSpPr>
          <p:cNvPr id="276" name="Google Shape;276;p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277" name="Google Shape;27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0925" y="893475"/>
            <a:ext cx="3424975" cy="2628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0939" y="3660425"/>
            <a:ext cx="3557676" cy="12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9"/>
          <p:cNvSpPr/>
          <p:nvPr/>
        </p:nvSpPr>
        <p:spPr>
          <a:xfrm>
            <a:off x="5020925" y="4027550"/>
            <a:ext cx="3557700" cy="178200"/>
          </a:xfrm>
          <a:prstGeom prst="rect">
            <a:avLst/>
          </a:prstGeom>
          <a:solidFill>
            <a:srgbClr val="95D0CA">
              <a:alpha val="40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9"/>
          <p:cNvSpPr/>
          <p:nvPr/>
        </p:nvSpPr>
        <p:spPr>
          <a:xfrm>
            <a:off x="5086500" y="1092225"/>
            <a:ext cx="3359400" cy="178200"/>
          </a:xfrm>
          <a:prstGeom prst="rect">
            <a:avLst/>
          </a:prstGeom>
          <a:solidFill>
            <a:srgbClr val="95D0CA">
              <a:alpha val="40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9"/>
          <p:cNvSpPr/>
          <p:nvPr/>
        </p:nvSpPr>
        <p:spPr>
          <a:xfrm>
            <a:off x="5086500" y="1647725"/>
            <a:ext cx="3359400" cy="178200"/>
          </a:xfrm>
          <a:prstGeom prst="rect">
            <a:avLst/>
          </a:prstGeom>
          <a:solidFill>
            <a:srgbClr val="95D0CA">
              <a:alpha val="40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C77A168-8A4A-3767-35E9-EB7068787B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1FD699-1C72-E135-FE54-02E42D4707F8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title"/>
          </p:nvPr>
        </p:nvSpPr>
        <p:spPr>
          <a:xfrm>
            <a:off x="457200" y="339500"/>
            <a:ext cx="83322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2600">
                <a:solidFill>
                  <a:srgbClr val="1C9995"/>
                </a:solidFill>
              </a:rPr>
              <a:t>Health for All campaigns also outperformed on CTR compared to campaigns with more impressions.</a:t>
            </a:r>
            <a:endParaRPr sz="2600">
              <a:solidFill>
                <a:srgbClr val="1C9995"/>
              </a:solidFill>
            </a:endParaRPr>
          </a:p>
        </p:txBody>
      </p:sp>
      <p:sp>
        <p:nvSpPr>
          <p:cNvPr id="287" name="Google Shape;287;p11"/>
          <p:cNvSpPr txBox="1">
            <a:spLocks noGrp="1"/>
          </p:cNvSpPr>
          <p:nvPr>
            <p:ph type="subTitle" idx="1"/>
          </p:nvPr>
        </p:nvSpPr>
        <p:spPr>
          <a:xfrm>
            <a:off x="457200" y="1295400"/>
            <a:ext cx="4006200" cy="28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Across categories,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Health for All and Benefit Updates performed nearly 3-4x better</a:t>
            </a:r>
            <a:r>
              <a:rPr lang="en" sz="1500"/>
              <a:t> than the average CTR at 36% and 22%, respectively. 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Within the two categories with high CTR, </a:t>
            </a: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product promotion-based campaigns had relatively low CTR (0% and 7%).</a:t>
            </a: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Helvetica Neue"/>
                <a:ea typeface="Helvetica Neue"/>
                <a:cs typeface="Helvetica Neue"/>
                <a:sym typeface="Helvetica Neue"/>
              </a:rPr>
              <a:t>Family Coverage Plan had high impressions but no clicks </a:t>
            </a:r>
            <a:r>
              <a:rPr lang="en" sz="1500"/>
              <a:t>- this needs to be investigated and could be due to missing data or issues with the campaign.</a:t>
            </a:r>
            <a:endParaRPr sz="15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</p:txBody>
      </p:sp>
      <p:sp>
        <p:nvSpPr>
          <p:cNvPr id="288" name="Google Shape;288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289" name="Google Shape;28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9525" y="1087038"/>
            <a:ext cx="3087724" cy="2580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03325" y="3875950"/>
            <a:ext cx="3769575" cy="8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1"/>
          <p:cNvSpPr/>
          <p:nvPr/>
        </p:nvSpPr>
        <p:spPr>
          <a:xfrm>
            <a:off x="5009525" y="1289257"/>
            <a:ext cx="3036300" cy="392700"/>
          </a:xfrm>
          <a:prstGeom prst="rect">
            <a:avLst/>
          </a:prstGeom>
          <a:solidFill>
            <a:srgbClr val="95D0CA">
              <a:alpha val="40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11"/>
          <p:cNvSpPr/>
          <p:nvPr/>
        </p:nvSpPr>
        <p:spPr>
          <a:xfrm>
            <a:off x="4803325" y="4267850"/>
            <a:ext cx="3769500" cy="180600"/>
          </a:xfrm>
          <a:prstGeom prst="rect">
            <a:avLst/>
          </a:prstGeom>
          <a:solidFill>
            <a:srgbClr val="95D0CA">
              <a:alpha val="40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1"/>
          <p:cNvSpPr/>
          <p:nvPr/>
        </p:nvSpPr>
        <p:spPr>
          <a:xfrm>
            <a:off x="4803350" y="4590400"/>
            <a:ext cx="3769500" cy="180600"/>
          </a:xfrm>
          <a:prstGeom prst="rect">
            <a:avLst/>
          </a:prstGeom>
          <a:solidFill>
            <a:srgbClr val="95D0CA">
              <a:alpha val="408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5F7313-AF8B-F35E-8551-CC57F2E01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51" y="4676364"/>
            <a:ext cx="468382" cy="4156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710C2D-C130-B9AC-51B5-E6A0B31F4918}"/>
              </a:ext>
            </a:extLst>
          </p:cNvPr>
          <p:cNvSpPr txBox="1"/>
          <p:nvPr/>
        </p:nvSpPr>
        <p:spPr>
          <a:xfrm>
            <a:off x="401781" y="4884182"/>
            <a:ext cx="8312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6">
                    <a:lumMod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Vital Health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1049</Words>
  <Application>Microsoft Macintosh PowerPoint</Application>
  <PresentationFormat>On-screen Show (16:9)</PresentationFormat>
  <Paragraphs>128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 Light</vt:lpstr>
      <vt:lpstr>Arial</vt:lpstr>
      <vt:lpstr>Calibri</vt:lpstr>
      <vt:lpstr>Helvetica Neue</vt:lpstr>
      <vt:lpstr>Helvetica Neue Light</vt:lpstr>
      <vt:lpstr>Roboto</vt:lpstr>
      <vt:lpstr>Office Theme</vt:lpstr>
      <vt:lpstr>PowerPoint Presentation</vt:lpstr>
      <vt:lpstr>Table of Contents</vt:lpstr>
      <vt:lpstr>Overview</vt:lpstr>
      <vt:lpstr>Context</vt:lpstr>
      <vt:lpstr>North Star Metrics</vt:lpstr>
      <vt:lpstr>North Star Metrics</vt:lpstr>
      <vt:lpstr>Insights Deep-Dive</vt:lpstr>
      <vt:lpstr>Signup rate was by far the highest among Health For All campaigns.</vt:lpstr>
      <vt:lpstr>Health for All campaigns also outperformed on CTR compared to campaigns with more impressions.</vt:lpstr>
      <vt:lpstr>Cost per signup was high for Golden Years Security, which performed poorly in terms of cost and volume.</vt:lpstr>
      <vt:lpstr>Recommendations and  Next Steps</vt:lpstr>
      <vt:lpstr>Key Recommendations</vt:lpstr>
      <vt:lpstr>Caveats and Next Steps</vt:lpstr>
      <vt:lpstr>Thank you!</vt:lpstr>
      <vt:lpstr>Appendix</vt:lpstr>
      <vt:lpstr>Technical Process</vt:lpstr>
      <vt:lpstr>Supplementary Data - CAC (Covid Campaigns)</vt:lpstr>
      <vt:lpstr>Supplementary Data - Spend by Category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Sylvia Tsai</cp:lastModifiedBy>
  <cp:revision>3</cp:revision>
  <dcterms:modified xsi:type="dcterms:W3CDTF">2025-03-17T18:16:24Z</dcterms:modified>
</cp:coreProperties>
</file>