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7"/>
  </p:normalViewPr>
  <p:slideViewPr>
    <p:cSldViewPr snapToGrid="0" snapToObjects="1">
      <p:cViewPr varScale="1">
        <p:scale>
          <a:sx n="82" d="100"/>
          <a:sy n="82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25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2757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UCFB - All Rights Reserved</a:t>
            </a:r>
          </a:p>
        </p:txBody>
      </p:sp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400" b="0" i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144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7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8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at UT Austin | </a:t>
            </a:r>
          </a:p>
        </p:txBody>
      </p:sp>
      <p:sp>
        <p:nvSpPr>
          <p:cNvPr id="17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7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8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t="1022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20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2757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80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Rutgers Coding Bootcamp |</a:t>
            </a:r>
          </a:p>
        </p:txBody>
      </p:sp>
      <p:sp>
        <p:nvSpPr>
          <p:cNvPr id="9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u.bootcampcontent.com/" TargetMode="External"/><Relationship Id="rId3" Type="http://schemas.openxmlformats.org/officeDocument/2006/relationships/hyperlink" Target="http://tinyurl.com/bc1117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tags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ootcampspot-v2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eg"/><Relationship Id="rId3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hyperlink" Target="https://www.youtube.com/watch?v=kMBinXTCrXI&amp;list=PLgJ8UgkiorCnMLsUevoQRxH8t9bt7ne14&amp;index=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t>Git’n Pro with HTML/CSS</a:t>
            </a:r>
          </a:p>
        </p:txBody>
      </p:sp>
      <p:sp>
        <p:nvSpPr>
          <p:cNvPr id="21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316637" y="4081282"/>
            <a:ext cx="2323773" cy="38100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November</a:t>
            </a:r>
            <a:r>
              <a:rPr lang="en-US" dirty="0"/>
              <a:t> </a:t>
            </a:r>
            <a:r>
              <a:rPr lang="en-US" dirty="0" smtClean="0"/>
              <a:t>8th</a:t>
            </a:r>
            <a:r>
              <a:rPr dirty="0" smtClean="0"/>
              <a:t>, </a:t>
            </a:r>
            <a:r>
              <a:rPr lang="en-US" dirty="0" smtClean="0"/>
              <a:t>2017</a:t>
            </a:r>
            <a:endParaRPr dirty="0"/>
          </a:p>
        </p:txBody>
      </p:sp>
      <p:sp>
        <p:nvSpPr>
          <p:cNvPr id="216" name="Text Placeholder 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Day 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Collaborative Coding</a:t>
            </a:r>
          </a:p>
        </p:txBody>
      </p:sp>
      <p:pic>
        <p:nvPicPr>
          <p:cNvPr id="240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0282"/>
            <a:ext cx="9144000" cy="447891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xtBox 16"/>
          <p:cNvSpPr txBox="1"/>
          <p:nvPr/>
        </p:nvSpPr>
        <p:spPr>
          <a:xfrm>
            <a:off x="152398" y="4953000"/>
            <a:ext cx="8882745" cy="123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Modern web development is </a:t>
            </a:r>
            <a:r>
              <a:rPr i="1" u="sng"/>
              <a:t>highly</a:t>
            </a:r>
            <a:r>
              <a:t> collaborative.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Teams are often extremely large and separated across the country — or planet.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Apps sometimes comprise hundreds or even thousands of files.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he Team’s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Team’s Task</a:t>
            </a:r>
          </a:p>
        </p:txBody>
      </p:sp>
      <p:sp>
        <p:nvSpPr>
          <p:cNvPr id="244" name="Task:  Make a list in HTML showing the three branches…"/>
          <p:cNvSpPr txBox="1"/>
          <p:nvPr/>
        </p:nvSpPr>
        <p:spPr>
          <a:xfrm>
            <a:off x="911982" y="1370330"/>
            <a:ext cx="756980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Task:  Make a list in HTML showing the three branches</a:t>
            </a:r>
          </a:p>
          <a:p>
            <a:pPr>
              <a:defRPr sz="2400"/>
            </a:pPr>
            <a:r>
              <a:t>          of US government.</a:t>
            </a:r>
          </a:p>
        </p:txBody>
      </p:sp>
      <p:sp>
        <p:nvSpPr>
          <p:cNvPr id="245" name="Programming Team:"/>
          <p:cNvSpPr txBox="1"/>
          <p:nvPr/>
        </p:nvSpPr>
        <p:spPr>
          <a:xfrm>
            <a:off x="3508028" y="3249929"/>
            <a:ext cx="212794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Programming Team:</a:t>
            </a:r>
          </a:p>
        </p:txBody>
      </p:sp>
      <p:pic>
        <p:nvPicPr>
          <p:cNvPr id="2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001" y="3999556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3949321" y="3960527"/>
            <a:ext cx="1219201" cy="1520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4900" y="3960504"/>
            <a:ext cx="1239407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SpongeBob &amp; Kobe make their edits</a:t>
            </a:r>
          </a:p>
        </p:txBody>
      </p:sp>
      <p:pic>
        <p:nvPicPr>
          <p:cNvPr id="2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traight Connector 7"/>
          <p:cNvSpPr/>
          <p:nvPr/>
        </p:nvSpPr>
        <p:spPr>
          <a:xfrm flipV="1">
            <a:off x="2057400" y="1499176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896991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Box 9"/>
          <p:cNvSpPr txBox="1"/>
          <p:nvPr/>
        </p:nvSpPr>
        <p:spPr>
          <a:xfrm>
            <a:off x="2543175" y="1222177"/>
            <a:ext cx="157508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sp>
        <p:nvSpPr>
          <p:cNvPr id="255" name="Straight Connector 12"/>
          <p:cNvSpPr/>
          <p:nvPr/>
        </p:nvSpPr>
        <p:spPr>
          <a:xfrm flipV="1">
            <a:off x="2085975" y="4746999"/>
            <a:ext cx="457201" cy="32793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TextBox 13"/>
          <p:cNvSpPr txBox="1"/>
          <p:nvPr/>
        </p:nvSpPr>
        <p:spPr>
          <a:xfrm>
            <a:off x="2667000" y="4441533"/>
            <a:ext cx="157508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Programming Away…</a:t>
            </a:r>
          </a:p>
        </p:txBody>
      </p:sp>
      <p:pic>
        <p:nvPicPr>
          <p:cNvPr id="2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4125" y="3700224"/>
            <a:ext cx="2514600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extBox 15"/>
          <p:cNvSpPr txBox="1"/>
          <p:nvPr/>
        </p:nvSpPr>
        <p:spPr>
          <a:xfrm>
            <a:off x="3798365" y="2501526"/>
            <a:ext cx="245756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SpongeBob's Version</a:t>
            </a:r>
          </a:p>
        </p:txBody>
      </p:sp>
      <p:sp>
        <p:nvSpPr>
          <p:cNvPr id="259" name="TextBox 18"/>
          <p:cNvSpPr txBox="1"/>
          <p:nvPr/>
        </p:nvSpPr>
        <p:spPr>
          <a:xfrm>
            <a:off x="4242351" y="5325404"/>
            <a:ext cx="17472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Version</a:t>
            </a:r>
          </a:p>
        </p:txBody>
      </p:sp>
      <p:pic>
        <p:nvPicPr>
          <p:cNvPr id="260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Different Sol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Different Solutions</a:t>
            </a:r>
          </a:p>
        </p:txBody>
      </p:sp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698" y="2825542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816600" y="2786513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&lt;ul&gt;…"/>
          <p:cNvSpPr txBox="1"/>
          <p:nvPr/>
        </p:nvSpPr>
        <p:spPr>
          <a:xfrm>
            <a:off x="302382" y="1226223"/>
            <a:ext cx="276708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66" name="&lt;ul&gt;…"/>
          <p:cNvSpPr txBox="1"/>
          <p:nvPr/>
        </p:nvSpPr>
        <p:spPr>
          <a:xfrm>
            <a:off x="5655128" y="1124623"/>
            <a:ext cx="313599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sp>
        <p:nvSpPr>
          <p:cNvPr id="267" name="Different"/>
          <p:cNvSpPr/>
          <p:nvPr/>
        </p:nvSpPr>
        <p:spPr>
          <a:xfrm>
            <a:off x="3437496" y="1202093"/>
            <a:ext cx="1849604" cy="1399491"/>
          </a:xfrm>
          <a:prstGeom prst="leftRightArrow">
            <a:avLst>
              <a:gd name="adj1" fmla="val 32000"/>
              <a:gd name="adj2" fmla="val 39929"/>
            </a:avLst>
          </a:prstGeom>
          <a:solidFill>
            <a:srgbClr val="FF2600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1"/>
            <a:r>
              <a:t>        Different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Resolution</a:t>
            </a:r>
          </a:p>
        </p:txBody>
      </p:sp>
      <p:pic>
        <p:nvPicPr>
          <p:cNvPr id="27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298" y="11413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825500" y="4404279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“Let’s settle on this…”"/>
          <p:cNvSpPr txBox="1"/>
          <p:nvPr/>
        </p:nvSpPr>
        <p:spPr>
          <a:xfrm>
            <a:off x="5880476" y="2181569"/>
            <a:ext cx="319411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r>
              <a:t>“Let’s settle on this…”</a:t>
            </a:r>
          </a:p>
        </p:txBody>
      </p:sp>
      <p:sp>
        <p:nvSpPr>
          <p:cNvPr id="273" name="&lt;ul&gt;…"/>
          <p:cNvSpPr txBox="1"/>
          <p:nvPr/>
        </p:nvSpPr>
        <p:spPr>
          <a:xfrm>
            <a:off x="5492749" y="2601688"/>
            <a:ext cx="3081448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74" name="&lt;ul&gt;…"/>
          <p:cNvSpPr txBox="1"/>
          <p:nvPr/>
        </p:nvSpPr>
        <p:spPr>
          <a:xfrm>
            <a:off x="2550282" y="1150023"/>
            <a:ext cx="276708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sp>
        <p:nvSpPr>
          <p:cNvPr id="275" name="&lt;ul&gt;…"/>
          <p:cNvSpPr txBox="1"/>
          <p:nvPr/>
        </p:nvSpPr>
        <p:spPr>
          <a:xfrm>
            <a:off x="2365828" y="4452023"/>
            <a:ext cx="313599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  <p:sp>
        <p:nvSpPr>
          <p:cNvPr id="276" name="Line"/>
          <p:cNvSpPr/>
          <p:nvPr/>
        </p:nvSpPr>
        <p:spPr>
          <a:xfrm>
            <a:off x="4164508" y="2597322"/>
            <a:ext cx="1337313" cy="6417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77" name="Line"/>
          <p:cNvSpPr/>
          <p:nvPr/>
        </p:nvSpPr>
        <p:spPr>
          <a:xfrm flipV="1">
            <a:off x="4163155" y="3555999"/>
            <a:ext cx="1338666" cy="5871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Kiss dude </a:t>
            </a:r>
          </a:p>
        </p:txBody>
      </p:sp>
      <p:pic>
        <p:nvPicPr>
          <p:cNvPr id="2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668763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TextBox 15"/>
          <p:cNvSpPr txBox="1"/>
          <p:nvPr/>
        </p:nvSpPr>
        <p:spPr>
          <a:xfrm>
            <a:off x="2490478" y="2857358"/>
            <a:ext cx="4507223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Hi </a:t>
            </a:r>
            <a:r>
              <a:rPr dirty="0"/>
              <a:t>guyz</a:t>
            </a:r>
            <a:r>
              <a:rPr dirty="0" smtClean="0"/>
              <a:t>!!!</a:t>
            </a:r>
            <a:endParaRPr dirty="0"/>
          </a:p>
          <a:p>
            <a:pPr>
              <a:defRPr sz="36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Can I </a:t>
            </a:r>
            <a:r>
              <a:rPr lang="en-US" dirty="0"/>
              <a:t>H</a:t>
            </a:r>
            <a:r>
              <a:rPr dirty="0" smtClean="0"/>
              <a:t>elp</a:t>
            </a:r>
            <a:r>
              <a:rPr dirty="0"/>
              <a:t>??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203" y="1360663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17"/>
          <p:cNvSpPr txBox="1"/>
          <p:nvPr/>
        </p:nvSpPr>
        <p:spPr>
          <a:xfrm>
            <a:off x="3665682" y="1199264"/>
            <a:ext cx="3668115" cy="178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Delete. Delete. Delete.</a:t>
            </a:r>
          </a:p>
          <a:p>
            <a:pPr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t>Delete. Delete</a:t>
            </a:r>
          </a:p>
        </p:txBody>
      </p:sp>
      <p:sp>
        <p:nvSpPr>
          <p:cNvPr id="286" name="&lt;list&gt;…"/>
          <p:cNvSpPr txBox="1"/>
          <p:nvPr/>
        </p:nvSpPr>
        <p:spPr>
          <a:xfrm>
            <a:off x="5389284" y="3715330"/>
            <a:ext cx="3502483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sp>
        <p:nvSpPr>
          <p:cNvPr id="287" name="&lt;ul&gt;…"/>
          <p:cNvSpPr txBox="1"/>
          <p:nvPr/>
        </p:nvSpPr>
        <p:spPr>
          <a:xfrm>
            <a:off x="654049" y="3715330"/>
            <a:ext cx="3081448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288" name="Line"/>
          <p:cNvSpPr/>
          <p:nvPr/>
        </p:nvSpPr>
        <p:spPr>
          <a:xfrm>
            <a:off x="850900" y="4305300"/>
            <a:ext cx="2787651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9" name="Line"/>
          <p:cNvSpPr/>
          <p:nvPr/>
        </p:nvSpPr>
        <p:spPr>
          <a:xfrm>
            <a:off x="977900" y="4660900"/>
            <a:ext cx="2787650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0" name="Line"/>
          <p:cNvSpPr/>
          <p:nvPr/>
        </p:nvSpPr>
        <p:spPr>
          <a:xfrm>
            <a:off x="1104900" y="5016500"/>
            <a:ext cx="2787650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1" name="Line"/>
          <p:cNvSpPr/>
          <p:nvPr/>
        </p:nvSpPr>
        <p:spPr>
          <a:xfrm>
            <a:off x="635000" y="3949700"/>
            <a:ext cx="709629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2" name="Line"/>
          <p:cNvSpPr/>
          <p:nvPr/>
        </p:nvSpPr>
        <p:spPr>
          <a:xfrm>
            <a:off x="673340" y="5372471"/>
            <a:ext cx="872898" cy="1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93" name="Arrow"/>
          <p:cNvSpPr/>
          <p:nvPr/>
        </p:nvSpPr>
        <p:spPr>
          <a:xfrm>
            <a:off x="4113272" y="3964250"/>
            <a:ext cx="1055291" cy="1270001"/>
          </a:xfrm>
          <a:prstGeom prst="rightArrow">
            <a:avLst>
              <a:gd name="adj1" fmla="val 32000"/>
              <a:gd name="adj2" fmla="val 7702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29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TextBox 21"/>
          <p:cNvSpPr txBox="1"/>
          <p:nvPr/>
        </p:nvSpPr>
        <p:spPr>
          <a:xfrm>
            <a:off x="2514600" y="2747662"/>
            <a:ext cx="6558644" cy="152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Control.</a:t>
            </a:r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….and watch your teammates’ work</a:t>
            </a:r>
          </a:p>
        </p:txBody>
      </p:sp>
      <p:grpSp>
        <p:nvGrpSpPr>
          <p:cNvPr id="303" name="Smiley Face 22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300" name="Circle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1" name="Shape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2" name="Shape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07" name="Smiley Face 23"/>
          <p:cNvGrpSpPr/>
          <p:nvPr/>
        </p:nvGrpSpPr>
        <p:grpSpPr>
          <a:xfrm>
            <a:off x="806033" y="4685381"/>
            <a:ext cx="673934" cy="673933"/>
            <a:chOff x="0" y="0"/>
            <a:chExt cx="673932" cy="673932"/>
          </a:xfrm>
        </p:grpSpPr>
        <p:sp>
          <p:nvSpPr>
            <p:cNvPr id="304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Version Control</a:t>
            </a:r>
          </a:p>
        </p:txBody>
      </p:sp>
      <p:sp>
        <p:nvSpPr>
          <p:cNvPr id="310" name="Content Placeholder 2"/>
          <p:cNvSpPr txBox="1"/>
          <p:nvPr/>
        </p:nvSpPr>
        <p:spPr>
          <a:xfrm>
            <a:off x="443344" y="914400"/>
            <a:ext cx="8229601" cy="617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Git Version Control:</a:t>
            </a:r>
            <a:br/>
            <a:r>
              <a:rPr b="0" u="none"/>
              <a:t>Provides a organized system for managing code for when multiple developers work on a project </a:t>
            </a: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at the same time.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r>
              <a:t>The Benefits of Git: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 process for resolving conflicts in code.</a:t>
            </a:r>
            <a:endParaRPr sz="2400"/>
          </a:p>
          <a:p>
            <a:pPr marL="742950" indent="-514350" defTabSz="685800">
              <a:buSzPct val="100000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Version History.</a:t>
            </a:r>
            <a:endParaRPr sz="2400"/>
          </a:p>
          <a:p>
            <a:pPr marL="742950" indent="-514350" defTabSz="685800">
              <a:buSzPct val="100000"/>
              <a:buAutoNum type="arabicPeriod" startAt="2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3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480" y="4113783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TextBox 9"/>
          <p:cNvSpPr txBox="1"/>
          <p:nvPr/>
        </p:nvSpPr>
        <p:spPr>
          <a:xfrm>
            <a:off x="3550451" y="5778379"/>
            <a:ext cx="228599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sp>
        <p:nvSpPr>
          <p:cNvPr id="315" name="TextBox 13"/>
          <p:cNvSpPr txBox="1"/>
          <p:nvPr/>
        </p:nvSpPr>
        <p:spPr>
          <a:xfrm>
            <a:off x="582412" y="5784521"/>
            <a:ext cx="1480503" cy="338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16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634999" y="41672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Coins"/>
          <p:cNvSpPr/>
          <p:nvPr/>
        </p:nvSpPr>
        <p:spPr>
          <a:xfrm>
            <a:off x="4077653" y="1232799"/>
            <a:ext cx="1268094" cy="127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8" name="Line"/>
          <p:cNvSpPr/>
          <p:nvPr/>
        </p:nvSpPr>
        <p:spPr>
          <a:xfrm flipH="1">
            <a:off x="2537403" y="3073867"/>
            <a:ext cx="1670178" cy="9567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9" name="Line"/>
          <p:cNvSpPr/>
          <p:nvPr/>
        </p:nvSpPr>
        <p:spPr>
          <a:xfrm>
            <a:off x="4570031" y="3062847"/>
            <a:ext cx="1" cy="9192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20" name="Personal branch"/>
          <p:cNvSpPr txBox="1"/>
          <p:nvPr/>
        </p:nvSpPr>
        <p:spPr>
          <a:xfrm>
            <a:off x="3873426" y="2621498"/>
            <a:ext cx="173023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Personal branch</a:t>
            </a:r>
          </a:p>
        </p:txBody>
      </p:sp>
      <p:sp>
        <p:nvSpPr>
          <p:cNvPr id="321" name="Master Branch"/>
          <p:cNvSpPr txBox="1"/>
          <p:nvPr/>
        </p:nvSpPr>
        <p:spPr>
          <a:xfrm>
            <a:off x="3935041" y="694554"/>
            <a:ext cx="15533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Master Branch</a:t>
            </a:r>
          </a:p>
        </p:txBody>
      </p:sp>
      <p:pic>
        <p:nvPicPr>
          <p:cNvPr id="32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074732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TextBox 9"/>
          <p:cNvSpPr txBox="1"/>
          <p:nvPr/>
        </p:nvSpPr>
        <p:spPr>
          <a:xfrm>
            <a:off x="6264959" y="5778379"/>
            <a:ext cx="203150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sp>
        <p:nvSpPr>
          <p:cNvPr id="324" name="Line"/>
          <p:cNvSpPr/>
          <p:nvPr/>
        </p:nvSpPr>
        <p:spPr>
          <a:xfrm>
            <a:off x="5295899" y="3132376"/>
            <a:ext cx="1212608" cy="60410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25" name="‘Branch’ = personal copy"/>
          <p:cNvSpPr txBox="1"/>
          <p:nvPr/>
        </p:nvSpPr>
        <p:spPr>
          <a:xfrm>
            <a:off x="6144382" y="1718680"/>
            <a:ext cx="26347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r>
              <a:t>‘Branch’ = personal copy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It’s Okay! 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215" y="781834"/>
            <a:ext cx="8689568" cy="5312248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The team goes to work</a:t>
            </a:r>
          </a:p>
        </p:txBody>
      </p:sp>
      <p:pic>
        <p:nvPicPr>
          <p:cNvPr id="3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&lt;ul&gt;…"/>
          <p:cNvSpPr txBox="1"/>
          <p:nvPr/>
        </p:nvSpPr>
        <p:spPr>
          <a:xfrm>
            <a:off x="2956682" y="1162723"/>
            <a:ext cx="2767086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&lt;li&gt;Legislative&lt;/li&gt;</a:t>
            </a:r>
            <a:br/>
            <a:r>
              <a:t>    &lt;li&gt;Supreme Court&lt;/li&gt;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  <p:pic>
        <p:nvPicPr>
          <p:cNvPr id="330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11199" y="36211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&lt;ul&gt;…"/>
          <p:cNvSpPr txBox="1"/>
          <p:nvPr/>
        </p:nvSpPr>
        <p:spPr>
          <a:xfrm>
            <a:off x="3020182" y="3668919"/>
            <a:ext cx="3135993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</a:t>
            </a:r>
          </a:p>
          <a:p>
            <a:r>
              <a:t>    &lt;li&gt;Executive&lt;/li&gt;</a:t>
            </a:r>
            <a:br/>
            <a:r>
              <a:t>    &lt;li&gt;Congress &amp; Senate&lt;/li&gt;</a:t>
            </a:r>
            <a:br/>
            <a:r>
              <a:t>    &lt;li&gt;Judicial&lt;/li&gt;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879" y="4675875"/>
            <a:ext cx="1741605" cy="144237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 pushes first</a:t>
            </a:r>
          </a:p>
        </p:txBody>
      </p:sp>
      <p:sp>
        <p:nvSpPr>
          <p:cNvPr id="335" name="TextBox 15"/>
          <p:cNvSpPr txBox="1"/>
          <p:nvPr/>
        </p:nvSpPr>
        <p:spPr>
          <a:xfrm>
            <a:off x="2462634" y="1061591"/>
            <a:ext cx="14760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sp>
        <p:nvSpPr>
          <p:cNvPr id="336" name="TextBox 16"/>
          <p:cNvSpPr txBox="1"/>
          <p:nvPr/>
        </p:nvSpPr>
        <p:spPr>
          <a:xfrm>
            <a:off x="1934537" y="5820092"/>
            <a:ext cx="248345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Sponge Bob’s Branch</a:t>
            </a:r>
          </a:p>
        </p:txBody>
      </p:sp>
      <p:pic>
        <p:nvPicPr>
          <p:cNvPr id="33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0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ctangle 27"/>
          <p:cNvSpPr txBox="1"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3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894" y="4931243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Curved Connector 33"/>
          <p:cNvSpPr/>
          <p:nvPr/>
        </p:nvSpPr>
        <p:spPr>
          <a:xfrm rot="16200000">
            <a:off x="1727856" y="3638426"/>
            <a:ext cx="2572937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TextBox 38"/>
          <p:cNvSpPr txBox="1"/>
          <p:nvPr/>
        </p:nvSpPr>
        <p:spPr>
          <a:xfrm>
            <a:off x="4307656" y="3077417"/>
            <a:ext cx="3833044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 Bob </a:t>
            </a:r>
            <a:r>
              <a:rPr b="1"/>
              <a:t>pushes (uploads) </a:t>
            </a:r>
            <a:r>
              <a:t>his code changes into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Kobe’s edits are read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Kobe’s edits are ready</a:t>
            </a:r>
          </a:p>
        </p:txBody>
      </p:sp>
      <p:sp>
        <p:nvSpPr>
          <p:cNvPr id="344" name="Rule:  pull first, then push your changes"/>
          <p:cNvSpPr txBox="1"/>
          <p:nvPr/>
        </p:nvSpPr>
        <p:spPr>
          <a:xfrm>
            <a:off x="721482" y="1649729"/>
            <a:ext cx="83067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sp>
        <p:nvSpPr>
          <p:cNvPr id="345" name="Ok"/>
          <p:cNvSpPr txBox="1"/>
          <p:nvPr/>
        </p:nvSpPr>
        <p:spPr>
          <a:xfrm>
            <a:off x="3058282" y="3839835"/>
            <a:ext cx="64282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Ok</a:t>
            </a:r>
          </a:p>
        </p:txBody>
      </p:sp>
      <p:pic>
        <p:nvPicPr>
          <p:cNvPr id="346" name="Picture 41" descr="Picture 41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939799" y="3392041"/>
            <a:ext cx="1219201" cy="1520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pulls latest changes</a:t>
            </a:r>
          </a:p>
        </p:txBody>
      </p:sp>
      <p:sp>
        <p:nvSpPr>
          <p:cNvPr id="349" name="TextBox 15"/>
          <p:cNvSpPr txBox="1"/>
          <p:nvPr/>
        </p:nvSpPr>
        <p:spPr>
          <a:xfrm>
            <a:off x="2945234" y="1163191"/>
            <a:ext cx="14760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Copy</a:t>
            </a:r>
          </a:p>
        </p:txBody>
      </p:sp>
      <p:pic>
        <p:nvPicPr>
          <p:cNvPr id="35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2" y="157869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Rectangle 27"/>
          <p:cNvSpPr txBox="1"/>
          <p:nvPr/>
        </p:nvSpPr>
        <p:spPr>
          <a:xfrm>
            <a:off x="3175984" y="25243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52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Line"/>
          <p:cNvSpPr/>
          <p:nvPr/>
        </p:nvSpPr>
        <p:spPr>
          <a:xfrm>
            <a:off x="3543299" y="2686912"/>
            <a:ext cx="1" cy="14841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54" name="TextBox 16"/>
          <p:cNvSpPr txBox="1"/>
          <p:nvPr/>
        </p:nvSpPr>
        <p:spPr>
          <a:xfrm>
            <a:off x="2861959" y="5653018"/>
            <a:ext cx="170891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5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7951" y="4675270"/>
            <a:ext cx="880836" cy="880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conflicts with master branch</a:t>
            </a:r>
          </a:p>
        </p:txBody>
      </p:sp>
      <p:sp>
        <p:nvSpPr>
          <p:cNvPr id="358" name="TextBox 15"/>
          <p:cNvSpPr txBox="1"/>
          <p:nvPr/>
        </p:nvSpPr>
        <p:spPr>
          <a:xfrm>
            <a:off x="2945234" y="1163191"/>
            <a:ext cx="1692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pic>
        <p:nvPicPr>
          <p:cNvPr id="35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0912" y="157869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Rectangle 27"/>
          <p:cNvSpPr txBox="1"/>
          <p:nvPr/>
        </p:nvSpPr>
        <p:spPr>
          <a:xfrm>
            <a:off x="3175984" y="25243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61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787399" y="4674356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Line"/>
          <p:cNvSpPr/>
          <p:nvPr/>
        </p:nvSpPr>
        <p:spPr>
          <a:xfrm>
            <a:off x="3543299" y="2686912"/>
            <a:ext cx="1" cy="14841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63" name="&lt;li&gt;Executive&lt;/li&gt;…"/>
          <p:cNvSpPr txBox="1"/>
          <p:nvPr/>
        </p:nvSpPr>
        <p:spPr>
          <a:xfrm>
            <a:off x="2549005" y="4236444"/>
            <a:ext cx="3817935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4" name="Git sees a conflict."/>
          <p:cNvSpPr txBox="1"/>
          <p:nvPr/>
        </p:nvSpPr>
        <p:spPr>
          <a:xfrm>
            <a:off x="6322182" y="4888230"/>
            <a:ext cx="2041325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Git sees a conflict.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Kobe resol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Kobe resolves</a:t>
            </a:r>
          </a:p>
        </p:txBody>
      </p:sp>
      <p:sp>
        <p:nvSpPr>
          <p:cNvPr id="367" name="&lt;ul&gt;…"/>
          <p:cNvSpPr txBox="1"/>
          <p:nvPr/>
        </p:nvSpPr>
        <p:spPr>
          <a:xfrm>
            <a:off x="5378449" y="1776189"/>
            <a:ext cx="3081448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&lt;ul&gt; </a:t>
            </a:r>
          </a:p>
          <a:p>
            <a:pPr>
              <a:defRPr sz="2400"/>
            </a:pPr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pPr>
              <a:defRPr sz="2400"/>
            </a:pPr>
            <a:r>
              <a:t>&lt;/ul&gt;</a:t>
            </a:r>
          </a:p>
        </p:txBody>
      </p:sp>
      <p:sp>
        <p:nvSpPr>
          <p:cNvPr id="368" name="&lt;li&gt;Executive&lt;/li&gt;…"/>
          <p:cNvSpPr txBox="1"/>
          <p:nvPr/>
        </p:nvSpPr>
        <p:spPr>
          <a:xfrm>
            <a:off x="428105" y="1925044"/>
            <a:ext cx="3817935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</a:t>
            </a:r>
            <a:r>
              <a:rPr>
                <a:solidFill>
                  <a:srgbClr val="FF2600"/>
                </a:solidFill>
              </a:rPr>
              <a:t>&lt;li&gt;Executive&lt;/li&gt;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&lt;li&gt;Congress &amp; Senate&lt;/li&gt;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&lt;li&gt;Judicial&lt;/li&gt;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&lt;li&gt;Legislative&lt;/li&gt;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&lt;li&gt;Supreme Court&lt;/li&gt;</a:t>
            </a:r>
          </a:p>
          <a:p>
            <a:pPr>
              <a:defRPr i="1">
                <a:solidFill>
                  <a:srgbClr val="FF26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  &lt;li&gt;Executive&lt;/li&gt;</a:t>
            </a:r>
          </a:p>
        </p:txBody>
      </p:sp>
      <p:sp>
        <p:nvSpPr>
          <p:cNvPr id="369" name="Line"/>
          <p:cNvSpPr/>
          <p:nvPr/>
        </p:nvSpPr>
        <p:spPr>
          <a:xfrm>
            <a:off x="2661882" y="2585306"/>
            <a:ext cx="3080820" cy="1620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V="1">
            <a:off x="2724720" y="3002619"/>
            <a:ext cx="3079682" cy="40175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71" name="Line"/>
          <p:cNvSpPr/>
          <p:nvPr/>
        </p:nvSpPr>
        <p:spPr>
          <a:xfrm flipV="1">
            <a:off x="2957958" y="2471513"/>
            <a:ext cx="2785536" cy="458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72" name="TextBox 16"/>
          <p:cNvSpPr txBox="1"/>
          <p:nvPr/>
        </p:nvSpPr>
        <p:spPr>
          <a:xfrm>
            <a:off x="6075059" y="4649718"/>
            <a:ext cx="170891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7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051" y="3671970"/>
            <a:ext cx="880836" cy="880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 fixes and pushes</a:t>
            </a:r>
          </a:p>
        </p:txBody>
      </p:sp>
      <p:sp>
        <p:nvSpPr>
          <p:cNvPr id="376" name="TextBox 15"/>
          <p:cNvSpPr txBox="1"/>
          <p:nvPr/>
        </p:nvSpPr>
        <p:spPr>
          <a:xfrm>
            <a:off x="2462634" y="1061591"/>
            <a:ext cx="1692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77" name="TextBox 16"/>
          <p:cNvSpPr txBox="1"/>
          <p:nvPr/>
        </p:nvSpPr>
        <p:spPr>
          <a:xfrm>
            <a:off x="3173150" y="5912328"/>
            <a:ext cx="170891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Kobe’s Branch</a:t>
            </a:r>
          </a:p>
        </p:txBody>
      </p:sp>
      <p:pic>
        <p:nvPicPr>
          <p:cNvPr id="37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80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Rectangle 27"/>
          <p:cNvSpPr txBox="1"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0" y="49662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Curved Connector 33"/>
          <p:cNvSpPr/>
          <p:nvPr/>
        </p:nvSpPr>
        <p:spPr>
          <a:xfrm rot="16200000">
            <a:off x="2779094" y="3838405"/>
            <a:ext cx="224303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2" name="TextBox 38"/>
          <p:cNvSpPr txBox="1"/>
          <p:nvPr/>
        </p:nvSpPr>
        <p:spPr>
          <a:xfrm>
            <a:off x="4307656" y="3077417"/>
            <a:ext cx="3833044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Kobe </a:t>
            </a:r>
            <a:r>
              <a:rPr b="1"/>
              <a:t>pushes (uploads) </a:t>
            </a:r>
            <a:r>
              <a:t>his revision the main branch.</a:t>
            </a:r>
          </a:p>
          <a:p>
            <a:pPr>
              <a:defRPr sz="1400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No code conflicts.</a:t>
            </a:r>
            <a:r>
              <a:rPr b="0"/>
              <a:t>  </a:t>
            </a:r>
          </a:p>
        </p:txBody>
      </p:sp>
      <p:pic>
        <p:nvPicPr>
          <p:cNvPr id="383" name="Picture 41" descr="Picture 41"/>
          <p:cNvPicPr>
            <a:picLocks noChangeAspect="1"/>
          </p:cNvPicPr>
          <p:nvPr/>
        </p:nvPicPr>
        <p:blipFill>
          <a:blip r:embed="rId3">
            <a:extLst/>
          </a:blip>
          <a:srcRect l="31599" r="27629"/>
          <a:stretch>
            <a:fillRect/>
          </a:stretch>
        </p:blipFill>
        <p:spPr>
          <a:xfrm>
            <a:off x="514288" y="4737856"/>
            <a:ext cx="1219201" cy="1520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2997" y="14871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Rectangle 27"/>
          <p:cNvSpPr txBox="1"/>
          <p:nvPr/>
        </p:nvSpPr>
        <p:spPr>
          <a:xfrm>
            <a:off x="3810984" y="23846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386" name="&lt;ul&gt;…"/>
          <p:cNvSpPr txBox="1"/>
          <p:nvPr/>
        </p:nvSpPr>
        <p:spPr>
          <a:xfrm>
            <a:off x="5071523" y="4698021"/>
            <a:ext cx="2337121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&lt;ul&gt; </a:t>
            </a:r>
          </a:p>
          <a:p>
            <a:r>
              <a:t>    &lt;li&gt;Legislative&lt;/li&gt;</a:t>
            </a:r>
            <a:br/>
            <a:r>
              <a:t>    &lt;li&gt;Judicial&lt;/li&gt;</a:t>
            </a:r>
            <a:br/>
            <a:r>
              <a:t>    &lt;li&gt;Executive&lt;/li&gt;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Kiss Dude starts his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Kiss Dude starts his work</a:t>
            </a:r>
          </a:p>
        </p:txBody>
      </p:sp>
      <p:sp>
        <p:nvSpPr>
          <p:cNvPr id="389" name="Rule:  pull first, then push your changes"/>
          <p:cNvSpPr txBox="1"/>
          <p:nvPr/>
        </p:nvSpPr>
        <p:spPr>
          <a:xfrm>
            <a:off x="721482" y="1649730"/>
            <a:ext cx="8306729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Rule:  pull first, then push your changes</a:t>
            </a:r>
          </a:p>
        </p:txBody>
      </p:sp>
      <p:pic>
        <p:nvPicPr>
          <p:cNvPr id="3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00" y="3392018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Rules R 4 suckers!!!"/>
          <p:cNvSpPr txBox="1"/>
          <p:nvPr/>
        </p:nvSpPr>
        <p:spPr>
          <a:xfrm>
            <a:off x="3058282" y="3839835"/>
            <a:ext cx="410285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Rules R 4 suckers!!!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21"/>
          <p:cNvSpPr txBox="1"/>
          <p:nvPr/>
        </p:nvSpPr>
        <p:spPr>
          <a:xfrm>
            <a:off x="304800" y="75954"/>
            <a:ext cx="6477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 pushes</a:t>
            </a:r>
          </a:p>
        </p:txBody>
      </p:sp>
      <p:sp>
        <p:nvSpPr>
          <p:cNvPr id="394" name="TextBox 15"/>
          <p:cNvSpPr txBox="1"/>
          <p:nvPr/>
        </p:nvSpPr>
        <p:spPr>
          <a:xfrm>
            <a:off x="1141834" y="1112391"/>
            <a:ext cx="1692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Master Branch</a:t>
            </a:r>
          </a:p>
        </p:txBody>
      </p:sp>
      <p:sp>
        <p:nvSpPr>
          <p:cNvPr id="395" name="TextBox 16"/>
          <p:cNvSpPr txBox="1"/>
          <p:nvPr/>
        </p:nvSpPr>
        <p:spPr>
          <a:xfrm>
            <a:off x="3173150" y="5912328"/>
            <a:ext cx="222985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</a:t>
            </a:r>
          </a:p>
        </p:txBody>
      </p:sp>
      <p:pic>
        <p:nvPicPr>
          <p:cNvPr id="39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497" y="1567344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Rectangle 27"/>
          <p:cNvSpPr txBox="1"/>
          <p:nvPr/>
        </p:nvSpPr>
        <p:spPr>
          <a:xfrm>
            <a:off x="1372584" y="24735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pic>
        <p:nvPicPr>
          <p:cNvPr id="39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881" y="49662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Curved Connector 33"/>
          <p:cNvSpPr/>
          <p:nvPr/>
        </p:nvSpPr>
        <p:spPr>
          <a:xfrm rot="16200000">
            <a:off x="2779094" y="3838405"/>
            <a:ext cx="224303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00" y="21600"/>
                  <a:pt x="10800" y="16200"/>
                  <a:pt x="10800" y="10799"/>
                </a:cubicBezTo>
                <a:cubicBezTo>
                  <a:pt x="10800" y="5400"/>
                  <a:pt x="16200" y="0"/>
                  <a:pt x="21600" y="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0" name="TextBox 38"/>
          <p:cNvSpPr txBox="1"/>
          <p:nvPr/>
        </p:nvSpPr>
        <p:spPr>
          <a:xfrm>
            <a:off x="4307656" y="3077417"/>
            <a:ext cx="3833044" cy="11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Kiss dude </a:t>
            </a:r>
            <a:r>
              <a:rPr b="1"/>
              <a:t>pushes (uploads) </a:t>
            </a:r>
            <a:r>
              <a:t>his revision the main branch.  No code conflicts. 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what we want.</a:t>
            </a:r>
          </a:p>
        </p:txBody>
      </p:sp>
      <p:pic>
        <p:nvPicPr>
          <p:cNvPr id="40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97" y="15379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ectangle 27"/>
          <p:cNvSpPr txBox="1"/>
          <p:nvPr/>
        </p:nvSpPr>
        <p:spPr>
          <a:xfrm>
            <a:off x="2604484" y="24481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pic>
        <p:nvPicPr>
          <p:cNvPr id="40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300" y="4700118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&lt;list&gt;…"/>
          <p:cNvSpPr txBox="1"/>
          <p:nvPr/>
        </p:nvSpPr>
        <p:spPr>
          <a:xfrm>
            <a:off x="5236884" y="4262682"/>
            <a:ext cx="3502483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&lt;list&gt; </a:t>
            </a:r>
          </a:p>
          <a:p>
            <a:pPr>
              <a:defRPr sz="2400"/>
            </a:pPr>
            <a:r>
              <a:t>    &lt;li&gt;Washington</a:t>
            </a:r>
            <a:br/>
            <a:r>
              <a:t>    &lt;li&gt;Dudes in Robes/li&gt;</a:t>
            </a:r>
            <a:br/>
            <a:r>
              <a:t>    &lt;li&gt;Mr. Hot Shot&lt;li&gt;</a:t>
            </a:r>
          </a:p>
          <a:p>
            <a:pPr>
              <a:defRPr sz="2400"/>
            </a:pPr>
            <a:r>
              <a:t>&lt;/list&gt;</a:t>
            </a:r>
          </a:p>
        </p:txBody>
      </p:sp>
      <p:pic>
        <p:nvPicPr>
          <p:cNvPr id="40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897" y="1537901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Rectangle 27"/>
          <p:cNvSpPr txBox="1"/>
          <p:nvPr/>
        </p:nvSpPr>
        <p:spPr>
          <a:xfrm>
            <a:off x="3659263" y="2477621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If Kiss dude had made a pull first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Kiss dude had made a pull first…</a:t>
            </a:r>
          </a:p>
        </p:txBody>
      </p:sp>
      <p:sp>
        <p:nvSpPr>
          <p:cNvPr id="409" name="&lt;list&gt;…"/>
          <p:cNvSpPr txBox="1"/>
          <p:nvPr/>
        </p:nvSpPr>
        <p:spPr>
          <a:xfrm>
            <a:off x="2982516" y="2108009"/>
            <a:ext cx="3594310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FF2600"/>
                </a:solidFill>
              </a:defRPr>
            </a:pPr>
            <a:r>
              <a:t>&lt;list&gt;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&lt;li&gt;Washington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&lt;li&gt;Dudes in Robes/li&gt;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&lt;li&gt;Mr. Hot Shot&lt;li&gt;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&lt;/list&gt;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&lt;ul&gt; 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&lt;li&gt;Legislative&lt;/li&gt;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&lt;li&gt;Judicial&lt;/li&gt;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    &lt;li&gt;Executive&lt;/li&gt;</a:t>
            </a:r>
          </a:p>
          <a:p>
            <a:pPr>
              <a:defRPr sz="2400">
                <a:solidFill>
                  <a:srgbClr val="FF2600"/>
                </a:solidFill>
              </a:defRPr>
            </a:pPr>
            <a:r>
              <a:t>&lt;/ul&gt;</a:t>
            </a:r>
          </a:p>
        </p:txBody>
      </p:sp>
      <p:sp>
        <p:nvSpPr>
          <p:cNvPr id="410" name="Conflict!"/>
          <p:cNvSpPr txBox="1"/>
          <p:nvPr/>
        </p:nvSpPr>
        <p:spPr>
          <a:xfrm>
            <a:off x="3630756" y="1175254"/>
            <a:ext cx="188248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t>Conflict!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2202" y="40021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The overwritten work is discovered</a:t>
            </a:r>
          </a:p>
        </p:txBody>
      </p:sp>
      <p:pic>
        <p:nvPicPr>
          <p:cNvPr id="41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198" y="1915597"/>
            <a:ext cx="1741604" cy="14423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8" name="Smiley Face 22"/>
          <p:cNvGrpSpPr/>
          <p:nvPr/>
        </p:nvGrpSpPr>
        <p:grpSpPr>
          <a:xfrm>
            <a:off x="851792" y="2069297"/>
            <a:ext cx="720020" cy="720019"/>
            <a:chOff x="0" y="0"/>
            <a:chExt cx="720018" cy="720018"/>
          </a:xfrm>
        </p:grpSpPr>
        <p:sp>
          <p:nvSpPr>
            <p:cNvPr id="415" name="Circle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" name="Shape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7" name="Shape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2" name="Smiley Face 23"/>
          <p:cNvGrpSpPr/>
          <p:nvPr/>
        </p:nvGrpSpPr>
        <p:grpSpPr>
          <a:xfrm>
            <a:off x="798636" y="4088481"/>
            <a:ext cx="673933" cy="673933"/>
            <a:chOff x="0" y="0"/>
            <a:chExt cx="673932" cy="673932"/>
          </a:xfrm>
        </p:grpSpPr>
        <p:sp>
          <p:nvSpPr>
            <p:cNvPr id="419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0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1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423" name="kissCanges.png" descr="kissCang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7947" y="2004819"/>
            <a:ext cx="5470527" cy="3083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3000" y="3455518"/>
            <a:ext cx="586919" cy="720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7046566" cy="653856"/>
          </a:xfrm>
          <a:prstGeom prst="rect">
            <a:avLst/>
          </a:prstGeom>
        </p:spPr>
        <p:txBody>
          <a:bodyPr/>
          <a:lstStyle/>
          <a:p>
            <a:r>
              <a:t>Roll Back</a:t>
            </a:r>
          </a:p>
        </p:txBody>
      </p:sp>
      <p:pic>
        <p:nvPicPr>
          <p:cNvPr id="4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4656130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TextBox 33"/>
          <p:cNvSpPr txBox="1"/>
          <p:nvPr/>
        </p:nvSpPr>
        <p:spPr>
          <a:xfrm>
            <a:off x="2462634" y="1061591"/>
            <a:ext cx="14759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Main Branch</a:t>
            </a:r>
          </a:p>
        </p:txBody>
      </p:sp>
      <p:sp>
        <p:nvSpPr>
          <p:cNvPr id="430" name="TextBox 41"/>
          <p:cNvSpPr txBox="1"/>
          <p:nvPr/>
        </p:nvSpPr>
        <p:spPr>
          <a:xfrm>
            <a:off x="5336128" y="5807273"/>
            <a:ext cx="231881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Kiss Dude’s Branch </a:t>
            </a:r>
          </a:p>
        </p:txBody>
      </p:sp>
      <p:pic>
        <p:nvPicPr>
          <p:cNvPr id="43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5397" y="151250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1076" y="1504881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6754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82432" y="1502872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Rectangle 46"/>
          <p:cNvSpPr txBox="1"/>
          <p:nvPr/>
        </p:nvSpPr>
        <p:spPr>
          <a:xfrm>
            <a:off x="2693384" y="2422779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36" name="Rectangle 47"/>
          <p:cNvSpPr txBox="1"/>
          <p:nvPr/>
        </p:nvSpPr>
        <p:spPr>
          <a:xfrm>
            <a:off x="3813159" y="241995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37" name="Rectangle 48"/>
          <p:cNvSpPr txBox="1"/>
          <p:nvPr/>
        </p:nvSpPr>
        <p:spPr>
          <a:xfrm>
            <a:off x="4893890" y="2426920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38" name="Rectangle 49"/>
          <p:cNvSpPr txBox="1"/>
          <p:nvPr/>
        </p:nvSpPr>
        <p:spPr>
          <a:xfrm>
            <a:off x="6386960" y="2422779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47" name="Straight Arrow Connector 50"/>
          <p:cNvSpPr/>
          <p:nvPr/>
        </p:nvSpPr>
        <p:spPr>
          <a:xfrm>
            <a:off x="3356232" y="1948253"/>
            <a:ext cx="254845" cy="1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40" name="Straight Arrow Connector 51"/>
          <p:cNvSpPr/>
          <p:nvPr/>
        </p:nvSpPr>
        <p:spPr>
          <a:xfrm flipV="1">
            <a:off x="4491911" y="1945297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1" name="Straight Arrow Connector 52"/>
          <p:cNvSpPr/>
          <p:nvPr/>
        </p:nvSpPr>
        <p:spPr>
          <a:xfrm flipV="1">
            <a:off x="5630893" y="1935666"/>
            <a:ext cx="254844" cy="7622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4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7623" y="4885578"/>
            <a:ext cx="880836" cy="880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Multiply 54"/>
          <p:cNvSpPr/>
          <p:nvPr/>
        </p:nvSpPr>
        <p:spPr>
          <a:xfrm>
            <a:off x="6048780" y="5041853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Multiply 55"/>
          <p:cNvSpPr/>
          <p:nvPr/>
        </p:nvSpPr>
        <p:spPr>
          <a:xfrm>
            <a:off x="4888106" y="1682235"/>
            <a:ext cx="600487" cy="574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399"/>
                </a:moveTo>
                <a:lnTo>
                  <a:pt x="4745" y="0"/>
                </a:lnTo>
                <a:lnTo>
                  <a:pt x="10800" y="5820"/>
                </a:lnTo>
                <a:lnTo>
                  <a:pt x="16855" y="0"/>
                </a:lnTo>
                <a:lnTo>
                  <a:pt x="21600" y="5399"/>
                </a:lnTo>
                <a:lnTo>
                  <a:pt x="15981" y="10800"/>
                </a:lnTo>
                <a:lnTo>
                  <a:pt x="21600" y="16201"/>
                </a:lnTo>
                <a:lnTo>
                  <a:pt x="16855" y="21600"/>
                </a:lnTo>
                <a:lnTo>
                  <a:pt x="10800" y="15780"/>
                </a:lnTo>
                <a:lnTo>
                  <a:pt x="4745" y="21600"/>
                </a:lnTo>
                <a:lnTo>
                  <a:pt x="0" y="16201"/>
                </a:lnTo>
                <a:lnTo>
                  <a:pt x="5619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5" name="Curved Connector 58"/>
          <p:cNvSpPr/>
          <p:nvPr/>
        </p:nvSpPr>
        <p:spPr>
          <a:xfrm rot="16200000">
            <a:off x="4770275" y="1702523"/>
            <a:ext cx="817252" cy="224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98" y="0"/>
                </a:moveTo>
                <a:cubicBezTo>
                  <a:pt x="1069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TextBox 59"/>
          <p:cNvSpPr txBox="1"/>
          <p:nvPr/>
        </p:nvSpPr>
        <p:spPr>
          <a:xfrm>
            <a:off x="5043130" y="3421307"/>
            <a:ext cx="3181288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SpongeBob </a:t>
            </a:r>
            <a:r>
              <a:rPr b="1" u="sng"/>
              <a:t>rolls back</a:t>
            </a:r>
            <a:r>
              <a:t> the code to an earlier version.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rcRect l="31599" r="27629"/>
          <a:stretch>
            <a:fillRect/>
          </a:stretch>
        </p:blipFill>
        <p:spPr>
          <a:xfrm>
            <a:off x="609599" y="4599075"/>
            <a:ext cx="1219201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The Group Project</a:t>
            </a:r>
          </a:p>
        </p:txBody>
      </p:sp>
      <p:pic>
        <p:nvPicPr>
          <p:cNvPr id="45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79" y="1154007"/>
            <a:ext cx="1741605" cy="1442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781874"/>
            <a:ext cx="1239407" cy="15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extBox 21"/>
          <p:cNvSpPr txBox="1"/>
          <p:nvPr/>
        </p:nvSpPr>
        <p:spPr>
          <a:xfrm>
            <a:off x="2514600" y="2747662"/>
            <a:ext cx="6558644" cy="108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 u="sng">
                <a:latin typeface="Arial"/>
                <a:ea typeface="Arial"/>
                <a:cs typeface="Arial"/>
                <a:sym typeface="Arial"/>
              </a:defRPr>
            </a:pPr>
            <a:r>
              <a:t>Lesson: </a:t>
            </a:r>
          </a:p>
          <a:p>
            <a:pPr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You should use Version Control!</a:t>
            </a:r>
          </a:p>
        </p:txBody>
      </p:sp>
      <p:grpSp>
        <p:nvGrpSpPr>
          <p:cNvPr id="457" name="Smiley Face 9"/>
          <p:cNvGrpSpPr/>
          <p:nvPr/>
        </p:nvGrpSpPr>
        <p:grpSpPr>
          <a:xfrm>
            <a:off x="866774" y="1307707"/>
            <a:ext cx="720020" cy="720019"/>
            <a:chOff x="0" y="0"/>
            <a:chExt cx="720018" cy="720018"/>
          </a:xfrm>
        </p:grpSpPr>
        <p:sp>
          <p:nvSpPr>
            <p:cNvPr id="454" name="Circle"/>
            <p:cNvSpPr/>
            <p:nvPr/>
          </p:nvSpPr>
          <p:spPr>
            <a:xfrm>
              <a:off x="-1" y="-1"/>
              <a:ext cx="720020" cy="720020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5" name="Shape"/>
            <p:cNvSpPr/>
            <p:nvPr/>
          </p:nvSpPr>
          <p:spPr>
            <a:xfrm>
              <a:off x="207171" y="214838"/>
              <a:ext cx="305675" cy="7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Shape"/>
            <p:cNvSpPr/>
            <p:nvPr/>
          </p:nvSpPr>
          <p:spPr>
            <a:xfrm>
              <a:off x="-1" y="-1"/>
              <a:ext cx="720020" cy="72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1" name="Smiley Face 10"/>
          <p:cNvGrpSpPr/>
          <p:nvPr/>
        </p:nvGrpSpPr>
        <p:grpSpPr>
          <a:xfrm>
            <a:off x="912862" y="3018429"/>
            <a:ext cx="673933" cy="673933"/>
            <a:chOff x="0" y="0"/>
            <a:chExt cx="673932" cy="673932"/>
          </a:xfrm>
        </p:grpSpPr>
        <p:sp>
          <p:nvSpPr>
            <p:cNvPr id="458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9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5" name="Smiley Face 11"/>
          <p:cNvGrpSpPr/>
          <p:nvPr/>
        </p:nvGrpSpPr>
        <p:grpSpPr>
          <a:xfrm>
            <a:off x="769987" y="4685381"/>
            <a:ext cx="673933" cy="673933"/>
            <a:chOff x="0" y="0"/>
            <a:chExt cx="673932" cy="673932"/>
          </a:xfrm>
        </p:grpSpPr>
        <p:sp>
          <p:nvSpPr>
            <p:cNvPr id="462" name="Circle"/>
            <p:cNvSpPr/>
            <p:nvPr/>
          </p:nvSpPr>
          <p:spPr>
            <a:xfrm>
              <a:off x="-1" y="-1"/>
              <a:ext cx="673934" cy="673934"/>
            </a:xfrm>
            <a:prstGeom prst="ellipse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3" name="Shape"/>
            <p:cNvSpPr/>
            <p:nvPr/>
          </p:nvSpPr>
          <p:spPr>
            <a:xfrm>
              <a:off x="193910" y="201086"/>
              <a:ext cx="286112" cy="7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4" name="Shape"/>
            <p:cNvSpPr/>
            <p:nvPr/>
          </p:nvSpPr>
          <p:spPr>
            <a:xfrm>
              <a:off x="-1" y="-1"/>
              <a:ext cx="673934" cy="67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Quick Activity!</a:t>
            </a:r>
          </a:p>
        </p:txBody>
      </p:sp>
      <p:sp>
        <p:nvSpPr>
          <p:cNvPr id="468" name="Rectangle 1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9" name="TextBox 13"/>
          <p:cNvSpPr txBox="1"/>
          <p:nvPr/>
        </p:nvSpPr>
        <p:spPr>
          <a:xfrm>
            <a:off x="304800" y="914400"/>
            <a:ext cx="8686800" cy="2419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Turn to your neighbor, and have one of you explain to the other:</a:t>
            </a:r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The concept of version control.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Then the other should explain: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Two of the key advantages to using a version control system. </a:t>
            </a:r>
          </a:p>
        </p:txBody>
      </p:sp>
      <p:sp>
        <p:nvSpPr>
          <p:cNvPr id="470" name="TextBox 4"/>
          <p:cNvSpPr txBox="1"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Suggested Time: </a:t>
            </a:r>
            <a:r>
              <a:rPr b="0"/>
              <a:t>3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So… What’s this GitHub?</a:t>
            </a:r>
          </a:p>
        </p:txBody>
      </p:sp>
      <p:sp>
        <p:nvSpPr>
          <p:cNvPr id="473" name="Rectangle 2"/>
          <p:cNvSpPr/>
          <p:nvPr/>
        </p:nvSpPr>
        <p:spPr>
          <a:xfrm>
            <a:off x="-1" y="990600"/>
            <a:ext cx="9149872" cy="3183577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TextBox 3"/>
          <p:cNvSpPr txBox="1"/>
          <p:nvPr/>
        </p:nvSpPr>
        <p:spPr>
          <a:xfrm>
            <a:off x="304799" y="1219198"/>
            <a:ext cx="8610601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GitHub is a Web-Based hosting service to store code online.</a:t>
            </a:r>
          </a:p>
          <a:p>
            <a: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allows developers to </a:t>
            </a:r>
            <a:r>
              <a:rPr b="1"/>
              <a:t>pull</a:t>
            </a:r>
            <a:r>
              <a:t> (download) code or </a:t>
            </a:r>
            <a:r>
              <a:rPr b="1"/>
              <a:t>push</a:t>
            </a:r>
            <a:r>
              <a:t> (upload) code to the same </a:t>
            </a:r>
            <a:r>
              <a:rPr b="1"/>
              <a:t>repository </a:t>
            </a:r>
            <a:r>
              <a:t>(directory). </a:t>
            </a:r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also allows developers to </a:t>
            </a:r>
            <a:r>
              <a:rPr b="1"/>
              <a:t>view histories </a:t>
            </a:r>
            <a:r>
              <a:t>of code changes and to </a:t>
            </a:r>
            <a:r>
              <a:rPr b="1"/>
              <a:t>track issues</a:t>
            </a:r>
            <a:r>
              <a:t>. </a:t>
            </a:r>
          </a:p>
        </p:txBody>
      </p:sp>
      <p:pic>
        <p:nvPicPr>
          <p:cNvPr id="47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15119" b="16088"/>
          <a:stretch>
            <a:fillRect/>
          </a:stretch>
        </p:blipFill>
        <p:spPr>
          <a:xfrm>
            <a:off x="2209800" y="4174175"/>
            <a:ext cx="5301771" cy="2133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Pushing and Pulling to GitHub</a:t>
            </a:r>
          </a:p>
        </p:txBody>
      </p:sp>
      <p:sp>
        <p:nvSpPr>
          <p:cNvPr id="478" name="Rectangle 2"/>
          <p:cNvSpPr/>
          <p:nvPr/>
        </p:nvSpPr>
        <p:spPr>
          <a:xfrm>
            <a:off x="0" y="864931"/>
            <a:ext cx="9144000" cy="1520850"/>
          </a:xfrm>
          <a:prstGeom prst="rect">
            <a:avLst/>
          </a:prstGeom>
          <a:solidFill>
            <a:srgbClr val="DAE3F3"/>
          </a:solidFill>
          <a:ln w="12700">
            <a:solidFill>
              <a:srgbClr val="DAE3F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Straight Connector 3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230823"/>
            <a:ext cx="880835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277" y="1223202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955" y="1221195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633" y="1221193"/>
            <a:ext cx="880836" cy="88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034" y="855284"/>
            <a:ext cx="1511560" cy="15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Elbow Connector 13"/>
          <p:cNvSpPr/>
          <p:nvPr/>
        </p:nvSpPr>
        <p:spPr>
          <a:xfrm rot="5400000">
            <a:off x="1596342" y="2007502"/>
            <a:ext cx="873519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6" name="Rectangle 14"/>
          <p:cNvSpPr txBox="1"/>
          <p:nvPr/>
        </p:nvSpPr>
        <p:spPr>
          <a:xfrm>
            <a:off x="2418356" y="86775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487" name="Rectangle 15"/>
          <p:cNvSpPr txBox="1"/>
          <p:nvPr/>
        </p:nvSpPr>
        <p:spPr>
          <a:xfrm>
            <a:off x="3538132" y="864931"/>
            <a:ext cx="2171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488" name="Rectangle 16"/>
          <p:cNvSpPr txBox="1"/>
          <p:nvPr/>
        </p:nvSpPr>
        <p:spPr>
          <a:xfrm>
            <a:off x="4618861" y="871893"/>
            <a:ext cx="217152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89" name="Rectangle 17"/>
          <p:cNvSpPr txBox="1"/>
          <p:nvPr/>
        </p:nvSpPr>
        <p:spPr>
          <a:xfrm>
            <a:off x="5874048" y="871893"/>
            <a:ext cx="217151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490" name="Elbow Connector 18"/>
          <p:cNvSpPr/>
          <p:nvPr/>
        </p:nvSpPr>
        <p:spPr>
          <a:xfrm flipV="1">
            <a:off x="1492185" y="2104038"/>
            <a:ext cx="2217511" cy="1238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1" name="TextBox 19"/>
          <p:cNvSpPr txBox="1"/>
          <p:nvPr/>
        </p:nvSpPr>
        <p:spPr>
          <a:xfrm>
            <a:off x="1563803" y="2546407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2" name="TextBox 20"/>
          <p:cNvSpPr txBox="1"/>
          <p:nvPr/>
        </p:nvSpPr>
        <p:spPr>
          <a:xfrm>
            <a:off x="2588153" y="2962181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3" name="Elbow Connector 21"/>
          <p:cNvSpPr/>
          <p:nvPr/>
        </p:nvSpPr>
        <p:spPr>
          <a:xfrm rot="5400000">
            <a:off x="843225" y="2749120"/>
            <a:ext cx="2379754" cy="1081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4" name="Elbow Connector 22"/>
          <p:cNvSpPr/>
          <p:nvPr/>
        </p:nvSpPr>
        <p:spPr>
          <a:xfrm flipV="1">
            <a:off x="1563803" y="2086393"/>
            <a:ext cx="3163641" cy="2602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22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5" name="TextBox 23"/>
          <p:cNvSpPr txBox="1"/>
          <p:nvPr/>
        </p:nvSpPr>
        <p:spPr>
          <a:xfrm>
            <a:off x="3523112" y="4784183"/>
            <a:ext cx="103272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496" name="TextBox 24"/>
          <p:cNvSpPr txBox="1"/>
          <p:nvPr/>
        </p:nvSpPr>
        <p:spPr>
          <a:xfrm>
            <a:off x="1563803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7" name="Elbow Connector 25"/>
          <p:cNvSpPr/>
          <p:nvPr/>
        </p:nvSpPr>
        <p:spPr>
          <a:xfrm rot="10800000" flipV="1">
            <a:off x="1505873" y="2214935"/>
            <a:ext cx="3668449" cy="3479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8" name="TextBox 26"/>
          <p:cNvSpPr txBox="1"/>
          <p:nvPr/>
        </p:nvSpPr>
        <p:spPr>
          <a:xfrm>
            <a:off x="4137221" y="5325805"/>
            <a:ext cx="92403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sp>
        <p:nvSpPr>
          <p:cNvPr id="499" name="Elbow Connector 27"/>
          <p:cNvSpPr/>
          <p:nvPr/>
        </p:nvSpPr>
        <p:spPr>
          <a:xfrm flipV="1">
            <a:off x="1563804" y="2102029"/>
            <a:ext cx="4417248" cy="3935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5B9BD5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0" name="TextBox 28"/>
          <p:cNvSpPr txBox="1"/>
          <p:nvPr/>
        </p:nvSpPr>
        <p:spPr>
          <a:xfrm>
            <a:off x="4861833" y="5744566"/>
            <a:ext cx="103273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Push Code</a:t>
            </a:r>
          </a:p>
        </p:txBody>
      </p:sp>
      <p:sp>
        <p:nvSpPr>
          <p:cNvPr id="501" name="TextBox 29"/>
          <p:cNvSpPr txBox="1"/>
          <p:nvPr/>
        </p:nvSpPr>
        <p:spPr>
          <a:xfrm>
            <a:off x="6571557" y="1442918"/>
            <a:ext cx="1358638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GitHub Branch</a:t>
            </a:r>
          </a:p>
        </p:txBody>
      </p:sp>
      <p:pic>
        <p:nvPicPr>
          <p:cNvPr id="50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508" y="2605319"/>
            <a:ext cx="1271352" cy="1052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3870" y="3793644"/>
            <a:ext cx="904754" cy="1109931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Elbow Connector 38"/>
          <p:cNvSpPr/>
          <p:nvPr/>
        </p:nvSpPr>
        <p:spPr>
          <a:xfrm rot="5400000">
            <a:off x="2201118" y="2772716"/>
            <a:ext cx="2379754" cy="1081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6675">
            <a:solidFill>
              <a:srgbClr val="C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5" name="TextBox 39"/>
          <p:cNvSpPr txBox="1"/>
          <p:nvPr/>
        </p:nvSpPr>
        <p:spPr>
          <a:xfrm>
            <a:off x="2921698" y="4085073"/>
            <a:ext cx="92403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Pull Code</a:t>
            </a:r>
          </a:p>
        </p:txBody>
      </p:sp>
      <p:pic>
        <p:nvPicPr>
          <p:cNvPr id="506" name="Picture 40" descr="Picture 40"/>
          <p:cNvPicPr>
            <a:picLocks noChangeAspect="1"/>
          </p:cNvPicPr>
          <p:nvPr/>
        </p:nvPicPr>
        <p:blipFill>
          <a:blip r:embed="rId6">
            <a:extLst/>
          </a:blip>
          <a:srcRect l="31599" r="27629"/>
          <a:stretch>
            <a:fillRect/>
          </a:stretch>
        </p:blipFill>
        <p:spPr>
          <a:xfrm>
            <a:off x="440894" y="5134542"/>
            <a:ext cx="897771" cy="1119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Get Started with 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Instructor Git Demo!</a:t>
            </a:r>
          </a:p>
        </p:txBody>
      </p:sp>
      <p:pic>
        <p:nvPicPr>
          <p:cNvPr id="5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59" y="823409"/>
            <a:ext cx="8559801" cy="5397053"/>
          </a:xfrm>
          <a:prstGeom prst="rect">
            <a:avLst/>
          </a:prstGeom>
          <a:ln>
            <a:solidFill>
              <a:srgbClr val="DAE3F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4" name="Content Placeholder 2"/>
          <p:cNvSpPr txBox="1"/>
          <p:nvPr/>
        </p:nvSpPr>
        <p:spPr>
          <a:xfrm>
            <a:off x="443344" y="914400"/>
            <a:ext cx="8229601" cy="641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</a:t>
            </a:r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</a:t>
            </a:r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</a:t>
            </a:r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</a:t>
            </a:r>
          </a:p>
          <a:p>
            <a:pPr marL="742950" indent="-514350" defTabSz="685800">
              <a:buSzPct val="100000"/>
              <a:buAutoNum type="arabicPeriod" startAt="5"/>
              <a:defRPr sz="2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42950" indent="-514350" defTabSz="685800">
              <a:buSzPct val="100000"/>
              <a:buAutoNum type="arabicPeriod" startAt="7"/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Git Commands</a:t>
            </a:r>
          </a:p>
        </p:txBody>
      </p:sp>
      <p:sp>
        <p:nvSpPr>
          <p:cNvPr id="517" name="Content Placeholder 2"/>
          <p:cNvSpPr txBox="1"/>
          <p:nvPr/>
        </p:nvSpPr>
        <p:spPr>
          <a:xfrm>
            <a:off x="443344" y="914400"/>
            <a:ext cx="8229601" cy="6113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 defTabSz="685800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At its most basic, these are the five git commands to get started:</a:t>
            </a:r>
            <a:endParaRPr sz="2400"/>
          </a:p>
          <a:p>
            <a:pPr indent="228600" defTabSz="685800">
              <a:defRPr sz="28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742950" indent="-514350" defTabSz="685800">
              <a:buSzPct val="100000"/>
              <a:buAutoNum type="arabicPeriod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clone </a:t>
            </a:r>
            <a:r>
              <a:rPr b="0"/>
              <a:t>– copies an entire repo (to begin).</a:t>
            </a:r>
          </a:p>
          <a:p>
            <a:pPr marL="742950" indent="-514350" defTabSz="685800">
              <a:buSzPct val="100000"/>
              <a:buAutoNum type="arabicPeriod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2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add </a:t>
            </a:r>
            <a:r>
              <a:rPr b="0"/>
              <a:t>– adds a file for inclusion in Git.</a:t>
            </a:r>
          </a:p>
          <a:p>
            <a:pPr marL="742950" indent="-514350" defTabSz="685800">
              <a:buSzPct val="100000"/>
              <a:buAutoNum type="arabicPeriod" startAt="2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3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commit </a:t>
            </a:r>
            <a:r>
              <a:rPr b="0"/>
              <a:t>– notes a change to the local repo.</a:t>
            </a:r>
          </a:p>
          <a:p>
            <a:pPr marL="742950" indent="-514350" defTabSz="685800">
              <a:buSzPct val="100000"/>
              <a:buAutoNum type="arabicPeriod" startAt="3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4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push </a:t>
            </a:r>
            <a:r>
              <a:rPr b="0"/>
              <a:t>– sends changes to hosting service.</a:t>
            </a:r>
          </a:p>
          <a:p>
            <a:pPr marL="742950" indent="-514350" defTabSz="685800">
              <a:buSzPct val="100000"/>
              <a:buAutoNum type="arabicPeriod" startAt="4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5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git pull </a:t>
            </a:r>
            <a:r>
              <a:rPr b="0"/>
              <a:t>– downloads freshest version of repo.</a:t>
            </a:r>
          </a:p>
          <a:p>
            <a:pPr marL="742950" indent="-514350" defTabSz="685800">
              <a:buSzPct val="100000"/>
              <a:buAutoNum type="arabicPeriod" startAt="5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742950" indent="-514350" defTabSz="685800">
              <a:buSzPct val="100000"/>
              <a:buAutoNum type="arabicPeriod" startAt="7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indent="228600" defTabSz="685800"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Where to Get Help</a:t>
            </a:r>
          </a:p>
        </p:txBody>
      </p:sp>
      <p:sp>
        <p:nvSpPr>
          <p:cNvPr id="224" name="Shape 70"/>
          <p:cNvSpPr txBox="1"/>
          <p:nvPr/>
        </p:nvSpPr>
        <p:spPr>
          <a:xfrm>
            <a:off x="196850" y="838200"/>
            <a:ext cx="8947150" cy="519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Practice, Practice, Practice: </a:t>
            </a:r>
            <a:r>
              <a:rPr b="0" dirty="0"/>
              <a:t>Work Individually or in Groups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Review In Class Material (Exercises and Slides):</a:t>
            </a:r>
            <a:br>
              <a:rPr dirty="0"/>
            </a:br>
            <a:r>
              <a:rPr lang="en-US" sz="2000" dirty="0">
                <a:hlinkClick r:id="rId2"/>
              </a:rPr>
              <a:t>http://nu.bootcampcontent.com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Re-Watch Class Videos: </a:t>
            </a:r>
            <a:br>
              <a:rPr dirty="0"/>
            </a:br>
            <a:r>
              <a:rPr lang="en-US" sz="2200" b="1" dirty="0">
                <a:sym typeface="Arial"/>
                <a:hlinkClick r:id="rId3"/>
              </a:rPr>
              <a:t>http://</a:t>
            </a:r>
            <a:r>
              <a:rPr lang="en-US" sz="2200" b="1" dirty="0" smtClean="0">
                <a:sym typeface="Arial"/>
                <a:hlinkClick r:id="rId3"/>
              </a:rPr>
              <a:t>tinyurl.com/bc1117</a:t>
            </a:r>
            <a:endParaRPr lang="en-US" sz="2200" b="1" dirty="0" smtClean="0">
              <a:sym typeface="Arial"/>
            </a:endParaR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 dirty="0" smtClean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In </a:t>
            </a:r>
            <a:r>
              <a:rPr dirty="0"/>
              <a:t>Class Office Hours: </a:t>
            </a:r>
            <a:r>
              <a:rPr b="0" dirty="0"/>
              <a:t>45 minutes before class, 30 minutes after</a:t>
            </a:r>
            <a:endParaRPr sz="2400" dirty="0"/>
          </a:p>
          <a:p>
            <a:pPr defTabSz="685800">
              <a:spcBef>
                <a:spcPts val="5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One-on-One Sessions: </a:t>
            </a:r>
            <a:r>
              <a:rPr b="0" dirty="0"/>
              <a:t>By Announcement through SSM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 b="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Contact Student Success: </a:t>
            </a:r>
            <a:r>
              <a:rPr b="0" dirty="0"/>
              <a:t>Anytime!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20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1" name="TextBox 5"/>
          <p:cNvSpPr txBox="1"/>
          <p:nvPr/>
        </p:nvSpPr>
        <p:spPr>
          <a:xfrm>
            <a:off x="304800" y="914400"/>
            <a:ext cx="8686800" cy="51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Assignment: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GitHub and the Command Line: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Create a new </a:t>
            </a:r>
            <a:r>
              <a:rPr b="1"/>
              <a:t>public GitHub repository </a:t>
            </a:r>
            <a:r>
              <a:t>and name it whatever you like. Be sure to check the box for “initialize this repository with a README.”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Next, </a:t>
            </a:r>
            <a:r>
              <a:rPr b="1"/>
              <a:t>clone</a:t>
            </a:r>
            <a:r>
              <a:t> the repo to your local directory.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Then create an HTML file inside the local directory.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Add</a:t>
            </a:r>
            <a:r>
              <a:rPr b="0"/>
              <a:t>, </a:t>
            </a:r>
            <a:r>
              <a:t>Commit</a:t>
            </a:r>
            <a:r>
              <a:rPr b="0"/>
              <a:t>, and </a:t>
            </a:r>
            <a:r>
              <a:t>Push</a:t>
            </a:r>
            <a:r>
              <a:rPr b="0"/>
              <a:t> the code to GitHub.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Bonus: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Find a partner in class, and </a:t>
            </a:r>
            <a:r>
              <a:rPr b="1" u="sng"/>
              <a:t>fork</a:t>
            </a:r>
            <a:r>
              <a:t> </a:t>
            </a:r>
            <a:r>
              <a:rPr i="1"/>
              <a:t>their </a:t>
            </a:r>
            <a:r>
              <a:t>repository to your own GitHub account. Clone this forked repository to your local directory.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Add, Commit, and Push the code back to your forked copy. 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Finally, submit a </a:t>
            </a:r>
            <a:r>
              <a:rPr b="1"/>
              <a:t>pull request</a:t>
            </a:r>
            <a:r>
              <a:t> to send your changes to your partner’s repo.</a:t>
            </a:r>
          </a:p>
        </p:txBody>
      </p:sp>
      <p:sp>
        <p:nvSpPr>
          <p:cNvPr id="522" name="TextBox 6"/>
          <p:cNvSpPr txBox="1"/>
          <p:nvPr/>
        </p:nvSpPr>
        <p:spPr>
          <a:xfrm>
            <a:off x="2514600" y="124824"/>
            <a:ext cx="6477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Git Add, Commit, Push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Still a Bit Lost? Never Worry!</a:t>
            </a:r>
          </a:p>
        </p:txBody>
      </p:sp>
      <p:pic>
        <p:nvPicPr>
          <p:cNvPr id="5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31" y="966787"/>
            <a:ext cx="4848226" cy="492442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526" name="TextBox 6"/>
          <p:cNvSpPr txBox="1"/>
          <p:nvPr/>
        </p:nvSpPr>
        <p:spPr>
          <a:xfrm>
            <a:off x="5257800" y="2514600"/>
            <a:ext cx="3733800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Follow this handy Guide!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Practice a few times on your own before our next class.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If You’re Still Lost… Here’s a (Free) Course</a:t>
            </a:r>
          </a:p>
        </p:txBody>
      </p:sp>
      <p:pic>
        <p:nvPicPr>
          <p:cNvPr id="5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rgbClr val="DAE3F3"/>
            </a:solidFill>
          </a:ln>
        </p:spPr>
      </p:pic>
      <p:sp>
        <p:nvSpPr>
          <p:cNvPr id="530" name="Rectangle 5"/>
          <p:cNvSpPr txBox="1"/>
          <p:nvPr/>
        </p:nvSpPr>
        <p:spPr>
          <a:xfrm>
            <a:off x="2261618" y="5882663"/>
            <a:ext cx="448727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https://www.codeschool.com/courses/try-git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535" name="TextBox 4"/>
          <p:cNvSpPr txBox="1"/>
          <p:nvPr/>
        </p:nvSpPr>
        <p:spPr>
          <a:xfrm>
            <a:off x="897617" y="2974636"/>
            <a:ext cx="13716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536" name="TextBox 5"/>
          <p:cNvSpPr txBox="1"/>
          <p:nvPr/>
        </p:nvSpPr>
        <p:spPr>
          <a:xfrm>
            <a:off x="2269218" y="2971800"/>
            <a:ext cx="5372101" cy="707886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My Cool Headline!</a:t>
            </a:r>
            <a:endParaRPr dirty="0"/>
          </a:p>
        </p:txBody>
      </p:sp>
      <p:sp>
        <p:nvSpPr>
          <p:cNvPr id="537" name="TextBox 8"/>
          <p:cNvSpPr txBox="1"/>
          <p:nvPr/>
        </p:nvSpPr>
        <p:spPr>
          <a:xfrm>
            <a:off x="6993618" y="2971800"/>
            <a:ext cx="1676401" cy="646321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538" name="TextBox 9"/>
          <p:cNvSpPr txBox="1"/>
          <p:nvPr/>
        </p:nvSpPr>
        <p:spPr>
          <a:xfrm>
            <a:off x="716737" y="4497318"/>
            <a:ext cx="16374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Opening Tag</a:t>
            </a:r>
          </a:p>
        </p:txBody>
      </p:sp>
      <p:sp>
        <p:nvSpPr>
          <p:cNvPr id="539" name="TextBox 10"/>
          <p:cNvSpPr txBox="1"/>
          <p:nvPr/>
        </p:nvSpPr>
        <p:spPr>
          <a:xfrm>
            <a:off x="7106577" y="4497318"/>
            <a:ext cx="15387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540" name="TextBox 11"/>
          <p:cNvSpPr txBox="1"/>
          <p:nvPr/>
        </p:nvSpPr>
        <p:spPr>
          <a:xfrm>
            <a:off x="4148833" y="1420479"/>
            <a:ext cx="1134032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541" name="Straight Arrow Connector 12"/>
          <p:cNvCxnSpPr>
            <a:stCxn id="538" idx="0"/>
            <a:endCxn id="535" idx="0"/>
          </p:cNvCxnSpPr>
          <p:nvPr/>
        </p:nvCxnSpPr>
        <p:spPr>
          <a:xfrm flipV="1">
            <a:off x="1535458" y="3297796"/>
            <a:ext cx="47960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2" name="Straight Arrow Connector 13"/>
          <p:cNvSpPr/>
          <p:nvPr/>
        </p:nvSpPr>
        <p:spPr>
          <a:xfrm flipV="1">
            <a:off x="7923562" y="3682522"/>
            <a:ext cx="1" cy="814797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3" name="Straight Arrow Connector 14"/>
          <p:cNvSpPr/>
          <p:nvPr/>
        </p:nvSpPr>
        <p:spPr>
          <a:xfrm>
            <a:off x="4761341" y="1982717"/>
            <a:ext cx="1" cy="989083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546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2" y="1325999"/>
            <a:ext cx="9251751" cy="4682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54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552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Headings: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&lt;h1&gt; &lt;/h1&gt; </a:t>
            </a:r>
            <a:r>
              <a:rPr b="0"/>
              <a:t>- Heading 1 (Largest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&lt;h2&gt; &lt;/h2&gt; </a:t>
            </a:r>
            <a:r>
              <a:rPr b="0"/>
              <a:t>- Heading 2 (Next Largest Heading)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&lt;h3&gt; &lt;/h3&gt; </a:t>
            </a:r>
            <a:r>
              <a:rPr b="0"/>
              <a:t>- Heading 3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Containers: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&lt;html&gt; &lt;/html&gt; </a:t>
            </a:r>
            <a:r>
              <a:rPr b="0"/>
              <a:t>- Wraps the entire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&lt;head&gt; &lt;/head&gt;</a:t>
            </a:r>
            <a:r>
              <a:rPr b="0"/>
              <a:t> - Wraps the header of the page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&lt;body&gt; &lt;/body&gt; </a:t>
            </a:r>
            <a:r>
              <a:rPr b="0"/>
              <a:t>- Wraps the main content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&lt;div&gt; &lt;/div&gt; </a:t>
            </a:r>
            <a:r>
              <a:rPr b="0"/>
              <a:t>- Logical Container ***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&lt;p&gt; &lt;/p&gt; </a:t>
            </a:r>
            <a:r>
              <a:rPr b="0"/>
              <a:t>- Wraps individual Paragraphs 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Others:</a:t>
            </a:r>
            <a:endParaRPr sz="20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&lt;strong&gt; </a:t>
            </a:r>
            <a:r>
              <a:rPr b="0"/>
              <a:t>(bold), </a:t>
            </a:r>
            <a:r>
              <a:t>&lt;em&gt; </a:t>
            </a:r>
            <a:r>
              <a:rPr b="0"/>
              <a:t>(emphasis)</a:t>
            </a:r>
            <a:endParaRPr sz="220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&lt;img&gt; </a:t>
            </a:r>
            <a:r>
              <a:rPr b="0"/>
              <a:t>(images)</a:t>
            </a:r>
            <a:r>
              <a:t>, &lt;a href&gt; </a:t>
            </a:r>
            <a:r>
              <a:rPr b="0"/>
              <a:t>(links)</a:t>
            </a:r>
            <a:r>
              <a:t>, &lt;li&gt; </a:t>
            </a:r>
            <a:r>
              <a:rPr b="0"/>
              <a:t>(list items)</a:t>
            </a:r>
            <a:r>
              <a:t> , &lt;title&gt;</a:t>
            </a:r>
            <a:r>
              <a:rPr b="0"/>
              <a:t> (title), </a:t>
            </a:r>
            <a:br>
              <a:rPr b="0"/>
            </a:br>
            <a:r>
              <a:t>&lt;br&gt;</a:t>
            </a:r>
            <a:r>
              <a:rPr b="0"/>
              <a:t> (line break), </a:t>
            </a:r>
            <a:r>
              <a:t>&lt;table&gt; </a:t>
            </a:r>
            <a:r>
              <a:rPr b="0"/>
              <a:t>(tables), </a:t>
            </a:r>
            <a:r>
              <a:t>&lt;!-- --&gt;</a:t>
            </a:r>
            <a:r>
              <a:rPr b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555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79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76"/>
          </a:p>
          <a:p>
            <a:pPr marL="254603" indent="-254603" defTabSz="678941">
              <a:spcBef>
                <a:spcPts val="5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  <a:endParaRPr sz="2376"/>
          </a:p>
          <a:p>
            <a:pPr marL="254603" indent="-254603" defTabSz="678941">
              <a:spcBef>
                <a:spcPts val="400"/>
              </a:spcBef>
              <a:buSzPct val="100000"/>
              <a:buFont typeface="Arial"/>
              <a:buChar char="•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76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79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79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79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79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79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79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079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79">
                <a:latin typeface="Arial"/>
                <a:ea typeface="Arial"/>
                <a:cs typeface="Arial"/>
                <a:sym typeface="Arial"/>
              </a:defRPr>
            </a:pPr>
            <a:endParaRPr sz="2079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558" name="Content Placeholder 2"/>
          <p:cNvSpPr txBox="1"/>
          <p:nvPr/>
        </p:nvSpPr>
        <p:spPr>
          <a:xfrm>
            <a:off x="457199" y="783752"/>
            <a:ext cx="8782009" cy="501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Homework #1 - Assignment</a:t>
            </a:r>
          </a:p>
        </p:txBody>
      </p:sp>
      <p:sp>
        <p:nvSpPr>
          <p:cNvPr id="227" name="Shape 70"/>
          <p:cNvSpPr txBox="1"/>
          <p:nvPr/>
        </p:nvSpPr>
        <p:spPr>
          <a:xfrm>
            <a:off x="304799" y="762000"/>
            <a:ext cx="8740776" cy="316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Also, at this point everyone should have access to the homework repository in GitHub.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dirty="0">
                <a:hlinkClick r:id="rId2"/>
              </a:rPr>
              <a:t>https://bootcampspot-v2.com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Homework Assignment #1 is due next </a:t>
            </a:r>
            <a:r>
              <a:rPr dirty="0" smtClean="0"/>
              <a:t>week</a:t>
            </a:r>
            <a:endParaRPr lang="en-US"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lang="en-US" smtClean="0"/>
              <a:t>Sunday</a:t>
            </a:r>
            <a:r>
              <a:rPr lang="en-US" dirty="0" smtClean="0"/>
              <a:t>, </a:t>
            </a:r>
            <a:r>
              <a:rPr lang="en-US" smtClean="0"/>
              <a:t>November </a:t>
            </a:r>
            <a:r>
              <a:rPr lang="en-US" smtClean="0"/>
              <a:t>19th </a:t>
            </a:r>
            <a:r>
              <a:rPr lang="en-US" dirty="0" smtClean="0"/>
              <a:t>@ 11:59pm</a:t>
            </a:r>
            <a:endParaRPr sz="2100" dirty="0"/>
          </a:p>
          <a:p>
            <a:pPr lvl="1" indent="342900" defTabSz="685800">
              <a:spcBef>
                <a:spcPts val="500"/>
              </a:spcBef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endParaRPr sz="2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6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1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Curved Connector 6"/>
          <p:cNvSpPr/>
          <p:nvPr/>
        </p:nvSpPr>
        <p:spPr>
          <a:xfrm>
            <a:off x="4521426" y="4387220"/>
            <a:ext cx="84452" cy="22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3025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6858000" cy="653856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56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6" y="914400"/>
            <a:ext cx="8543926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extBox 7"/>
          <p:cNvSpPr txBox="1"/>
          <p:nvPr/>
        </p:nvSpPr>
        <p:spPr>
          <a:xfrm>
            <a:off x="304800" y="4343400"/>
            <a:ext cx="8686800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1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2" name="TextBox 3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TextBox 4"/>
          <p:cNvSpPr txBox="1"/>
          <p:nvPr/>
        </p:nvSpPr>
        <p:spPr>
          <a:xfrm>
            <a:off x="3657600" y="124824"/>
            <a:ext cx="5334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6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5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5" cy="1494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587" name="Content Placeholder 2"/>
          <p:cNvSpPr txBox="1"/>
          <p:nvPr/>
        </p:nvSpPr>
        <p:spPr>
          <a:xfrm>
            <a:off x="457200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only write unformatted text. </a:t>
            </a:r>
          </a:p>
        </p:txBody>
      </p:sp>
      <p:sp>
        <p:nvSpPr>
          <p:cNvPr id="588" name="Content Placeholder 2"/>
          <p:cNvSpPr txBox="1"/>
          <p:nvPr/>
        </p:nvSpPr>
        <p:spPr>
          <a:xfrm>
            <a:off x="4743201" y="990600"/>
            <a:ext cx="4100946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6" cy="144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5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5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5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0" name="TextBox 4"/>
          <p:cNvSpPr txBox="1"/>
          <p:nvPr/>
        </p:nvSpPr>
        <p:spPr>
          <a:xfrm>
            <a:off x="4267200" y="4572000"/>
            <a:ext cx="4304070" cy="76999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6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2" cy="4953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6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610" name="Content Placeholder 2"/>
          <p:cNvSpPr txBox="1"/>
          <p:nvPr/>
        </p:nvSpPr>
        <p:spPr>
          <a:xfrm>
            <a:off x="457200" y="828114"/>
            <a:ext cx="8153400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CSS works by hooking onto </a:t>
            </a:r>
            <a:r>
              <a:rPr b="1"/>
              <a:t>selectors</a:t>
            </a:r>
            <a:r>
              <a:t> added into HTML using </a:t>
            </a:r>
            <a:r>
              <a:rPr b="1"/>
              <a:t>classes</a:t>
            </a:r>
            <a:r>
              <a:t> and </a:t>
            </a:r>
            <a:r>
              <a:rPr b="1"/>
              <a:t>identifiers.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Once hooked, we apply </a:t>
            </a:r>
            <a:r>
              <a:rPr b="1"/>
              <a:t>styles </a:t>
            </a:r>
            <a:r>
              <a:t>to those HTML elements using CSS.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pic>
        <p:nvPicPr>
          <p:cNvPr id="6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7"/>
            <a:ext cx="8409695" cy="2883326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614" name="Content Placeholder 2"/>
          <p:cNvSpPr txBox="1"/>
          <p:nvPr/>
        </p:nvSpPr>
        <p:spPr>
          <a:xfrm>
            <a:off x="457200" y="862015"/>
            <a:ext cx="8153400" cy="515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9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76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892">
                <a:latin typeface="Arial"/>
                <a:ea typeface="Arial"/>
                <a:cs typeface="Arial"/>
                <a:sym typeface="Arial"/>
              </a:defRPr>
            </a:pPr>
            <a:endParaRPr sz="1376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9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76"/>
          </a:p>
          <a:p>
            <a:pPr marL="479203" lvl="1" indent="-184309" defTabSz="589788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4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892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29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76"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892" b="1" u="sng">
                <a:latin typeface="Arial"/>
                <a:ea typeface="Arial"/>
                <a:cs typeface="Arial"/>
                <a:sym typeface="Arial"/>
              </a:defRPr>
            </a:pPr>
            <a:endParaRPr sz="1376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4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204"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29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76"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892" b="1" u="sng">
                <a:latin typeface="Arial"/>
                <a:ea typeface="Arial"/>
                <a:cs typeface="Arial"/>
                <a:sym typeface="Arial"/>
              </a:defRPr>
            </a:pPr>
            <a:endParaRPr sz="1376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400"/>
              </a:spcBef>
              <a:defRPr sz="1806"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4"/>
          </a:p>
          <a:p>
            <a:pPr lvl="1" indent="344043" defTabSz="589788">
              <a:lnSpc>
                <a:spcPct val="80000"/>
              </a:lnSpc>
              <a:spcBef>
                <a:spcPts val="200"/>
              </a:spcBef>
              <a:defRPr sz="3354" b="1">
                <a:latin typeface="Arial"/>
                <a:ea typeface="Arial"/>
                <a:cs typeface="Arial"/>
                <a:sym typeface="Arial"/>
              </a:defRPr>
            </a:pPr>
            <a:endParaRPr sz="1204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617" name="Content Placeholder 2"/>
          <p:cNvSpPr txBox="1"/>
          <p:nvPr/>
        </p:nvSpPr>
        <p:spPr>
          <a:xfrm>
            <a:off x="457200" y="783752"/>
            <a:ext cx="8153400" cy="515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589788">
              <a:lnSpc>
                <a:spcPct val="80000"/>
              </a:lnSpc>
              <a:spcBef>
                <a:spcPts val="300"/>
              </a:spcBef>
              <a:defRPr sz="1548"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20"/>
          </a:p>
          <a:p>
            <a:pPr defTabSz="589788">
              <a:lnSpc>
                <a:spcPct val="80000"/>
              </a:lnSpc>
              <a:spcBef>
                <a:spcPts val="400"/>
              </a:spcBef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548"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20"/>
          </a:p>
          <a:p>
            <a:pPr defTabSz="589788">
              <a:lnSpc>
                <a:spcPct val="80000"/>
              </a:lnSpc>
              <a:spcBef>
                <a:spcPts val="400"/>
              </a:spcBef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defTabSz="589788">
              <a:lnSpc>
                <a:spcPct val="80000"/>
              </a:lnSpc>
              <a:spcBef>
                <a:spcPts val="300"/>
              </a:spcBef>
              <a:defRPr sz="1548"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48"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defTabSz="589788">
              <a:lnSpc>
                <a:spcPct val="80000"/>
              </a:lnSpc>
              <a:spcBef>
                <a:spcPts val="400"/>
              </a:spcBef>
              <a:defRPr sz="1892" b="1" u="sng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  <a:p>
            <a:pPr marL="221170" indent="-221170" defTabSz="589788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1892" b="1">
                <a:latin typeface="Arial"/>
                <a:ea typeface="Arial"/>
                <a:cs typeface="Arial"/>
                <a:sym typeface="Arial"/>
              </a:defRPr>
            </a:pPr>
            <a:endParaRPr sz="172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620" name="Content Placeholder 2"/>
          <p:cNvSpPr txBox="1"/>
          <p:nvPr/>
        </p:nvSpPr>
        <p:spPr>
          <a:xfrm>
            <a:off x="443344" y="1981200"/>
            <a:ext cx="8229601" cy="312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623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626" name="Rectangle 3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7" name="TextBox 5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8" name="TextBox 4"/>
          <p:cNvSpPr txBox="1"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63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6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Rectangle 4"/>
          <p:cNvSpPr txBox="1"/>
          <p:nvPr/>
        </p:nvSpPr>
        <p:spPr>
          <a:xfrm>
            <a:off x="457200" y="5638800"/>
            <a:ext cx="8229600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32" name="Shape 70"/>
          <p:cNvSpPr txBox="1"/>
          <p:nvPr/>
        </p:nvSpPr>
        <p:spPr>
          <a:xfrm>
            <a:off x="98425" y="1066800"/>
            <a:ext cx="8947150" cy="33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understand the importance of Git Version Control and of how to use it.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create GitHub Repositories, push code into them, and share with class.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make more HTML documents.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learn to properly use basic HTML tags.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itle 2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638" name="TextBox 3"/>
          <p:cNvSpPr txBox="1"/>
          <p:nvPr/>
        </p:nvSpPr>
        <p:spPr>
          <a:xfrm>
            <a:off x="381000" y="914400"/>
            <a:ext cx="8001000" cy="489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639" name="kMBinXTCrXI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Know Thyself</a:t>
            </a:r>
          </a:p>
        </p:txBody>
      </p:sp>
      <p:sp>
        <p:nvSpPr>
          <p:cNvPr id="235" name="Shape 70"/>
          <p:cNvSpPr txBox="1"/>
          <p:nvPr/>
        </p:nvSpPr>
        <p:spPr>
          <a:xfrm>
            <a:off x="304799" y="1066800"/>
            <a:ext cx="8740776" cy="375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 are a </a:t>
            </a:r>
            <a:r>
              <a:rPr i="1"/>
              <a:t>complete</a:t>
            </a:r>
            <a:r>
              <a:t> beginner to HTML/CSS and Coding: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Continue getting comfortable with HTML.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completely write a basic HTML document (like in last class).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CSS is, what it’s for, and how it works with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</a:t>
            </a:r>
            <a:endParaRPr sz="240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If you’ve had past exposure and felt comfortable with the last lesson: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Aim to build up your skills. Clear up any questions or confusions about HTML.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Become knowledgeable about a wider range of HTML and CSS tags.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selectively apply CSS to specific HTML elements. 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i="1">
                <a:latin typeface="Arial"/>
                <a:ea typeface="Arial"/>
                <a:cs typeface="Arial"/>
                <a:sym typeface="Arial"/>
              </a:defRPr>
            </a:pPr>
            <a:r>
              <a:t>Be able to use Git and GitHub to upload code.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What / Why Git?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2141</Words>
  <Application>Microsoft Macintosh PowerPoint</Application>
  <PresentationFormat>On-screen Show (4:3)</PresentationFormat>
  <Paragraphs>456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Calibri</vt:lpstr>
      <vt:lpstr>Calibri Light</vt:lpstr>
      <vt:lpstr>Trebuchet MS</vt:lpstr>
      <vt:lpstr>Arial</vt:lpstr>
      <vt:lpstr>UCF - Theme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Team’s Task</vt:lpstr>
      <vt:lpstr>SpongeBob &amp; Kobe make their edits</vt:lpstr>
      <vt:lpstr>Different Solutions</vt:lpstr>
      <vt:lpstr>Resolution</vt:lpstr>
      <vt:lpstr>Kiss dude </vt:lpstr>
      <vt:lpstr>PowerPoint Presentation</vt:lpstr>
      <vt:lpstr>The Group Project</vt:lpstr>
      <vt:lpstr>Version Control</vt:lpstr>
      <vt:lpstr>The Group Project</vt:lpstr>
      <vt:lpstr>The team goes to work</vt:lpstr>
      <vt:lpstr>PowerPoint Presentation</vt:lpstr>
      <vt:lpstr>Kobe’s edits are ready</vt:lpstr>
      <vt:lpstr>PowerPoint Presentation</vt:lpstr>
      <vt:lpstr>PowerPoint Presentation</vt:lpstr>
      <vt:lpstr>Kobe resolves</vt:lpstr>
      <vt:lpstr>PowerPoint Presentation</vt:lpstr>
      <vt:lpstr>Kiss Dude starts his work</vt:lpstr>
      <vt:lpstr>PowerPoint Presentation</vt:lpstr>
      <vt:lpstr>If Kiss dude had made a pull first…</vt:lpstr>
      <vt:lpstr>The overwritten work is discovered</vt:lpstr>
      <vt:lpstr>Roll Back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Steven Daoud</cp:lastModifiedBy>
  <cp:revision>13</cp:revision>
  <dcterms:modified xsi:type="dcterms:W3CDTF">2017-11-09T22:57:19Z</dcterms:modified>
</cp:coreProperties>
</file>