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8" r:id="rId3"/>
    <p:sldId id="259" r:id="rId4"/>
    <p:sldId id="267" r:id="rId5"/>
    <p:sldId id="312" r:id="rId6"/>
    <p:sldId id="297" r:id="rId7"/>
    <p:sldId id="316" r:id="rId8"/>
    <p:sldId id="309" r:id="rId9"/>
    <p:sldId id="310" r:id="rId10"/>
    <p:sldId id="298" r:id="rId11"/>
    <p:sldId id="263" r:id="rId12"/>
    <p:sldId id="299" r:id="rId13"/>
    <p:sldId id="305" r:id="rId14"/>
    <p:sldId id="313" r:id="rId15"/>
    <p:sldId id="304" r:id="rId16"/>
    <p:sldId id="300" r:id="rId17"/>
    <p:sldId id="306" r:id="rId18"/>
    <p:sldId id="315" r:id="rId19"/>
    <p:sldId id="314" r:id="rId20"/>
    <p:sldId id="317" r:id="rId21"/>
    <p:sldId id="301" r:id="rId22"/>
    <p:sldId id="262" r:id="rId23"/>
    <p:sldId id="275" r:id="rId24"/>
  </p:sldIdLst>
  <p:sldSz cx="9144000" cy="5143500" type="screen16x9"/>
  <p:notesSz cx="6858000" cy="9144000"/>
  <p:embeddedFontLst>
    <p:embeddedFont>
      <p:font typeface="微軟正黑體" panose="020B0604030504040204" pitchFamily="34" charset="-120"/>
      <p:regular r:id="rId26"/>
      <p:bold r:id="rId27"/>
    </p:embeddedFont>
    <p:embeddedFont>
      <p:font typeface="Cambria Math" panose="02040503050406030204" pitchFamily="18" charset="0"/>
      <p:regular r:id="rId28"/>
    </p:embeddedFont>
    <p:embeddedFont>
      <p:font typeface="Poppins" panose="00000500000000000000" pitchFamily="2" charset="0"/>
      <p:regular r:id="rId29"/>
      <p:bold r:id="rId30"/>
      <p:italic r:id="rId31"/>
      <p:boldItalic r:id="rId32"/>
    </p:embeddedFont>
    <p:embeddedFont>
      <p:font typeface="Rubik" panose="02020500000000000000" charset="-79"/>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1E1939-DEF6-4D93-8A75-00C0ECCC8C3D}">
  <a:tblStyle styleId="{6B1E1939-DEF6-4D93-8A75-00C0ECCC8C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2201" autoAdjust="0"/>
  </p:normalViewPr>
  <p:slideViewPr>
    <p:cSldViewPr snapToGrid="0">
      <p:cViewPr varScale="1">
        <p:scale>
          <a:sx n="91" d="100"/>
          <a:sy n="91" d="100"/>
        </p:scale>
        <p:origin x="17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58750" indent="0">
              <a:buNone/>
            </a:pPr>
            <a:endParaRPr lang="zh-TW" altLang="en-US" dirty="0"/>
          </a:p>
        </p:txBody>
      </p:sp>
    </p:spTree>
    <p:extLst>
      <p:ext uri="{BB962C8B-B14F-4D97-AF65-F5344CB8AC3E}">
        <p14:creationId xmlns:p14="http://schemas.microsoft.com/office/powerpoint/2010/main" val="271811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158750" indent="0">
              <a:buNone/>
            </a:pPr>
            <a:endParaRPr lang="zh-TW" altLang="en-US" dirty="0"/>
          </a:p>
        </p:txBody>
      </p:sp>
    </p:spTree>
    <p:extLst>
      <p:ext uri="{BB962C8B-B14F-4D97-AF65-F5344CB8AC3E}">
        <p14:creationId xmlns:p14="http://schemas.microsoft.com/office/powerpoint/2010/main" val="178593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3699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9957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278ae5f976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278ae5f976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2797fc01700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2797fc01700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790cc7377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790cc7377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2797fc01700_0_17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2797fc01700_0_17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83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797fc01700_0_17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797fc01700_0_17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23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499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1404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278ae5f976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278ae5f976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zh-TW" altLang="en-US" b="0" i="0" dirty="0">
              <a:solidFill>
                <a:srgbClr val="D1D5DB"/>
              </a:solidFill>
              <a:effectLst/>
              <a:latin typeface="Söhn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404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69100" y="1820750"/>
            <a:ext cx="4268100" cy="1569600"/>
          </a:xfrm>
          <a:prstGeom prst="rect">
            <a:avLst/>
          </a:prstGeom>
        </p:spPr>
        <p:txBody>
          <a:bodyPr spcFirstLastPara="1" wrap="square" lIns="91425" tIns="91425" rIns="91425" bIns="91425" anchor="t" anchorCtr="0">
            <a:noAutofit/>
          </a:bodyPr>
          <a:lstStyle>
            <a:lvl1pPr lvl="0">
              <a:spcBef>
                <a:spcPts val="110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69100" y="3383000"/>
            <a:ext cx="2480400" cy="66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47"/>
        <p:cNvGrpSpPr/>
        <p:nvPr/>
      </p:nvGrpSpPr>
      <p:grpSpPr>
        <a:xfrm>
          <a:off x="0" y="0"/>
          <a:ext cx="0" cy="0"/>
          <a:chOff x="0" y="0"/>
          <a:chExt cx="0" cy="0"/>
        </a:xfrm>
      </p:grpSpPr>
      <p:sp>
        <p:nvSpPr>
          <p:cNvPr id="248" name="Google Shape;248;p15"/>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5"/>
          <p:cNvGrpSpPr/>
          <p:nvPr/>
        </p:nvGrpSpPr>
        <p:grpSpPr>
          <a:xfrm>
            <a:off x="-2070595" y="138930"/>
            <a:ext cx="12497838" cy="9541363"/>
            <a:chOff x="-2070595" y="138930"/>
            <a:chExt cx="12497838" cy="9541363"/>
          </a:xfrm>
        </p:grpSpPr>
        <p:grpSp>
          <p:nvGrpSpPr>
            <p:cNvPr id="250" name="Google Shape;250;p15"/>
            <p:cNvGrpSpPr/>
            <p:nvPr/>
          </p:nvGrpSpPr>
          <p:grpSpPr>
            <a:xfrm>
              <a:off x="5896649" y="4604007"/>
              <a:ext cx="4530594" cy="5076286"/>
              <a:chOff x="4826000" y="4400753"/>
              <a:chExt cx="4530594" cy="5076286"/>
            </a:xfrm>
          </p:grpSpPr>
          <p:sp>
            <p:nvSpPr>
              <p:cNvPr id="251" name="Google Shape;251;p15"/>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5"/>
            <p:cNvGrpSpPr/>
            <p:nvPr/>
          </p:nvGrpSpPr>
          <p:grpSpPr>
            <a:xfrm rot="-4838195">
              <a:off x="-1944007" y="352516"/>
              <a:ext cx="2325055" cy="2229662"/>
              <a:chOff x="5165475" y="-713653"/>
              <a:chExt cx="2324999" cy="2229609"/>
            </a:xfrm>
          </p:grpSpPr>
          <p:sp>
            <p:nvSpPr>
              <p:cNvPr id="254" name="Google Shape;254;p15"/>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rot="5400000">
              <a:off x="151942" y="4400150"/>
              <a:ext cx="722099" cy="407700"/>
              <a:chOff x="1211425" y="918075"/>
              <a:chExt cx="722099" cy="407700"/>
            </a:xfrm>
          </p:grpSpPr>
          <p:sp>
            <p:nvSpPr>
              <p:cNvPr id="257" name="Google Shape;257;p15"/>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5" name="Google Shape;275;p15"/>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
        <p:nvSpPr>
          <p:cNvPr id="276" name="Google Shape;276;p15"/>
          <p:cNvSpPr txBox="1">
            <a:spLocks noGrp="1"/>
          </p:cNvSpPr>
          <p:nvPr>
            <p:ph type="subTitle" idx="1"/>
          </p:nvPr>
        </p:nvSpPr>
        <p:spPr>
          <a:xfrm>
            <a:off x="1233033" y="1787790"/>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7" name="Google Shape;277;p15"/>
          <p:cNvSpPr txBox="1">
            <a:spLocks noGrp="1"/>
          </p:cNvSpPr>
          <p:nvPr>
            <p:ph type="subTitle" idx="2"/>
          </p:nvPr>
        </p:nvSpPr>
        <p:spPr>
          <a:xfrm>
            <a:off x="1233033" y="2217594"/>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8" name="Google Shape;278;p15"/>
          <p:cNvSpPr txBox="1">
            <a:spLocks noGrp="1"/>
          </p:cNvSpPr>
          <p:nvPr>
            <p:ph type="subTitle" idx="3"/>
          </p:nvPr>
        </p:nvSpPr>
        <p:spPr>
          <a:xfrm>
            <a:off x="3630986" y="1787790"/>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9" name="Google Shape;279;p15"/>
          <p:cNvSpPr txBox="1">
            <a:spLocks noGrp="1"/>
          </p:cNvSpPr>
          <p:nvPr>
            <p:ph type="subTitle" idx="4"/>
          </p:nvPr>
        </p:nvSpPr>
        <p:spPr>
          <a:xfrm>
            <a:off x="3630986" y="2217594"/>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0" name="Google Shape;280;p15"/>
          <p:cNvSpPr txBox="1">
            <a:spLocks noGrp="1"/>
          </p:cNvSpPr>
          <p:nvPr>
            <p:ph type="subTitle" idx="5"/>
          </p:nvPr>
        </p:nvSpPr>
        <p:spPr>
          <a:xfrm>
            <a:off x="1233033" y="3369841"/>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1" name="Google Shape;281;p15"/>
          <p:cNvSpPr txBox="1">
            <a:spLocks noGrp="1"/>
          </p:cNvSpPr>
          <p:nvPr>
            <p:ph type="subTitle" idx="6"/>
          </p:nvPr>
        </p:nvSpPr>
        <p:spPr>
          <a:xfrm>
            <a:off x="1233033" y="3799640"/>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2" name="Google Shape;282;p15"/>
          <p:cNvSpPr txBox="1">
            <a:spLocks noGrp="1"/>
          </p:cNvSpPr>
          <p:nvPr>
            <p:ph type="subTitle" idx="7"/>
          </p:nvPr>
        </p:nvSpPr>
        <p:spPr>
          <a:xfrm>
            <a:off x="3630986" y="3369841"/>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3" name="Google Shape;283;p15"/>
          <p:cNvSpPr txBox="1">
            <a:spLocks noGrp="1"/>
          </p:cNvSpPr>
          <p:nvPr>
            <p:ph type="subTitle" idx="8"/>
          </p:nvPr>
        </p:nvSpPr>
        <p:spPr>
          <a:xfrm>
            <a:off x="3630986" y="3799640"/>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4" name="Google Shape;284;p15"/>
          <p:cNvSpPr txBox="1">
            <a:spLocks noGrp="1"/>
          </p:cNvSpPr>
          <p:nvPr>
            <p:ph type="subTitle" idx="9"/>
          </p:nvPr>
        </p:nvSpPr>
        <p:spPr>
          <a:xfrm>
            <a:off x="6028940" y="1787790"/>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5" name="Google Shape;285;p15"/>
          <p:cNvSpPr txBox="1">
            <a:spLocks noGrp="1"/>
          </p:cNvSpPr>
          <p:nvPr>
            <p:ph type="subTitle" idx="13"/>
          </p:nvPr>
        </p:nvSpPr>
        <p:spPr>
          <a:xfrm>
            <a:off x="6028940" y="2217594"/>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6" name="Google Shape;286;p15"/>
          <p:cNvSpPr txBox="1">
            <a:spLocks noGrp="1"/>
          </p:cNvSpPr>
          <p:nvPr>
            <p:ph type="subTitle" idx="14"/>
          </p:nvPr>
        </p:nvSpPr>
        <p:spPr>
          <a:xfrm>
            <a:off x="6028940" y="3369841"/>
            <a:ext cx="20754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7" name="Google Shape;287;p15"/>
          <p:cNvSpPr txBox="1">
            <a:spLocks noGrp="1"/>
          </p:cNvSpPr>
          <p:nvPr>
            <p:ph type="subTitle" idx="15"/>
          </p:nvPr>
        </p:nvSpPr>
        <p:spPr>
          <a:xfrm>
            <a:off x="6028940" y="3799640"/>
            <a:ext cx="20754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n columns">
  <p:cSld name="CUSTOM_2_1_1">
    <p:spTree>
      <p:nvGrpSpPr>
        <p:cNvPr id="1" name="Shape 288"/>
        <p:cNvGrpSpPr/>
        <p:nvPr/>
      </p:nvGrpSpPr>
      <p:grpSpPr>
        <a:xfrm>
          <a:off x="0" y="0"/>
          <a:ext cx="0" cy="0"/>
          <a:chOff x="0" y="0"/>
          <a:chExt cx="0" cy="0"/>
        </a:xfrm>
      </p:grpSpPr>
      <p:grpSp>
        <p:nvGrpSpPr>
          <p:cNvPr id="289" name="Google Shape;289;p16"/>
          <p:cNvGrpSpPr/>
          <p:nvPr/>
        </p:nvGrpSpPr>
        <p:grpSpPr>
          <a:xfrm>
            <a:off x="1049536" y="1456947"/>
            <a:ext cx="9644714" cy="6935114"/>
            <a:chOff x="1049536" y="1456947"/>
            <a:chExt cx="9644714" cy="6935114"/>
          </a:xfrm>
        </p:grpSpPr>
        <p:grpSp>
          <p:nvGrpSpPr>
            <p:cNvPr id="290" name="Google Shape;290;p16"/>
            <p:cNvGrpSpPr/>
            <p:nvPr/>
          </p:nvGrpSpPr>
          <p:grpSpPr>
            <a:xfrm rot="1004114">
              <a:off x="1470040" y="4575799"/>
              <a:ext cx="3325019" cy="3409752"/>
              <a:chOff x="7159200" y="2117361"/>
              <a:chExt cx="2271501" cy="2329387"/>
            </a:xfrm>
          </p:grpSpPr>
          <p:sp>
            <p:nvSpPr>
              <p:cNvPr id="291" name="Google Shape;291;p16"/>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16"/>
            <p:cNvGrpSpPr/>
            <p:nvPr/>
          </p:nvGrpSpPr>
          <p:grpSpPr>
            <a:xfrm>
              <a:off x="8369250" y="1456947"/>
              <a:ext cx="2324999" cy="2229609"/>
              <a:chOff x="5165475" y="-713653"/>
              <a:chExt cx="2324999" cy="2229609"/>
            </a:xfrm>
          </p:grpSpPr>
          <p:sp>
            <p:nvSpPr>
              <p:cNvPr id="295" name="Google Shape;295;p1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16"/>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
        <p:nvSpPr>
          <p:cNvPr id="299" name="Google Shape;299;p16"/>
          <p:cNvSpPr txBox="1">
            <a:spLocks noGrp="1"/>
          </p:cNvSpPr>
          <p:nvPr>
            <p:ph type="subTitle" idx="1"/>
          </p:nvPr>
        </p:nvSpPr>
        <p:spPr>
          <a:xfrm>
            <a:off x="1752593" y="131922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0" name="Google Shape;300;p16"/>
          <p:cNvSpPr txBox="1">
            <a:spLocks noGrp="1"/>
          </p:cNvSpPr>
          <p:nvPr>
            <p:ph type="subTitle" idx="2"/>
          </p:nvPr>
        </p:nvSpPr>
        <p:spPr>
          <a:xfrm>
            <a:off x="1752593" y="1965909"/>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1" name="Google Shape;301;p16"/>
          <p:cNvSpPr txBox="1">
            <a:spLocks noGrp="1"/>
          </p:cNvSpPr>
          <p:nvPr>
            <p:ph type="subTitle" idx="3"/>
          </p:nvPr>
        </p:nvSpPr>
        <p:spPr>
          <a:xfrm>
            <a:off x="1752593" y="2612596"/>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2" name="Google Shape;302;p16"/>
          <p:cNvSpPr txBox="1">
            <a:spLocks noGrp="1"/>
          </p:cNvSpPr>
          <p:nvPr>
            <p:ph type="subTitle" idx="4"/>
          </p:nvPr>
        </p:nvSpPr>
        <p:spPr>
          <a:xfrm>
            <a:off x="1752593" y="3259284"/>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3" name="Google Shape;303;p16"/>
          <p:cNvSpPr txBox="1">
            <a:spLocks noGrp="1"/>
          </p:cNvSpPr>
          <p:nvPr>
            <p:ph type="subTitle" idx="5"/>
          </p:nvPr>
        </p:nvSpPr>
        <p:spPr>
          <a:xfrm>
            <a:off x="1752593" y="390597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4" name="Google Shape;304;p16"/>
          <p:cNvSpPr txBox="1">
            <a:spLocks noGrp="1"/>
          </p:cNvSpPr>
          <p:nvPr>
            <p:ph type="subTitle" idx="6"/>
          </p:nvPr>
        </p:nvSpPr>
        <p:spPr>
          <a:xfrm>
            <a:off x="5535168" y="131922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5" name="Google Shape;305;p16"/>
          <p:cNvSpPr txBox="1">
            <a:spLocks noGrp="1"/>
          </p:cNvSpPr>
          <p:nvPr>
            <p:ph type="subTitle" idx="7"/>
          </p:nvPr>
        </p:nvSpPr>
        <p:spPr>
          <a:xfrm>
            <a:off x="5535168" y="1965909"/>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6" name="Google Shape;306;p16"/>
          <p:cNvSpPr txBox="1">
            <a:spLocks noGrp="1"/>
          </p:cNvSpPr>
          <p:nvPr>
            <p:ph type="subTitle" idx="8"/>
          </p:nvPr>
        </p:nvSpPr>
        <p:spPr>
          <a:xfrm>
            <a:off x="5535168" y="2612596"/>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7" name="Google Shape;307;p16"/>
          <p:cNvSpPr txBox="1">
            <a:spLocks noGrp="1"/>
          </p:cNvSpPr>
          <p:nvPr>
            <p:ph type="subTitle" idx="9"/>
          </p:nvPr>
        </p:nvSpPr>
        <p:spPr>
          <a:xfrm>
            <a:off x="5535168" y="3259284"/>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08" name="Google Shape;308;p16"/>
          <p:cNvSpPr txBox="1">
            <a:spLocks noGrp="1"/>
          </p:cNvSpPr>
          <p:nvPr>
            <p:ph type="subTitle" idx="13"/>
          </p:nvPr>
        </p:nvSpPr>
        <p:spPr>
          <a:xfrm>
            <a:off x="5535168" y="3905971"/>
            <a:ext cx="2694000" cy="5160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49"/>
        <p:cNvGrpSpPr/>
        <p:nvPr/>
      </p:nvGrpSpPr>
      <p:grpSpPr>
        <a:xfrm>
          <a:off x="0" y="0"/>
          <a:ext cx="0" cy="0"/>
          <a:chOff x="0" y="0"/>
          <a:chExt cx="0" cy="0"/>
        </a:xfrm>
      </p:grpSpPr>
      <p:grpSp>
        <p:nvGrpSpPr>
          <p:cNvPr id="350" name="Google Shape;350;p18"/>
          <p:cNvGrpSpPr/>
          <p:nvPr/>
        </p:nvGrpSpPr>
        <p:grpSpPr>
          <a:xfrm>
            <a:off x="1049536" y="1456947"/>
            <a:ext cx="9644714" cy="6935114"/>
            <a:chOff x="1049536" y="1456947"/>
            <a:chExt cx="9644714" cy="6935114"/>
          </a:xfrm>
        </p:grpSpPr>
        <p:grpSp>
          <p:nvGrpSpPr>
            <p:cNvPr id="351" name="Google Shape;351;p18"/>
            <p:cNvGrpSpPr/>
            <p:nvPr/>
          </p:nvGrpSpPr>
          <p:grpSpPr>
            <a:xfrm rot="1004114">
              <a:off x="1470040" y="4575799"/>
              <a:ext cx="3325019" cy="3409752"/>
              <a:chOff x="7159200" y="2117361"/>
              <a:chExt cx="2271501" cy="2329387"/>
            </a:xfrm>
          </p:grpSpPr>
          <p:sp>
            <p:nvSpPr>
              <p:cNvPr id="352" name="Google Shape;352;p18"/>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8"/>
            <p:cNvGrpSpPr/>
            <p:nvPr/>
          </p:nvGrpSpPr>
          <p:grpSpPr>
            <a:xfrm>
              <a:off x="8369250" y="1456947"/>
              <a:ext cx="2324999" cy="2229609"/>
              <a:chOff x="5165475" y="-713653"/>
              <a:chExt cx="2324999" cy="2229609"/>
            </a:xfrm>
          </p:grpSpPr>
          <p:sp>
            <p:nvSpPr>
              <p:cNvPr id="356" name="Google Shape;356;p18"/>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8" name="Google Shape;358;p18"/>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422"/>
        <p:cNvGrpSpPr/>
        <p:nvPr/>
      </p:nvGrpSpPr>
      <p:grpSpPr>
        <a:xfrm>
          <a:off x="0" y="0"/>
          <a:ext cx="0" cy="0"/>
          <a:chOff x="0" y="0"/>
          <a:chExt cx="0" cy="0"/>
        </a:xfrm>
      </p:grpSpPr>
      <p:sp>
        <p:nvSpPr>
          <p:cNvPr id="423" name="Google Shape;423;p21"/>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txBox="1"/>
          <p:nvPr/>
        </p:nvSpPr>
        <p:spPr>
          <a:xfrm>
            <a:off x="5132825" y="3412502"/>
            <a:ext cx="2906400" cy="615600"/>
          </a:xfrm>
          <a:prstGeom prst="rect">
            <a:avLst/>
          </a:prstGeom>
          <a:noFill/>
          <a:ln>
            <a:noFill/>
          </a:ln>
        </p:spPr>
        <p:txBody>
          <a:bodyPr spcFirstLastPara="1" wrap="square" lIns="182875" tIns="91425" rIns="91425" bIns="91425" anchor="t" anchorCtr="0">
            <a:noAutofit/>
          </a:bodyPr>
          <a:lstStyle/>
          <a:p>
            <a:pPr marL="0" lvl="0" indent="0" algn="r" rtl="0">
              <a:lnSpc>
                <a:spcPct val="100000"/>
              </a:lnSpc>
              <a:spcBef>
                <a:spcPts val="300"/>
              </a:spcBef>
              <a:spcAft>
                <a:spcPts val="0"/>
              </a:spcAft>
              <a:buNone/>
            </a:pPr>
            <a:r>
              <a:rPr lang="en" sz="900" b="1">
                <a:solidFill>
                  <a:schemeClr val="lt1"/>
                </a:solidFill>
                <a:latin typeface="Rubik"/>
                <a:ea typeface="Rubik"/>
                <a:cs typeface="Rubik"/>
                <a:sym typeface="Rubik"/>
              </a:rPr>
              <a:t>CREDITS:</a:t>
            </a:r>
            <a:r>
              <a:rPr lang="en" sz="900">
                <a:solidFill>
                  <a:schemeClr val="lt1"/>
                </a:solidFill>
                <a:latin typeface="Rubik"/>
                <a:ea typeface="Rubik"/>
                <a:cs typeface="Rubik"/>
                <a:sym typeface="Rubik"/>
              </a:rPr>
              <a:t> This presentation template was created by </a:t>
            </a:r>
            <a:r>
              <a:rPr lang="en" sz="900" b="1" u="sng">
                <a:solidFill>
                  <a:schemeClr val="lt1"/>
                </a:solidFill>
                <a:latin typeface="Rubik"/>
                <a:ea typeface="Rubik"/>
                <a:cs typeface="Rubik"/>
                <a:sym typeface="Rubik"/>
                <a:hlinkClick r:id="rId2">
                  <a:extLst>
                    <a:ext uri="{A12FA001-AC4F-418D-AE19-62706E023703}">
                      <ahyp:hlinkClr xmlns:ahyp="http://schemas.microsoft.com/office/drawing/2018/hyperlinkcolor" val="tx"/>
                    </a:ext>
                  </a:extLst>
                </a:hlinkClick>
              </a:rPr>
              <a:t>Slidesgo</a:t>
            </a:r>
            <a:r>
              <a:rPr lang="en" sz="900">
                <a:solidFill>
                  <a:schemeClr val="lt1"/>
                </a:solidFill>
                <a:latin typeface="Rubik"/>
                <a:ea typeface="Rubik"/>
                <a:cs typeface="Rubik"/>
                <a:sym typeface="Rubik"/>
              </a:rPr>
              <a:t>, and includes icons by </a:t>
            </a:r>
            <a:r>
              <a:rPr lang="en" sz="900" b="1" u="sng">
                <a:solidFill>
                  <a:schemeClr val="lt1"/>
                </a:solid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 sz="900">
                <a:solidFill>
                  <a:schemeClr val="lt1"/>
                </a:solidFill>
                <a:latin typeface="Rubik"/>
                <a:ea typeface="Rubik"/>
                <a:cs typeface="Rubik"/>
                <a:sym typeface="Rubik"/>
              </a:rPr>
              <a:t> and infographics &amp; images by </a:t>
            </a:r>
            <a:r>
              <a:rPr lang="en" sz="900" b="1" u="sng">
                <a:solidFill>
                  <a:schemeClr val="lt1"/>
                </a:solidFill>
                <a:latin typeface="Rubik"/>
                <a:ea typeface="Rubik"/>
                <a:cs typeface="Rubik"/>
                <a:sym typeface="Rubik"/>
                <a:hlinkClick r:id="rId4">
                  <a:extLst>
                    <a:ext uri="{A12FA001-AC4F-418D-AE19-62706E023703}">
                      <ahyp:hlinkClr xmlns:ahyp="http://schemas.microsoft.com/office/drawing/2018/hyperlinkcolor" val="tx"/>
                    </a:ext>
                  </a:extLst>
                </a:hlinkClick>
              </a:rPr>
              <a:t>Freepik</a:t>
            </a:r>
            <a:endParaRPr sz="900" b="1" u="sng">
              <a:solidFill>
                <a:schemeClr val="lt1"/>
              </a:solidFill>
              <a:latin typeface="Rubik"/>
              <a:ea typeface="Rubik"/>
              <a:cs typeface="Rubik"/>
              <a:sym typeface="Rubik"/>
            </a:endParaRPr>
          </a:p>
        </p:txBody>
      </p:sp>
      <p:sp>
        <p:nvSpPr>
          <p:cNvPr id="425" name="Google Shape;425;p21"/>
          <p:cNvSpPr txBox="1">
            <a:spLocks noGrp="1"/>
          </p:cNvSpPr>
          <p:nvPr>
            <p:ph type="title"/>
          </p:nvPr>
        </p:nvSpPr>
        <p:spPr>
          <a:xfrm>
            <a:off x="5132825" y="637616"/>
            <a:ext cx="2906400" cy="864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5100" b="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6" name="Google Shape;426;p21"/>
          <p:cNvSpPr txBox="1">
            <a:spLocks noGrp="1"/>
          </p:cNvSpPr>
          <p:nvPr>
            <p:ph type="subTitle" idx="1"/>
          </p:nvPr>
        </p:nvSpPr>
        <p:spPr>
          <a:xfrm>
            <a:off x="5132825" y="1497926"/>
            <a:ext cx="2906400" cy="1279500"/>
          </a:xfrm>
          <a:prstGeom prst="rect">
            <a:avLst/>
          </a:prstGeom>
          <a:ln>
            <a:noFill/>
          </a:ln>
        </p:spPr>
        <p:txBody>
          <a:bodyPr spcFirstLastPara="1" wrap="square" lIns="91425" tIns="91425" rIns="91425" bIns="0" anchor="t" anchorCtr="0">
            <a:noAutofit/>
          </a:bodyPr>
          <a:lstStyle>
            <a:lvl1pPr lvl="0" algn="r"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7"/>
        <p:cNvGrpSpPr/>
        <p:nvPr/>
      </p:nvGrpSpPr>
      <p:grpSpPr>
        <a:xfrm>
          <a:off x="0" y="0"/>
          <a:ext cx="0" cy="0"/>
          <a:chOff x="0" y="0"/>
          <a:chExt cx="0" cy="0"/>
        </a:xfrm>
      </p:grpSpPr>
      <p:grpSp>
        <p:nvGrpSpPr>
          <p:cNvPr id="428" name="Google Shape;428;p22"/>
          <p:cNvGrpSpPr/>
          <p:nvPr/>
        </p:nvGrpSpPr>
        <p:grpSpPr>
          <a:xfrm>
            <a:off x="1282800" y="1181425"/>
            <a:ext cx="5419675" cy="3409212"/>
            <a:chOff x="1282800" y="1181425"/>
            <a:chExt cx="5419675" cy="3409212"/>
          </a:xfrm>
        </p:grpSpPr>
        <p:grpSp>
          <p:nvGrpSpPr>
            <p:cNvPr id="429" name="Google Shape;429;p22"/>
            <p:cNvGrpSpPr/>
            <p:nvPr/>
          </p:nvGrpSpPr>
          <p:grpSpPr>
            <a:xfrm>
              <a:off x="5819942" y="4257166"/>
              <a:ext cx="882533" cy="333471"/>
              <a:chOff x="3551575" y="3215125"/>
              <a:chExt cx="389450" cy="147150"/>
            </a:xfrm>
          </p:grpSpPr>
          <p:sp>
            <p:nvSpPr>
              <p:cNvPr id="430" name="Google Shape;430;p22"/>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22"/>
            <p:cNvGrpSpPr/>
            <p:nvPr/>
          </p:nvGrpSpPr>
          <p:grpSpPr>
            <a:xfrm>
              <a:off x="1282800" y="1181425"/>
              <a:ext cx="722099" cy="407700"/>
              <a:chOff x="1211425" y="918075"/>
              <a:chExt cx="722099" cy="407700"/>
            </a:xfrm>
          </p:grpSpPr>
          <p:sp>
            <p:nvSpPr>
              <p:cNvPr id="453" name="Google Shape;453;p22"/>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2"/>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2"/>
          <p:cNvGrpSpPr/>
          <p:nvPr/>
        </p:nvGrpSpPr>
        <p:grpSpPr>
          <a:xfrm>
            <a:off x="527100" y="368100"/>
            <a:ext cx="7903675" cy="4407033"/>
            <a:chOff x="527100" y="368100"/>
            <a:chExt cx="7903675" cy="4407033"/>
          </a:xfrm>
        </p:grpSpPr>
        <p:sp>
          <p:nvSpPr>
            <p:cNvPr id="472" name="Google Shape;472;p22"/>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2"/>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22"/>
          <p:cNvGrpSpPr/>
          <p:nvPr/>
        </p:nvGrpSpPr>
        <p:grpSpPr>
          <a:xfrm>
            <a:off x="2199253" y="-1225893"/>
            <a:ext cx="9985543" cy="8502990"/>
            <a:chOff x="2199253" y="-1225893"/>
            <a:chExt cx="9985543" cy="8502990"/>
          </a:xfrm>
        </p:grpSpPr>
        <p:grpSp>
          <p:nvGrpSpPr>
            <p:cNvPr id="475" name="Google Shape;475;p22"/>
            <p:cNvGrpSpPr/>
            <p:nvPr/>
          </p:nvGrpSpPr>
          <p:grpSpPr>
            <a:xfrm rot="5400000">
              <a:off x="2472099" y="2473657"/>
              <a:ext cx="4530594" cy="5076286"/>
              <a:chOff x="4826000" y="4400753"/>
              <a:chExt cx="4530594" cy="5076286"/>
            </a:xfrm>
          </p:grpSpPr>
          <p:sp>
            <p:nvSpPr>
              <p:cNvPr id="476" name="Google Shape;476;p22"/>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2"/>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2"/>
            <p:cNvGrpSpPr/>
            <p:nvPr/>
          </p:nvGrpSpPr>
          <p:grpSpPr>
            <a:xfrm rot="-1163065">
              <a:off x="5174738" y="-903253"/>
              <a:ext cx="2324967" cy="2229578"/>
              <a:chOff x="5165475" y="-713653"/>
              <a:chExt cx="2324999" cy="2229609"/>
            </a:xfrm>
          </p:grpSpPr>
          <p:sp>
            <p:nvSpPr>
              <p:cNvPr id="479" name="Google Shape;479;p22"/>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2"/>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22"/>
            <p:cNvGrpSpPr/>
            <p:nvPr/>
          </p:nvGrpSpPr>
          <p:grpSpPr>
            <a:xfrm rot="-3325703">
              <a:off x="8175152" y="580592"/>
              <a:ext cx="3324971" cy="3409704"/>
              <a:chOff x="7159200" y="2117361"/>
              <a:chExt cx="2271501" cy="2329387"/>
            </a:xfrm>
          </p:grpSpPr>
          <p:sp>
            <p:nvSpPr>
              <p:cNvPr id="482" name="Google Shape;482;p22"/>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485"/>
        <p:cNvGrpSpPr/>
        <p:nvPr/>
      </p:nvGrpSpPr>
      <p:grpSpPr>
        <a:xfrm>
          <a:off x="0" y="0"/>
          <a:ext cx="0" cy="0"/>
          <a:chOff x="0" y="0"/>
          <a:chExt cx="0" cy="0"/>
        </a:xfrm>
      </p:grpSpPr>
      <p:grpSp>
        <p:nvGrpSpPr>
          <p:cNvPr id="486" name="Google Shape;486;p23"/>
          <p:cNvGrpSpPr/>
          <p:nvPr/>
        </p:nvGrpSpPr>
        <p:grpSpPr>
          <a:xfrm>
            <a:off x="185623" y="1551078"/>
            <a:ext cx="13605016" cy="5724229"/>
            <a:chOff x="185623" y="1551078"/>
            <a:chExt cx="13605016" cy="5724229"/>
          </a:xfrm>
        </p:grpSpPr>
        <p:grpSp>
          <p:nvGrpSpPr>
            <p:cNvPr id="487" name="Google Shape;487;p23"/>
            <p:cNvGrpSpPr/>
            <p:nvPr/>
          </p:nvGrpSpPr>
          <p:grpSpPr>
            <a:xfrm rot="5400000">
              <a:off x="-88908" y="2405016"/>
              <a:ext cx="882533" cy="333471"/>
              <a:chOff x="3551575" y="3215125"/>
              <a:chExt cx="389450" cy="147150"/>
            </a:xfrm>
          </p:grpSpPr>
          <p:sp>
            <p:nvSpPr>
              <p:cNvPr id="488" name="Google Shape;488;p23"/>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3"/>
            <p:cNvGrpSpPr/>
            <p:nvPr/>
          </p:nvGrpSpPr>
          <p:grpSpPr>
            <a:xfrm rot="6249845">
              <a:off x="2612509" y="4760549"/>
              <a:ext cx="2325002" cy="2229611"/>
              <a:chOff x="5165475" y="-713653"/>
              <a:chExt cx="2324999" cy="2229609"/>
            </a:xfrm>
          </p:grpSpPr>
          <p:sp>
            <p:nvSpPr>
              <p:cNvPr id="511" name="Google Shape;511;p2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23"/>
            <p:cNvGrpSpPr/>
            <p:nvPr/>
          </p:nvGrpSpPr>
          <p:grpSpPr>
            <a:xfrm rot="-5400000" flipH="1">
              <a:off x="8987199" y="1278232"/>
              <a:ext cx="4530594" cy="5076286"/>
              <a:chOff x="4826000" y="4400753"/>
              <a:chExt cx="4530594" cy="5076286"/>
            </a:xfrm>
          </p:grpSpPr>
          <p:sp>
            <p:nvSpPr>
              <p:cNvPr id="514" name="Google Shape;514;p23"/>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6" name="Google Shape;516;p2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305015" y="2009367"/>
            <a:ext cx="3602100" cy="14436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754415" y="1009867"/>
            <a:ext cx="1152300" cy="97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b="0">
                <a:solidFill>
                  <a:schemeClr val="lt1"/>
                </a:solidFill>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419915" y="3493692"/>
            <a:ext cx="2486700" cy="705600"/>
          </a:xfrm>
          <a:prstGeom prst="rect">
            <a:avLst/>
          </a:prstGeom>
        </p:spPr>
        <p:txBody>
          <a:bodyPr spcFirstLastPara="1" wrap="square" lIns="91425" tIns="91425" rIns="91425" bIns="0" anchor="t" anchorCtr="0">
            <a:noAutofit/>
          </a:bodyPr>
          <a:lstStyle>
            <a:lvl1pPr lvl="0" algn="r" rtl="0">
              <a:lnSpc>
                <a:spcPct val="100000"/>
              </a:lnSpc>
              <a:spcBef>
                <a:spcPts val="0"/>
              </a:spcBef>
              <a:spcAft>
                <a:spcPts val="0"/>
              </a:spcAft>
              <a:buSzPts val="1200"/>
              <a:buNone/>
              <a:defRPr sz="1600">
                <a:solidFill>
                  <a:schemeClr val="lt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2070595" y="138930"/>
            <a:ext cx="12497838" cy="9541363"/>
            <a:chOff x="-2070595" y="138930"/>
            <a:chExt cx="12497838" cy="9541363"/>
          </a:xfrm>
        </p:grpSpPr>
        <p:grpSp>
          <p:nvGrpSpPr>
            <p:cNvPr id="52" name="Google Shape;52;p5"/>
            <p:cNvGrpSpPr/>
            <p:nvPr/>
          </p:nvGrpSpPr>
          <p:grpSpPr>
            <a:xfrm>
              <a:off x="5896649" y="4604007"/>
              <a:ext cx="4530594" cy="5076286"/>
              <a:chOff x="4826000" y="4400753"/>
              <a:chExt cx="4530594" cy="5076286"/>
            </a:xfrm>
          </p:grpSpPr>
          <p:sp>
            <p:nvSpPr>
              <p:cNvPr id="53" name="Google Shape;53;p5"/>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5"/>
            <p:cNvGrpSpPr/>
            <p:nvPr/>
          </p:nvGrpSpPr>
          <p:grpSpPr>
            <a:xfrm rot="-4838195">
              <a:off x="-1944007" y="352516"/>
              <a:ext cx="2325055" cy="2229662"/>
              <a:chOff x="5165475" y="-713653"/>
              <a:chExt cx="2324999" cy="2229609"/>
            </a:xfrm>
          </p:grpSpPr>
          <p:sp>
            <p:nvSpPr>
              <p:cNvPr id="56" name="Google Shape;56;p5"/>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rot="5400000">
              <a:off x="151942" y="4400150"/>
              <a:ext cx="722099" cy="407700"/>
              <a:chOff x="1211425" y="918075"/>
              <a:chExt cx="722099" cy="407700"/>
            </a:xfrm>
          </p:grpSpPr>
          <p:sp>
            <p:nvSpPr>
              <p:cNvPr id="59" name="Google Shape;59;p5"/>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 name="Google Shape;77;p5"/>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8" name="Google Shape;78;p5"/>
          <p:cNvSpPr txBox="1">
            <a:spLocks noGrp="1"/>
          </p:cNvSpPr>
          <p:nvPr>
            <p:ph type="body" idx="1"/>
          </p:nvPr>
        </p:nvSpPr>
        <p:spPr>
          <a:xfrm>
            <a:off x="713225" y="1347000"/>
            <a:ext cx="3858900" cy="257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9" name="Google Shape;79;p5"/>
          <p:cNvSpPr txBox="1">
            <a:spLocks noGrp="1"/>
          </p:cNvSpPr>
          <p:nvPr>
            <p:ph type="body" idx="2"/>
          </p:nvPr>
        </p:nvSpPr>
        <p:spPr>
          <a:xfrm>
            <a:off x="4571675" y="1347000"/>
            <a:ext cx="3858900" cy="257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grpSp>
        <p:nvGrpSpPr>
          <p:cNvPr id="81" name="Google Shape;81;p6"/>
          <p:cNvGrpSpPr/>
          <p:nvPr/>
        </p:nvGrpSpPr>
        <p:grpSpPr>
          <a:xfrm>
            <a:off x="185623" y="1551078"/>
            <a:ext cx="13605016" cy="5724229"/>
            <a:chOff x="185623" y="1551078"/>
            <a:chExt cx="13605016" cy="5724229"/>
          </a:xfrm>
        </p:grpSpPr>
        <p:grpSp>
          <p:nvGrpSpPr>
            <p:cNvPr id="82" name="Google Shape;82;p6"/>
            <p:cNvGrpSpPr/>
            <p:nvPr/>
          </p:nvGrpSpPr>
          <p:grpSpPr>
            <a:xfrm rot="5400000">
              <a:off x="-88908" y="2405016"/>
              <a:ext cx="882533" cy="333471"/>
              <a:chOff x="3551575" y="3215125"/>
              <a:chExt cx="389450" cy="147150"/>
            </a:xfrm>
          </p:grpSpPr>
          <p:sp>
            <p:nvSpPr>
              <p:cNvPr id="83" name="Google Shape;83;p6"/>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6"/>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6"/>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 name="Google Shape;86;p6"/>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 name="Google Shape;87;p6"/>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88;p6"/>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9" name="Google Shape;89;p6"/>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0" name="Google Shape;90;p6"/>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 name="Google Shape;91;p6"/>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2" name="Google Shape;92;p6"/>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6"/>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6"/>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6"/>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 name="Google Shape;96;p6"/>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6"/>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8" name="Google Shape;98;p6"/>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6"/>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 name="Google Shape;100;p6"/>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1" name="Google Shape;101;p6"/>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6"/>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6"/>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6"/>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5" name="Google Shape;105;p6"/>
            <p:cNvGrpSpPr/>
            <p:nvPr/>
          </p:nvGrpSpPr>
          <p:grpSpPr>
            <a:xfrm rot="6249845">
              <a:off x="2612509" y="4760549"/>
              <a:ext cx="2325002" cy="2229611"/>
              <a:chOff x="5165475" y="-713653"/>
              <a:chExt cx="2324999" cy="2229609"/>
            </a:xfrm>
          </p:grpSpPr>
          <p:sp>
            <p:nvSpPr>
              <p:cNvPr id="106" name="Google Shape;106;p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108" name="Google Shape;108;p6"/>
            <p:cNvGrpSpPr/>
            <p:nvPr/>
          </p:nvGrpSpPr>
          <p:grpSpPr>
            <a:xfrm rot="-5400000" flipH="1">
              <a:off x="8987199" y="1278232"/>
              <a:ext cx="4530594" cy="5076286"/>
              <a:chOff x="4826000" y="4400753"/>
              <a:chExt cx="4530594" cy="5076286"/>
            </a:xfrm>
          </p:grpSpPr>
          <p:sp>
            <p:nvSpPr>
              <p:cNvPr id="109" name="Google Shape;109;p6"/>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6"/>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111" name="Google Shape;111;p6"/>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grpSp>
        <p:nvGrpSpPr>
          <p:cNvPr id="147" name="Google Shape;147;p9"/>
          <p:cNvGrpSpPr/>
          <p:nvPr/>
        </p:nvGrpSpPr>
        <p:grpSpPr>
          <a:xfrm flipH="1">
            <a:off x="-4654543" y="1551078"/>
            <a:ext cx="13605016" cy="5724229"/>
            <a:chOff x="185623" y="1551078"/>
            <a:chExt cx="13605016" cy="5724229"/>
          </a:xfrm>
        </p:grpSpPr>
        <p:grpSp>
          <p:nvGrpSpPr>
            <p:cNvPr id="148" name="Google Shape;148;p9"/>
            <p:cNvGrpSpPr/>
            <p:nvPr/>
          </p:nvGrpSpPr>
          <p:grpSpPr>
            <a:xfrm rot="5400000">
              <a:off x="-88908" y="2405016"/>
              <a:ext cx="882533" cy="333471"/>
              <a:chOff x="3551575" y="3215125"/>
              <a:chExt cx="389450" cy="147150"/>
            </a:xfrm>
          </p:grpSpPr>
          <p:sp>
            <p:nvSpPr>
              <p:cNvPr id="149" name="Google Shape;149;p9"/>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6249845">
              <a:off x="2612509" y="4760549"/>
              <a:ext cx="2325002" cy="2229611"/>
              <a:chOff x="5165475" y="-713653"/>
              <a:chExt cx="2324999" cy="2229609"/>
            </a:xfrm>
          </p:grpSpPr>
          <p:sp>
            <p:nvSpPr>
              <p:cNvPr id="172" name="Google Shape;172;p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5400000" flipH="1">
              <a:off x="8987199" y="1278232"/>
              <a:ext cx="4530594" cy="5076286"/>
              <a:chOff x="4826000" y="4400753"/>
              <a:chExt cx="4530594" cy="5076286"/>
            </a:xfrm>
          </p:grpSpPr>
          <p:sp>
            <p:nvSpPr>
              <p:cNvPr id="175" name="Google Shape;175;p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9" name="Google Shape;179;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0"/>
        <p:cNvGrpSpPr/>
        <p:nvPr/>
      </p:nvGrpSpPr>
      <p:grpSpPr>
        <a:xfrm>
          <a:off x="0" y="0"/>
          <a:ext cx="0" cy="0"/>
          <a:chOff x="0" y="0"/>
          <a:chExt cx="0" cy="0"/>
        </a:xfrm>
      </p:grpSpPr>
      <p:sp>
        <p:nvSpPr>
          <p:cNvPr id="181" name="Google Shape;181;p10"/>
          <p:cNvSpPr>
            <a:spLocks noGrp="1"/>
          </p:cNvSpPr>
          <p:nvPr>
            <p:ph type="pic" idx="2"/>
          </p:nvPr>
        </p:nvSpPr>
        <p:spPr>
          <a:xfrm>
            <a:off x="-31800" y="-50850"/>
            <a:ext cx="9207600" cy="5245200"/>
          </a:xfrm>
          <a:prstGeom prst="rect">
            <a:avLst/>
          </a:prstGeom>
          <a:noFill/>
          <a:ln>
            <a:noFill/>
          </a:ln>
        </p:spPr>
      </p:sp>
      <p:sp>
        <p:nvSpPr>
          <p:cNvPr id="182" name="Google Shape;182;p10"/>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8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7"/>
        <p:cNvGrpSpPr/>
        <p:nvPr/>
      </p:nvGrpSpPr>
      <p:grpSpPr>
        <a:xfrm>
          <a:off x="0" y="0"/>
          <a:ext cx="0" cy="0"/>
          <a:chOff x="0" y="0"/>
          <a:chExt cx="0" cy="0"/>
        </a:xfrm>
      </p:grpSpPr>
      <p:grpSp>
        <p:nvGrpSpPr>
          <p:cNvPr id="188" name="Google Shape;188;p13"/>
          <p:cNvGrpSpPr/>
          <p:nvPr/>
        </p:nvGrpSpPr>
        <p:grpSpPr>
          <a:xfrm>
            <a:off x="1049536" y="1456947"/>
            <a:ext cx="9644714" cy="6935114"/>
            <a:chOff x="1049536" y="1456947"/>
            <a:chExt cx="9644714" cy="6935114"/>
          </a:xfrm>
        </p:grpSpPr>
        <p:grpSp>
          <p:nvGrpSpPr>
            <p:cNvPr id="189" name="Google Shape;189;p13"/>
            <p:cNvGrpSpPr/>
            <p:nvPr/>
          </p:nvGrpSpPr>
          <p:grpSpPr>
            <a:xfrm rot="1004114">
              <a:off x="1470040" y="4575799"/>
              <a:ext cx="3325019" cy="3409752"/>
              <a:chOff x="7159200" y="2117361"/>
              <a:chExt cx="2271501" cy="2329387"/>
            </a:xfrm>
          </p:grpSpPr>
          <p:sp>
            <p:nvSpPr>
              <p:cNvPr id="190" name="Google Shape;190;p13"/>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3"/>
            <p:cNvGrpSpPr/>
            <p:nvPr/>
          </p:nvGrpSpPr>
          <p:grpSpPr>
            <a:xfrm>
              <a:off x="8369250" y="1456947"/>
              <a:ext cx="2324999" cy="2229609"/>
              <a:chOff x="5165475" y="-713653"/>
              <a:chExt cx="2324999" cy="2229609"/>
            </a:xfrm>
          </p:grpSpPr>
          <p:sp>
            <p:nvSpPr>
              <p:cNvPr id="194" name="Google Shape;194;p1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6" name="Google Shape;196;p1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a:endParaRPr/>
          </a:p>
        </p:txBody>
      </p:sp>
      <p:sp>
        <p:nvSpPr>
          <p:cNvPr id="198" name="Google Shape;198;p13"/>
          <p:cNvSpPr txBox="1">
            <a:spLocks noGrp="1"/>
          </p:cNvSpPr>
          <p:nvPr>
            <p:ph type="title" idx="2" hasCustomPrompt="1"/>
          </p:nvPr>
        </p:nvSpPr>
        <p:spPr>
          <a:xfrm>
            <a:off x="928183" y="142162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9" name="Google Shape;199;p13"/>
          <p:cNvSpPr txBox="1">
            <a:spLocks noGrp="1"/>
          </p:cNvSpPr>
          <p:nvPr>
            <p:ph type="subTitle" idx="1"/>
          </p:nvPr>
        </p:nvSpPr>
        <p:spPr>
          <a:xfrm>
            <a:off x="928187" y="182875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0" name="Google Shape;200;p13"/>
          <p:cNvSpPr txBox="1">
            <a:spLocks noGrp="1"/>
          </p:cNvSpPr>
          <p:nvPr>
            <p:ph type="subTitle" idx="3"/>
          </p:nvPr>
        </p:nvSpPr>
        <p:spPr>
          <a:xfrm>
            <a:off x="928187" y="228395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1" name="Google Shape;201;p13"/>
          <p:cNvSpPr txBox="1">
            <a:spLocks noGrp="1"/>
          </p:cNvSpPr>
          <p:nvPr>
            <p:ph type="title" idx="4" hasCustomPrompt="1"/>
          </p:nvPr>
        </p:nvSpPr>
        <p:spPr>
          <a:xfrm>
            <a:off x="4725409" y="142162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2" name="Google Shape;202;p13"/>
          <p:cNvSpPr txBox="1">
            <a:spLocks noGrp="1"/>
          </p:cNvSpPr>
          <p:nvPr>
            <p:ph type="subTitle" idx="5"/>
          </p:nvPr>
        </p:nvSpPr>
        <p:spPr>
          <a:xfrm>
            <a:off x="4725412" y="182875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3" name="Google Shape;203;p13"/>
          <p:cNvSpPr txBox="1">
            <a:spLocks noGrp="1"/>
          </p:cNvSpPr>
          <p:nvPr>
            <p:ph type="subTitle" idx="6"/>
          </p:nvPr>
        </p:nvSpPr>
        <p:spPr>
          <a:xfrm>
            <a:off x="4725412" y="228395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4" name="Google Shape;204;p13"/>
          <p:cNvSpPr txBox="1">
            <a:spLocks noGrp="1"/>
          </p:cNvSpPr>
          <p:nvPr>
            <p:ph type="title" idx="7" hasCustomPrompt="1"/>
          </p:nvPr>
        </p:nvSpPr>
        <p:spPr>
          <a:xfrm>
            <a:off x="928183" y="296557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5" name="Google Shape;205;p13"/>
          <p:cNvSpPr txBox="1">
            <a:spLocks noGrp="1"/>
          </p:cNvSpPr>
          <p:nvPr>
            <p:ph type="subTitle" idx="8"/>
          </p:nvPr>
        </p:nvSpPr>
        <p:spPr>
          <a:xfrm>
            <a:off x="928187" y="337270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6" name="Google Shape;206;p13"/>
          <p:cNvSpPr txBox="1">
            <a:spLocks noGrp="1"/>
          </p:cNvSpPr>
          <p:nvPr>
            <p:ph type="subTitle" idx="9"/>
          </p:nvPr>
        </p:nvSpPr>
        <p:spPr>
          <a:xfrm>
            <a:off x="928187" y="382790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7" name="Google Shape;207;p13"/>
          <p:cNvSpPr txBox="1">
            <a:spLocks noGrp="1"/>
          </p:cNvSpPr>
          <p:nvPr>
            <p:ph type="title" idx="13" hasCustomPrompt="1"/>
          </p:nvPr>
        </p:nvSpPr>
        <p:spPr>
          <a:xfrm>
            <a:off x="4725409" y="2965575"/>
            <a:ext cx="683100" cy="442500"/>
          </a:xfrm>
          <a:prstGeom prst="rect">
            <a:avLst/>
          </a:prstGeom>
        </p:spPr>
        <p:txBody>
          <a:bodyPr spcFirstLastPara="1" wrap="square" lIns="91425" tIns="91425" rIns="91425" bIns="91425" anchor="b" anchorCtr="0">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8" name="Google Shape;208;p13"/>
          <p:cNvSpPr txBox="1">
            <a:spLocks noGrp="1"/>
          </p:cNvSpPr>
          <p:nvPr>
            <p:ph type="subTitle" idx="14"/>
          </p:nvPr>
        </p:nvSpPr>
        <p:spPr>
          <a:xfrm>
            <a:off x="4725412" y="3372700"/>
            <a:ext cx="36438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9" name="Google Shape;209;p13"/>
          <p:cNvSpPr txBox="1">
            <a:spLocks noGrp="1"/>
          </p:cNvSpPr>
          <p:nvPr>
            <p:ph type="subTitle" idx="15"/>
          </p:nvPr>
        </p:nvSpPr>
        <p:spPr>
          <a:xfrm>
            <a:off x="4725412" y="3827900"/>
            <a:ext cx="3643800" cy="3414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210"/>
        <p:cNvGrpSpPr/>
        <p:nvPr/>
      </p:nvGrpSpPr>
      <p:grpSpPr>
        <a:xfrm>
          <a:off x="0" y="0"/>
          <a:ext cx="0" cy="0"/>
          <a:chOff x="0" y="0"/>
          <a:chExt cx="0" cy="0"/>
        </a:xfrm>
      </p:grpSpPr>
      <p:grpSp>
        <p:nvGrpSpPr>
          <p:cNvPr id="211" name="Google Shape;211;p14"/>
          <p:cNvGrpSpPr/>
          <p:nvPr/>
        </p:nvGrpSpPr>
        <p:grpSpPr>
          <a:xfrm>
            <a:off x="-2070595" y="138930"/>
            <a:ext cx="12497838" cy="9541363"/>
            <a:chOff x="-2070595" y="138930"/>
            <a:chExt cx="12497838" cy="9541363"/>
          </a:xfrm>
        </p:grpSpPr>
        <p:grpSp>
          <p:nvGrpSpPr>
            <p:cNvPr id="212" name="Google Shape;212;p14"/>
            <p:cNvGrpSpPr/>
            <p:nvPr/>
          </p:nvGrpSpPr>
          <p:grpSpPr>
            <a:xfrm>
              <a:off x="5896649" y="4604007"/>
              <a:ext cx="4530594" cy="5076286"/>
              <a:chOff x="4826000" y="4400753"/>
              <a:chExt cx="4530594" cy="5076286"/>
            </a:xfrm>
          </p:grpSpPr>
          <p:sp>
            <p:nvSpPr>
              <p:cNvPr id="213" name="Google Shape;213;p14"/>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4"/>
            <p:cNvGrpSpPr/>
            <p:nvPr/>
          </p:nvGrpSpPr>
          <p:grpSpPr>
            <a:xfrm rot="-4838195">
              <a:off x="-1944007" y="352516"/>
              <a:ext cx="2325055" cy="2229662"/>
              <a:chOff x="5165475" y="-713653"/>
              <a:chExt cx="2324999" cy="2229609"/>
            </a:xfrm>
          </p:grpSpPr>
          <p:sp>
            <p:nvSpPr>
              <p:cNvPr id="216" name="Google Shape;216;p14"/>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4"/>
            <p:cNvGrpSpPr/>
            <p:nvPr/>
          </p:nvGrpSpPr>
          <p:grpSpPr>
            <a:xfrm rot="5400000">
              <a:off x="151942" y="4400150"/>
              <a:ext cx="722099" cy="407700"/>
              <a:chOff x="1211425" y="918075"/>
              <a:chExt cx="722099" cy="407700"/>
            </a:xfrm>
          </p:grpSpPr>
          <p:sp>
            <p:nvSpPr>
              <p:cNvPr id="219" name="Google Shape;219;p14"/>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 name="Google Shape;237;p14"/>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
        <p:nvSpPr>
          <p:cNvPr id="239" name="Google Shape;239;p14"/>
          <p:cNvSpPr txBox="1">
            <a:spLocks noGrp="1"/>
          </p:cNvSpPr>
          <p:nvPr>
            <p:ph type="subTitle" idx="1"/>
          </p:nvPr>
        </p:nvSpPr>
        <p:spPr>
          <a:xfrm>
            <a:off x="1948175" y="165606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0" name="Google Shape;240;p14"/>
          <p:cNvSpPr txBox="1">
            <a:spLocks noGrp="1"/>
          </p:cNvSpPr>
          <p:nvPr>
            <p:ph type="subTitle" idx="2"/>
          </p:nvPr>
        </p:nvSpPr>
        <p:spPr>
          <a:xfrm>
            <a:off x="1948175" y="2085866"/>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1" name="Google Shape;241;p14"/>
          <p:cNvSpPr txBox="1">
            <a:spLocks noGrp="1"/>
          </p:cNvSpPr>
          <p:nvPr>
            <p:ph type="subTitle" idx="3"/>
          </p:nvPr>
        </p:nvSpPr>
        <p:spPr>
          <a:xfrm>
            <a:off x="5364475" y="165606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2" name="Google Shape;242;p14"/>
          <p:cNvSpPr txBox="1">
            <a:spLocks noGrp="1"/>
          </p:cNvSpPr>
          <p:nvPr>
            <p:ph type="subTitle" idx="4"/>
          </p:nvPr>
        </p:nvSpPr>
        <p:spPr>
          <a:xfrm>
            <a:off x="5364475" y="2085866"/>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3" name="Google Shape;243;p14"/>
          <p:cNvSpPr txBox="1">
            <a:spLocks noGrp="1"/>
          </p:cNvSpPr>
          <p:nvPr>
            <p:ph type="subTitle" idx="5"/>
          </p:nvPr>
        </p:nvSpPr>
        <p:spPr>
          <a:xfrm>
            <a:off x="1948175" y="318927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4" name="Google Shape;244;p14"/>
          <p:cNvSpPr txBox="1">
            <a:spLocks noGrp="1"/>
          </p:cNvSpPr>
          <p:nvPr>
            <p:ph type="subTitle" idx="6"/>
          </p:nvPr>
        </p:nvSpPr>
        <p:spPr>
          <a:xfrm>
            <a:off x="1948175" y="3619070"/>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5" name="Google Shape;245;p14"/>
          <p:cNvSpPr txBox="1">
            <a:spLocks noGrp="1"/>
          </p:cNvSpPr>
          <p:nvPr>
            <p:ph type="subTitle" idx="7"/>
          </p:nvPr>
        </p:nvSpPr>
        <p:spPr>
          <a:xfrm>
            <a:off x="5364475" y="3189270"/>
            <a:ext cx="2529300" cy="442500"/>
          </a:xfrm>
          <a:prstGeom prst="rect">
            <a:avLst/>
          </a:prstGeom>
        </p:spPr>
        <p:txBody>
          <a:bodyPr spcFirstLastPara="1" wrap="square" lIns="91425" tIns="91425" rIns="91425" bIns="0" anchor="b" anchorCtr="0">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6" name="Google Shape;246;p14"/>
          <p:cNvSpPr txBox="1">
            <a:spLocks noGrp="1"/>
          </p:cNvSpPr>
          <p:nvPr>
            <p:ph type="subTitle" idx="8"/>
          </p:nvPr>
        </p:nvSpPr>
        <p:spPr>
          <a:xfrm>
            <a:off x="5364475" y="3619070"/>
            <a:ext cx="2529300" cy="516000"/>
          </a:xfrm>
          <a:prstGeom prst="rect">
            <a:avLst/>
          </a:prstGeom>
        </p:spPr>
        <p:txBody>
          <a:bodyPr spcFirstLastPara="1" wrap="square" lIns="91425" tIns="91425" rIns="91425" bIns="0"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19625"/>
            <a:ext cx="7717500" cy="577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8" r:id="rId7"/>
    <p:sldLayoutId id="2147483659" r:id="rId8"/>
    <p:sldLayoutId id="2147483660" r:id="rId9"/>
    <p:sldLayoutId id="2147483661" r:id="rId10"/>
    <p:sldLayoutId id="2147483662" r:id="rId11"/>
    <p:sldLayoutId id="2147483664" r:id="rId12"/>
    <p:sldLayoutId id="2147483667" r:id="rId13"/>
    <p:sldLayoutId id="2147483668" r:id="rId14"/>
    <p:sldLayoutId id="214748366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27"/>
          <p:cNvGrpSpPr/>
          <p:nvPr/>
        </p:nvGrpSpPr>
        <p:grpSpPr>
          <a:xfrm>
            <a:off x="527100" y="368100"/>
            <a:ext cx="7903675" cy="4407033"/>
            <a:chOff x="527100" y="368100"/>
            <a:chExt cx="7903675" cy="4407033"/>
          </a:xfrm>
        </p:grpSpPr>
        <p:sp>
          <p:nvSpPr>
            <p:cNvPr id="528" name="Google Shape;528;p27"/>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7"/>
          <p:cNvGrpSpPr/>
          <p:nvPr/>
        </p:nvGrpSpPr>
        <p:grpSpPr>
          <a:xfrm>
            <a:off x="1282800" y="1181425"/>
            <a:ext cx="5419675" cy="3409212"/>
            <a:chOff x="1282800" y="1181425"/>
            <a:chExt cx="5419675" cy="3409212"/>
          </a:xfrm>
        </p:grpSpPr>
        <p:grpSp>
          <p:nvGrpSpPr>
            <p:cNvPr id="531" name="Google Shape;531;p27"/>
            <p:cNvGrpSpPr/>
            <p:nvPr/>
          </p:nvGrpSpPr>
          <p:grpSpPr>
            <a:xfrm>
              <a:off x="5819942" y="4257166"/>
              <a:ext cx="882533" cy="333471"/>
              <a:chOff x="3551575" y="3215125"/>
              <a:chExt cx="389450" cy="147150"/>
            </a:xfrm>
          </p:grpSpPr>
          <p:sp>
            <p:nvSpPr>
              <p:cNvPr id="532" name="Google Shape;532;p27"/>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7"/>
            <p:cNvGrpSpPr/>
            <p:nvPr/>
          </p:nvGrpSpPr>
          <p:grpSpPr>
            <a:xfrm>
              <a:off x="1282800" y="1181425"/>
              <a:ext cx="722099" cy="407700"/>
              <a:chOff x="1211425" y="918075"/>
              <a:chExt cx="722099" cy="407700"/>
            </a:xfrm>
          </p:grpSpPr>
          <p:sp>
            <p:nvSpPr>
              <p:cNvPr id="555" name="Google Shape;555;p2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7"/>
          <p:cNvGrpSpPr/>
          <p:nvPr/>
        </p:nvGrpSpPr>
        <p:grpSpPr>
          <a:xfrm>
            <a:off x="2199253" y="-1225893"/>
            <a:ext cx="9985543" cy="8502990"/>
            <a:chOff x="2199253" y="-1225893"/>
            <a:chExt cx="9985543" cy="8502990"/>
          </a:xfrm>
        </p:grpSpPr>
        <p:grpSp>
          <p:nvGrpSpPr>
            <p:cNvPr id="574" name="Google Shape;574;p27"/>
            <p:cNvGrpSpPr/>
            <p:nvPr/>
          </p:nvGrpSpPr>
          <p:grpSpPr>
            <a:xfrm rot="5400000">
              <a:off x="2472099" y="2473657"/>
              <a:ext cx="4530594" cy="5076286"/>
              <a:chOff x="4826000" y="4400753"/>
              <a:chExt cx="4530594" cy="5076286"/>
            </a:xfrm>
          </p:grpSpPr>
          <p:sp>
            <p:nvSpPr>
              <p:cNvPr id="575" name="Google Shape;575;p2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7"/>
            <p:cNvGrpSpPr/>
            <p:nvPr/>
          </p:nvGrpSpPr>
          <p:grpSpPr>
            <a:xfrm rot="-1163065">
              <a:off x="5174738" y="-903253"/>
              <a:ext cx="2324967" cy="2229578"/>
              <a:chOff x="5165475" y="-713653"/>
              <a:chExt cx="2324999" cy="2229609"/>
            </a:xfrm>
          </p:grpSpPr>
          <p:sp>
            <p:nvSpPr>
              <p:cNvPr id="578" name="Google Shape;578;p2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7"/>
            <p:cNvGrpSpPr/>
            <p:nvPr/>
          </p:nvGrpSpPr>
          <p:grpSpPr>
            <a:xfrm rot="-3325703">
              <a:off x="8175152" y="580592"/>
              <a:ext cx="3324971" cy="3409704"/>
              <a:chOff x="7159200" y="2117361"/>
              <a:chExt cx="2271501" cy="2329387"/>
            </a:xfrm>
          </p:grpSpPr>
          <p:sp>
            <p:nvSpPr>
              <p:cNvPr id="581" name="Google Shape;581;p27"/>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4" name="Google Shape;584;p27"/>
          <p:cNvSpPr txBox="1">
            <a:spLocks noGrp="1"/>
          </p:cNvSpPr>
          <p:nvPr>
            <p:ph type="ctrTitle"/>
          </p:nvPr>
        </p:nvSpPr>
        <p:spPr>
          <a:xfrm>
            <a:off x="1169100" y="1820750"/>
            <a:ext cx="4268100" cy="1569600"/>
          </a:xfrm>
          <a:prstGeom prst="rect">
            <a:avLst/>
          </a:prstGeom>
        </p:spPr>
        <p:txBody>
          <a:bodyPr spcFirstLastPara="1" wrap="square" lIns="91425" tIns="91425" rIns="91425" bIns="91425" anchor="t" anchorCtr="0">
            <a:noAutofit/>
          </a:bodyPr>
          <a:lstStyle/>
          <a:p>
            <a:pPr marL="0" lvl="0" indent="0" algn="l" rtl="0">
              <a:spcBef>
                <a:spcPts val="1100"/>
              </a:spcBef>
              <a:spcAft>
                <a:spcPts val="200"/>
              </a:spcAft>
              <a:buNone/>
            </a:pPr>
            <a:r>
              <a:rPr lang="zh-TW" altLang="en-US" dirty="0">
                <a:solidFill>
                  <a:schemeClr val="lt1"/>
                </a:solidFill>
                <a:latin typeface="微軟正黑體" panose="020B0604030504040204" pitchFamily="34" charset="-120"/>
                <a:ea typeface="微軟正黑體" panose="020B0604030504040204" pitchFamily="34" charset="-120"/>
              </a:rPr>
              <a:t>利用</a:t>
            </a:r>
            <a:r>
              <a:rPr lang="zh-TW" altLang="en-US" dirty="0">
                <a:solidFill>
                  <a:schemeClr val="bg1"/>
                </a:solidFill>
                <a:latin typeface="微軟正黑體" panose="020B0604030504040204" pitchFamily="34" charset="-120"/>
                <a:ea typeface="微軟正黑體" panose="020B0604030504040204" pitchFamily="34" charset="-120"/>
              </a:rPr>
              <a:t>文本分析</a:t>
            </a:r>
            <a:r>
              <a:rPr lang="zh-TW" altLang="en-US" dirty="0">
                <a:solidFill>
                  <a:schemeClr val="lt1"/>
                </a:solidFill>
                <a:latin typeface="微軟正黑體" panose="020B0604030504040204" pitchFamily="34" charset="-120"/>
                <a:ea typeface="微軟正黑體" panose="020B0604030504040204" pitchFamily="34" charset="-120"/>
              </a:rPr>
              <a:t>建立</a:t>
            </a:r>
            <a:r>
              <a:rPr lang="zh-TW" altLang="en-US" dirty="0">
                <a:solidFill>
                  <a:schemeClr val="accent1"/>
                </a:solidFill>
                <a:latin typeface="微軟正黑體" panose="020B0604030504040204" pitchFamily="34" charset="-120"/>
                <a:ea typeface="微軟正黑體" panose="020B0604030504040204" pitchFamily="34" charset="-120"/>
              </a:rPr>
              <a:t>保險推薦模型</a:t>
            </a:r>
            <a:endParaRPr dirty="0">
              <a:solidFill>
                <a:schemeClr val="accent1"/>
              </a:solidFill>
              <a:latin typeface="微軟正黑體" panose="020B0604030504040204" pitchFamily="34" charset="-120"/>
              <a:ea typeface="微軟正黑體" panose="020B0604030504040204" pitchFamily="34" charset="-120"/>
            </a:endParaRPr>
          </a:p>
        </p:txBody>
      </p:sp>
      <p:sp>
        <p:nvSpPr>
          <p:cNvPr id="585" name="Google Shape;585;p27"/>
          <p:cNvSpPr txBox="1">
            <a:spLocks noGrp="1"/>
          </p:cNvSpPr>
          <p:nvPr>
            <p:ph type="subTitle" idx="1"/>
          </p:nvPr>
        </p:nvSpPr>
        <p:spPr>
          <a:xfrm>
            <a:off x="2772625" y="3667849"/>
            <a:ext cx="2480400" cy="41489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zh-TW" altLang="en-US" dirty="0">
                <a:solidFill>
                  <a:schemeClr val="lt1"/>
                </a:solidFill>
                <a:latin typeface="微軟正黑體" panose="020B0604030504040204" pitchFamily="34" charset="-120"/>
                <a:ea typeface="微軟正黑體" panose="020B0604030504040204" pitchFamily="34" charset="-120"/>
              </a:rPr>
              <a:t>李映彤</a:t>
            </a:r>
            <a:endParaRPr dirty="0">
              <a:solidFill>
                <a:schemeClr val="lt1"/>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0"/>
          <p:cNvSpPr txBox="1">
            <a:spLocks noGrp="1"/>
          </p:cNvSpPr>
          <p:nvPr>
            <p:ph type="title"/>
          </p:nvPr>
        </p:nvSpPr>
        <p:spPr>
          <a:xfrm>
            <a:off x="4305015" y="2009367"/>
            <a:ext cx="3602100" cy="144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br>
              <a:rPr lang="en-US" altLang="zh-TW" dirty="0">
                <a:solidFill>
                  <a:schemeClr val="accent1"/>
                </a:solidFill>
                <a:latin typeface="微軟正黑體" panose="020B0604030504040204" pitchFamily="34" charset="-120"/>
                <a:ea typeface="微軟正黑體" panose="020B0604030504040204" pitchFamily="34" charset="-120"/>
              </a:rPr>
            </a:br>
            <a:r>
              <a:rPr lang="zh-TW" altLang="en-US" dirty="0">
                <a:solidFill>
                  <a:schemeClr val="accent1"/>
                </a:solidFill>
                <a:latin typeface="微軟正黑體" panose="020B0604030504040204" pitchFamily="34" charset="-120"/>
                <a:ea typeface="微軟正黑體" panose="020B0604030504040204" pitchFamily="34" charset="-120"/>
              </a:rPr>
              <a:t>模型選擇</a:t>
            </a:r>
            <a:endParaRPr dirty="0">
              <a:solidFill>
                <a:schemeClr val="accent1"/>
              </a:solidFill>
              <a:latin typeface="微軟正黑體" panose="020B0604030504040204" pitchFamily="34" charset="-120"/>
              <a:ea typeface="微軟正黑體" panose="020B0604030504040204" pitchFamily="34" charset="-120"/>
            </a:endParaRPr>
          </a:p>
        </p:txBody>
      </p:sp>
      <p:sp>
        <p:nvSpPr>
          <p:cNvPr id="624" name="Google Shape;624;p30"/>
          <p:cNvSpPr txBox="1">
            <a:spLocks noGrp="1"/>
          </p:cNvSpPr>
          <p:nvPr>
            <p:ph type="title" idx="2"/>
          </p:nvPr>
        </p:nvSpPr>
        <p:spPr>
          <a:xfrm>
            <a:off x="6754415" y="1009867"/>
            <a:ext cx="1152300"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b="1" dirty="0"/>
              <a:t>0</a:t>
            </a:r>
            <a:r>
              <a:rPr lang="en-US" altLang="zh-TW" b="1" dirty="0"/>
              <a:t>3</a:t>
            </a:r>
            <a:endParaRPr b="1" dirty="0"/>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副標題 6">
            <a:extLst>
              <a:ext uri="{FF2B5EF4-FFF2-40B4-BE49-F238E27FC236}">
                <a16:creationId xmlns:a16="http://schemas.microsoft.com/office/drawing/2014/main" id="{07341E3F-B9C0-59C8-6723-632ACD2F75E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37237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4"/>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ltLang="en-US" b="1" dirty="0">
                <a:latin typeface="微軟正黑體" panose="020B0604030504040204" pitchFamily="34" charset="-120"/>
                <a:ea typeface="微軟正黑體" panose="020B0604030504040204" pitchFamily="34" charset="-120"/>
              </a:rPr>
              <a:t>選擇機器學習模型</a:t>
            </a:r>
            <a:endParaRPr b="1" dirty="0">
              <a:latin typeface="微軟正黑體" panose="020B0604030504040204" pitchFamily="34" charset="-120"/>
              <a:ea typeface="微軟正黑體" panose="020B0604030504040204" pitchFamily="34" charset="-120"/>
            </a:endParaRPr>
          </a:p>
        </p:txBody>
      </p:sp>
      <p:graphicFrame>
        <p:nvGraphicFramePr>
          <p:cNvPr id="751" name="Google Shape;751;p34"/>
          <p:cNvGraphicFramePr/>
          <p:nvPr>
            <p:extLst>
              <p:ext uri="{D42A27DB-BD31-4B8C-83A1-F6EECF244321}">
                <p14:modId xmlns:p14="http://schemas.microsoft.com/office/powerpoint/2010/main" val="1822174369"/>
              </p:ext>
            </p:extLst>
          </p:nvPr>
        </p:nvGraphicFramePr>
        <p:xfrm>
          <a:off x="944588" y="1176258"/>
          <a:ext cx="7254825" cy="3159775"/>
        </p:xfrm>
        <a:graphic>
          <a:graphicData uri="http://schemas.openxmlformats.org/drawingml/2006/table">
            <a:tbl>
              <a:tblPr>
                <a:noFill/>
                <a:tableStyleId>{6B1E1939-DEF6-4D93-8A75-00C0ECCC8C3D}</a:tableStyleId>
              </a:tblPr>
              <a:tblGrid>
                <a:gridCol w="2282088">
                  <a:extLst>
                    <a:ext uri="{9D8B030D-6E8A-4147-A177-3AD203B41FA5}">
                      <a16:colId xmlns:a16="http://schemas.microsoft.com/office/drawing/2014/main" val="20000"/>
                    </a:ext>
                  </a:extLst>
                </a:gridCol>
                <a:gridCol w="4972737">
                  <a:extLst>
                    <a:ext uri="{9D8B030D-6E8A-4147-A177-3AD203B41FA5}">
                      <a16:colId xmlns:a16="http://schemas.microsoft.com/office/drawing/2014/main" val="20001"/>
                    </a:ext>
                  </a:extLst>
                </a:gridCol>
              </a:tblGrid>
              <a:tr h="522175">
                <a:tc gridSpan="2">
                  <a:txBody>
                    <a:bodyPr/>
                    <a:lstStyle/>
                    <a:p>
                      <a:pPr marL="0" lvl="0" indent="0" algn="ctr" rtl="0">
                        <a:spcBef>
                          <a:spcPts val="0"/>
                        </a:spcBef>
                        <a:spcAft>
                          <a:spcPts val="0"/>
                        </a:spcAft>
                        <a:buNone/>
                      </a:pPr>
                      <a:r>
                        <a:rPr lang="zh-TW" altLang="en-US" sz="2200" b="1" dirty="0">
                          <a:solidFill>
                            <a:schemeClr val="dk1"/>
                          </a:solidFill>
                          <a:latin typeface="微軟正黑體" panose="020B0604030504040204" pitchFamily="34" charset="-120"/>
                          <a:ea typeface="微軟正黑體" panose="020B0604030504040204" pitchFamily="34" charset="-120"/>
                          <a:cs typeface="Poppins"/>
                          <a:sym typeface="Poppins"/>
                        </a:rPr>
                        <a:t>模型描述</a:t>
                      </a:r>
                      <a:endParaRPr sz="22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r>
                        <a:rPr lang="zh-TW" altLang="en-US" sz="2200" b="1" dirty="0">
                          <a:solidFill>
                            <a:schemeClr val="dk1"/>
                          </a:solidFill>
                          <a:latin typeface="微軟正黑體" panose="020B0604030504040204" pitchFamily="34" charset="-120"/>
                          <a:ea typeface="微軟正黑體" panose="020B0604030504040204" pitchFamily="34" charset="-120"/>
                          <a:cs typeface="Poppins"/>
                          <a:sym typeface="Poppins"/>
                        </a:rPr>
                        <a:t>模型描述</a:t>
                      </a:r>
                      <a:endParaRPr sz="22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85300">
                <a:tc>
                  <a:txBody>
                    <a:bodyPr/>
                    <a:lstStyle/>
                    <a:p>
                      <a:pPr marL="0" lvl="0" indent="0" algn="ctr" rtl="0">
                        <a:spcBef>
                          <a:spcPts val="0"/>
                        </a:spcBef>
                        <a:spcAft>
                          <a:spcPts val="0"/>
                        </a:spcAft>
                        <a:buNone/>
                      </a:pPr>
                      <a:r>
                        <a:rPr lang="en-US" altLang="zh-TW" sz="1600" b="1" dirty="0">
                          <a:solidFill>
                            <a:schemeClr val="dk1"/>
                          </a:solidFill>
                          <a:latin typeface="Poppins"/>
                          <a:ea typeface="Poppins"/>
                          <a:cs typeface="Poppins"/>
                          <a:sym typeface="Poppins"/>
                        </a:rPr>
                        <a:t>Decision Tree</a:t>
                      </a:r>
                      <a:endParaRPr sz="1600" b="1" dirty="0">
                        <a:solidFill>
                          <a:schemeClr val="dk1"/>
                        </a:solidFill>
                        <a:latin typeface="Poppins"/>
                        <a:ea typeface="Poppins"/>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zh-TW" altLang="en-US" sz="1200" dirty="0">
                          <a:solidFill>
                            <a:schemeClr val="dk1"/>
                          </a:solidFill>
                          <a:latin typeface="微軟正黑體" panose="020B0604030504040204" pitchFamily="34" charset="-120"/>
                          <a:ea typeface="微軟正黑體" panose="020B0604030504040204" pitchFamily="34" charset="-120"/>
                          <a:cs typeface="Rubik"/>
                          <a:sym typeface="Rubik"/>
                        </a:rPr>
                        <a:t>將整個資料集依據某個特徵分為數個子資料集，再從子資料集依據某個特徵，分為更小的資料集，直到子資料集都是同一個類別的資料</a:t>
                      </a:r>
                    </a:p>
                  </a:txBody>
                  <a:tcPr marL="126000" marR="126000"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76150">
                <a:tc>
                  <a:txBody>
                    <a:bodyPr/>
                    <a:lstStyle/>
                    <a:p>
                      <a:pPr marL="0" lvl="0" indent="0" algn="ctr" rtl="0">
                        <a:spcBef>
                          <a:spcPts val="0"/>
                        </a:spcBef>
                        <a:spcAft>
                          <a:spcPts val="0"/>
                        </a:spcAft>
                        <a:buNone/>
                      </a:pPr>
                      <a:r>
                        <a:rPr lang="en" sz="1600" b="1" dirty="0">
                          <a:solidFill>
                            <a:schemeClr val="dk1"/>
                          </a:solidFill>
                          <a:latin typeface="Poppins"/>
                          <a:ea typeface="Poppins"/>
                          <a:cs typeface="Poppins"/>
                          <a:sym typeface="Poppins"/>
                        </a:rPr>
                        <a:t>Random Forest</a:t>
                      </a:r>
                      <a:endParaRPr sz="1600" b="1" dirty="0">
                        <a:solidFill>
                          <a:schemeClr val="dk1"/>
                        </a:solidFill>
                        <a:latin typeface="Poppins"/>
                        <a:ea typeface="Poppins"/>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zh-TW" altLang="en-US" sz="1200" dirty="0">
                          <a:solidFill>
                            <a:schemeClr val="dk1"/>
                          </a:solidFill>
                          <a:latin typeface="微軟正黑體" panose="020B0604030504040204" pitchFamily="34" charset="-120"/>
                          <a:ea typeface="微軟正黑體" panose="020B0604030504040204" pitchFamily="34" charset="-120"/>
                          <a:cs typeface="Rubik"/>
                          <a:sym typeface="Rubik"/>
                        </a:rPr>
                        <a:t>取部分特徵與部分資料產生決策樹，每重複此步驟，會再產生一顆決策樹，最後再進行多數決投票產生</a:t>
                      </a:r>
                      <a:r>
                        <a:rPr lang="zh-TW" altLang="en-US" sz="1200">
                          <a:solidFill>
                            <a:schemeClr val="dk1"/>
                          </a:solidFill>
                          <a:latin typeface="微軟正黑體" panose="020B0604030504040204" pitchFamily="34" charset="-120"/>
                          <a:ea typeface="微軟正黑體" panose="020B0604030504040204" pitchFamily="34" charset="-120"/>
                          <a:cs typeface="Rubik"/>
                          <a:sym typeface="Rubik"/>
                        </a:rPr>
                        <a:t>最終結果</a:t>
                      </a:r>
                      <a:endParaRPr sz="1200" dirty="0">
                        <a:solidFill>
                          <a:schemeClr val="dk1"/>
                        </a:solidFill>
                        <a:latin typeface="Rubik"/>
                        <a:cs typeface="Rubik"/>
                        <a:sym typeface="Rubik"/>
                      </a:endParaRPr>
                    </a:p>
                  </a:txBody>
                  <a:tcPr marL="126000" marR="126000"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76150">
                <a:tc>
                  <a:txBody>
                    <a:bodyPr/>
                    <a:lstStyle/>
                    <a:p>
                      <a:pPr marL="0" lvl="0" indent="0" algn="ctr" rtl="0">
                        <a:spcBef>
                          <a:spcPts val="0"/>
                        </a:spcBef>
                        <a:spcAft>
                          <a:spcPts val="0"/>
                        </a:spcAft>
                        <a:buNone/>
                      </a:pPr>
                      <a:r>
                        <a:rPr lang="en-US" sz="1600" b="1" dirty="0" err="1">
                          <a:solidFill>
                            <a:schemeClr val="dk1"/>
                          </a:solidFill>
                          <a:latin typeface="Poppins"/>
                          <a:ea typeface="Poppins"/>
                          <a:cs typeface="Poppins"/>
                          <a:sym typeface="Poppins"/>
                        </a:rPr>
                        <a:t>XGBoost</a:t>
                      </a:r>
                      <a:endParaRPr sz="1600" b="1" dirty="0">
                        <a:solidFill>
                          <a:schemeClr val="dk1"/>
                        </a:solidFill>
                        <a:latin typeface="Poppins"/>
                        <a:ea typeface="Poppins"/>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zh-TW" altLang="en-US" sz="1200" dirty="0">
                          <a:solidFill>
                            <a:schemeClr val="dk1"/>
                          </a:solidFill>
                          <a:latin typeface="微軟正黑體" panose="020B0604030504040204" pitchFamily="34" charset="-120"/>
                          <a:ea typeface="微軟正黑體" panose="020B0604030504040204" pitchFamily="34" charset="-120"/>
                          <a:cs typeface="Rubik"/>
                          <a:sym typeface="Rubik"/>
                        </a:rPr>
                        <a:t>通過集成多個弱學習器（通常是決策樹）以提升性能，使用梯度提升策略，將新的模型添加到集成中，以修正之前模型的錯誤</a:t>
                      </a:r>
                    </a:p>
                  </a:txBody>
                  <a:tcPr marL="126000" marR="126000"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0"/>
          <p:cNvSpPr txBox="1">
            <a:spLocks noGrp="1"/>
          </p:cNvSpPr>
          <p:nvPr>
            <p:ph type="title"/>
          </p:nvPr>
        </p:nvSpPr>
        <p:spPr>
          <a:xfrm>
            <a:off x="4305015" y="2009367"/>
            <a:ext cx="3602100" cy="144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br>
              <a:rPr lang="en-US" altLang="zh-TW" dirty="0">
                <a:solidFill>
                  <a:schemeClr val="accent1"/>
                </a:solidFill>
                <a:latin typeface="微軟正黑體" panose="020B0604030504040204" pitchFamily="34" charset="-120"/>
                <a:ea typeface="微軟正黑體" panose="020B0604030504040204" pitchFamily="34" charset="-120"/>
              </a:rPr>
            </a:br>
            <a:r>
              <a:rPr lang="zh-TW" altLang="en-US" dirty="0">
                <a:solidFill>
                  <a:schemeClr val="accent1"/>
                </a:solidFill>
                <a:latin typeface="微軟正黑體" panose="020B0604030504040204" pitchFamily="34" charset="-120"/>
                <a:ea typeface="微軟正黑體" panose="020B0604030504040204" pitchFamily="34" charset="-120"/>
              </a:rPr>
              <a:t>模型評估</a:t>
            </a:r>
            <a:endParaRPr dirty="0">
              <a:solidFill>
                <a:schemeClr val="accent1"/>
              </a:solidFill>
              <a:latin typeface="微軟正黑體" panose="020B0604030504040204" pitchFamily="34" charset="-120"/>
              <a:ea typeface="微軟正黑體" panose="020B0604030504040204" pitchFamily="34" charset="-120"/>
            </a:endParaRPr>
          </a:p>
        </p:txBody>
      </p:sp>
      <p:sp>
        <p:nvSpPr>
          <p:cNvPr id="624" name="Google Shape;624;p30"/>
          <p:cNvSpPr txBox="1">
            <a:spLocks noGrp="1"/>
          </p:cNvSpPr>
          <p:nvPr>
            <p:ph type="title" idx="2"/>
          </p:nvPr>
        </p:nvSpPr>
        <p:spPr>
          <a:xfrm>
            <a:off x="6526095" y="1009867"/>
            <a:ext cx="1380620"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US" altLang="zh-TW" b="1" dirty="0"/>
              <a:t>04</a:t>
            </a:r>
            <a:endParaRPr b="1" dirty="0"/>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副標題 2">
            <a:extLst>
              <a:ext uri="{FF2B5EF4-FFF2-40B4-BE49-F238E27FC236}">
                <a16:creationId xmlns:a16="http://schemas.microsoft.com/office/drawing/2014/main" id="{4FD77A6C-5ABE-9D25-93B7-62C01964F06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07795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A90DCB-FBF5-B119-99FB-47A5C1C43741}"/>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模型評估指標</a:t>
            </a:r>
          </a:p>
        </p:txBody>
      </p:sp>
      <p:graphicFrame>
        <p:nvGraphicFramePr>
          <p:cNvPr id="15" name="Google Shape;751;p34">
            <a:extLst>
              <a:ext uri="{FF2B5EF4-FFF2-40B4-BE49-F238E27FC236}">
                <a16:creationId xmlns:a16="http://schemas.microsoft.com/office/drawing/2014/main" id="{5D142440-FE44-ECC6-00E1-E7BE13EE43C0}"/>
              </a:ext>
            </a:extLst>
          </p:cNvPr>
          <p:cNvGraphicFramePr/>
          <p:nvPr>
            <p:extLst>
              <p:ext uri="{D42A27DB-BD31-4B8C-83A1-F6EECF244321}">
                <p14:modId xmlns:p14="http://schemas.microsoft.com/office/powerpoint/2010/main" val="3723169527"/>
              </p:ext>
            </p:extLst>
          </p:nvPr>
        </p:nvGraphicFramePr>
        <p:xfrm>
          <a:off x="944588" y="1176258"/>
          <a:ext cx="7254825" cy="3332679"/>
        </p:xfrm>
        <a:graphic>
          <a:graphicData uri="http://schemas.openxmlformats.org/drawingml/2006/table">
            <a:tbl>
              <a:tblPr>
                <a:noFill/>
                <a:tableStyleId>{6B1E1939-DEF6-4D93-8A75-00C0ECCC8C3D}</a:tableStyleId>
              </a:tblPr>
              <a:tblGrid>
                <a:gridCol w="2282088">
                  <a:extLst>
                    <a:ext uri="{9D8B030D-6E8A-4147-A177-3AD203B41FA5}">
                      <a16:colId xmlns:a16="http://schemas.microsoft.com/office/drawing/2014/main" val="20000"/>
                    </a:ext>
                  </a:extLst>
                </a:gridCol>
                <a:gridCol w="4972737">
                  <a:extLst>
                    <a:ext uri="{9D8B030D-6E8A-4147-A177-3AD203B41FA5}">
                      <a16:colId xmlns:a16="http://schemas.microsoft.com/office/drawing/2014/main" val="20001"/>
                    </a:ext>
                  </a:extLst>
                </a:gridCol>
              </a:tblGrid>
              <a:tr h="522175">
                <a:tc gridSpan="2">
                  <a:txBody>
                    <a:bodyPr/>
                    <a:lstStyle/>
                    <a:p>
                      <a:pPr marL="0" lvl="0" indent="0" algn="ctr" rtl="0">
                        <a:spcBef>
                          <a:spcPts val="0"/>
                        </a:spcBef>
                        <a:spcAft>
                          <a:spcPts val="0"/>
                        </a:spcAft>
                        <a:buNone/>
                      </a:pPr>
                      <a:r>
                        <a:rPr lang="zh-TW" altLang="en-US" sz="2200" b="1" dirty="0">
                          <a:solidFill>
                            <a:schemeClr val="dk1"/>
                          </a:solidFill>
                          <a:latin typeface="微軟正黑體" panose="020B0604030504040204" pitchFamily="34" charset="-120"/>
                          <a:ea typeface="微軟正黑體" panose="020B0604030504040204" pitchFamily="34" charset="-120"/>
                          <a:cs typeface="Poppins"/>
                          <a:sym typeface="Poppins"/>
                        </a:rPr>
                        <a:t>評估指標描述</a:t>
                      </a:r>
                      <a:endParaRPr sz="22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r>
                        <a:rPr lang="zh-TW" altLang="en-US" sz="2200" b="1" dirty="0">
                          <a:solidFill>
                            <a:schemeClr val="dk1"/>
                          </a:solidFill>
                          <a:latin typeface="微軟正黑體" panose="020B0604030504040204" pitchFamily="34" charset="-120"/>
                          <a:ea typeface="微軟正黑體" panose="020B0604030504040204" pitchFamily="34" charset="-120"/>
                          <a:cs typeface="Poppins"/>
                          <a:sym typeface="Poppins"/>
                        </a:rPr>
                        <a:t>模型描述</a:t>
                      </a:r>
                      <a:endParaRPr sz="22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02626">
                <a:tc>
                  <a:txBody>
                    <a:bodyPr/>
                    <a:lstStyle/>
                    <a:p>
                      <a:pPr marL="0" lvl="0" indent="0" algn="ctr" rtl="0">
                        <a:spcBef>
                          <a:spcPts val="0"/>
                        </a:spcBef>
                        <a:spcAft>
                          <a:spcPts val="0"/>
                        </a:spcAft>
                        <a:buNone/>
                      </a:pP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準確度</a:t>
                      </a:r>
                      <a:endPar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endParaRPr>
                    </a:p>
                    <a:p>
                      <a:pPr marL="0" lvl="0" indent="0" algn="ctr" rtl="0">
                        <a:spcBef>
                          <a:spcPts val="0"/>
                        </a:spcBef>
                        <a:spcAft>
                          <a:spcPts val="0"/>
                        </a:spcAft>
                        <a:buNone/>
                      </a:pP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a:t>
                      </a:r>
                      <a:r>
                        <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rPr>
                        <a:t>Accuracy</a:t>
                      </a: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zh-TW" altLang="en-US" sz="1400" dirty="0">
                          <a:solidFill>
                            <a:schemeClr val="dk1"/>
                          </a:solidFill>
                          <a:latin typeface="微軟正黑體" panose="020B0604030504040204" pitchFamily="34" charset="-120"/>
                          <a:ea typeface="微軟正黑體" panose="020B0604030504040204" pitchFamily="34" charset="-120"/>
                          <a:cs typeface="Rubik"/>
                          <a:sym typeface="Rubik"/>
                        </a:rPr>
                        <a:t>正確預測的樣本比例</a:t>
                      </a:r>
                    </a:p>
                  </a:txBody>
                  <a:tcPr marL="126000" marR="126000"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02626">
                <a:tc>
                  <a:txBody>
                    <a:bodyPr/>
                    <a:lstStyle/>
                    <a:p>
                      <a:pPr marL="0" lvl="0" indent="0" algn="ctr" rtl="0">
                        <a:spcBef>
                          <a:spcPts val="0"/>
                        </a:spcBef>
                        <a:spcAft>
                          <a:spcPts val="0"/>
                        </a:spcAft>
                        <a:buNone/>
                      </a:pP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精確度</a:t>
                      </a:r>
                      <a:endPar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endParaRPr>
                    </a:p>
                    <a:p>
                      <a:pPr marL="0" lvl="0" indent="0" algn="ctr" rtl="0">
                        <a:spcBef>
                          <a:spcPts val="0"/>
                        </a:spcBef>
                        <a:spcAft>
                          <a:spcPts val="0"/>
                        </a:spcAft>
                        <a:buNone/>
                      </a:pP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a:t>
                      </a:r>
                      <a:r>
                        <a:rPr lang="en-US" sz="1600" b="1" dirty="0">
                          <a:solidFill>
                            <a:schemeClr val="dk1"/>
                          </a:solidFill>
                          <a:latin typeface="微軟正黑體" panose="020B0604030504040204" pitchFamily="34" charset="-120"/>
                          <a:ea typeface="微軟正黑體" panose="020B0604030504040204" pitchFamily="34" charset="-120"/>
                          <a:cs typeface="Poppins"/>
                          <a:sym typeface="Poppins"/>
                        </a:rPr>
                        <a:t>Precision）</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zh-TW" altLang="en-US" sz="1400" dirty="0">
                          <a:solidFill>
                            <a:schemeClr val="dk1"/>
                          </a:solidFill>
                          <a:latin typeface="微軟正黑體" panose="020B0604030504040204" pitchFamily="34" charset="-120"/>
                          <a:ea typeface="微軟正黑體" panose="020B0604030504040204" pitchFamily="34" charset="-120"/>
                          <a:cs typeface="Rubik"/>
                          <a:sym typeface="Rubik"/>
                        </a:rPr>
                        <a:t>真正例占所有被模型預測為正例的比例</a:t>
                      </a:r>
                      <a:endParaRPr sz="1400" dirty="0">
                        <a:solidFill>
                          <a:schemeClr val="dk1"/>
                        </a:solidFill>
                        <a:latin typeface="Rubik"/>
                        <a:cs typeface="Rubik"/>
                        <a:sym typeface="Rubik"/>
                      </a:endParaRPr>
                    </a:p>
                  </a:txBody>
                  <a:tcPr marL="126000" marR="126000"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02626">
                <a:tc>
                  <a:txBody>
                    <a:bodyPr/>
                    <a:lstStyle/>
                    <a:p>
                      <a:pPr marL="0" lvl="0" indent="0" algn="ctr" rtl="0">
                        <a:spcBef>
                          <a:spcPts val="0"/>
                        </a:spcBef>
                        <a:spcAft>
                          <a:spcPts val="0"/>
                        </a:spcAft>
                        <a:buNone/>
                      </a:pP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召回率</a:t>
                      </a:r>
                      <a:endPar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endParaRPr>
                    </a:p>
                    <a:p>
                      <a:pPr marL="0" lvl="0" indent="0" algn="ctr" rtl="0">
                        <a:spcBef>
                          <a:spcPts val="0"/>
                        </a:spcBef>
                        <a:spcAft>
                          <a:spcPts val="0"/>
                        </a:spcAft>
                        <a:buNone/>
                      </a:pP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a:t>
                      </a:r>
                      <a:r>
                        <a:rPr lang="en-US" sz="1600" b="1" dirty="0">
                          <a:solidFill>
                            <a:schemeClr val="dk1"/>
                          </a:solidFill>
                          <a:latin typeface="微軟正黑體" panose="020B0604030504040204" pitchFamily="34" charset="-120"/>
                          <a:ea typeface="微軟正黑體" panose="020B0604030504040204" pitchFamily="34" charset="-120"/>
                          <a:cs typeface="Poppins"/>
                          <a:sym typeface="Poppins"/>
                        </a:rPr>
                        <a:t>Recall）</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zh-TW" altLang="en-US" sz="1400" dirty="0">
                          <a:solidFill>
                            <a:schemeClr val="dk1"/>
                          </a:solidFill>
                          <a:latin typeface="微軟正黑體" panose="020B0604030504040204" pitchFamily="34" charset="-120"/>
                          <a:ea typeface="微軟正黑體" panose="020B0604030504040204" pitchFamily="34" charset="-120"/>
                          <a:cs typeface="Rubik"/>
                          <a:sym typeface="Rubik"/>
                        </a:rPr>
                        <a:t>真正例占所有實際正例的比例</a:t>
                      </a:r>
                    </a:p>
                  </a:txBody>
                  <a:tcPr marL="126000" marR="126000" marT="91425" marB="91425"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02626">
                <a:tc>
                  <a:txBody>
                    <a:bodyPr/>
                    <a:lstStyle/>
                    <a:p>
                      <a:pPr marL="0" lvl="0" indent="0" algn="ctr" rtl="0">
                        <a:spcBef>
                          <a:spcPts val="0"/>
                        </a:spcBef>
                        <a:spcAft>
                          <a:spcPts val="0"/>
                        </a:spcAft>
                        <a:buNone/>
                      </a:pPr>
                      <a:r>
                        <a:rPr lang="en-US" sz="1600" b="1" dirty="0">
                          <a:solidFill>
                            <a:schemeClr val="dk1"/>
                          </a:solidFill>
                          <a:latin typeface="微軟正黑體" panose="020B0604030504040204" pitchFamily="34" charset="-120"/>
                          <a:ea typeface="微軟正黑體" panose="020B0604030504040204" pitchFamily="34" charset="-120"/>
                          <a:cs typeface="Poppins"/>
                          <a:sym typeface="Poppins"/>
                        </a:rPr>
                        <a:t>F1</a:t>
                      </a:r>
                      <a:r>
                        <a:rPr lang="zh-TW" altLang="en-US" sz="1600" b="1" dirty="0">
                          <a:solidFill>
                            <a:schemeClr val="dk1"/>
                          </a:solidFill>
                          <a:latin typeface="微軟正黑體" panose="020B0604030504040204" pitchFamily="34" charset="-120"/>
                          <a:ea typeface="微軟正黑體" panose="020B0604030504040204" pitchFamily="34" charset="-120"/>
                          <a:cs typeface="Poppins"/>
                          <a:sym typeface="Poppins"/>
                        </a:rPr>
                        <a:t>分數</a:t>
                      </a:r>
                      <a:endPar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endParaRPr>
                    </a:p>
                    <a:p>
                      <a:pPr marL="0" lvl="0" indent="0" algn="ctr" rtl="0">
                        <a:spcBef>
                          <a:spcPts val="0"/>
                        </a:spcBef>
                        <a:spcAft>
                          <a:spcPts val="0"/>
                        </a:spcAft>
                        <a:buNone/>
                      </a:pPr>
                      <a:r>
                        <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rPr>
                        <a:t>(F1-score)</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zh-TW" altLang="en-US" sz="1400" dirty="0">
                          <a:solidFill>
                            <a:schemeClr val="dk1"/>
                          </a:solidFill>
                          <a:latin typeface="微軟正黑體" panose="020B0604030504040204" pitchFamily="34" charset="-120"/>
                          <a:ea typeface="微軟正黑體" panose="020B0604030504040204" pitchFamily="34" charset="-120"/>
                          <a:cs typeface="Rubik"/>
                          <a:sym typeface="Rubik"/>
                        </a:rPr>
                        <a:t>精確度和召回率的調和平均值</a:t>
                      </a:r>
                    </a:p>
                  </a:txBody>
                  <a:tcPr marL="126000" marR="126000" marT="91425" marB="91425" anchor="ctr">
                    <a:lnL w="9525" cap="flat" cmpd="sng" algn="ctr">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83728099"/>
                  </a:ext>
                </a:extLst>
              </a:tr>
            </a:tbl>
          </a:graphicData>
        </a:graphic>
      </p:graphicFrame>
    </p:spTree>
    <p:extLst>
      <p:ext uri="{BB962C8B-B14F-4D97-AF65-F5344CB8AC3E}">
        <p14:creationId xmlns:p14="http://schemas.microsoft.com/office/powerpoint/2010/main" val="135497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A90DCB-FBF5-B119-99FB-47A5C1C43741}"/>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模型評估指標</a:t>
            </a:r>
          </a:p>
        </p:txBody>
      </p:sp>
      <p:graphicFrame>
        <p:nvGraphicFramePr>
          <p:cNvPr id="3" name="表格 2">
            <a:extLst>
              <a:ext uri="{FF2B5EF4-FFF2-40B4-BE49-F238E27FC236}">
                <a16:creationId xmlns:a16="http://schemas.microsoft.com/office/drawing/2014/main" id="{DE76CA6B-7D46-D97C-D039-53FFE033D013}"/>
              </a:ext>
            </a:extLst>
          </p:cNvPr>
          <p:cNvGraphicFramePr>
            <a:graphicFrameLocks noGrp="1"/>
          </p:cNvGraphicFramePr>
          <p:nvPr>
            <p:extLst>
              <p:ext uri="{D42A27DB-BD31-4B8C-83A1-F6EECF244321}">
                <p14:modId xmlns:p14="http://schemas.microsoft.com/office/powerpoint/2010/main" val="3933632451"/>
              </p:ext>
            </p:extLst>
          </p:nvPr>
        </p:nvGraphicFramePr>
        <p:xfrm>
          <a:off x="713225" y="1839311"/>
          <a:ext cx="3668111" cy="2049411"/>
        </p:xfrm>
        <a:graphic>
          <a:graphicData uri="http://schemas.openxmlformats.org/drawingml/2006/table">
            <a:tbl>
              <a:tblPr firstRow="1" bandRow="1">
                <a:tableStyleId>{6B1E1939-DEF6-4D93-8A75-00C0ECCC8C3D}</a:tableStyleId>
              </a:tblPr>
              <a:tblGrid>
                <a:gridCol w="1039869">
                  <a:extLst>
                    <a:ext uri="{9D8B030D-6E8A-4147-A177-3AD203B41FA5}">
                      <a16:colId xmlns:a16="http://schemas.microsoft.com/office/drawing/2014/main" val="1396645920"/>
                    </a:ext>
                  </a:extLst>
                </a:gridCol>
                <a:gridCol w="1268413">
                  <a:extLst>
                    <a:ext uri="{9D8B030D-6E8A-4147-A177-3AD203B41FA5}">
                      <a16:colId xmlns:a16="http://schemas.microsoft.com/office/drawing/2014/main" val="1216368820"/>
                    </a:ext>
                  </a:extLst>
                </a:gridCol>
                <a:gridCol w="1359829">
                  <a:extLst>
                    <a:ext uri="{9D8B030D-6E8A-4147-A177-3AD203B41FA5}">
                      <a16:colId xmlns:a16="http://schemas.microsoft.com/office/drawing/2014/main" val="1059915604"/>
                    </a:ext>
                  </a:extLst>
                </a:gridCol>
              </a:tblGrid>
              <a:tr h="541005">
                <a:tc>
                  <a:txBody>
                    <a:bodyPr/>
                    <a:lstStyle/>
                    <a:p>
                      <a:pPr algn="ctr"/>
                      <a:endParaRPr lang="zh-TW" altLang="en-US"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tc>
                  <a:txBody>
                    <a:bodyPr/>
                    <a:lstStyle/>
                    <a:p>
                      <a:pPr algn="ct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Actual</a:t>
                      </a:r>
                    </a:p>
                    <a:p>
                      <a:pPr algn="ct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Positive</a:t>
                      </a:r>
                      <a:endParaRPr lang="zh-TW" altLang="en-US" b="1"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Actual</a:t>
                      </a:r>
                    </a:p>
                    <a:p>
                      <a:pPr algn="ct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Negative</a:t>
                      </a:r>
                      <a:endParaRPr lang="zh-TW" altLang="en-US" b="1"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extLst>
                  <a:ext uri="{0D108BD9-81ED-4DB2-BD59-A6C34878D82A}">
                    <a16:rowId xmlns:a16="http://schemas.microsoft.com/office/drawing/2014/main" val="2691264650"/>
                  </a:ext>
                </a:extLst>
              </a:tr>
              <a:tr h="75420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Predict</a:t>
                      </a:r>
                    </a:p>
                    <a:p>
                      <a:pPr algn="ct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Positive</a:t>
                      </a:r>
                      <a:endParaRPr lang="zh-TW" altLang="en-US" b="1"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tc>
                  <a:txBody>
                    <a:bodyPr/>
                    <a:lstStyle/>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True Positive</a:t>
                      </a:r>
                    </a:p>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(TP)</a:t>
                      </a:r>
                      <a:endParaRPr lang="zh-TW" altLang="en-US"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tc>
                  <a:txBody>
                    <a:bodyPr/>
                    <a:lstStyle/>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False Positive</a:t>
                      </a:r>
                    </a:p>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(FP)</a:t>
                      </a:r>
                      <a:endParaRPr lang="zh-TW" altLang="en-US"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extLst>
                  <a:ext uri="{0D108BD9-81ED-4DB2-BD59-A6C34878D82A}">
                    <a16:rowId xmlns:a16="http://schemas.microsoft.com/office/drawing/2014/main" val="2332648411"/>
                  </a:ext>
                </a:extLst>
              </a:tr>
              <a:tr h="75420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Predict</a:t>
                      </a:r>
                      <a:endParaRPr lang="zh-TW" altLang="en-US" b="1"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p>
                      <a:pPr algn="ctr"/>
                      <a:r>
                        <a:rPr lang="en-US" altLang="zh-TW" b="1" dirty="0">
                          <a:solidFill>
                            <a:schemeClr val="tx1"/>
                          </a:solidFill>
                          <a:latin typeface="Poppins" panose="00000500000000000000" pitchFamily="2" charset="0"/>
                          <a:ea typeface="微軟正黑體" panose="020B0604030504040204" pitchFamily="34" charset="-120"/>
                          <a:cs typeface="Poppins" panose="00000500000000000000" pitchFamily="2" charset="0"/>
                        </a:rPr>
                        <a:t>Negative</a:t>
                      </a:r>
                      <a:endParaRPr lang="zh-TW" altLang="en-US" b="1"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tc>
                  <a:txBody>
                    <a:bodyPr/>
                    <a:lstStyle/>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False Negative</a:t>
                      </a:r>
                    </a:p>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(TN)</a:t>
                      </a:r>
                      <a:endParaRPr lang="zh-TW" altLang="en-US"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tc>
                  <a:txBody>
                    <a:bodyPr/>
                    <a:lstStyle/>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True Negative</a:t>
                      </a:r>
                    </a:p>
                    <a:p>
                      <a:pPr algn="ctr"/>
                      <a:r>
                        <a:rPr lang="en-US" altLang="zh-TW" dirty="0">
                          <a:solidFill>
                            <a:schemeClr val="tx1"/>
                          </a:solidFill>
                          <a:latin typeface="Poppins" panose="00000500000000000000" pitchFamily="2" charset="0"/>
                          <a:ea typeface="微軟正黑體" panose="020B0604030504040204" pitchFamily="34" charset="-120"/>
                          <a:cs typeface="Poppins" panose="00000500000000000000" pitchFamily="2" charset="0"/>
                        </a:rPr>
                        <a:t>(TN)</a:t>
                      </a:r>
                      <a:endParaRPr lang="zh-TW" altLang="en-US" dirty="0">
                        <a:solidFill>
                          <a:schemeClr val="tx1"/>
                        </a:solidFill>
                        <a:latin typeface="Poppins" panose="00000500000000000000" pitchFamily="2" charset="0"/>
                        <a:ea typeface="微軟正黑體" panose="020B0604030504040204" pitchFamily="34" charset="-120"/>
                        <a:cs typeface="Poppins" panose="00000500000000000000" pitchFamily="2" charset="0"/>
                      </a:endParaRPr>
                    </a:p>
                  </a:txBody>
                  <a:tcPr anchor="ctr"/>
                </a:tc>
                <a:extLst>
                  <a:ext uri="{0D108BD9-81ED-4DB2-BD59-A6C34878D82A}">
                    <a16:rowId xmlns:a16="http://schemas.microsoft.com/office/drawing/2014/main" val="1437946975"/>
                  </a:ext>
                </a:extLst>
              </a:tr>
            </a:tbl>
          </a:graphicData>
        </a:graphic>
      </p:graphicFrame>
      <mc:AlternateContent xmlns:mc="http://schemas.openxmlformats.org/markup-compatibility/2006">
        <mc:Choice xmlns:a14="http://schemas.microsoft.com/office/drawing/2010/main" Requires="a14">
          <p:sp>
            <p:nvSpPr>
              <p:cNvPr id="7" name="Google Shape;841;p37">
                <a:extLst>
                  <a:ext uri="{FF2B5EF4-FFF2-40B4-BE49-F238E27FC236}">
                    <a16:creationId xmlns:a16="http://schemas.microsoft.com/office/drawing/2014/main" id="{707F8314-6AC8-9ED2-5925-00AA69EDE54F}"/>
                  </a:ext>
                </a:extLst>
              </p:cNvPr>
              <p:cNvSpPr txBox="1">
                <a:spLocks/>
              </p:cNvSpPr>
              <p:nvPr/>
            </p:nvSpPr>
            <p:spPr>
              <a:xfrm>
                <a:off x="4762666" y="1332960"/>
                <a:ext cx="3548611" cy="3606901"/>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Poppins"/>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nSpc>
                    <a:spcPct val="150000"/>
                  </a:lnSpc>
                  <a:buClr>
                    <a:schemeClr val="hlink"/>
                  </a:buClr>
                  <a:buSzPts val="1100"/>
                  <a:buFont typeface="Arial"/>
                  <a:buNone/>
                </a:pPr>
                <a14:m>
                  <m:oMathPara xmlns:m="http://schemas.openxmlformats.org/officeDocument/2006/math">
                    <m:oMathParaPr>
                      <m:jc m:val="left"/>
                    </m:oMathParaPr>
                    <m:oMath xmlns:m="http://schemas.openxmlformats.org/officeDocument/2006/math">
                      <m:r>
                        <a:rPr lang="zh-TW" altLang="en-US" sz="1600" b="1" i="1" dirty="0">
                          <a:latin typeface="Cambria Math" panose="02040503050406030204" pitchFamily="18" charset="0"/>
                          <a:ea typeface="微軟正黑體" panose="020B0604030504040204" pitchFamily="34" charset="-120"/>
                        </a:rPr>
                        <m:t>準確度</m:t>
                      </m:r>
                      <m:r>
                        <a:rPr lang="en-US" altLang="zh-TW" sz="1600" b="1" i="1" dirty="0">
                          <a:latin typeface="Cambria Math" panose="02040503050406030204" pitchFamily="18" charset="0"/>
                          <a:ea typeface="微軟正黑體" panose="020B0604030504040204" pitchFamily="34" charset="-120"/>
                        </a:rPr>
                        <m:t>=</m:t>
                      </m:r>
                      <m:f>
                        <m:fPr>
                          <m:ctrlPr>
                            <a:rPr lang="en-US" altLang="zh-TW" sz="1600" i="1" smtClean="0">
                              <a:latin typeface="Cambria Math" panose="02040503050406030204" pitchFamily="18" charset="0"/>
                              <a:ea typeface="微軟正黑體" panose="020B0604030504040204" pitchFamily="34" charset="-120"/>
                            </a:rPr>
                          </m:ctrlPr>
                        </m:fPr>
                        <m:num>
                          <m:r>
                            <a:rPr lang="en-US" altLang="zh-TW" sz="1600" b="1" i="1">
                              <a:latin typeface="Cambria Math" panose="02040503050406030204" pitchFamily="18" charset="0"/>
                              <a:ea typeface="微軟正黑體" panose="020B0604030504040204" pitchFamily="34" charset="-120"/>
                            </a:rPr>
                            <m:t>𝑻</m:t>
                          </m:r>
                          <m:r>
                            <a:rPr lang="en-US" altLang="zh-TW" sz="1600" b="1" i="1" smtClean="0">
                              <a:latin typeface="Cambria Math" panose="02040503050406030204" pitchFamily="18" charset="0"/>
                              <a:ea typeface="微軟正黑體" panose="020B0604030504040204" pitchFamily="34" charset="-120"/>
                            </a:rPr>
                            <m:t>𝑷</m:t>
                          </m:r>
                          <m:r>
                            <a:rPr lang="en-US" altLang="zh-TW" sz="1600" b="1" i="1">
                              <a:latin typeface="Cambria Math" panose="02040503050406030204" pitchFamily="18" charset="0"/>
                              <a:ea typeface="微軟正黑體" panose="020B0604030504040204" pitchFamily="34" charset="-120"/>
                            </a:rPr>
                            <m:t>+</m:t>
                          </m:r>
                          <m:r>
                            <a:rPr lang="en-US" altLang="zh-TW" sz="1600" b="1" i="1" smtClean="0">
                              <a:latin typeface="Cambria Math" panose="02040503050406030204" pitchFamily="18" charset="0"/>
                              <a:ea typeface="微軟正黑體" panose="020B0604030504040204" pitchFamily="34" charset="-120"/>
                            </a:rPr>
                            <m:t>𝑻</m:t>
                          </m:r>
                          <m:r>
                            <a:rPr lang="en-US" altLang="zh-TW" sz="1600" b="1" i="1">
                              <a:latin typeface="Cambria Math" panose="02040503050406030204" pitchFamily="18" charset="0"/>
                              <a:ea typeface="微軟正黑體" panose="020B0604030504040204" pitchFamily="34" charset="-120"/>
                            </a:rPr>
                            <m:t>𝑵</m:t>
                          </m:r>
                        </m:num>
                        <m:den>
                          <m:r>
                            <a:rPr lang="en-US" altLang="zh-TW" sz="1600" b="1" i="1">
                              <a:latin typeface="Cambria Math" panose="02040503050406030204" pitchFamily="18" charset="0"/>
                              <a:ea typeface="微軟正黑體" panose="020B0604030504040204" pitchFamily="34" charset="-120"/>
                            </a:rPr>
                            <m:t>𝑻</m:t>
                          </m:r>
                          <m:r>
                            <a:rPr lang="en-US" altLang="zh-TW" sz="1600" b="1" i="1" smtClean="0">
                              <a:latin typeface="Cambria Math" panose="02040503050406030204" pitchFamily="18" charset="0"/>
                              <a:ea typeface="微軟正黑體" panose="020B0604030504040204" pitchFamily="34" charset="-120"/>
                            </a:rPr>
                            <m:t>𝑷</m:t>
                          </m:r>
                          <m:r>
                            <a:rPr lang="en-US" altLang="zh-TW" sz="1600" b="1" i="1">
                              <a:latin typeface="Cambria Math" panose="02040503050406030204" pitchFamily="18" charset="0"/>
                              <a:ea typeface="微軟正黑體" panose="020B0604030504040204" pitchFamily="34" charset="-120"/>
                            </a:rPr>
                            <m:t>+</m:t>
                          </m:r>
                          <m:r>
                            <a:rPr lang="en-US" altLang="zh-TW" sz="1600" b="1" i="1" smtClean="0">
                              <a:latin typeface="Cambria Math" panose="02040503050406030204" pitchFamily="18" charset="0"/>
                              <a:ea typeface="微軟正黑體" panose="020B0604030504040204" pitchFamily="34" charset="-120"/>
                            </a:rPr>
                            <m:t>𝑭</m:t>
                          </m:r>
                          <m:r>
                            <a:rPr lang="en-US" altLang="zh-TW" sz="1600" b="1" i="1">
                              <a:latin typeface="Cambria Math" panose="02040503050406030204" pitchFamily="18" charset="0"/>
                              <a:ea typeface="微軟正黑體" panose="020B0604030504040204" pitchFamily="34" charset="-120"/>
                            </a:rPr>
                            <m:t>𝑵</m:t>
                          </m:r>
                          <m:r>
                            <a:rPr lang="en-US" altLang="zh-TW" sz="1600" b="1" i="1" smtClean="0">
                              <a:latin typeface="Cambria Math" panose="02040503050406030204" pitchFamily="18" charset="0"/>
                              <a:ea typeface="微軟正黑體" panose="020B0604030504040204" pitchFamily="34" charset="-120"/>
                            </a:rPr>
                            <m:t>+</m:t>
                          </m:r>
                          <m:r>
                            <a:rPr lang="en-US" altLang="zh-TW" sz="1600" b="1" i="1">
                              <a:latin typeface="Cambria Math" panose="02040503050406030204" pitchFamily="18" charset="0"/>
                              <a:ea typeface="微軟正黑體" panose="020B0604030504040204" pitchFamily="34" charset="-120"/>
                            </a:rPr>
                            <m:t>𝑭</m:t>
                          </m:r>
                          <m:r>
                            <a:rPr lang="en-US" altLang="zh-TW" sz="1600" b="1" i="1" smtClean="0">
                              <a:latin typeface="Cambria Math" panose="02040503050406030204" pitchFamily="18" charset="0"/>
                              <a:ea typeface="微軟正黑體" panose="020B0604030504040204" pitchFamily="34" charset="-120"/>
                            </a:rPr>
                            <m:t>𝑷</m:t>
                          </m:r>
                          <m:r>
                            <a:rPr lang="en-US" altLang="zh-TW" sz="1600" b="1" i="1">
                              <a:latin typeface="Cambria Math" panose="02040503050406030204" pitchFamily="18" charset="0"/>
                              <a:ea typeface="微軟正黑體" panose="020B0604030504040204" pitchFamily="34" charset="-120"/>
                            </a:rPr>
                            <m:t>+</m:t>
                          </m:r>
                          <m:r>
                            <a:rPr lang="en-US" altLang="zh-TW" sz="1600" b="1" i="1" smtClean="0">
                              <a:latin typeface="Cambria Math" panose="02040503050406030204" pitchFamily="18" charset="0"/>
                              <a:ea typeface="微軟正黑體" panose="020B0604030504040204" pitchFamily="34" charset="-120"/>
                            </a:rPr>
                            <m:t>𝑻</m:t>
                          </m:r>
                          <m:r>
                            <a:rPr lang="en-US" altLang="zh-TW" sz="1600" b="1" i="1">
                              <a:latin typeface="Cambria Math" panose="02040503050406030204" pitchFamily="18" charset="0"/>
                              <a:ea typeface="微軟正黑體" panose="020B0604030504040204" pitchFamily="34" charset="-120"/>
                            </a:rPr>
                            <m:t>𝑵</m:t>
                          </m:r>
                        </m:den>
                      </m:f>
                    </m:oMath>
                  </m:oMathPara>
                </a14:m>
                <a:endParaRPr lang="en-US" altLang="zh-TW" sz="1600" i="1" dirty="0">
                  <a:latin typeface="微軟正黑體" panose="020B0604030504040204" pitchFamily="34" charset="-120"/>
                  <a:ea typeface="微軟正黑體" panose="020B0604030504040204" pitchFamily="34" charset="-120"/>
                </a:endParaRPr>
              </a:p>
              <a:p>
                <a:pPr>
                  <a:lnSpc>
                    <a:spcPct val="150000"/>
                  </a:lnSpc>
                  <a:buClr>
                    <a:schemeClr val="hlink"/>
                  </a:buClr>
                  <a:buSzPts val="1100"/>
                  <a:buFont typeface="Arial"/>
                  <a:buNone/>
                </a:pPr>
                <a14:m>
                  <m:oMathPara xmlns:m="http://schemas.openxmlformats.org/officeDocument/2006/math">
                    <m:oMathParaPr>
                      <m:jc m:val="left"/>
                    </m:oMathParaPr>
                    <m:oMath xmlns:m="http://schemas.openxmlformats.org/officeDocument/2006/math">
                      <m:r>
                        <a:rPr lang="zh-TW" altLang="en-US" sz="1600" b="1" i="1" dirty="0">
                          <a:latin typeface="Cambria Math" panose="02040503050406030204" pitchFamily="18" charset="0"/>
                          <a:ea typeface="微軟正黑體" panose="020B0604030504040204" pitchFamily="34" charset="-120"/>
                        </a:rPr>
                        <m:t>精確度</m:t>
                      </m:r>
                      <m:r>
                        <a:rPr lang="en-US" altLang="zh-TW" sz="1600" b="1" i="1" smtClean="0">
                          <a:latin typeface="Cambria Math" panose="02040503050406030204" pitchFamily="18" charset="0"/>
                          <a:ea typeface="微軟正黑體" panose="020B0604030504040204" pitchFamily="34" charset="-120"/>
                        </a:rPr>
                        <m:t>=</m:t>
                      </m:r>
                      <m:f>
                        <m:fPr>
                          <m:ctrlPr>
                            <a:rPr lang="en-US" altLang="zh-TW" sz="1600" i="1" smtClean="0">
                              <a:latin typeface="Cambria Math" panose="02040503050406030204" pitchFamily="18" charset="0"/>
                              <a:ea typeface="微軟正黑體" panose="020B0604030504040204" pitchFamily="34" charset="-120"/>
                            </a:rPr>
                          </m:ctrlPr>
                        </m:fPr>
                        <m:num>
                          <m:r>
                            <a:rPr lang="en-US" altLang="zh-TW" sz="1600" i="1">
                              <a:latin typeface="Cambria Math" panose="02040503050406030204" pitchFamily="18" charset="0"/>
                              <a:ea typeface="微軟正黑體" panose="020B0604030504040204" pitchFamily="34" charset="-120"/>
                            </a:rPr>
                            <m:t>𝑻</m:t>
                          </m:r>
                          <m:r>
                            <a:rPr lang="en-US" altLang="zh-TW" sz="1600" i="1" smtClean="0">
                              <a:latin typeface="Cambria Math" panose="02040503050406030204" pitchFamily="18" charset="0"/>
                              <a:ea typeface="微軟正黑體" panose="020B0604030504040204" pitchFamily="34" charset="-120"/>
                            </a:rPr>
                            <m:t>𝑷</m:t>
                          </m:r>
                        </m:num>
                        <m:den>
                          <m:r>
                            <a:rPr lang="en-US" altLang="zh-TW" sz="1600" i="1">
                              <a:latin typeface="Cambria Math" panose="02040503050406030204" pitchFamily="18" charset="0"/>
                              <a:ea typeface="微軟正黑體" panose="020B0604030504040204" pitchFamily="34" charset="-120"/>
                            </a:rPr>
                            <m:t>𝑻</m:t>
                          </m:r>
                          <m:r>
                            <a:rPr lang="en-US" altLang="zh-TW" sz="1600" i="1" smtClean="0">
                              <a:latin typeface="Cambria Math" panose="02040503050406030204" pitchFamily="18" charset="0"/>
                              <a:ea typeface="微軟正黑體" panose="020B0604030504040204" pitchFamily="34" charset="-120"/>
                            </a:rPr>
                            <m:t>𝑷</m:t>
                          </m:r>
                          <m:r>
                            <a:rPr lang="en-US" altLang="zh-TW" sz="1600" i="1">
                              <a:latin typeface="Cambria Math" panose="02040503050406030204" pitchFamily="18" charset="0"/>
                              <a:ea typeface="微軟正黑體" panose="020B0604030504040204" pitchFamily="34" charset="-120"/>
                            </a:rPr>
                            <m:t>+</m:t>
                          </m:r>
                          <m:r>
                            <a:rPr lang="en-US" altLang="zh-TW" sz="1600" i="1" smtClean="0">
                              <a:latin typeface="Cambria Math" panose="02040503050406030204" pitchFamily="18" charset="0"/>
                              <a:ea typeface="微軟正黑體" panose="020B0604030504040204" pitchFamily="34" charset="-120"/>
                            </a:rPr>
                            <m:t>𝑭</m:t>
                          </m:r>
                          <m:r>
                            <a:rPr lang="en-US" altLang="zh-TW" sz="1600" i="1">
                              <a:latin typeface="Cambria Math" panose="02040503050406030204" pitchFamily="18" charset="0"/>
                              <a:ea typeface="微軟正黑體" panose="020B0604030504040204" pitchFamily="34" charset="-120"/>
                            </a:rPr>
                            <m:t>𝑷</m:t>
                          </m:r>
                        </m:den>
                      </m:f>
                    </m:oMath>
                  </m:oMathPara>
                </a14:m>
                <a:endParaRPr lang="en-US" altLang="zh-TW" sz="1600" dirty="0">
                  <a:latin typeface="微軟正黑體" panose="020B0604030504040204" pitchFamily="34" charset="-120"/>
                  <a:ea typeface="微軟正黑體" panose="020B0604030504040204" pitchFamily="34" charset="-120"/>
                </a:endParaRPr>
              </a:p>
              <a:p>
                <a:pPr>
                  <a:lnSpc>
                    <a:spcPct val="150000"/>
                  </a:lnSpc>
                  <a:buClr>
                    <a:schemeClr val="hlink"/>
                  </a:buClr>
                  <a:buSzPts val="1100"/>
                  <a:buFont typeface="Arial"/>
                  <a:buNone/>
                </a:pPr>
                <a14:m>
                  <m:oMathPara xmlns:m="http://schemas.openxmlformats.org/officeDocument/2006/math">
                    <m:oMathParaPr>
                      <m:jc m:val="left"/>
                    </m:oMathParaPr>
                    <m:oMath xmlns:m="http://schemas.openxmlformats.org/officeDocument/2006/math">
                      <m:r>
                        <a:rPr lang="zh-TW" altLang="en-US" sz="1600" i="1" dirty="0">
                          <a:latin typeface="Cambria Math" panose="02040503050406030204" pitchFamily="18" charset="0"/>
                          <a:ea typeface="微軟正黑體" panose="020B0604030504040204" pitchFamily="34" charset="-120"/>
                        </a:rPr>
                        <m:t>召回率</m:t>
                      </m:r>
                      <m:r>
                        <a:rPr lang="en-US" altLang="zh-TW" sz="1600" i="1" dirty="0">
                          <a:latin typeface="Cambria Math" panose="02040503050406030204" pitchFamily="18" charset="0"/>
                          <a:ea typeface="微軟正黑體" panose="020B0604030504040204" pitchFamily="34" charset="-120"/>
                        </a:rPr>
                        <m:t>=</m:t>
                      </m:r>
                      <m:f>
                        <m:fPr>
                          <m:ctrlPr>
                            <a:rPr lang="en-US" altLang="zh-TW" sz="1600" i="1" smtClean="0">
                              <a:latin typeface="Cambria Math" panose="02040503050406030204" pitchFamily="18" charset="0"/>
                              <a:ea typeface="微軟正黑體" panose="020B0604030504040204" pitchFamily="34" charset="-120"/>
                            </a:rPr>
                          </m:ctrlPr>
                        </m:fPr>
                        <m:num>
                          <m:r>
                            <a:rPr lang="en-US" altLang="zh-TW" sz="1600" i="1">
                              <a:latin typeface="Cambria Math" panose="02040503050406030204" pitchFamily="18" charset="0"/>
                              <a:ea typeface="微軟正黑體" panose="020B0604030504040204" pitchFamily="34" charset="-120"/>
                            </a:rPr>
                            <m:t>𝑻</m:t>
                          </m:r>
                          <m:r>
                            <a:rPr lang="en-US" altLang="zh-TW" sz="1600" i="1" smtClean="0">
                              <a:latin typeface="Cambria Math" panose="02040503050406030204" pitchFamily="18" charset="0"/>
                              <a:ea typeface="微軟正黑體" panose="020B0604030504040204" pitchFamily="34" charset="-120"/>
                            </a:rPr>
                            <m:t>𝑷</m:t>
                          </m:r>
                        </m:num>
                        <m:den>
                          <m:r>
                            <a:rPr lang="en-US" altLang="zh-TW" sz="1600" i="1">
                              <a:latin typeface="Cambria Math" panose="02040503050406030204" pitchFamily="18" charset="0"/>
                              <a:ea typeface="微軟正黑體" panose="020B0604030504040204" pitchFamily="34" charset="-120"/>
                            </a:rPr>
                            <m:t>𝑻</m:t>
                          </m:r>
                          <m:r>
                            <a:rPr lang="en-US" altLang="zh-TW" sz="1600" i="1" smtClean="0">
                              <a:latin typeface="Cambria Math" panose="02040503050406030204" pitchFamily="18" charset="0"/>
                              <a:ea typeface="微軟正黑體" panose="020B0604030504040204" pitchFamily="34" charset="-120"/>
                            </a:rPr>
                            <m:t>𝑷</m:t>
                          </m:r>
                          <m:r>
                            <a:rPr lang="en-US" altLang="zh-TW" sz="1600" i="1">
                              <a:latin typeface="Cambria Math" panose="02040503050406030204" pitchFamily="18" charset="0"/>
                              <a:ea typeface="微軟正黑體" panose="020B0604030504040204" pitchFamily="34" charset="-120"/>
                            </a:rPr>
                            <m:t>+</m:t>
                          </m:r>
                          <m:r>
                            <a:rPr lang="en-US" altLang="zh-TW" sz="1600" i="1" smtClean="0">
                              <a:latin typeface="Cambria Math" panose="02040503050406030204" pitchFamily="18" charset="0"/>
                              <a:ea typeface="微軟正黑體" panose="020B0604030504040204" pitchFamily="34" charset="-120"/>
                            </a:rPr>
                            <m:t>𝑭</m:t>
                          </m:r>
                          <m:r>
                            <a:rPr lang="en-US" altLang="zh-TW" sz="1600" i="1">
                              <a:latin typeface="Cambria Math" panose="02040503050406030204" pitchFamily="18" charset="0"/>
                              <a:ea typeface="微軟正黑體" panose="020B0604030504040204" pitchFamily="34" charset="-120"/>
                            </a:rPr>
                            <m:t>𝑵</m:t>
                          </m:r>
                        </m:den>
                      </m:f>
                    </m:oMath>
                  </m:oMathPara>
                </a14:m>
                <a:endParaRPr lang="en-US" altLang="zh-TW" sz="1600" dirty="0">
                  <a:latin typeface="微軟正黑體" panose="020B0604030504040204" pitchFamily="34" charset="-120"/>
                  <a:ea typeface="微軟正黑體" panose="020B0604030504040204" pitchFamily="34" charset="-120"/>
                </a:endParaRPr>
              </a:p>
              <a:p>
                <a:pPr>
                  <a:lnSpc>
                    <a:spcPct val="150000"/>
                  </a:lnSpc>
                  <a:buClr>
                    <a:schemeClr val="hlink"/>
                  </a:buClr>
                  <a:buSzPts val="1100"/>
                  <a:buFont typeface="Arial"/>
                  <a:buNone/>
                </a:pPr>
                <a14:m>
                  <m:oMathPara xmlns:m="http://schemas.openxmlformats.org/officeDocument/2006/math">
                    <m:oMathParaPr>
                      <m:jc m:val="left"/>
                    </m:oMathParaPr>
                    <m:oMath xmlns:m="http://schemas.openxmlformats.org/officeDocument/2006/math">
                      <m:r>
                        <m:rPr>
                          <m:sty m:val="p"/>
                        </m:rPr>
                        <a:rPr lang="en-US" altLang="zh-TW" sz="1600" i="1" dirty="0">
                          <a:latin typeface="Cambria Math" panose="02040503050406030204" pitchFamily="18" charset="0"/>
                          <a:ea typeface="微軟正黑體" panose="020B0604030504040204" pitchFamily="34" charset="-120"/>
                        </a:rPr>
                        <m:t>F</m:t>
                      </m:r>
                      <m:r>
                        <a:rPr lang="en-US" altLang="zh-TW" sz="1600" i="1" dirty="0" smtClean="0">
                          <a:latin typeface="Cambria Math" panose="02040503050406030204" pitchFamily="18" charset="0"/>
                          <a:ea typeface="微軟正黑體" panose="020B0604030504040204" pitchFamily="34" charset="-120"/>
                        </a:rPr>
                        <m:t>1</m:t>
                      </m:r>
                      <m:r>
                        <a:rPr lang="zh-TW" altLang="en-US" sz="1600" i="1" dirty="0">
                          <a:latin typeface="Cambria Math" panose="02040503050406030204" pitchFamily="18" charset="0"/>
                          <a:ea typeface="微軟正黑體" panose="020B0604030504040204" pitchFamily="34" charset="-120"/>
                        </a:rPr>
                        <m:t>分數</m:t>
                      </m:r>
                      <m:r>
                        <a:rPr lang="en-US" altLang="zh-TW" sz="1600" i="1" dirty="0">
                          <a:latin typeface="Cambria Math" panose="02040503050406030204" pitchFamily="18" charset="0"/>
                          <a:ea typeface="微軟正黑體" panose="020B0604030504040204" pitchFamily="34" charset="-120"/>
                        </a:rPr>
                        <m:t>=</m:t>
                      </m:r>
                      <m:f>
                        <m:fPr>
                          <m:ctrlPr>
                            <a:rPr lang="en-US" altLang="zh-TW" sz="1600" i="1" smtClean="0">
                              <a:latin typeface="Cambria Math" panose="02040503050406030204" pitchFamily="18" charset="0"/>
                              <a:ea typeface="微軟正黑體" panose="020B0604030504040204" pitchFamily="34" charset="-120"/>
                            </a:rPr>
                          </m:ctrlPr>
                        </m:fPr>
                        <m:num>
                          <m:r>
                            <a:rPr lang="en-US" altLang="zh-TW" sz="1600" b="1" i="1" smtClean="0">
                              <a:latin typeface="Cambria Math" panose="02040503050406030204" pitchFamily="18" charset="0"/>
                              <a:ea typeface="微軟正黑體" panose="020B0604030504040204" pitchFamily="34" charset="-120"/>
                            </a:rPr>
                            <m:t>𝟐</m:t>
                          </m:r>
                          <m:r>
                            <a:rPr lang="en-US" altLang="zh-TW" sz="1600" b="1" i="1" smtClean="0">
                              <a:latin typeface="Cambria Math" panose="02040503050406030204" pitchFamily="18" charset="0"/>
                              <a:ea typeface="Cambria Math" panose="02040503050406030204" pitchFamily="18" charset="0"/>
                            </a:rPr>
                            <m:t>×</m:t>
                          </m:r>
                          <m:r>
                            <a:rPr lang="en-US" altLang="zh-TW" sz="1600" b="1" i="1" smtClean="0">
                              <a:latin typeface="Cambria Math" panose="02040503050406030204" pitchFamily="18" charset="0"/>
                              <a:ea typeface="Cambria Math" panose="02040503050406030204" pitchFamily="18" charset="0"/>
                            </a:rPr>
                            <m:t>𝑷𝒓𝒆𝒄𝒊𝒔𝒊𝒐𝒏</m:t>
                          </m:r>
                          <m:r>
                            <a:rPr lang="en-US" altLang="zh-TW" sz="1600" b="1" i="1" smtClean="0">
                              <a:latin typeface="Cambria Math" panose="02040503050406030204" pitchFamily="18" charset="0"/>
                              <a:ea typeface="Cambria Math" panose="02040503050406030204" pitchFamily="18" charset="0"/>
                            </a:rPr>
                            <m:t>×</m:t>
                          </m:r>
                          <m:r>
                            <a:rPr lang="en-US" altLang="zh-TW" sz="1600" b="1" i="1" smtClean="0">
                              <a:latin typeface="Cambria Math" panose="02040503050406030204" pitchFamily="18" charset="0"/>
                              <a:ea typeface="Cambria Math" panose="02040503050406030204" pitchFamily="18" charset="0"/>
                            </a:rPr>
                            <m:t>𝑹𝒆𝒄𝒂𝒍𝒍</m:t>
                          </m:r>
                        </m:num>
                        <m:den>
                          <m:r>
                            <a:rPr lang="en-US" altLang="zh-TW" sz="1600" b="1" i="1" smtClean="0">
                              <a:latin typeface="Cambria Math" panose="02040503050406030204" pitchFamily="18" charset="0"/>
                              <a:ea typeface="微軟正黑體" panose="020B0604030504040204" pitchFamily="34" charset="-120"/>
                            </a:rPr>
                            <m:t>𝑷𝒓𝒆𝒄𝒊𝒔𝒊𝒐𝒏</m:t>
                          </m:r>
                          <m:r>
                            <a:rPr lang="en-US" altLang="zh-TW" sz="1600" b="1" i="1" smtClean="0">
                              <a:latin typeface="Cambria Math" panose="02040503050406030204" pitchFamily="18" charset="0"/>
                              <a:ea typeface="微軟正黑體" panose="020B0604030504040204" pitchFamily="34" charset="-120"/>
                            </a:rPr>
                            <m:t>+</m:t>
                          </m:r>
                          <m:r>
                            <a:rPr lang="en-US" altLang="zh-TW" sz="1600" b="1" i="1" smtClean="0">
                              <a:latin typeface="Cambria Math" panose="02040503050406030204" pitchFamily="18" charset="0"/>
                              <a:ea typeface="微軟正黑體" panose="020B0604030504040204" pitchFamily="34" charset="-120"/>
                            </a:rPr>
                            <m:t>𝑹𝒆𝒄𝒂𝒍𝒍</m:t>
                          </m:r>
                        </m:den>
                      </m:f>
                    </m:oMath>
                  </m:oMathPara>
                </a14:m>
                <a:endParaRPr lang="zh-TW" altLang="en-US" sz="1600" dirty="0">
                  <a:latin typeface="微軟正黑體" panose="020B0604030504040204" pitchFamily="34" charset="-120"/>
                  <a:ea typeface="微軟正黑體" panose="020B0604030504040204" pitchFamily="34" charset="-120"/>
                </a:endParaRPr>
              </a:p>
            </p:txBody>
          </p:sp>
        </mc:Choice>
        <mc:Fallback>
          <p:sp>
            <p:nvSpPr>
              <p:cNvPr id="7" name="Google Shape;841;p37">
                <a:extLst>
                  <a:ext uri="{FF2B5EF4-FFF2-40B4-BE49-F238E27FC236}">
                    <a16:creationId xmlns:a16="http://schemas.microsoft.com/office/drawing/2014/main" id="{707F8314-6AC8-9ED2-5925-00AA69EDE54F}"/>
                  </a:ext>
                </a:extLst>
              </p:cNvPr>
              <p:cNvSpPr txBox="1">
                <a:spLocks noRot="1" noChangeAspect="1" noMove="1" noResize="1" noEditPoints="1" noAdjustHandles="1" noChangeArrowheads="1" noChangeShapeType="1" noTextEdit="1"/>
              </p:cNvSpPr>
              <p:nvPr/>
            </p:nvSpPr>
            <p:spPr>
              <a:xfrm>
                <a:off x="4762666" y="1332960"/>
                <a:ext cx="3548611" cy="3606901"/>
              </a:xfrm>
              <a:prstGeom prst="rect">
                <a:avLst/>
              </a:prstGeom>
              <a:blipFill>
                <a:blip r:embed="rId3"/>
                <a:stretch>
                  <a:fillRect/>
                </a:stretch>
              </a:blipFill>
              <a:ln>
                <a:noFill/>
              </a:ln>
            </p:spPr>
            <p:txBody>
              <a:bodyPr/>
              <a:lstStyle/>
              <a:p>
                <a:r>
                  <a:rPr lang="zh-TW" altLang="en-US">
                    <a:noFill/>
                  </a:rPr>
                  <a:t> </a:t>
                </a:r>
              </a:p>
            </p:txBody>
          </p:sp>
        </mc:Fallback>
      </mc:AlternateContent>
    </p:spTree>
    <p:extLst>
      <p:ext uri="{BB962C8B-B14F-4D97-AF65-F5344CB8AC3E}">
        <p14:creationId xmlns:p14="http://schemas.microsoft.com/office/powerpoint/2010/main" val="263140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D6FD1-719F-7BF2-E692-6B8CB0BE1CAE}"/>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各模型評估</a:t>
            </a:r>
          </a:p>
        </p:txBody>
      </p:sp>
      <p:graphicFrame>
        <p:nvGraphicFramePr>
          <p:cNvPr id="6" name="表格 5">
            <a:extLst>
              <a:ext uri="{FF2B5EF4-FFF2-40B4-BE49-F238E27FC236}">
                <a16:creationId xmlns:a16="http://schemas.microsoft.com/office/drawing/2014/main" id="{D6F15A29-6E5D-AFE0-CB25-7ED4F0FB71CC}"/>
              </a:ext>
            </a:extLst>
          </p:cNvPr>
          <p:cNvGraphicFramePr>
            <a:graphicFrameLocks noGrp="1"/>
          </p:cNvGraphicFramePr>
          <p:nvPr>
            <p:extLst>
              <p:ext uri="{D42A27DB-BD31-4B8C-83A1-F6EECF244321}">
                <p14:modId xmlns:p14="http://schemas.microsoft.com/office/powerpoint/2010/main" val="533319226"/>
              </p:ext>
            </p:extLst>
          </p:nvPr>
        </p:nvGraphicFramePr>
        <p:xfrm>
          <a:off x="982692" y="1401598"/>
          <a:ext cx="7178566" cy="2634376"/>
        </p:xfrm>
        <a:graphic>
          <a:graphicData uri="http://schemas.openxmlformats.org/drawingml/2006/table">
            <a:tbl>
              <a:tblPr firstRow="1" bandRow="1">
                <a:tableStyleId>{6B1E1939-DEF6-4D93-8A75-00C0ECCC8C3D}</a:tableStyleId>
              </a:tblPr>
              <a:tblGrid>
                <a:gridCol w="1891862">
                  <a:extLst>
                    <a:ext uri="{9D8B030D-6E8A-4147-A177-3AD203B41FA5}">
                      <a16:colId xmlns:a16="http://schemas.microsoft.com/office/drawing/2014/main" val="4223048797"/>
                    </a:ext>
                  </a:extLst>
                </a:gridCol>
                <a:gridCol w="1321676">
                  <a:extLst>
                    <a:ext uri="{9D8B030D-6E8A-4147-A177-3AD203B41FA5}">
                      <a16:colId xmlns:a16="http://schemas.microsoft.com/office/drawing/2014/main" val="3104620477"/>
                    </a:ext>
                  </a:extLst>
                </a:gridCol>
                <a:gridCol w="1321676">
                  <a:extLst>
                    <a:ext uri="{9D8B030D-6E8A-4147-A177-3AD203B41FA5}">
                      <a16:colId xmlns:a16="http://schemas.microsoft.com/office/drawing/2014/main" val="1522696268"/>
                    </a:ext>
                  </a:extLst>
                </a:gridCol>
                <a:gridCol w="1321676">
                  <a:extLst>
                    <a:ext uri="{9D8B030D-6E8A-4147-A177-3AD203B41FA5}">
                      <a16:colId xmlns:a16="http://schemas.microsoft.com/office/drawing/2014/main" val="3601476795"/>
                    </a:ext>
                  </a:extLst>
                </a:gridCol>
                <a:gridCol w="1321676">
                  <a:extLst>
                    <a:ext uri="{9D8B030D-6E8A-4147-A177-3AD203B41FA5}">
                      <a16:colId xmlns:a16="http://schemas.microsoft.com/office/drawing/2014/main" val="170692967"/>
                    </a:ext>
                  </a:extLst>
                </a:gridCol>
              </a:tblGrid>
              <a:tr h="658594">
                <a:tc>
                  <a:txBody>
                    <a:bodyPr/>
                    <a:lstStyle/>
                    <a:p>
                      <a:pPr algn="ctr"/>
                      <a:endParaRPr lang="zh-TW" altLang="en-US" dirty="0"/>
                    </a:p>
                  </a:txBody>
                  <a:tcPr anchor="ctr"/>
                </a:tc>
                <a:tc>
                  <a:txBody>
                    <a:bodyPr/>
                    <a:lstStyle/>
                    <a:p>
                      <a:pPr marL="0" lvl="0" indent="0" algn="ctr" rtl="0">
                        <a:spcBef>
                          <a:spcPts val="0"/>
                        </a:spcBef>
                        <a:spcAft>
                          <a:spcPts val="0"/>
                        </a:spcAft>
                        <a:buNone/>
                      </a:pPr>
                      <a:r>
                        <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rPr>
                        <a:t>Accuracy</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tc>
                <a:tc>
                  <a:txBody>
                    <a:bodyPr/>
                    <a:lstStyle/>
                    <a:p>
                      <a:pPr marL="0" lvl="0" indent="0" algn="ctr" rtl="0">
                        <a:spcBef>
                          <a:spcPts val="0"/>
                        </a:spcBef>
                        <a:spcAft>
                          <a:spcPts val="0"/>
                        </a:spcAft>
                        <a:buNone/>
                      </a:pPr>
                      <a:r>
                        <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rPr>
                        <a:t>Precision</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tc>
                <a:tc>
                  <a:txBody>
                    <a:bodyPr/>
                    <a:lstStyle/>
                    <a:p>
                      <a:pPr marL="0" lvl="0" indent="0" algn="ctr" rtl="0">
                        <a:spcBef>
                          <a:spcPts val="0"/>
                        </a:spcBef>
                        <a:spcAft>
                          <a:spcPts val="0"/>
                        </a:spcAft>
                        <a:buNone/>
                      </a:pPr>
                      <a:r>
                        <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rPr>
                        <a:t>Recall</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tc>
                <a:tc>
                  <a:txBody>
                    <a:bodyPr/>
                    <a:lstStyle/>
                    <a:p>
                      <a:pPr marL="0" lvl="0" indent="0" algn="ctr" rtl="0">
                        <a:spcBef>
                          <a:spcPts val="0"/>
                        </a:spcBef>
                        <a:spcAft>
                          <a:spcPts val="0"/>
                        </a:spcAft>
                        <a:buNone/>
                      </a:pPr>
                      <a:r>
                        <a:rPr lang="en-US" altLang="zh-TW" sz="1600" b="1" dirty="0">
                          <a:solidFill>
                            <a:schemeClr val="dk1"/>
                          </a:solidFill>
                          <a:latin typeface="微軟正黑體" panose="020B0604030504040204" pitchFamily="34" charset="-120"/>
                          <a:ea typeface="微軟正黑體" panose="020B0604030504040204" pitchFamily="34" charset="-120"/>
                          <a:cs typeface="Poppins"/>
                          <a:sym typeface="Poppins"/>
                        </a:rPr>
                        <a:t>F1-score</a:t>
                      </a:r>
                      <a:endParaRPr sz="1600" b="1" dirty="0">
                        <a:solidFill>
                          <a:schemeClr val="dk1"/>
                        </a:solidFill>
                        <a:latin typeface="微軟正黑體" panose="020B0604030504040204" pitchFamily="34" charset="-120"/>
                        <a:ea typeface="微軟正黑體" panose="020B0604030504040204" pitchFamily="34" charset="-120"/>
                        <a:cs typeface="Poppins"/>
                        <a:sym typeface="Poppins"/>
                      </a:endParaRPr>
                    </a:p>
                  </a:txBody>
                  <a:tcPr marL="91425" marR="91425" marT="91425" marB="91425" anchor="ctr"/>
                </a:tc>
                <a:extLst>
                  <a:ext uri="{0D108BD9-81ED-4DB2-BD59-A6C34878D82A}">
                    <a16:rowId xmlns:a16="http://schemas.microsoft.com/office/drawing/2014/main" val="2098726465"/>
                  </a:ext>
                </a:extLst>
              </a:tr>
              <a:tr h="658594">
                <a:tc>
                  <a:txBody>
                    <a:bodyPr/>
                    <a:lstStyle/>
                    <a:p>
                      <a:pPr algn="ctr"/>
                      <a:r>
                        <a:rPr lang="en-US" altLang="zh-TW" sz="1600" b="1" dirty="0">
                          <a:solidFill>
                            <a:schemeClr val="tx1"/>
                          </a:solidFill>
                          <a:latin typeface="微軟正黑體" panose="020B0604030504040204" pitchFamily="34" charset="-120"/>
                          <a:ea typeface="微軟正黑體" panose="020B0604030504040204" pitchFamily="34" charset="-120"/>
                        </a:rPr>
                        <a:t>Decision Tree</a:t>
                      </a:r>
                      <a:endParaRPr lang="zh-TW" altLang="en-US" sz="1600"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t>0.38</a:t>
                      </a:r>
                      <a:endParaRPr lang="zh-TW" altLang="en-US" dirty="0"/>
                    </a:p>
                  </a:txBody>
                  <a:tcPr anchor="ctr"/>
                </a:tc>
                <a:tc>
                  <a:txBody>
                    <a:bodyPr/>
                    <a:lstStyle/>
                    <a:p>
                      <a:pPr algn="ctr"/>
                      <a:r>
                        <a:rPr lang="en-US" altLang="zh-TW" dirty="0"/>
                        <a:t>0.38</a:t>
                      </a:r>
                      <a:endParaRPr lang="zh-TW" altLang="en-US" dirty="0"/>
                    </a:p>
                  </a:txBody>
                  <a:tcPr anchor="ctr"/>
                </a:tc>
                <a:tc>
                  <a:txBody>
                    <a:bodyPr/>
                    <a:lstStyle/>
                    <a:p>
                      <a:pPr algn="ctr"/>
                      <a:r>
                        <a:rPr lang="en-US" altLang="zh-TW" dirty="0"/>
                        <a:t>0.38</a:t>
                      </a:r>
                      <a:endParaRPr lang="zh-TW" altLang="en-US" dirty="0"/>
                    </a:p>
                  </a:txBody>
                  <a:tcPr anchor="ctr"/>
                </a:tc>
                <a:tc>
                  <a:txBody>
                    <a:bodyPr/>
                    <a:lstStyle/>
                    <a:p>
                      <a:pPr algn="ctr"/>
                      <a:r>
                        <a:rPr lang="en-US" altLang="zh-TW" dirty="0"/>
                        <a:t>0.38</a:t>
                      </a:r>
                      <a:endParaRPr lang="zh-TW" altLang="en-US" dirty="0"/>
                    </a:p>
                  </a:txBody>
                  <a:tcPr anchor="ctr"/>
                </a:tc>
                <a:extLst>
                  <a:ext uri="{0D108BD9-81ED-4DB2-BD59-A6C34878D82A}">
                    <a16:rowId xmlns:a16="http://schemas.microsoft.com/office/drawing/2014/main" val="928688697"/>
                  </a:ext>
                </a:extLst>
              </a:tr>
              <a:tr h="658594">
                <a:tc>
                  <a:txBody>
                    <a:bodyPr/>
                    <a:lstStyle/>
                    <a:p>
                      <a:pPr algn="ctr"/>
                      <a:r>
                        <a:rPr lang="en-US" altLang="zh-TW" sz="1600" b="1" dirty="0">
                          <a:solidFill>
                            <a:schemeClr val="accent1">
                              <a:lumMod val="50000"/>
                            </a:schemeClr>
                          </a:solidFill>
                          <a:latin typeface="微軟正黑體" panose="020B0604030504040204" pitchFamily="34" charset="-120"/>
                          <a:ea typeface="微軟正黑體" panose="020B0604030504040204" pitchFamily="34" charset="-120"/>
                        </a:rPr>
                        <a:t>Random Forest</a:t>
                      </a:r>
                      <a:endParaRPr lang="zh-TW" altLang="en-US" sz="1600" b="1" dirty="0">
                        <a:solidFill>
                          <a:schemeClr val="accent1">
                            <a:lumMod val="50000"/>
                          </a:schemeClr>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solidFill>
                            <a:schemeClr val="accent1">
                              <a:lumMod val="50000"/>
                            </a:schemeClr>
                          </a:solidFill>
                        </a:rPr>
                        <a:t>0.49</a:t>
                      </a:r>
                      <a:endParaRPr lang="zh-TW" altLang="en-US" dirty="0">
                        <a:solidFill>
                          <a:schemeClr val="accent1">
                            <a:lumMod val="50000"/>
                          </a:schemeClr>
                        </a:solidFill>
                      </a:endParaRPr>
                    </a:p>
                  </a:txBody>
                  <a:tcPr anchor="ctr"/>
                </a:tc>
                <a:tc>
                  <a:txBody>
                    <a:bodyPr/>
                    <a:lstStyle/>
                    <a:p>
                      <a:pPr algn="ctr"/>
                      <a:r>
                        <a:rPr lang="en-US" altLang="zh-TW" dirty="0">
                          <a:solidFill>
                            <a:schemeClr val="accent1">
                              <a:lumMod val="50000"/>
                            </a:schemeClr>
                          </a:solidFill>
                        </a:rPr>
                        <a:t>0.48</a:t>
                      </a:r>
                      <a:endParaRPr lang="zh-TW" altLang="en-US" dirty="0">
                        <a:solidFill>
                          <a:schemeClr val="accent1">
                            <a:lumMod val="50000"/>
                          </a:schemeClr>
                        </a:solidFill>
                      </a:endParaRPr>
                    </a:p>
                  </a:txBody>
                  <a:tcPr anchor="ctr"/>
                </a:tc>
                <a:tc>
                  <a:txBody>
                    <a:bodyPr/>
                    <a:lstStyle/>
                    <a:p>
                      <a:pPr algn="ctr"/>
                      <a:r>
                        <a:rPr lang="en-US" altLang="zh-TW" dirty="0">
                          <a:solidFill>
                            <a:schemeClr val="accent1">
                              <a:lumMod val="50000"/>
                            </a:schemeClr>
                          </a:solidFill>
                        </a:rPr>
                        <a:t>0.49</a:t>
                      </a:r>
                      <a:endParaRPr lang="zh-TW" altLang="en-US" dirty="0">
                        <a:solidFill>
                          <a:schemeClr val="accent1">
                            <a:lumMod val="50000"/>
                          </a:schemeClr>
                        </a:solidFill>
                      </a:endParaRPr>
                    </a:p>
                  </a:txBody>
                  <a:tcPr anchor="ctr"/>
                </a:tc>
                <a:tc>
                  <a:txBody>
                    <a:bodyPr/>
                    <a:lstStyle/>
                    <a:p>
                      <a:pPr algn="ctr"/>
                      <a:r>
                        <a:rPr lang="en-US" altLang="zh-TW" dirty="0">
                          <a:solidFill>
                            <a:schemeClr val="accent1">
                              <a:lumMod val="50000"/>
                            </a:schemeClr>
                          </a:solidFill>
                        </a:rPr>
                        <a:t>0.46</a:t>
                      </a:r>
                      <a:endParaRPr lang="zh-TW" altLang="en-US" dirty="0">
                        <a:solidFill>
                          <a:schemeClr val="accent1">
                            <a:lumMod val="50000"/>
                          </a:schemeClr>
                        </a:solidFill>
                      </a:endParaRPr>
                    </a:p>
                  </a:txBody>
                  <a:tcPr anchor="ctr"/>
                </a:tc>
                <a:extLst>
                  <a:ext uri="{0D108BD9-81ED-4DB2-BD59-A6C34878D82A}">
                    <a16:rowId xmlns:a16="http://schemas.microsoft.com/office/drawing/2014/main" val="4027524195"/>
                  </a:ext>
                </a:extLst>
              </a:tr>
              <a:tr h="658594">
                <a:tc>
                  <a:txBody>
                    <a:bodyPr/>
                    <a:lstStyle/>
                    <a:p>
                      <a:pPr algn="ctr"/>
                      <a:r>
                        <a:rPr lang="en-US" altLang="zh-TW" sz="1600" b="1" dirty="0" err="1">
                          <a:solidFill>
                            <a:schemeClr val="tx1"/>
                          </a:solidFill>
                          <a:latin typeface="微軟正黑體" panose="020B0604030504040204" pitchFamily="34" charset="-120"/>
                          <a:ea typeface="微軟正黑體" panose="020B0604030504040204" pitchFamily="34" charset="-120"/>
                        </a:rPr>
                        <a:t>XGBoost</a:t>
                      </a:r>
                      <a:endParaRPr lang="zh-TW" altLang="en-US" sz="1600" b="1" dirty="0">
                        <a:solidFill>
                          <a:schemeClr val="tx1"/>
                        </a:solidFill>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t>0.31</a:t>
                      </a:r>
                      <a:endParaRPr lang="zh-TW" altLang="en-US" dirty="0"/>
                    </a:p>
                  </a:txBody>
                  <a:tcPr anchor="ctr"/>
                </a:tc>
                <a:tc>
                  <a:txBody>
                    <a:bodyPr/>
                    <a:lstStyle/>
                    <a:p>
                      <a:pPr algn="ctr"/>
                      <a:r>
                        <a:rPr lang="en-US" altLang="zh-TW" dirty="0"/>
                        <a:t>0.29</a:t>
                      </a:r>
                      <a:endParaRPr lang="zh-TW" altLang="en-US" dirty="0"/>
                    </a:p>
                  </a:txBody>
                  <a:tcPr anchor="ctr"/>
                </a:tc>
                <a:tc>
                  <a:txBody>
                    <a:bodyPr/>
                    <a:lstStyle/>
                    <a:p>
                      <a:pPr algn="ctr"/>
                      <a:r>
                        <a:rPr lang="en-US" altLang="zh-TW" dirty="0"/>
                        <a:t>0.32</a:t>
                      </a:r>
                      <a:endParaRPr lang="zh-TW" altLang="en-US" dirty="0"/>
                    </a:p>
                  </a:txBody>
                  <a:tcPr anchor="ctr"/>
                </a:tc>
                <a:tc>
                  <a:txBody>
                    <a:bodyPr/>
                    <a:lstStyle/>
                    <a:p>
                      <a:pPr algn="ctr"/>
                      <a:r>
                        <a:rPr lang="en-US" altLang="zh-TW" dirty="0"/>
                        <a:t>0.29</a:t>
                      </a:r>
                      <a:endParaRPr lang="zh-TW" altLang="en-US" dirty="0"/>
                    </a:p>
                  </a:txBody>
                  <a:tcPr anchor="ctr"/>
                </a:tc>
                <a:extLst>
                  <a:ext uri="{0D108BD9-81ED-4DB2-BD59-A6C34878D82A}">
                    <a16:rowId xmlns:a16="http://schemas.microsoft.com/office/drawing/2014/main" val="4275577056"/>
                  </a:ext>
                </a:extLst>
              </a:tr>
            </a:tbl>
          </a:graphicData>
        </a:graphic>
      </p:graphicFrame>
      <p:sp>
        <p:nvSpPr>
          <p:cNvPr id="8" name="標題 1">
            <a:extLst>
              <a:ext uri="{FF2B5EF4-FFF2-40B4-BE49-F238E27FC236}">
                <a16:creationId xmlns:a16="http://schemas.microsoft.com/office/drawing/2014/main" id="{DE74D930-9972-150F-1E20-2A89C32C9CEA}"/>
              </a:ext>
            </a:extLst>
          </p:cNvPr>
          <p:cNvSpPr txBox="1">
            <a:spLocks/>
          </p:cNvSpPr>
          <p:nvPr/>
        </p:nvSpPr>
        <p:spPr>
          <a:xfrm>
            <a:off x="982692" y="4146375"/>
            <a:ext cx="7315939" cy="57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pPr algn="ctr"/>
            <a:r>
              <a:rPr lang="zh-TW" altLang="en-US" sz="1600" dirty="0">
                <a:latin typeface="微軟正黑體" panose="020B0604030504040204" pitchFamily="34" charset="-120"/>
                <a:ea typeface="微軟正黑體" panose="020B0604030504040204" pitchFamily="34" charset="-120"/>
              </a:rPr>
              <a:t>三個模型中可以發現使用</a:t>
            </a:r>
            <a:r>
              <a:rPr lang="en-US" altLang="zh-TW" sz="1600" dirty="0">
                <a:latin typeface="微軟正黑體" panose="020B0604030504040204" pitchFamily="34" charset="-120"/>
                <a:ea typeface="微軟正黑體" panose="020B0604030504040204" pitchFamily="34" charset="-120"/>
              </a:rPr>
              <a:t>Random Forest</a:t>
            </a:r>
            <a:r>
              <a:rPr lang="zh-TW" altLang="en-US" sz="1600" dirty="0">
                <a:latin typeface="微軟正黑體" panose="020B0604030504040204" pitchFamily="34" charset="-120"/>
                <a:ea typeface="微軟正黑體" panose="020B0604030504040204" pitchFamily="34" charset="-120"/>
              </a:rPr>
              <a:t>的效果最佳</a:t>
            </a:r>
          </a:p>
        </p:txBody>
      </p:sp>
    </p:spTree>
    <p:extLst>
      <p:ext uri="{BB962C8B-B14F-4D97-AF65-F5344CB8AC3E}">
        <p14:creationId xmlns:p14="http://schemas.microsoft.com/office/powerpoint/2010/main" val="1375239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0"/>
          <p:cNvSpPr txBox="1">
            <a:spLocks noGrp="1"/>
          </p:cNvSpPr>
          <p:nvPr>
            <p:ph type="title"/>
          </p:nvPr>
        </p:nvSpPr>
        <p:spPr>
          <a:xfrm>
            <a:off x="4305015" y="2009367"/>
            <a:ext cx="3602100" cy="144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br>
              <a:rPr lang="en-US" altLang="zh-TW" dirty="0">
                <a:solidFill>
                  <a:schemeClr val="accent1"/>
                </a:solidFill>
                <a:latin typeface="微軟正黑體" panose="020B0604030504040204" pitchFamily="34" charset="-120"/>
                <a:ea typeface="微軟正黑體" panose="020B0604030504040204" pitchFamily="34" charset="-120"/>
              </a:rPr>
            </a:br>
            <a:r>
              <a:rPr lang="zh-TW" altLang="en-US" dirty="0">
                <a:solidFill>
                  <a:schemeClr val="accent1"/>
                </a:solidFill>
                <a:latin typeface="微軟正黑體" panose="020B0604030504040204" pitchFamily="34" charset="-120"/>
                <a:ea typeface="微軟正黑體" panose="020B0604030504040204" pitchFamily="34" charset="-120"/>
              </a:rPr>
              <a:t>結合</a:t>
            </a:r>
            <a:r>
              <a:rPr lang="en-US" altLang="zh-TW" dirty="0">
                <a:solidFill>
                  <a:schemeClr val="accent1"/>
                </a:solidFill>
                <a:latin typeface="微軟正黑體" panose="020B0604030504040204" pitchFamily="34" charset="-120"/>
                <a:ea typeface="微軟正黑體" panose="020B0604030504040204" pitchFamily="34" charset="-120"/>
              </a:rPr>
              <a:t>GPT</a:t>
            </a:r>
            <a:endParaRPr dirty="0">
              <a:solidFill>
                <a:schemeClr val="accent1"/>
              </a:solidFill>
              <a:latin typeface="微軟正黑體" panose="020B0604030504040204" pitchFamily="34" charset="-120"/>
              <a:ea typeface="微軟正黑體" panose="020B0604030504040204" pitchFamily="34" charset="-120"/>
            </a:endParaRPr>
          </a:p>
        </p:txBody>
      </p:sp>
      <p:sp>
        <p:nvSpPr>
          <p:cNvPr id="624" name="Google Shape;624;p30"/>
          <p:cNvSpPr txBox="1">
            <a:spLocks noGrp="1"/>
          </p:cNvSpPr>
          <p:nvPr>
            <p:ph type="title" idx="2"/>
          </p:nvPr>
        </p:nvSpPr>
        <p:spPr>
          <a:xfrm>
            <a:off x="6526095" y="1009867"/>
            <a:ext cx="1380620"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b="1" dirty="0"/>
              <a:t>0</a:t>
            </a:r>
            <a:r>
              <a:rPr lang="en-US" altLang="zh-TW" b="1" dirty="0"/>
              <a:t>5</a:t>
            </a:r>
            <a:endParaRPr b="1" dirty="0"/>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副標題 2">
            <a:extLst>
              <a:ext uri="{FF2B5EF4-FFF2-40B4-BE49-F238E27FC236}">
                <a16:creationId xmlns:a16="http://schemas.microsoft.com/office/drawing/2014/main" id="{3795AAF9-145D-8050-56A2-17A342C92B51}"/>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3521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19F20-5172-508D-2415-947C249F3C99}"/>
              </a:ext>
            </a:extLst>
          </p:cNvPr>
          <p:cNvSpPr>
            <a:spLocks noGrp="1"/>
          </p:cNvSpPr>
          <p:nvPr>
            <p:ph type="title"/>
          </p:nvPr>
        </p:nvSpPr>
        <p:spPr>
          <a:xfrm>
            <a:off x="977462" y="1208690"/>
            <a:ext cx="7453263" cy="3100551"/>
          </a:xfrm>
        </p:spPr>
        <p:txBody>
          <a:bodyPr anchor="t"/>
          <a:lstStyle/>
          <a:p>
            <a:pPr algn="l"/>
            <a:r>
              <a:rPr lang="en-US" altLang="zh-TW" sz="1600" b="0" dirty="0">
                <a:latin typeface="微軟正黑體" panose="020B0604030504040204" pitchFamily="34" charset="-120"/>
                <a:ea typeface="微軟正黑體" panose="020B0604030504040204" pitchFamily="34" charset="-120"/>
              </a:rPr>
              <a:t>GPT (Generative Pre-trained Transformer)</a:t>
            </a:r>
            <a:r>
              <a:rPr lang="zh-TW" altLang="en-US" sz="1600" b="0" dirty="0">
                <a:latin typeface="微軟正黑體" panose="020B0604030504040204" pitchFamily="34" charset="-120"/>
                <a:ea typeface="微軟正黑體" panose="020B0604030504040204" pitchFamily="34" charset="-120"/>
              </a:rPr>
              <a:t>是一種應用於自然語言處理的人工神經網路，利用深度學習的原理生成準確的輸出句子。</a:t>
            </a:r>
            <a:br>
              <a:rPr lang="en-US" altLang="zh-TW" sz="1600" b="0" dirty="0">
                <a:latin typeface="微軟正黑體" panose="020B0604030504040204" pitchFamily="34" charset="-120"/>
                <a:ea typeface="微軟正黑體" panose="020B0604030504040204" pitchFamily="34" charset="-120"/>
              </a:rPr>
            </a:br>
            <a:br>
              <a:rPr lang="zh-TW" altLang="en-US" sz="1600" b="0" dirty="0">
                <a:latin typeface="微軟正黑體" panose="020B0604030504040204" pitchFamily="34" charset="-120"/>
                <a:ea typeface="微軟正黑體" panose="020B0604030504040204" pitchFamily="34" charset="-120"/>
              </a:rPr>
            </a:b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的主要目標在於建立類似於人類對話的系統，使電腦能夠以自然語言與人類進行交互。通過在包含數十萬到數百萬個示例的大型數據集中進行訓練，</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能夠學習單詞和短語之間的複雜關係，無需開發人員明確的程式設計指令。</a:t>
            </a:r>
            <a:br>
              <a:rPr lang="zh-TW" altLang="en-US" sz="1600" b="0" dirty="0">
                <a:latin typeface="微軟正黑體" panose="020B0604030504040204" pitchFamily="34" charset="-120"/>
                <a:ea typeface="微軟正黑體" panose="020B0604030504040204" pitchFamily="34" charset="-120"/>
              </a:rPr>
            </a:br>
            <a:br>
              <a:rPr lang="zh-TW" altLang="en-US" sz="1600" b="0" dirty="0">
                <a:latin typeface="微軟正黑體" panose="020B0604030504040204" pitchFamily="34" charset="-120"/>
                <a:ea typeface="微軟正黑體" panose="020B0604030504040204" pitchFamily="34" charset="-120"/>
              </a:rPr>
            </a:br>
            <a:r>
              <a:rPr lang="zh-TW" altLang="en-US" sz="1600" b="0" dirty="0">
                <a:latin typeface="微軟正黑體" panose="020B0604030504040204" pitchFamily="34" charset="-120"/>
                <a:ea typeface="微軟正黑體" panose="020B0604030504040204" pitchFamily="34" charset="-120"/>
              </a:rPr>
              <a:t>由於其強大的功能，近年來 </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在許多需要實現人與機器之間自然對話的行業中變得越來越受歡迎。特別是在客戶服務自動化領域，</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的應用使公司能夠提供更優質的使用者體驗。</a:t>
            </a:r>
          </a:p>
        </p:txBody>
      </p:sp>
      <p:sp>
        <p:nvSpPr>
          <p:cNvPr id="7" name="標題 1">
            <a:extLst>
              <a:ext uri="{FF2B5EF4-FFF2-40B4-BE49-F238E27FC236}">
                <a16:creationId xmlns:a16="http://schemas.microsoft.com/office/drawing/2014/main" id="{7A7E3B15-97BE-1D47-7216-090B60AD1750}"/>
              </a:ext>
            </a:extLst>
          </p:cNvPr>
          <p:cNvSpPr txBox="1">
            <a:spLocks/>
          </p:cNvSpPr>
          <p:nvPr/>
        </p:nvSpPr>
        <p:spPr>
          <a:xfrm>
            <a:off x="713225" y="419625"/>
            <a:ext cx="7717500" cy="57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9pPr>
          </a:lstStyle>
          <a:p>
            <a:pPr algn="l"/>
            <a:r>
              <a:rPr lang="en-US" altLang="zh-TW" sz="3000" dirty="0">
                <a:latin typeface="微軟正黑體" panose="020B0604030504040204" pitchFamily="34" charset="-120"/>
                <a:ea typeface="微軟正黑體" panose="020B0604030504040204" pitchFamily="34" charset="-120"/>
              </a:rPr>
              <a:t>GPT</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4890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7A7E3B15-97BE-1D47-7216-090B60AD1750}"/>
              </a:ext>
            </a:extLst>
          </p:cNvPr>
          <p:cNvSpPr txBox="1">
            <a:spLocks/>
          </p:cNvSpPr>
          <p:nvPr/>
        </p:nvSpPr>
        <p:spPr>
          <a:xfrm>
            <a:off x="713225" y="419625"/>
            <a:ext cx="7717500" cy="57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9pPr>
          </a:lstStyle>
          <a:p>
            <a:pPr algn="l"/>
            <a:r>
              <a:rPr lang="en-US" altLang="zh-TW" sz="3000" dirty="0">
                <a:latin typeface="微軟正黑體" panose="020B0604030504040204" pitchFamily="34" charset="-120"/>
                <a:ea typeface="微軟正黑體" panose="020B0604030504040204" pitchFamily="34" charset="-120"/>
              </a:rPr>
              <a:t>GPT</a:t>
            </a:r>
            <a:endParaRPr lang="zh-TW" altLang="en-US" sz="3000" dirty="0">
              <a:latin typeface="微軟正黑體" panose="020B0604030504040204" pitchFamily="34" charset="-120"/>
              <a:ea typeface="微軟正黑體" panose="020B0604030504040204" pitchFamily="34" charset="-120"/>
            </a:endParaRPr>
          </a:p>
        </p:txBody>
      </p:sp>
      <p:pic>
        <p:nvPicPr>
          <p:cNvPr id="2050" name="Picture 2">
            <a:extLst>
              <a:ext uri="{FF2B5EF4-FFF2-40B4-BE49-F238E27FC236}">
                <a16:creationId xmlns:a16="http://schemas.microsoft.com/office/drawing/2014/main" id="{6C25EA2B-7F34-3FFD-3236-CFBFC41DB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25" y="1200150"/>
            <a:ext cx="666750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標題 1">
            <a:extLst>
              <a:ext uri="{FF2B5EF4-FFF2-40B4-BE49-F238E27FC236}">
                <a16:creationId xmlns:a16="http://schemas.microsoft.com/office/drawing/2014/main" id="{4F1712E1-2E98-FE26-1238-66477873D43A}"/>
              </a:ext>
            </a:extLst>
          </p:cNvPr>
          <p:cNvSpPr>
            <a:spLocks noGrp="1"/>
          </p:cNvSpPr>
          <p:nvPr>
            <p:ph type="title"/>
          </p:nvPr>
        </p:nvSpPr>
        <p:spPr>
          <a:xfrm>
            <a:off x="845368" y="4051213"/>
            <a:ext cx="7453263" cy="672662"/>
          </a:xfrm>
        </p:spPr>
        <p:txBody>
          <a:bodyPr anchor="t"/>
          <a:lstStyle/>
          <a:p>
            <a:pPr algn="l"/>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的特點為：只使用了</a:t>
            </a:r>
            <a:r>
              <a:rPr lang="en-US" altLang="zh-TW" sz="1600" b="0" dirty="0">
                <a:latin typeface="微軟正黑體" panose="020B0604030504040204" pitchFamily="34" charset="-120"/>
                <a:ea typeface="微軟正黑體" panose="020B0604030504040204" pitchFamily="34" charset="-120"/>
              </a:rPr>
              <a:t>Transformer</a:t>
            </a:r>
            <a:r>
              <a:rPr lang="zh-TW" altLang="en-US" sz="1600" b="0" dirty="0">
                <a:latin typeface="微軟正黑體" panose="020B0604030504040204" pitchFamily="34" charset="-120"/>
                <a:ea typeface="微軟正黑體" panose="020B0604030504040204" pitchFamily="34" charset="-120"/>
              </a:rPr>
              <a:t>解碼器的部分，沒有使用編碼器</a:t>
            </a:r>
            <a:r>
              <a:rPr lang="en-US" altLang="zh-TW" sz="1600" b="0" dirty="0">
                <a:latin typeface="微軟正黑體" panose="020B0604030504040204" pitchFamily="34" charset="-120"/>
                <a:ea typeface="微軟正黑體" panose="020B0604030504040204" pitchFamily="34" charset="-120"/>
              </a:rPr>
              <a:t>-</a:t>
            </a:r>
            <a:r>
              <a:rPr lang="zh-TW" altLang="en-US" sz="1600" b="0" dirty="0">
                <a:latin typeface="微軟正黑體" panose="020B0604030504040204" pitchFamily="34" charset="-120"/>
                <a:ea typeface="微軟正黑體" panose="020B0604030504040204" pitchFamily="34" charset="-120"/>
              </a:rPr>
              <a:t>解碼器的結構</a:t>
            </a:r>
          </a:p>
        </p:txBody>
      </p:sp>
    </p:spTree>
    <p:extLst>
      <p:ext uri="{BB962C8B-B14F-4D97-AF65-F5344CB8AC3E}">
        <p14:creationId xmlns:p14="http://schemas.microsoft.com/office/powerpoint/2010/main" val="120915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19F20-5172-508D-2415-947C249F3C99}"/>
              </a:ext>
            </a:extLst>
          </p:cNvPr>
          <p:cNvSpPr>
            <a:spLocks noGrp="1"/>
          </p:cNvSpPr>
          <p:nvPr>
            <p:ph type="title"/>
          </p:nvPr>
        </p:nvSpPr>
        <p:spPr>
          <a:xfrm>
            <a:off x="977462" y="1208690"/>
            <a:ext cx="7453263" cy="3100551"/>
          </a:xfrm>
        </p:spPr>
        <p:txBody>
          <a:bodyPr anchor="t"/>
          <a:lstStyle/>
          <a:p>
            <a:pPr algn="l"/>
            <a:r>
              <a:rPr lang="zh-TW" altLang="en-US" sz="1600" dirty="0">
                <a:latin typeface="微軟正黑體" panose="020B0604030504040204" pitchFamily="34" charset="-120"/>
                <a:ea typeface="微軟正黑體" panose="020B0604030504040204" pitchFamily="34" charset="-120"/>
              </a:rPr>
              <a:t>選擇預先訓練好的 </a:t>
            </a:r>
            <a:r>
              <a:rPr lang="en-US" altLang="zh-TW" sz="1600" dirty="0">
                <a:latin typeface="微軟正黑體" panose="020B0604030504040204" pitchFamily="34" charset="-120"/>
                <a:ea typeface="微軟正黑體" panose="020B0604030504040204" pitchFamily="34" charset="-120"/>
              </a:rPr>
              <a:t>GPT </a:t>
            </a:r>
            <a:r>
              <a:rPr lang="zh-TW" altLang="en-US" sz="1600" dirty="0">
                <a:latin typeface="微軟正黑體" panose="020B0604030504040204" pitchFamily="34" charset="-120"/>
                <a:ea typeface="微軟正黑體" panose="020B0604030504040204" pitchFamily="34" charset="-120"/>
              </a:rPr>
              <a:t>模型</a:t>
            </a:r>
            <a:br>
              <a:rPr lang="en-US" altLang="zh-TW" sz="1600" dirty="0">
                <a:latin typeface="微軟正黑體" panose="020B0604030504040204" pitchFamily="34" charset="-120"/>
                <a:ea typeface="微軟正黑體" panose="020B0604030504040204" pitchFamily="34" charset="-120"/>
              </a:rPr>
            </a:br>
            <a:r>
              <a:rPr lang="zh-TW" altLang="en-US" sz="1600" b="0" dirty="0">
                <a:latin typeface="微軟正黑體" panose="020B0604030504040204" pitchFamily="34" charset="-120"/>
                <a:ea typeface="微軟正黑體" panose="020B0604030504040204" pitchFamily="34" charset="-120"/>
              </a:rPr>
              <a:t>使用已經在龐大數據集上訓練好的 </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模型，例如從 </a:t>
            </a:r>
            <a:r>
              <a:rPr lang="en-US" altLang="zh-TW" sz="1600" b="0" dirty="0">
                <a:latin typeface="微軟正黑體" panose="020B0604030504040204" pitchFamily="34" charset="-120"/>
                <a:ea typeface="微軟正黑體" panose="020B0604030504040204" pitchFamily="34" charset="-120"/>
              </a:rPr>
              <a:t>Hugging Face Transformers </a:t>
            </a:r>
            <a:r>
              <a:rPr lang="zh-TW" altLang="en-US" sz="1600" b="0" dirty="0">
                <a:latin typeface="微軟正黑體" panose="020B0604030504040204" pitchFamily="34" charset="-120"/>
                <a:ea typeface="微軟正黑體" panose="020B0604030504040204" pitchFamily="34" charset="-120"/>
              </a:rPr>
              <a:t>庫中選擇。</a:t>
            </a:r>
            <a:br>
              <a:rPr lang="en-US" altLang="zh-TW" sz="1600" b="0" dirty="0">
                <a:latin typeface="微軟正黑體" panose="020B0604030504040204" pitchFamily="34" charset="-120"/>
                <a:ea typeface="微軟正黑體" panose="020B0604030504040204" pitchFamily="34" charset="-120"/>
              </a:rPr>
            </a:br>
            <a:br>
              <a:rPr lang="zh-TW" altLang="en-US"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微調（</a:t>
            </a:r>
            <a:r>
              <a:rPr lang="en-US" altLang="zh-TW" sz="1600" dirty="0">
                <a:latin typeface="微軟正黑體" panose="020B0604030504040204" pitchFamily="34" charset="-120"/>
                <a:ea typeface="微軟正黑體" panose="020B0604030504040204" pitchFamily="34" charset="-120"/>
              </a:rPr>
              <a:t>Fine-tuning</a:t>
            </a:r>
            <a:r>
              <a:rPr lang="zh-TW" altLang="en-US" sz="1600" dirty="0">
                <a:latin typeface="微軟正黑體" panose="020B0604030504040204" pitchFamily="34" charset="-120"/>
                <a:ea typeface="微軟正黑體" panose="020B0604030504040204" pitchFamily="34" charset="-120"/>
              </a:rPr>
              <a:t>）</a:t>
            </a:r>
            <a:br>
              <a:rPr lang="en-US" altLang="zh-TW" sz="1600" dirty="0">
                <a:latin typeface="微軟正黑體" panose="020B0604030504040204" pitchFamily="34" charset="-120"/>
                <a:ea typeface="微軟正黑體" panose="020B0604030504040204" pitchFamily="34" charset="-120"/>
              </a:rPr>
            </a:br>
            <a:r>
              <a:rPr lang="zh-TW" altLang="en-US" sz="1600" b="0" dirty="0">
                <a:latin typeface="微軟正黑體" panose="020B0604030504040204" pitchFamily="34" charset="-120"/>
                <a:ea typeface="微軟正黑體" panose="020B0604030504040204" pitchFamily="34" charset="-120"/>
              </a:rPr>
              <a:t>使用相對較小的訓練集</a:t>
            </a:r>
            <a:r>
              <a:rPr lang="en-US" altLang="zh-TW" sz="1600" b="0" dirty="0">
                <a:latin typeface="微軟正黑體" panose="020B0604030504040204" pitchFamily="34" charset="-120"/>
                <a:ea typeface="微軟正黑體" panose="020B0604030504040204" pitchFamily="34" charset="-120"/>
              </a:rPr>
              <a:t>(</a:t>
            </a:r>
            <a:r>
              <a:rPr lang="zh-TW" altLang="en-US" sz="1600" b="0" dirty="0">
                <a:latin typeface="微軟正黑體" panose="020B0604030504040204" pitchFamily="34" charset="-120"/>
                <a:ea typeface="微軟正黑體" panose="020B0604030504040204" pitchFamily="34" charset="-120"/>
              </a:rPr>
              <a:t>如論壇問答</a:t>
            </a:r>
            <a:r>
              <a:rPr lang="en-US" altLang="zh-TW" sz="1600" b="0" dirty="0">
                <a:latin typeface="微軟正黑體" panose="020B0604030504040204" pitchFamily="34" charset="-120"/>
                <a:ea typeface="微軟正黑體" panose="020B0604030504040204" pitchFamily="34" charset="-120"/>
              </a:rPr>
              <a:t>)</a:t>
            </a:r>
            <a:r>
              <a:rPr lang="zh-TW" altLang="en-US" sz="1600" b="0" dirty="0">
                <a:latin typeface="微軟正黑體" panose="020B0604030504040204" pitchFamily="34" charset="-120"/>
                <a:ea typeface="微軟正黑體" panose="020B0604030504040204" pitchFamily="34" charset="-120"/>
              </a:rPr>
              <a:t>對 </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模型進行微調，以適應特定的任務或領域。這有助於模型更好地理解你的特定文本數據。</a:t>
            </a:r>
            <a:br>
              <a:rPr lang="en-US" altLang="zh-TW" sz="1600" b="0" dirty="0">
                <a:latin typeface="微軟正黑體" panose="020B0604030504040204" pitchFamily="34" charset="-120"/>
                <a:ea typeface="微軟正黑體" panose="020B0604030504040204" pitchFamily="34" charset="-120"/>
              </a:rPr>
            </a:br>
            <a:br>
              <a:rPr lang="zh-TW" altLang="en-US"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設定任務目標</a:t>
            </a:r>
            <a:br>
              <a:rPr lang="en-US" altLang="zh-TW" sz="1600" dirty="0">
                <a:latin typeface="微軟正黑體" panose="020B0604030504040204" pitchFamily="34" charset="-120"/>
                <a:ea typeface="微軟正黑體" panose="020B0604030504040204" pitchFamily="34" charset="-120"/>
              </a:rPr>
            </a:br>
            <a:r>
              <a:rPr lang="zh-TW" altLang="en-US" sz="1600" b="0" dirty="0">
                <a:latin typeface="微軟正黑體" panose="020B0604030504040204" pitchFamily="34" charset="-120"/>
                <a:ea typeface="微軟正黑體" panose="020B0604030504040204" pitchFamily="34" charset="-120"/>
              </a:rPr>
              <a:t>定義希望 </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模型完成的任務，例如生成保險相關的文本、回答用戶問題等。</a:t>
            </a:r>
            <a:br>
              <a:rPr lang="zh-TW" altLang="en-US" sz="1600" dirty="0">
                <a:latin typeface="微軟正黑體" panose="020B0604030504040204" pitchFamily="34" charset="-120"/>
                <a:ea typeface="微軟正黑體" panose="020B0604030504040204" pitchFamily="34" charset="-120"/>
              </a:rPr>
            </a:br>
            <a:endParaRPr lang="zh-TW" altLang="en-US" sz="1600" b="0" dirty="0">
              <a:latin typeface="微軟正黑體" panose="020B0604030504040204" pitchFamily="34" charset="-120"/>
              <a:ea typeface="微軟正黑體" panose="020B0604030504040204" pitchFamily="34" charset="-120"/>
            </a:endParaRPr>
          </a:p>
        </p:txBody>
      </p:sp>
      <p:sp>
        <p:nvSpPr>
          <p:cNvPr id="7" name="標題 1">
            <a:extLst>
              <a:ext uri="{FF2B5EF4-FFF2-40B4-BE49-F238E27FC236}">
                <a16:creationId xmlns:a16="http://schemas.microsoft.com/office/drawing/2014/main" id="{7A7E3B15-97BE-1D47-7216-090B60AD1750}"/>
              </a:ext>
            </a:extLst>
          </p:cNvPr>
          <p:cNvSpPr txBox="1">
            <a:spLocks/>
          </p:cNvSpPr>
          <p:nvPr/>
        </p:nvSpPr>
        <p:spPr>
          <a:xfrm>
            <a:off x="713225" y="419625"/>
            <a:ext cx="7717500" cy="57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9pPr>
          </a:lstStyle>
          <a:p>
            <a:pPr algn="l"/>
            <a:r>
              <a:rPr lang="en-US" altLang="zh-TW" sz="3000" dirty="0">
                <a:latin typeface="微軟正黑體" panose="020B0604030504040204" pitchFamily="34" charset="-120"/>
                <a:ea typeface="微軟正黑體" panose="020B0604030504040204" pitchFamily="34" charset="-120"/>
              </a:rPr>
              <a:t>GPT</a:t>
            </a:r>
            <a:r>
              <a:rPr lang="zh-TW" altLang="en-US" sz="3000" dirty="0">
                <a:latin typeface="微軟正黑體" panose="020B0604030504040204" pitchFamily="34" charset="-120"/>
                <a:ea typeface="微軟正黑體" panose="020B0604030504040204" pitchFamily="34" charset="-120"/>
              </a:rPr>
              <a:t>應用於保險推薦模型</a:t>
            </a:r>
          </a:p>
        </p:txBody>
      </p:sp>
    </p:spTree>
    <p:extLst>
      <p:ext uri="{BB962C8B-B14F-4D97-AF65-F5344CB8AC3E}">
        <p14:creationId xmlns:p14="http://schemas.microsoft.com/office/powerpoint/2010/main" val="94585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29"/>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0" dirty="0"/>
              <a:t>Table of </a:t>
            </a:r>
            <a:r>
              <a:rPr lang="en" b="1" dirty="0"/>
              <a:t>contents</a:t>
            </a:r>
            <a:endParaRPr b="1" dirty="0"/>
          </a:p>
        </p:txBody>
      </p:sp>
      <p:sp>
        <p:nvSpPr>
          <p:cNvPr id="600" name="Google Shape;600;p29"/>
          <p:cNvSpPr txBox="1">
            <a:spLocks noGrp="1"/>
          </p:cNvSpPr>
          <p:nvPr>
            <p:ph type="title" idx="2"/>
          </p:nvPr>
        </p:nvSpPr>
        <p:spPr>
          <a:xfrm>
            <a:off x="928196" y="1176697"/>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a:t>01</a:t>
            </a:r>
            <a:endParaRPr dirty="0"/>
          </a:p>
        </p:txBody>
      </p:sp>
      <p:sp>
        <p:nvSpPr>
          <p:cNvPr id="601" name="Google Shape;601;p29"/>
          <p:cNvSpPr txBox="1">
            <a:spLocks noGrp="1"/>
          </p:cNvSpPr>
          <p:nvPr>
            <p:ph type="subTitle" idx="1"/>
          </p:nvPr>
        </p:nvSpPr>
        <p:spPr>
          <a:xfrm>
            <a:off x="928200" y="1583822"/>
            <a:ext cx="36438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zh-TW" altLang="en-US" b="1" dirty="0">
                <a:latin typeface="微軟正黑體" panose="020B0604030504040204" pitchFamily="34" charset="-120"/>
                <a:ea typeface="微軟正黑體" panose="020B0604030504040204" pitchFamily="34" charset="-120"/>
              </a:rPr>
              <a:t>介紹</a:t>
            </a:r>
            <a:endParaRPr b="1" dirty="0">
              <a:latin typeface="微軟正黑體" panose="020B0604030504040204" pitchFamily="34" charset="-120"/>
              <a:ea typeface="微軟正黑體" panose="020B0604030504040204" pitchFamily="34" charset="-120"/>
            </a:endParaRPr>
          </a:p>
        </p:txBody>
      </p:sp>
      <p:sp>
        <p:nvSpPr>
          <p:cNvPr id="612" name="Google Shape;612;p29"/>
          <p:cNvSpPr/>
          <p:nvPr/>
        </p:nvSpPr>
        <p:spPr>
          <a:xfrm flipH="1">
            <a:off x="774801" y="1244546"/>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0;p29">
            <a:extLst>
              <a:ext uri="{FF2B5EF4-FFF2-40B4-BE49-F238E27FC236}">
                <a16:creationId xmlns:a16="http://schemas.microsoft.com/office/drawing/2014/main" id="{525D8895-237D-4418-EE53-C6F24E31EC06}"/>
              </a:ext>
            </a:extLst>
          </p:cNvPr>
          <p:cNvSpPr txBox="1">
            <a:spLocks/>
          </p:cNvSpPr>
          <p:nvPr/>
        </p:nvSpPr>
        <p:spPr>
          <a:xfrm>
            <a:off x="928196" y="2406073"/>
            <a:ext cx="6831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Poppins"/>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r>
              <a:rPr lang="en" dirty="0"/>
              <a:t>02</a:t>
            </a:r>
          </a:p>
        </p:txBody>
      </p:sp>
      <p:sp>
        <p:nvSpPr>
          <p:cNvPr id="23" name="Google Shape;601;p29">
            <a:extLst>
              <a:ext uri="{FF2B5EF4-FFF2-40B4-BE49-F238E27FC236}">
                <a16:creationId xmlns:a16="http://schemas.microsoft.com/office/drawing/2014/main" id="{04A34F5D-8C8F-388D-CBC1-16C0A19F9456}"/>
              </a:ext>
            </a:extLst>
          </p:cNvPr>
          <p:cNvSpPr txBox="1">
            <a:spLocks/>
          </p:cNvSpPr>
          <p:nvPr/>
        </p:nvSpPr>
        <p:spPr>
          <a:xfrm>
            <a:off x="928200" y="2813198"/>
            <a:ext cx="36438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None/>
              <a:defRPr sz="2200" b="0" i="0" u="none" strike="noStrike" cap="none">
                <a:solidFill>
                  <a:schemeClr val="dk1"/>
                </a:solidFill>
                <a:latin typeface="Poppins"/>
                <a:ea typeface="Poppins"/>
                <a:cs typeface="Poppins"/>
                <a:sym typeface="Poppins"/>
              </a:defRPr>
            </a:lvl1pPr>
            <a:lvl2pPr marL="914400" marR="0" lvl="1"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buSzPts val="1100"/>
              <a:buFont typeface="Arial"/>
              <a:buNone/>
            </a:pPr>
            <a:r>
              <a:rPr lang="zh-TW" altLang="en-US" b="1" dirty="0">
                <a:latin typeface="微軟正黑體" panose="020B0604030504040204" pitchFamily="34" charset="-120"/>
                <a:ea typeface="微軟正黑體" panose="020B0604030504040204" pitchFamily="34" charset="-120"/>
              </a:rPr>
              <a:t>數據分析與預處理</a:t>
            </a:r>
          </a:p>
        </p:txBody>
      </p:sp>
      <p:sp>
        <p:nvSpPr>
          <p:cNvPr id="24" name="Google Shape;612;p29">
            <a:extLst>
              <a:ext uri="{FF2B5EF4-FFF2-40B4-BE49-F238E27FC236}">
                <a16:creationId xmlns:a16="http://schemas.microsoft.com/office/drawing/2014/main" id="{2D8CA0F3-20E2-40DC-E023-E122DB88DBB9}"/>
              </a:ext>
            </a:extLst>
          </p:cNvPr>
          <p:cNvSpPr/>
          <p:nvPr/>
        </p:nvSpPr>
        <p:spPr>
          <a:xfrm flipH="1">
            <a:off x="774801" y="247392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0;p29">
            <a:extLst>
              <a:ext uri="{FF2B5EF4-FFF2-40B4-BE49-F238E27FC236}">
                <a16:creationId xmlns:a16="http://schemas.microsoft.com/office/drawing/2014/main" id="{0F7D7199-E8A9-55E0-2E23-4A9B6313C45F}"/>
              </a:ext>
            </a:extLst>
          </p:cNvPr>
          <p:cNvSpPr txBox="1">
            <a:spLocks/>
          </p:cNvSpPr>
          <p:nvPr/>
        </p:nvSpPr>
        <p:spPr>
          <a:xfrm>
            <a:off x="928196" y="3635449"/>
            <a:ext cx="6831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Poppins"/>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r>
              <a:rPr lang="en" dirty="0"/>
              <a:t>0</a:t>
            </a:r>
            <a:r>
              <a:rPr lang="en-US" altLang="zh-TW" dirty="0"/>
              <a:t>3</a:t>
            </a:r>
            <a:endParaRPr lang="en" dirty="0"/>
          </a:p>
        </p:txBody>
      </p:sp>
      <p:sp>
        <p:nvSpPr>
          <p:cNvPr id="26" name="Google Shape;601;p29">
            <a:extLst>
              <a:ext uri="{FF2B5EF4-FFF2-40B4-BE49-F238E27FC236}">
                <a16:creationId xmlns:a16="http://schemas.microsoft.com/office/drawing/2014/main" id="{0DE3F738-3AB2-F36B-E6A2-96F7749FA39B}"/>
              </a:ext>
            </a:extLst>
          </p:cNvPr>
          <p:cNvSpPr txBox="1">
            <a:spLocks/>
          </p:cNvSpPr>
          <p:nvPr/>
        </p:nvSpPr>
        <p:spPr>
          <a:xfrm>
            <a:off x="928200" y="4042574"/>
            <a:ext cx="36438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None/>
              <a:defRPr sz="2200" b="0" i="0" u="none" strike="noStrike" cap="none">
                <a:solidFill>
                  <a:schemeClr val="dk1"/>
                </a:solidFill>
                <a:latin typeface="Poppins"/>
                <a:ea typeface="Poppins"/>
                <a:cs typeface="Poppins"/>
                <a:sym typeface="Poppins"/>
              </a:defRPr>
            </a:lvl1pPr>
            <a:lvl2pPr marL="914400" marR="0" lvl="1"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buSzPts val="1100"/>
              <a:buFont typeface="Arial"/>
              <a:buNone/>
            </a:pPr>
            <a:r>
              <a:rPr lang="zh-TW" altLang="en-US" b="1" dirty="0">
                <a:latin typeface="微軟正黑體" panose="020B0604030504040204" pitchFamily="34" charset="-120"/>
                <a:ea typeface="微軟正黑體" panose="020B0604030504040204" pitchFamily="34" charset="-120"/>
              </a:rPr>
              <a:t>模型選擇</a:t>
            </a:r>
          </a:p>
        </p:txBody>
      </p:sp>
      <p:sp>
        <p:nvSpPr>
          <p:cNvPr id="27" name="Google Shape;612;p29">
            <a:extLst>
              <a:ext uri="{FF2B5EF4-FFF2-40B4-BE49-F238E27FC236}">
                <a16:creationId xmlns:a16="http://schemas.microsoft.com/office/drawing/2014/main" id="{B7FF2BFE-920D-2B76-461C-2D0DFAE1798F}"/>
              </a:ext>
            </a:extLst>
          </p:cNvPr>
          <p:cNvSpPr/>
          <p:nvPr/>
        </p:nvSpPr>
        <p:spPr>
          <a:xfrm flipH="1">
            <a:off x="774801" y="3703298"/>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0;p29">
            <a:extLst>
              <a:ext uri="{FF2B5EF4-FFF2-40B4-BE49-F238E27FC236}">
                <a16:creationId xmlns:a16="http://schemas.microsoft.com/office/drawing/2014/main" id="{AD6B5869-0C94-92F0-F1E3-6456A3AE25E8}"/>
              </a:ext>
            </a:extLst>
          </p:cNvPr>
          <p:cNvSpPr txBox="1">
            <a:spLocks/>
          </p:cNvSpPr>
          <p:nvPr/>
        </p:nvSpPr>
        <p:spPr>
          <a:xfrm>
            <a:off x="4203358" y="1175192"/>
            <a:ext cx="6831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Poppins"/>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r>
              <a:rPr lang="en-US" altLang="zh-TW" dirty="0"/>
              <a:t>04</a:t>
            </a:r>
            <a:endParaRPr lang="en" dirty="0"/>
          </a:p>
        </p:txBody>
      </p:sp>
      <p:sp>
        <p:nvSpPr>
          <p:cNvPr id="29" name="Google Shape;601;p29">
            <a:extLst>
              <a:ext uri="{FF2B5EF4-FFF2-40B4-BE49-F238E27FC236}">
                <a16:creationId xmlns:a16="http://schemas.microsoft.com/office/drawing/2014/main" id="{18FFCB84-86E3-DCEA-C2CD-0DA88DB3782F}"/>
              </a:ext>
            </a:extLst>
          </p:cNvPr>
          <p:cNvSpPr txBox="1">
            <a:spLocks/>
          </p:cNvSpPr>
          <p:nvPr/>
        </p:nvSpPr>
        <p:spPr>
          <a:xfrm>
            <a:off x="4203362" y="1582317"/>
            <a:ext cx="36438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None/>
              <a:defRPr sz="2200" b="0" i="0" u="none" strike="noStrike" cap="none">
                <a:solidFill>
                  <a:schemeClr val="dk1"/>
                </a:solidFill>
                <a:latin typeface="Poppins"/>
                <a:ea typeface="Poppins"/>
                <a:cs typeface="Poppins"/>
                <a:sym typeface="Poppins"/>
              </a:defRPr>
            </a:lvl1pPr>
            <a:lvl2pPr marL="914400" marR="0" lvl="1"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buSzPts val="1100"/>
              <a:buFont typeface="Arial"/>
              <a:buNone/>
            </a:pPr>
            <a:r>
              <a:rPr lang="zh-TW" altLang="en-US" b="1" dirty="0">
                <a:latin typeface="微軟正黑體" panose="020B0604030504040204" pitchFamily="34" charset="-120"/>
                <a:ea typeface="微軟正黑體" panose="020B0604030504040204" pitchFamily="34" charset="-120"/>
              </a:rPr>
              <a:t>模型評估</a:t>
            </a:r>
          </a:p>
        </p:txBody>
      </p:sp>
      <p:sp>
        <p:nvSpPr>
          <p:cNvPr id="30" name="Google Shape;612;p29">
            <a:extLst>
              <a:ext uri="{FF2B5EF4-FFF2-40B4-BE49-F238E27FC236}">
                <a16:creationId xmlns:a16="http://schemas.microsoft.com/office/drawing/2014/main" id="{5EC4896F-020B-6B25-A725-DC7E5382EB87}"/>
              </a:ext>
            </a:extLst>
          </p:cNvPr>
          <p:cNvSpPr/>
          <p:nvPr/>
        </p:nvSpPr>
        <p:spPr>
          <a:xfrm flipH="1">
            <a:off x="4049963" y="1243041"/>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0;p29">
            <a:extLst>
              <a:ext uri="{FF2B5EF4-FFF2-40B4-BE49-F238E27FC236}">
                <a16:creationId xmlns:a16="http://schemas.microsoft.com/office/drawing/2014/main" id="{0CC08BDB-6798-1BE5-5738-1227BB1492B1}"/>
              </a:ext>
            </a:extLst>
          </p:cNvPr>
          <p:cNvSpPr txBox="1">
            <a:spLocks/>
          </p:cNvSpPr>
          <p:nvPr/>
        </p:nvSpPr>
        <p:spPr>
          <a:xfrm>
            <a:off x="4203358" y="2404568"/>
            <a:ext cx="6831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Poppins"/>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r>
              <a:rPr lang="en-US" altLang="zh-TW" dirty="0"/>
              <a:t>05</a:t>
            </a:r>
            <a:endParaRPr lang="en" dirty="0"/>
          </a:p>
        </p:txBody>
      </p:sp>
      <p:sp>
        <p:nvSpPr>
          <p:cNvPr id="32" name="Google Shape;601;p29">
            <a:extLst>
              <a:ext uri="{FF2B5EF4-FFF2-40B4-BE49-F238E27FC236}">
                <a16:creationId xmlns:a16="http://schemas.microsoft.com/office/drawing/2014/main" id="{8B76360C-2803-8F52-C4B5-46536C226E6F}"/>
              </a:ext>
            </a:extLst>
          </p:cNvPr>
          <p:cNvSpPr txBox="1">
            <a:spLocks/>
          </p:cNvSpPr>
          <p:nvPr/>
        </p:nvSpPr>
        <p:spPr>
          <a:xfrm>
            <a:off x="4203362" y="2811693"/>
            <a:ext cx="36438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None/>
              <a:defRPr sz="2200" b="0" i="0" u="none" strike="noStrike" cap="none">
                <a:solidFill>
                  <a:schemeClr val="dk1"/>
                </a:solidFill>
                <a:latin typeface="Poppins"/>
                <a:ea typeface="Poppins"/>
                <a:cs typeface="Poppins"/>
                <a:sym typeface="Poppins"/>
              </a:defRPr>
            </a:lvl1pPr>
            <a:lvl2pPr marL="914400" marR="0" lvl="1"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buSzPts val="1100"/>
              <a:buFont typeface="Arial"/>
              <a:buNone/>
            </a:pPr>
            <a:r>
              <a:rPr lang="zh-TW" altLang="en-US" b="1" dirty="0">
                <a:latin typeface="微軟正黑體" panose="020B0604030504040204" pitchFamily="34" charset="-120"/>
                <a:ea typeface="微軟正黑體" panose="020B0604030504040204" pitchFamily="34" charset="-120"/>
              </a:rPr>
              <a:t>結合</a:t>
            </a:r>
            <a:r>
              <a:rPr lang="en-US" altLang="zh-TW" b="1" dirty="0">
                <a:latin typeface="微軟正黑體" panose="020B0604030504040204" pitchFamily="34" charset="-120"/>
                <a:ea typeface="微軟正黑體" panose="020B0604030504040204" pitchFamily="34" charset="-120"/>
              </a:rPr>
              <a:t>GPT</a:t>
            </a:r>
            <a:endParaRPr lang="zh-TW" altLang="en-US" b="1" dirty="0">
              <a:latin typeface="微軟正黑體" panose="020B0604030504040204" pitchFamily="34" charset="-120"/>
              <a:ea typeface="微軟正黑體" panose="020B0604030504040204" pitchFamily="34" charset="-120"/>
            </a:endParaRPr>
          </a:p>
        </p:txBody>
      </p:sp>
      <p:sp>
        <p:nvSpPr>
          <p:cNvPr id="33" name="Google Shape;612;p29">
            <a:extLst>
              <a:ext uri="{FF2B5EF4-FFF2-40B4-BE49-F238E27FC236}">
                <a16:creationId xmlns:a16="http://schemas.microsoft.com/office/drawing/2014/main" id="{DEB0D893-C8F3-9415-EDD2-3AFF127CA0B6}"/>
              </a:ext>
            </a:extLst>
          </p:cNvPr>
          <p:cNvSpPr/>
          <p:nvPr/>
        </p:nvSpPr>
        <p:spPr>
          <a:xfrm flipH="1">
            <a:off x="4049963" y="2472417"/>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0;p29">
            <a:extLst>
              <a:ext uri="{FF2B5EF4-FFF2-40B4-BE49-F238E27FC236}">
                <a16:creationId xmlns:a16="http://schemas.microsoft.com/office/drawing/2014/main" id="{C250C9AE-2408-6837-53D9-0013A3D123E8}"/>
              </a:ext>
            </a:extLst>
          </p:cNvPr>
          <p:cNvSpPr txBox="1">
            <a:spLocks/>
          </p:cNvSpPr>
          <p:nvPr/>
        </p:nvSpPr>
        <p:spPr>
          <a:xfrm>
            <a:off x="4203358" y="3633944"/>
            <a:ext cx="6831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Poppins"/>
              <a:buNone/>
              <a:defRPr sz="27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r>
              <a:rPr lang="en" dirty="0"/>
              <a:t>0</a:t>
            </a:r>
            <a:r>
              <a:rPr lang="en-US" altLang="zh-TW" dirty="0"/>
              <a:t>6</a:t>
            </a:r>
            <a:endParaRPr lang="en" dirty="0"/>
          </a:p>
        </p:txBody>
      </p:sp>
      <p:sp>
        <p:nvSpPr>
          <p:cNvPr id="35" name="Google Shape;601;p29">
            <a:extLst>
              <a:ext uri="{FF2B5EF4-FFF2-40B4-BE49-F238E27FC236}">
                <a16:creationId xmlns:a16="http://schemas.microsoft.com/office/drawing/2014/main" id="{C858DC8D-027E-A9A9-11BD-62D6B3FFAC4F}"/>
              </a:ext>
            </a:extLst>
          </p:cNvPr>
          <p:cNvSpPr txBox="1">
            <a:spLocks/>
          </p:cNvSpPr>
          <p:nvPr/>
        </p:nvSpPr>
        <p:spPr>
          <a:xfrm>
            <a:off x="4203362" y="4041069"/>
            <a:ext cx="36438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None/>
              <a:defRPr sz="2200" b="0" i="0" u="none" strike="noStrike" cap="none">
                <a:solidFill>
                  <a:schemeClr val="dk1"/>
                </a:solidFill>
                <a:latin typeface="Poppins"/>
                <a:ea typeface="Poppins"/>
                <a:cs typeface="Poppins"/>
                <a:sym typeface="Poppins"/>
              </a:defRPr>
            </a:lvl1pPr>
            <a:lvl2pPr marL="914400" marR="0" lvl="1"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buSzPts val="1100"/>
              <a:buFont typeface="Arial"/>
              <a:buNone/>
            </a:pPr>
            <a:r>
              <a:rPr lang="zh-TW" altLang="en-US" b="1" dirty="0">
                <a:latin typeface="微軟正黑體" panose="020B0604030504040204" pitchFamily="34" charset="-120"/>
                <a:ea typeface="微軟正黑體" panose="020B0604030504040204" pitchFamily="34" charset="-120"/>
              </a:rPr>
              <a:t>結論與展望</a:t>
            </a:r>
          </a:p>
        </p:txBody>
      </p:sp>
      <p:sp>
        <p:nvSpPr>
          <p:cNvPr id="36" name="Google Shape;612;p29">
            <a:extLst>
              <a:ext uri="{FF2B5EF4-FFF2-40B4-BE49-F238E27FC236}">
                <a16:creationId xmlns:a16="http://schemas.microsoft.com/office/drawing/2014/main" id="{A3F196EF-E083-75FA-191E-EBC45B120B02}"/>
              </a:ext>
            </a:extLst>
          </p:cNvPr>
          <p:cNvSpPr/>
          <p:nvPr/>
        </p:nvSpPr>
        <p:spPr>
          <a:xfrm flipH="1">
            <a:off x="4049963" y="3701793"/>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19F20-5172-508D-2415-947C249F3C99}"/>
              </a:ext>
            </a:extLst>
          </p:cNvPr>
          <p:cNvSpPr>
            <a:spLocks noGrp="1"/>
          </p:cNvSpPr>
          <p:nvPr>
            <p:ph type="title"/>
          </p:nvPr>
        </p:nvSpPr>
        <p:spPr>
          <a:xfrm>
            <a:off x="977462" y="1208690"/>
            <a:ext cx="7453263" cy="3100551"/>
          </a:xfrm>
        </p:spPr>
        <p:txBody>
          <a:bodyPr anchor="t"/>
          <a:lstStyle/>
          <a:p>
            <a:pPr algn="l"/>
            <a:r>
              <a:rPr lang="zh-TW" altLang="en-US" sz="1600" dirty="0">
                <a:latin typeface="微軟正黑體" panose="020B0604030504040204" pitchFamily="34" charset="-120"/>
                <a:ea typeface="微軟正黑體" panose="020B0604030504040204" pitchFamily="34" charset="-120"/>
              </a:rPr>
              <a:t>進行微調</a:t>
            </a:r>
            <a:br>
              <a:rPr lang="en-US" altLang="zh-TW" sz="1600" dirty="0">
                <a:latin typeface="微軟正黑體" panose="020B0604030504040204" pitchFamily="34" charset="-120"/>
                <a:ea typeface="微軟正黑體" panose="020B0604030504040204" pitchFamily="34" charset="-120"/>
              </a:rPr>
            </a:br>
            <a:r>
              <a:rPr lang="zh-TW" altLang="en-US" sz="1600" b="0" dirty="0">
                <a:latin typeface="微軟正黑體" panose="020B0604030504040204" pitchFamily="34" charset="-120"/>
                <a:ea typeface="微軟正黑體" panose="020B0604030504040204" pitchFamily="34" charset="-120"/>
              </a:rPr>
              <a:t>使用微調數據集對 </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模型進行微調，並監控性能以確保模型符合你的預期。</a:t>
            </a:r>
            <a:br>
              <a:rPr lang="en-US" altLang="zh-TW" sz="1600" b="0" dirty="0">
                <a:latin typeface="微軟正黑體" panose="020B0604030504040204" pitchFamily="34" charset="-120"/>
                <a:ea typeface="微軟正黑體" panose="020B0604030504040204" pitchFamily="34" charset="-120"/>
              </a:rPr>
            </a:br>
            <a:br>
              <a:rPr lang="zh-TW" altLang="en-US" sz="1600" b="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評估性能</a:t>
            </a:r>
            <a:br>
              <a:rPr lang="en-US" altLang="zh-TW" sz="1600" dirty="0">
                <a:latin typeface="微軟正黑體" panose="020B0604030504040204" pitchFamily="34" charset="-120"/>
                <a:ea typeface="微軟正黑體" panose="020B0604030504040204" pitchFamily="34" charset="-120"/>
              </a:rPr>
            </a:br>
            <a:r>
              <a:rPr lang="zh-TW" altLang="en-US" sz="1600" b="0" dirty="0">
                <a:latin typeface="微軟正黑體" panose="020B0604030504040204" pitchFamily="34" charset="-120"/>
                <a:ea typeface="微軟正黑體" panose="020B0604030504040204" pitchFamily="34" charset="-120"/>
              </a:rPr>
              <a:t>測試模型在預定任務上的性能，根據需要進行進一步的微調。</a:t>
            </a:r>
            <a:br>
              <a:rPr lang="en-US" altLang="zh-TW" sz="1600" b="0" dirty="0">
                <a:latin typeface="微軟正黑體" panose="020B0604030504040204" pitchFamily="34" charset="-120"/>
                <a:ea typeface="微軟正黑體" panose="020B0604030504040204" pitchFamily="34" charset="-120"/>
              </a:rPr>
            </a:br>
            <a:br>
              <a:rPr lang="zh-TW" altLang="en-US" sz="1600" b="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應用到保險推薦系統</a:t>
            </a:r>
            <a:br>
              <a:rPr lang="en-US" altLang="zh-TW" sz="1600" dirty="0">
                <a:latin typeface="微軟正黑體" panose="020B0604030504040204" pitchFamily="34" charset="-120"/>
                <a:ea typeface="微軟正黑體" panose="020B0604030504040204" pitchFamily="34" charset="-120"/>
              </a:rPr>
            </a:br>
            <a:r>
              <a:rPr lang="zh-TW" altLang="en-US" sz="1600" b="0" dirty="0">
                <a:latin typeface="微軟正黑體" panose="020B0604030504040204" pitchFamily="34" charset="-120"/>
                <a:ea typeface="微軟正黑體" panose="020B0604030504040204" pitchFamily="34" charset="-120"/>
              </a:rPr>
              <a:t>將微調後的 </a:t>
            </a:r>
            <a:r>
              <a:rPr lang="en-US" altLang="zh-TW" sz="1600" b="0" dirty="0">
                <a:latin typeface="微軟正黑體" panose="020B0604030504040204" pitchFamily="34" charset="-120"/>
                <a:ea typeface="微軟正黑體" panose="020B0604030504040204" pitchFamily="34" charset="-120"/>
              </a:rPr>
              <a:t>GPT </a:t>
            </a:r>
            <a:r>
              <a:rPr lang="zh-TW" altLang="en-US" sz="1600" b="0" dirty="0">
                <a:latin typeface="微軟正黑體" panose="020B0604030504040204" pitchFamily="34" charset="-120"/>
                <a:ea typeface="微軟正黑體" panose="020B0604030504040204" pitchFamily="34" charset="-120"/>
              </a:rPr>
              <a:t>模型集成到保險推薦系統中，以增強對話理解和生成相應的保險建議。</a:t>
            </a:r>
          </a:p>
        </p:txBody>
      </p:sp>
      <p:sp>
        <p:nvSpPr>
          <p:cNvPr id="7" name="標題 1">
            <a:extLst>
              <a:ext uri="{FF2B5EF4-FFF2-40B4-BE49-F238E27FC236}">
                <a16:creationId xmlns:a16="http://schemas.microsoft.com/office/drawing/2014/main" id="{7A7E3B15-97BE-1D47-7216-090B60AD1750}"/>
              </a:ext>
            </a:extLst>
          </p:cNvPr>
          <p:cNvSpPr txBox="1">
            <a:spLocks/>
          </p:cNvSpPr>
          <p:nvPr/>
        </p:nvSpPr>
        <p:spPr>
          <a:xfrm>
            <a:off x="713225" y="419625"/>
            <a:ext cx="7717500" cy="57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4200"/>
              <a:buFont typeface="Poppins"/>
              <a:buNone/>
              <a:defRPr sz="4200" b="1" i="0" u="none" strike="noStrike" cap="none">
                <a:solidFill>
                  <a:schemeClr val="dk1"/>
                </a:solidFill>
                <a:latin typeface="Poppins"/>
                <a:ea typeface="Poppins"/>
                <a:cs typeface="Poppins"/>
                <a:sym typeface="Poppins"/>
              </a:defRPr>
            </a:lvl9pPr>
          </a:lstStyle>
          <a:p>
            <a:pPr algn="l"/>
            <a:r>
              <a:rPr lang="en-US" altLang="zh-TW" sz="3000" dirty="0">
                <a:latin typeface="微軟正黑體" panose="020B0604030504040204" pitchFamily="34" charset="-120"/>
                <a:ea typeface="微軟正黑體" panose="020B0604030504040204" pitchFamily="34" charset="-120"/>
              </a:rPr>
              <a:t>GPT</a:t>
            </a:r>
            <a:r>
              <a:rPr lang="zh-TW" altLang="en-US" sz="3000" dirty="0">
                <a:latin typeface="微軟正黑體" panose="020B0604030504040204" pitchFamily="34" charset="-120"/>
                <a:ea typeface="微軟正黑體" panose="020B0604030504040204" pitchFamily="34" charset="-120"/>
              </a:rPr>
              <a:t>應用於保險推薦模型</a:t>
            </a:r>
          </a:p>
        </p:txBody>
      </p:sp>
    </p:spTree>
    <p:extLst>
      <p:ext uri="{BB962C8B-B14F-4D97-AF65-F5344CB8AC3E}">
        <p14:creationId xmlns:p14="http://schemas.microsoft.com/office/powerpoint/2010/main" val="378315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0"/>
          <p:cNvSpPr txBox="1">
            <a:spLocks noGrp="1"/>
          </p:cNvSpPr>
          <p:nvPr>
            <p:ph type="title"/>
          </p:nvPr>
        </p:nvSpPr>
        <p:spPr>
          <a:xfrm>
            <a:off x="4305015" y="2009367"/>
            <a:ext cx="3602100" cy="144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br>
              <a:rPr lang="zh-TW" altLang="en-US" dirty="0">
                <a:solidFill>
                  <a:schemeClr val="accent1"/>
                </a:solidFill>
                <a:latin typeface="微軟正黑體" panose="020B0604030504040204" pitchFamily="34" charset="-120"/>
                <a:ea typeface="微軟正黑體" panose="020B0604030504040204" pitchFamily="34" charset="-120"/>
              </a:rPr>
            </a:br>
            <a:r>
              <a:rPr lang="zh-TW" altLang="en-US" dirty="0">
                <a:solidFill>
                  <a:schemeClr val="accent1"/>
                </a:solidFill>
                <a:latin typeface="微軟正黑體" panose="020B0604030504040204" pitchFamily="34" charset="-120"/>
                <a:ea typeface="微軟正黑體" panose="020B0604030504040204" pitchFamily="34" charset="-120"/>
              </a:rPr>
              <a:t>結論與展望</a:t>
            </a:r>
          </a:p>
        </p:txBody>
      </p:sp>
      <p:sp>
        <p:nvSpPr>
          <p:cNvPr id="624" name="Google Shape;624;p30"/>
          <p:cNvSpPr txBox="1">
            <a:spLocks noGrp="1"/>
          </p:cNvSpPr>
          <p:nvPr>
            <p:ph type="title" idx="2"/>
          </p:nvPr>
        </p:nvSpPr>
        <p:spPr>
          <a:xfrm>
            <a:off x="6445307" y="1009867"/>
            <a:ext cx="1461408"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US" altLang="zh-TW" b="1" dirty="0"/>
              <a:t>06</a:t>
            </a:r>
            <a:endParaRPr b="1" dirty="0"/>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副標題 2">
            <a:extLst>
              <a:ext uri="{FF2B5EF4-FFF2-40B4-BE49-F238E27FC236}">
                <a16:creationId xmlns:a16="http://schemas.microsoft.com/office/drawing/2014/main" id="{9636BBCD-722B-A768-8E2B-CF214F807E36}"/>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95841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ltLang="en-US" b="1" dirty="0">
                <a:latin typeface="微軟正黑體" panose="020B0604030504040204" pitchFamily="34" charset="-120"/>
                <a:ea typeface="微軟正黑體" panose="020B0604030504040204" pitchFamily="34" charset="-120"/>
              </a:rPr>
              <a:t>未來可行發展</a:t>
            </a:r>
            <a:endParaRPr b="1" dirty="0">
              <a:latin typeface="微軟正黑體" panose="020B0604030504040204" pitchFamily="34" charset="-120"/>
              <a:ea typeface="微軟正黑體" panose="020B0604030504040204" pitchFamily="34" charset="-120"/>
            </a:endParaRPr>
          </a:p>
        </p:txBody>
      </p:sp>
      <p:sp>
        <p:nvSpPr>
          <p:cNvPr id="699" name="Google Shape;699;p33"/>
          <p:cNvSpPr txBox="1">
            <a:spLocks noGrp="1"/>
          </p:cNvSpPr>
          <p:nvPr>
            <p:ph type="subTitle" idx="1"/>
          </p:nvPr>
        </p:nvSpPr>
        <p:spPr>
          <a:xfrm>
            <a:off x="1895623" y="1491770"/>
            <a:ext cx="25293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zh-TW" altLang="en-US" b="1" dirty="0">
                <a:latin typeface="微軟正黑體" panose="020B0604030504040204" pitchFamily="34" charset="-120"/>
                <a:ea typeface="微軟正黑體" panose="020B0604030504040204" pitchFamily="34" charset="-120"/>
              </a:rPr>
              <a:t>大型語言模型</a:t>
            </a:r>
            <a:endParaRPr b="1" dirty="0">
              <a:latin typeface="微軟正黑體" panose="020B0604030504040204" pitchFamily="34" charset="-120"/>
              <a:ea typeface="微軟正黑體" panose="020B0604030504040204" pitchFamily="34" charset="-120"/>
            </a:endParaRPr>
          </a:p>
        </p:txBody>
      </p:sp>
      <p:sp>
        <p:nvSpPr>
          <p:cNvPr id="700" name="Google Shape;700;p33"/>
          <p:cNvSpPr txBox="1">
            <a:spLocks noGrp="1"/>
          </p:cNvSpPr>
          <p:nvPr>
            <p:ph type="subTitle" idx="2"/>
          </p:nvPr>
        </p:nvSpPr>
        <p:spPr>
          <a:xfrm>
            <a:off x="1895623" y="1921576"/>
            <a:ext cx="2529300" cy="51600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dk1"/>
              </a:buClr>
              <a:buSzPts val="1100"/>
              <a:buFont typeface="Arial"/>
              <a:buNone/>
            </a:pPr>
            <a:r>
              <a:rPr lang="zh-TW" altLang="en-US" dirty="0">
                <a:latin typeface="微軟正黑體" panose="020B0604030504040204" pitchFamily="34" charset="-120"/>
                <a:ea typeface="微軟正黑體" panose="020B0604030504040204" pitchFamily="34" charset="-120"/>
              </a:rPr>
              <a:t>可以運用大型語言模型或神經網絡來做出更好的預測</a:t>
            </a:r>
            <a:endParaRPr dirty="0">
              <a:latin typeface="微軟正黑體" panose="020B0604030504040204" pitchFamily="34" charset="-120"/>
              <a:ea typeface="微軟正黑體" panose="020B0604030504040204" pitchFamily="34" charset="-120"/>
            </a:endParaRPr>
          </a:p>
        </p:txBody>
      </p:sp>
      <p:sp>
        <p:nvSpPr>
          <p:cNvPr id="701" name="Google Shape;701;p33"/>
          <p:cNvSpPr txBox="1">
            <a:spLocks noGrp="1"/>
          </p:cNvSpPr>
          <p:nvPr>
            <p:ph type="subTitle" idx="3"/>
          </p:nvPr>
        </p:nvSpPr>
        <p:spPr>
          <a:xfrm>
            <a:off x="5311923" y="1491770"/>
            <a:ext cx="25293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zh-TW" altLang="en-US" b="1" dirty="0">
                <a:latin typeface="微軟正黑體" panose="020B0604030504040204" pitchFamily="34" charset="-120"/>
                <a:ea typeface="微軟正黑體" panose="020B0604030504040204" pitchFamily="34" charset="-120"/>
              </a:rPr>
              <a:t>預處理改善</a:t>
            </a:r>
            <a:endParaRPr b="1" dirty="0">
              <a:latin typeface="微軟正黑體" panose="020B0604030504040204" pitchFamily="34" charset="-120"/>
              <a:ea typeface="微軟正黑體" panose="020B0604030504040204" pitchFamily="34" charset="-120"/>
            </a:endParaRPr>
          </a:p>
        </p:txBody>
      </p:sp>
      <p:sp>
        <p:nvSpPr>
          <p:cNvPr id="702" name="Google Shape;702;p33"/>
          <p:cNvSpPr txBox="1">
            <a:spLocks noGrp="1"/>
          </p:cNvSpPr>
          <p:nvPr>
            <p:ph type="subTitle" idx="4"/>
          </p:nvPr>
        </p:nvSpPr>
        <p:spPr>
          <a:xfrm>
            <a:off x="5311923" y="1921575"/>
            <a:ext cx="2529300" cy="671629"/>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dk1"/>
              </a:buClr>
              <a:buSzPts val="1100"/>
              <a:buFont typeface="Arial"/>
              <a:buNone/>
            </a:pPr>
            <a:r>
              <a:rPr lang="zh-TW" altLang="en-US" dirty="0">
                <a:latin typeface="微軟正黑體" panose="020B0604030504040204" pitchFamily="34" charset="-120"/>
                <a:ea typeface="微軟正黑體" panose="020B0604030504040204" pitchFamily="34" charset="-120"/>
              </a:rPr>
              <a:t>細緻化預處理的過程，例如增加停用詞或是利用</a:t>
            </a:r>
            <a:r>
              <a:rPr lang="en-US" altLang="zh-TW" dirty="0">
                <a:latin typeface="微軟正黑體" panose="020B0604030504040204" pitchFamily="34" charset="-120"/>
                <a:ea typeface="微軟正黑體" panose="020B0604030504040204" pitchFamily="34" charset="-120"/>
              </a:rPr>
              <a:t>word2</a:t>
            </a:r>
            <a:r>
              <a:rPr lang="en-US" altLang="zh-TW" dirty="0"/>
              <a:t>V</a:t>
            </a:r>
            <a:r>
              <a:rPr lang="en-US" altLang="zh-TW" dirty="0">
                <a:latin typeface="微軟正黑體" panose="020B0604030504040204" pitchFamily="34" charset="-120"/>
                <a:ea typeface="微軟正黑體" panose="020B0604030504040204" pitchFamily="34" charset="-120"/>
              </a:rPr>
              <a:t>ec</a:t>
            </a:r>
            <a:r>
              <a:rPr lang="zh-TW" altLang="en-US" dirty="0">
                <a:latin typeface="微軟正黑體" panose="020B0604030504040204" pitchFamily="34" charset="-120"/>
                <a:ea typeface="微軟正黑體" panose="020B0604030504040204" pitchFamily="34" charset="-120"/>
              </a:rPr>
              <a:t>來加入文本前後文關係</a:t>
            </a:r>
            <a:endParaRPr dirty="0">
              <a:latin typeface="微軟正黑體" panose="020B0604030504040204" pitchFamily="34" charset="-120"/>
              <a:ea typeface="微軟正黑體" panose="020B0604030504040204" pitchFamily="34" charset="-120"/>
            </a:endParaRPr>
          </a:p>
        </p:txBody>
      </p:sp>
      <p:sp>
        <p:nvSpPr>
          <p:cNvPr id="703" name="Google Shape;703;p33"/>
          <p:cNvSpPr txBox="1">
            <a:spLocks noGrp="1"/>
          </p:cNvSpPr>
          <p:nvPr>
            <p:ph type="subTitle" idx="5"/>
          </p:nvPr>
        </p:nvSpPr>
        <p:spPr>
          <a:xfrm>
            <a:off x="1892677" y="2557647"/>
            <a:ext cx="25293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zh-TW" altLang="en-US" b="1" dirty="0">
                <a:latin typeface="微軟正黑體" panose="020B0604030504040204" pitchFamily="34" charset="-120"/>
                <a:ea typeface="微軟正黑體" panose="020B0604030504040204" pitchFamily="34" charset="-120"/>
              </a:rPr>
              <a:t>加入更多變數</a:t>
            </a:r>
            <a:endParaRPr b="1" dirty="0">
              <a:latin typeface="微軟正黑體" panose="020B0604030504040204" pitchFamily="34" charset="-120"/>
              <a:ea typeface="微軟正黑體" panose="020B0604030504040204" pitchFamily="34" charset="-120"/>
            </a:endParaRPr>
          </a:p>
        </p:txBody>
      </p:sp>
      <p:sp>
        <p:nvSpPr>
          <p:cNvPr id="704" name="Google Shape;704;p33"/>
          <p:cNvSpPr txBox="1">
            <a:spLocks noGrp="1"/>
          </p:cNvSpPr>
          <p:nvPr>
            <p:ph type="subTitle" idx="6"/>
          </p:nvPr>
        </p:nvSpPr>
        <p:spPr>
          <a:xfrm>
            <a:off x="1892677" y="2987447"/>
            <a:ext cx="2529300" cy="51600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dk1"/>
              </a:buClr>
              <a:buSzPts val="1100"/>
              <a:buFont typeface="Arial"/>
              <a:buNone/>
            </a:pPr>
            <a:r>
              <a:rPr lang="zh-TW" altLang="en-US" dirty="0">
                <a:latin typeface="微軟正黑體" panose="020B0604030504040204" pitchFamily="34" charset="-120"/>
                <a:ea typeface="微軟正黑體" panose="020B0604030504040204" pitchFamily="34" charset="-120"/>
              </a:rPr>
              <a:t>加入除了文本以外的變數來針對客戶特徵做出更符合需求的保險推薦</a:t>
            </a:r>
            <a:endParaRPr dirty="0">
              <a:latin typeface="微軟正黑體" panose="020B0604030504040204" pitchFamily="34" charset="-120"/>
              <a:ea typeface="微軟正黑體" panose="020B0604030504040204" pitchFamily="34" charset="-120"/>
            </a:endParaRPr>
          </a:p>
        </p:txBody>
      </p:sp>
      <p:sp>
        <p:nvSpPr>
          <p:cNvPr id="705" name="Google Shape;705;p33"/>
          <p:cNvSpPr txBox="1">
            <a:spLocks noGrp="1"/>
          </p:cNvSpPr>
          <p:nvPr>
            <p:ph type="subTitle" idx="7"/>
          </p:nvPr>
        </p:nvSpPr>
        <p:spPr>
          <a:xfrm>
            <a:off x="5311923" y="2659201"/>
            <a:ext cx="25293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dk1"/>
              </a:buClr>
              <a:buSzPts val="1100"/>
              <a:buFont typeface="Arial"/>
              <a:buNone/>
            </a:pPr>
            <a:r>
              <a:rPr lang="zh-TW" altLang="en-US" b="1" dirty="0">
                <a:latin typeface="微軟正黑體" panose="020B0604030504040204" pitchFamily="34" charset="-120"/>
                <a:ea typeface="微軟正黑體" panose="020B0604030504040204" pitchFamily="34" charset="-120"/>
              </a:rPr>
              <a:t>嵌入</a:t>
            </a:r>
            <a:r>
              <a:rPr lang="en-US" altLang="zh-TW" b="1" dirty="0">
                <a:latin typeface="微軟正黑體" panose="020B0604030504040204" pitchFamily="34" charset="-120"/>
                <a:ea typeface="微軟正黑體" panose="020B0604030504040204" pitchFamily="34" charset="-120"/>
              </a:rPr>
              <a:t>GPT</a:t>
            </a:r>
            <a:endParaRPr b="1" dirty="0">
              <a:latin typeface="微軟正黑體" panose="020B0604030504040204" pitchFamily="34" charset="-120"/>
              <a:ea typeface="微軟正黑體" panose="020B0604030504040204" pitchFamily="34" charset="-120"/>
            </a:endParaRPr>
          </a:p>
        </p:txBody>
      </p:sp>
      <p:sp>
        <p:nvSpPr>
          <p:cNvPr id="706" name="Google Shape;706;p33"/>
          <p:cNvSpPr txBox="1">
            <a:spLocks noGrp="1"/>
          </p:cNvSpPr>
          <p:nvPr>
            <p:ph type="subTitle" idx="8"/>
          </p:nvPr>
        </p:nvSpPr>
        <p:spPr>
          <a:xfrm>
            <a:off x="5311923" y="3089001"/>
            <a:ext cx="2529300" cy="516000"/>
          </a:xfrm>
          <a:prstGeom prst="rect">
            <a:avLst/>
          </a:prstGeom>
        </p:spPr>
        <p:txBody>
          <a:bodyPr spcFirstLastPara="1" wrap="square" lIns="91425" tIns="91425" rIns="91425" bIns="0" anchor="t" anchorCtr="0">
            <a:noAutofit/>
          </a:bodyPr>
          <a:lstStyle/>
          <a:p>
            <a:pPr marL="0" lvl="0" indent="0" algn="l" rtl="0">
              <a:spcBef>
                <a:spcPts val="0"/>
              </a:spcBef>
              <a:spcAft>
                <a:spcPts val="1600"/>
              </a:spcAft>
              <a:buClr>
                <a:schemeClr val="dk1"/>
              </a:buClr>
              <a:buSzPts val="1100"/>
              <a:buFont typeface="Arial"/>
              <a:buNone/>
            </a:pPr>
            <a:r>
              <a:rPr lang="zh-TW" altLang="en-US" dirty="0">
                <a:latin typeface="微軟正黑體" panose="020B0604030504040204" pitchFamily="34" charset="-120"/>
                <a:ea typeface="微軟正黑體" panose="020B0604030504040204" pitchFamily="34" charset="-120"/>
              </a:rPr>
              <a:t>將</a:t>
            </a:r>
            <a:r>
              <a:rPr lang="en-US" altLang="zh-TW" dirty="0">
                <a:latin typeface="微軟正黑體" panose="020B0604030504040204" pitchFamily="34" charset="-120"/>
                <a:ea typeface="微軟正黑體" panose="020B0604030504040204" pitchFamily="34" charset="-120"/>
              </a:rPr>
              <a:t>GPT</a:t>
            </a:r>
            <a:r>
              <a:rPr lang="zh-TW" altLang="en-US" dirty="0">
                <a:latin typeface="微軟正黑體" panose="020B0604030504040204" pitchFamily="34" charset="-120"/>
                <a:ea typeface="微軟正黑體" panose="020B0604030504040204" pitchFamily="34" charset="-120"/>
              </a:rPr>
              <a:t>的生成能力應用於保險推薦問題</a:t>
            </a:r>
            <a:endParaRPr dirty="0">
              <a:latin typeface="微軟正黑體" panose="020B0604030504040204" pitchFamily="34" charset="-120"/>
              <a:ea typeface="微軟正黑體" panose="020B0604030504040204" pitchFamily="34" charset="-120"/>
            </a:endParaRPr>
          </a:p>
        </p:txBody>
      </p:sp>
      <p:sp>
        <p:nvSpPr>
          <p:cNvPr id="707" name="Google Shape;707;p33"/>
          <p:cNvSpPr/>
          <p:nvPr/>
        </p:nvSpPr>
        <p:spPr>
          <a:xfrm flipH="1">
            <a:off x="1197673" y="1623119"/>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3"/>
          <p:cNvGrpSpPr/>
          <p:nvPr/>
        </p:nvGrpSpPr>
        <p:grpSpPr>
          <a:xfrm>
            <a:off x="1478071" y="1582995"/>
            <a:ext cx="360400" cy="374350"/>
            <a:chOff x="1292925" y="238125"/>
            <a:chExt cx="5033525" cy="5228350"/>
          </a:xfrm>
        </p:grpSpPr>
        <p:sp>
          <p:nvSpPr>
            <p:cNvPr id="709" name="Google Shape;709;p33"/>
            <p:cNvSpPr/>
            <p:nvPr/>
          </p:nvSpPr>
          <p:spPr>
            <a:xfrm>
              <a:off x="4991300" y="1473975"/>
              <a:ext cx="1199750" cy="1199725"/>
            </a:xfrm>
            <a:custGeom>
              <a:avLst/>
              <a:gdLst/>
              <a:ahLst/>
              <a:cxnLst/>
              <a:rect l="l" t="t" r="r" b="b"/>
              <a:pathLst>
                <a:path w="47990" h="47989" extrusionOk="0">
                  <a:moveTo>
                    <a:pt x="47989" y="23994"/>
                  </a:moveTo>
                  <a:cubicBezTo>
                    <a:pt x="47989" y="37254"/>
                    <a:pt x="37254" y="47988"/>
                    <a:pt x="23995" y="47988"/>
                  </a:cubicBezTo>
                  <a:cubicBezTo>
                    <a:pt x="10736" y="47988"/>
                    <a:pt x="1" y="37254"/>
                    <a:pt x="1" y="23994"/>
                  </a:cubicBezTo>
                  <a:cubicBezTo>
                    <a:pt x="1" y="10735"/>
                    <a:pt x="10736" y="0"/>
                    <a:pt x="23995" y="0"/>
                  </a:cubicBezTo>
                  <a:cubicBezTo>
                    <a:pt x="37254" y="0"/>
                    <a:pt x="47989" y="10735"/>
                    <a:pt x="47989" y="23994"/>
                  </a:cubicBezTo>
                  <a:close/>
                  <a:moveTo>
                    <a:pt x="47989" y="23994"/>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365150" y="4047400"/>
              <a:ext cx="306400" cy="418500"/>
            </a:xfrm>
            <a:custGeom>
              <a:avLst/>
              <a:gdLst/>
              <a:ahLst/>
              <a:cxnLst/>
              <a:rect l="l" t="t" r="r" b="b"/>
              <a:pathLst>
                <a:path w="12256" h="16740" extrusionOk="0">
                  <a:moveTo>
                    <a:pt x="1" y="10612"/>
                  </a:moveTo>
                  <a:cubicBezTo>
                    <a:pt x="1" y="13995"/>
                    <a:pt x="2746" y="16740"/>
                    <a:pt x="6128" y="16740"/>
                  </a:cubicBezTo>
                  <a:cubicBezTo>
                    <a:pt x="9510" y="16740"/>
                    <a:pt x="12255" y="13995"/>
                    <a:pt x="12255" y="10612"/>
                  </a:cubicBezTo>
                  <a:lnTo>
                    <a:pt x="12255" y="0"/>
                  </a:lnTo>
                  <a:lnTo>
                    <a:pt x="1" y="0"/>
                  </a:lnTo>
                  <a:close/>
                  <a:moveTo>
                    <a:pt x="1" y="10612"/>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292925" y="238125"/>
              <a:ext cx="4461850" cy="3502925"/>
            </a:xfrm>
            <a:custGeom>
              <a:avLst/>
              <a:gdLst/>
              <a:ahLst/>
              <a:cxnLst/>
              <a:rect l="l" t="t" r="r" b="b"/>
              <a:pathLst>
                <a:path w="178474" h="140117" extrusionOk="0">
                  <a:moveTo>
                    <a:pt x="144137" y="96712"/>
                  </a:moveTo>
                  <a:cubicBezTo>
                    <a:pt x="141809" y="93918"/>
                    <a:pt x="139897" y="90731"/>
                    <a:pt x="138451" y="87251"/>
                  </a:cubicBezTo>
                  <a:cubicBezTo>
                    <a:pt x="134775" y="78355"/>
                    <a:pt x="134775" y="68502"/>
                    <a:pt x="138451" y="59605"/>
                  </a:cubicBezTo>
                  <a:cubicBezTo>
                    <a:pt x="144995" y="43797"/>
                    <a:pt x="161710" y="34655"/>
                    <a:pt x="178474" y="37768"/>
                  </a:cubicBezTo>
                  <a:lnTo>
                    <a:pt x="178474" y="6127"/>
                  </a:lnTo>
                  <a:cubicBezTo>
                    <a:pt x="178474" y="2745"/>
                    <a:pt x="175729" y="0"/>
                    <a:pt x="172347" y="0"/>
                  </a:cubicBezTo>
                  <a:lnTo>
                    <a:pt x="6128" y="0"/>
                  </a:lnTo>
                  <a:cubicBezTo>
                    <a:pt x="2746" y="0"/>
                    <a:pt x="1" y="2745"/>
                    <a:pt x="1" y="6127"/>
                  </a:cubicBezTo>
                  <a:lnTo>
                    <a:pt x="1" y="133989"/>
                  </a:lnTo>
                  <a:cubicBezTo>
                    <a:pt x="1" y="137372"/>
                    <a:pt x="2697" y="140117"/>
                    <a:pt x="6104" y="140117"/>
                  </a:cubicBezTo>
                  <a:lnTo>
                    <a:pt x="130290" y="140117"/>
                  </a:lnTo>
                  <a:cubicBezTo>
                    <a:pt x="130265" y="133695"/>
                    <a:pt x="130241" y="127299"/>
                    <a:pt x="130241" y="120877"/>
                  </a:cubicBezTo>
                  <a:cubicBezTo>
                    <a:pt x="130241" y="113402"/>
                    <a:pt x="133280" y="106295"/>
                    <a:pt x="138549" y="101025"/>
                  </a:cubicBezTo>
                  <a:cubicBezTo>
                    <a:pt x="140216" y="99359"/>
                    <a:pt x="142078" y="97913"/>
                    <a:pt x="144137" y="96712"/>
                  </a:cubicBezTo>
                  <a:close/>
                  <a:moveTo>
                    <a:pt x="128255" y="53258"/>
                  </a:moveTo>
                  <a:lnTo>
                    <a:pt x="108918" y="72570"/>
                  </a:lnTo>
                  <a:cubicBezTo>
                    <a:pt x="106541" y="74972"/>
                    <a:pt x="102644" y="74972"/>
                    <a:pt x="100266" y="72570"/>
                  </a:cubicBezTo>
                  <a:lnTo>
                    <a:pt x="84556" y="56860"/>
                  </a:lnTo>
                  <a:lnTo>
                    <a:pt x="51543" y="89874"/>
                  </a:lnTo>
                  <a:cubicBezTo>
                    <a:pt x="49141" y="92251"/>
                    <a:pt x="45269" y="92251"/>
                    <a:pt x="42867" y="89874"/>
                  </a:cubicBezTo>
                  <a:lnTo>
                    <a:pt x="32132" y="79114"/>
                  </a:lnTo>
                  <a:lnTo>
                    <a:pt x="22304" y="88942"/>
                  </a:lnTo>
                  <a:cubicBezTo>
                    <a:pt x="19902" y="91344"/>
                    <a:pt x="16030" y="91344"/>
                    <a:pt x="13628" y="88942"/>
                  </a:cubicBezTo>
                  <a:cubicBezTo>
                    <a:pt x="11250" y="86565"/>
                    <a:pt x="11250" y="82668"/>
                    <a:pt x="13628" y="80291"/>
                  </a:cubicBezTo>
                  <a:lnTo>
                    <a:pt x="27794" y="66125"/>
                  </a:lnTo>
                  <a:cubicBezTo>
                    <a:pt x="30196" y="63723"/>
                    <a:pt x="34068" y="63723"/>
                    <a:pt x="36470" y="66125"/>
                  </a:cubicBezTo>
                  <a:lnTo>
                    <a:pt x="47205" y="76884"/>
                  </a:lnTo>
                  <a:lnTo>
                    <a:pt x="80218" y="43871"/>
                  </a:lnTo>
                  <a:cubicBezTo>
                    <a:pt x="82596" y="41469"/>
                    <a:pt x="86492" y="41469"/>
                    <a:pt x="88870" y="43871"/>
                  </a:cubicBezTo>
                  <a:lnTo>
                    <a:pt x="104604" y="59581"/>
                  </a:lnTo>
                  <a:lnTo>
                    <a:pt x="119604" y="44581"/>
                  </a:lnTo>
                  <a:cubicBezTo>
                    <a:pt x="121981" y="42180"/>
                    <a:pt x="125854" y="42180"/>
                    <a:pt x="128255" y="44581"/>
                  </a:cubicBezTo>
                  <a:cubicBezTo>
                    <a:pt x="130657" y="46983"/>
                    <a:pt x="130657" y="50856"/>
                    <a:pt x="128255" y="53258"/>
                  </a:cubicBezTo>
                  <a:close/>
                  <a:moveTo>
                    <a:pt x="128255" y="53258"/>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4855275" y="2864225"/>
              <a:ext cx="1471175" cy="2602250"/>
            </a:xfrm>
            <a:custGeom>
              <a:avLst/>
              <a:gdLst/>
              <a:ahLst/>
              <a:cxnLst/>
              <a:rect l="l" t="t" r="r" b="b"/>
              <a:pathLst>
                <a:path w="58847" h="104090" extrusionOk="0">
                  <a:moveTo>
                    <a:pt x="54043" y="4657"/>
                  </a:moveTo>
                  <a:cubicBezTo>
                    <a:pt x="51126" y="1814"/>
                    <a:pt x="47131" y="25"/>
                    <a:pt x="42842" y="25"/>
                  </a:cubicBezTo>
                  <a:cubicBezTo>
                    <a:pt x="42083" y="25"/>
                    <a:pt x="20049" y="1"/>
                    <a:pt x="15858" y="1"/>
                  </a:cubicBezTo>
                  <a:cubicBezTo>
                    <a:pt x="7305" y="1"/>
                    <a:pt x="1" y="7280"/>
                    <a:pt x="1" y="15833"/>
                  </a:cubicBezTo>
                  <a:lnTo>
                    <a:pt x="74" y="47376"/>
                  </a:lnTo>
                  <a:cubicBezTo>
                    <a:pt x="74" y="51273"/>
                    <a:pt x="1471" y="54827"/>
                    <a:pt x="3800" y="57596"/>
                  </a:cubicBezTo>
                  <a:cubicBezTo>
                    <a:pt x="5025" y="59042"/>
                    <a:pt x="6520" y="60268"/>
                    <a:pt x="8187" y="61199"/>
                  </a:cubicBezTo>
                  <a:lnTo>
                    <a:pt x="8187" y="97423"/>
                  </a:lnTo>
                  <a:cubicBezTo>
                    <a:pt x="8187" y="97619"/>
                    <a:pt x="8162" y="97791"/>
                    <a:pt x="8162" y="97962"/>
                  </a:cubicBezTo>
                  <a:cubicBezTo>
                    <a:pt x="8162" y="101344"/>
                    <a:pt x="10907" y="104089"/>
                    <a:pt x="14290" y="104089"/>
                  </a:cubicBezTo>
                  <a:lnTo>
                    <a:pt x="44607" y="104065"/>
                  </a:lnTo>
                  <a:cubicBezTo>
                    <a:pt x="47989" y="104065"/>
                    <a:pt x="50710" y="101344"/>
                    <a:pt x="50710" y="97962"/>
                  </a:cubicBezTo>
                  <a:lnTo>
                    <a:pt x="50685" y="61199"/>
                  </a:lnTo>
                  <a:cubicBezTo>
                    <a:pt x="52352" y="60268"/>
                    <a:pt x="53847" y="59042"/>
                    <a:pt x="55072" y="57596"/>
                  </a:cubicBezTo>
                  <a:cubicBezTo>
                    <a:pt x="57401" y="54827"/>
                    <a:pt x="58798" y="51273"/>
                    <a:pt x="58798" y="47376"/>
                  </a:cubicBezTo>
                  <a:cubicBezTo>
                    <a:pt x="58798" y="47376"/>
                    <a:pt x="58847" y="15858"/>
                    <a:pt x="58847" y="15858"/>
                  </a:cubicBezTo>
                  <a:cubicBezTo>
                    <a:pt x="58847" y="11520"/>
                    <a:pt x="56984" y="7549"/>
                    <a:pt x="54043" y="4657"/>
                  </a:cubicBezTo>
                  <a:close/>
                  <a:moveTo>
                    <a:pt x="54043" y="4657"/>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3"/>
          <p:cNvGrpSpPr/>
          <p:nvPr/>
        </p:nvGrpSpPr>
        <p:grpSpPr>
          <a:xfrm>
            <a:off x="4904640" y="2718676"/>
            <a:ext cx="334911" cy="374350"/>
            <a:chOff x="1476150" y="238125"/>
            <a:chExt cx="4677525" cy="5228350"/>
          </a:xfrm>
        </p:grpSpPr>
        <p:sp>
          <p:nvSpPr>
            <p:cNvPr id="714" name="Google Shape;714;p33"/>
            <p:cNvSpPr/>
            <p:nvPr/>
          </p:nvSpPr>
          <p:spPr>
            <a:xfrm>
              <a:off x="1476150" y="4445650"/>
              <a:ext cx="1511600" cy="1020825"/>
            </a:xfrm>
            <a:custGeom>
              <a:avLst/>
              <a:gdLst/>
              <a:ahLst/>
              <a:cxnLst/>
              <a:rect l="l" t="t" r="r" b="b"/>
              <a:pathLst>
                <a:path w="60464" h="40833" extrusionOk="0">
                  <a:moveTo>
                    <a:pt x="14803" y="1"/>
                  </a:moveTo>
                  <a:cubicBezTo>
                    <a:pt x="10857" y="1"/>
                    <a:pt x="7132" y="1545"/>
                    <a:pt x="4338" y="4339"/>
                  </a:cubicBezTo>
                  <a:cubicBezTo>
                    <a:pt x="1544" y="7133"/>
                    <a:pt x="0" y="10858"/>
                    <a:pt x="25" y="14780"/>
                  </a:cubicBezTo>
                  <a:lnTo>
                    <a:pt x="49" y="28921"/>
                  </a:lnTo>
                  <a:cubicBezTo>
                    <a:pt x="49" y="31200"/>
                    <a:pt x="1324" y="33308"/>
                    <a:pt x="3358" y="34362"/>
                  </a:cubicBezTo>
                  <a:cubicBezTo>
                    <a:pt x="11617" y="38602"/>
                    <a:pt x="20906" y="40832"/>
                    <a:pt x="30244" y="40832"/>
                  </a:cubicBezTo>
                  <a:cubicBezTo>
                    <a:pt x="39582" y="40832"/>
                    <a:pt x="48871" y="38602"/>
                    <a:pt x="57130" y="34362"/>
                  </a:cubicBezTo>
                  <a:cubicBezTo>
                    <a:pt x="59164" y="33308"/>
                    <a:pt x="60439" y="31200"/>
                    <a:pt x="60439" y="28921"/>
                  </a:cubicBezTo>
                  <a:lnTo>
                    <a:pt x="60463" y="14804"/>
                  </a:lnTo>
                  <a:cubicBezTo>
                    <a:pt x="60463" y="10907"/>
                    <a:pt x="58944" y="7206"/>
                    <a:pt x="56150" y="4412"/>
                  </a:cubicBezTo>
                  <a:cubicBezTo>
                    <a:pt x="53356" y="1618"/>
                    <a:pt x="49483" y="25"/>
                    <a:pt x="45562" y="25"/>
                  </a:cubicBezTo>
                  <a:cubicBezTo>
                    <a:pt x="40464" y="25"/>
                    <a:pt x="19877" y="1"/>
                    <a:pt x="148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1682625" y="3212875"/>
              <a:ext cx="1099250" cy="1099225"/>
            </a:xfrm>
            <a:custGeom>
              <a:avLst/>
              <a:gdLst/>
              <a:ahLst/>
              <a:cxnLst/>
              <a:rect l="l" t="t" r="r" b="b"/>
              <a:pathLst>
                <a:path w="43970" h="43969" extrusionOk="0">
                  <a:moveTo>
                    <a:pt x="21985" y="0"/>
                  </a:moveTo>
                  <a:cubicBezTo>
                    <a:pt x="9853" y="0"/>
                    <a:pt x="1" y="9853"/>
                    <a:pt x="1" y="21984"/>
                  </a:cubicBezTo>
                  <a:cubicBezTo>
                    <a:pt x="1" y="34092"/>
                    <a:pt x="9853" y="43969"/>
                    <a:pt x="21985" y="43969"/>
                  </a:cubicBezTo>
                  <a:cubicBezTo>
                    <a:pt x="34092" y="43969"/>
                    <a:pt x="43969" y="34092"/>
                    <a:pt x="43969" y="21984"/>
                  </a:cubicBezTo>
                  <a:cubicBezTo>
                    <a:pt x="43969" y="9853"/>
                    <a:pt x="34092" y="0"/>
                    <a:pt x="21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4642050" y="4445650"/>
              <a:ext cx="1511625" cy="1020825"/>
            </a:xfrm>
            <a:custGeom>
              <a:avLst/>
              <a:gdLst/>
              <a:ahLst/>
              <a:cxnLst/>
              <a:rect l="l" t="t" r="r" b="b"/>
              <a:pathLst>
                <a:path w="60465" h="40833" extrusionOk="0">
                  <a:moveTo>
                    <a:pt x="14780" y="1"/>
                  </a:moveTo>
                  <a:cubicBezTo>
                    <a:pt x="10834" y="1"/>
                    <a:pt x="7108" y="1545"/>
                    <a:pt x="4314" y="4339"/>
                  </a:cubicBezTo>
                  <a:cubicBezTo>
                    <a:pt x="1520" y="7133"/>
                    <a:pt x="1" y="10858"/>
                    <a:pt x="1" y="14780"/>
                  </a:cubicBezTo>
                  <a:lnTo>
                    <a:pt x="25" y="28921"/>
                  </a:lnTo>
                  <a:cubicBezTo>
                    <a:pt x="25" y="31200"/>
                    <a:pt x="1300" y="33308"/>
                    <a:pt x="3359" y="34362"/>
                  </a:cubicBezTo>
                  <a:cubicBezTo>
                    <a:pt x="11594" y="38602"/>
                    <a:pt x="20882" y="40832"/>
                    <a:pt x="30220" y="40832"/>
                  </a:cubicBezTo>
                  <a:cubicBezTo>
                    <a:pt x="39558" y="40832"/>
                    <a:pt x="48847" y="38602"/>
                    <a:pt x="57106" y="34362"/>
                  </a:cubicBezTo>
                  <a:cubicBezTo>
                    <a:pt x="59141" y="33308"/>
                    <a:pt x="60415" y="31200"/>
                    <a:pt x="60440" y="28921"/>
                  </a:cubicBezTo>
                  <a:lnTo>
                    <a:pt x="60440" y="14804"/>
                  </a:lnTo>
                  <a:cubicBezTo>
                    <a:pt x="60464" y="10907"/>
                    <a:pt x="58920" y="7206"/>
                    <a:pt x="56126" y="4412"/>
                  </a:cubicBezTo>
                  <a:cubicBezTo>
                    <a:pt x="53332" y="1618"/>
                    <a:pt x="49460" y="25"/>
                    <a:pt x="45538" y="25"/>
                  </a:cubicBezTo>
                  <a:cubicBezTo>
                    <a:pt x="40440" y="25"/>
                    <a:pt x="19878" y="1"/>
                    <a:pt x="147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4847925" y="3212875"/>
              <a:ext cx="1099250" cy="1099225"/>
            </a:xfrm>
            <a:custGeom>
              <a:avLst/>
              <a:gdLst/>
              <a:ahLst/>
              <a:cxnLst/>
              <a:rect l="l" t="t" r="r" b="b"/>
              <a:pathLst>
                <a:path w="43970" h="43969" extrusionOk="0">
                  <a:moveTo>
                    <a:pt x="21985" y="0"/>
                  </a:moveTo>
                  <a:cubicBezTo>
                    <a:pt x="9853" y="0"/>
                    <a:pt x="1" y="9853"/>
                    <a:pt x="1" y="21984"/>
                  </a:cubicBezTo>
                  <a:cubicBezTo>
                    <a:pt x="1" y="34092"/>
                    <a:pt x="9853" y="43969"/>
                    <a:pt x="21985" y="43969"/>
                  </a:cubicBezTo>
                  <a:cubicBezTo>
                    <a:pt x="34093" y="43969"/>
                    <a:pt x="43970" y="34092"/>
                    <a:pt x="43970" y="21984"/>
                  </a:cubicBezTo>
                  <a:cubicBezTo>
                    <a:pt x="43970" y="9853"/>
                    <a:pt x="34093" y="0"/>
                    <a:pt x="21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661100" y="238125"/>
              <a:ext cx="306375" cy="487125"/>
            </a:xfrm>
            <a:custGeom>
              <a:avLst/>
              <a:gdLst/>
              <a:ahLst/>
              <a:cxnLst/>
              <a:rect l="l" t="t" r="r" b="b"/>
              <a:pathLst>
                <a:path w="12255" h="19485" extrusionOk="0">
                  <a:moveTo>
                    <a:pt x="6128" y="0"/>
                  </a:moveTo>
                  <a:cubicBezTo>
                    <a:pt x="2745" y="0"/>
                    <a:pt x="0" y="2745"/>
                    <a:pt x="0" y="6127"/>
                  </a:cubicBezTo>
                  <a:lnTo>
                    <a:pt x="0" y="13357"/>
                  </a:lnTo>
                  <a:cubicBezTo>
                    <a:pt x="0" y="16739"/>
                    <a:pt x="2745" y="19484"/>
                    <a:pt x="6128" y="19484"/>
                  </a:cubicBezTo>
                  <a:cubicBezTo>
                    <a:pt x="9510" y="19484"/>
                    <a:pt x="12255" y="16739"/>
                    <a:pt x="12255" y="13357"/>
                  </a:cubicBezTo>
                  <a:lnTo>
                    <a:pt x="12255" y="6127"/>
                  </a:lnTo>
                  <a:cubicBezTo>
                    <a:pt x="12255" y="2745"/>
                    <a:pt x="9510" y="0"/>
                    <a:pt x="6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5036650" y="1795025"/>
              <a:ext cx="487150" cy="306400"/>
            </a:xfrm>
            <a:custGeom>
              <a:avLst/>
              <a:gdLst/>
              <a:ahLst/>
              <a:cxnLst/>
              <a:rect l="l" t="t" r="r" b="b"/>
              <a:pathLst>
                <a:path w="19486" h="12256" extrusionOk="0">
                  <a:moveTo>
                    <a:pt x="6128" y="1"/>
                  </a:moveTo>
                  <a:cubicBezTo>
                    <a:pt x="2746" y="1"/>
                    <a:pt x="1" y="2721"/>
                    <a:pt x="1" y="6128"/>
                  </a:cubicBezTo>
                  <a:cubicBezTo>
                    <a:pt x="1" y="9510"/>
                    <a:pt x="2746" y="12255"/>
                    <a:pt x="6128" y="12255"/>
                  </a:cubicBezTo>
                  <a:lnTo>
                    <a:pt x="13358" y="12255"/>
                  </a:lnTo>
                  <a:cubicBezTo>
                    <a:pt x="16765" y="12255"/>
                    <a:pt x="19485" y="9510"/>
                    <a:pt x="19485" y="6128"/>
                  </a:cubicBezTo>
                  <a:cubicBezTo>
                    <a:pt x="19485" y="2721"/>
                    <a:pt x="16765" y="1"/>
                    <a:pt x="13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104175" y="1795025"/>
              <a:ext cx="487150" cy="306400"/>
            </a:xfrm>
            <a:custGeom>
              <a:avLst/>
              <a:gdLst/>
              <a:ahLst/>
              <a:cxnLst/>
              <a:rect l="l" t="t" r="r" b="b"/>
              <a:pathLst>
                <a:path w="19486" h="12256" extrusionOk="0">
                  <a:moveTo>
                    <a:pt x="6128" y="1"/>
                  </a:moveTo>
                  <a:cubicBezTo>
                    <a:pt x="2746" y="1"/>
                    <a:pt x="1" y="2721"/>
                    <a:pt x="1" y="6128"/>
                  </a:cubicBezTo>
                  <a:cubicBezTo>
                    <a:pt x="1" y="9510"/>
                    <a:pt x="2746" y="12255"/>
                    <a:pt x="6128" y="12255"/>
                  </a:cubicBezTo>
                  <a:lnTo>
                    <a:pt x="13358" y="12255"/>
                  </a:lnTo>
                  <a:cubicBezTo>
                    <a:pt x="16740" y="12255"/>
                    <a:pt x="19485" y="9510"/>
                    <a:pt x="19485" y="6128"/>
                  </a:cubicBezTo>
                  <a:cubicBezTo>
                    <a:pt x="19485" y="2721"/>
                    <a:pt x="16740" y="1"/>
                    <a:pt x="13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291050" y="1016550"/>
              <a:ext cx="506750" cy="396775"/>
            </a:xfrm>
            <a:custGeom>
              <a:avLst/>
              <a:gdLst/>
              <a:ahLst/>
              <a:cxnLst/>
              <a:rect l="l" t="t" r="r" b="b"/>
              <a:pathLst>
                <a:path w="20270" h="15871" extrusionOk="0">
                  <a:moveTo>
                    <a:pt x="7007" y="1"/>
                  </a:moveTo>
                  <a:cubicBezTo>
                    <a:pt x="4886" y="1"/>
                    <a:pt x="2826" y="1097"/>
                    <a:pt x="1692" y="3053"/>
                  </a:cubicBezTo>
                  <a:cubicBezTo>
                    <a:pt x="1" y="5994"/>
                    <a:pt x="1006" y="9744"/>
                    <a:pt x="3947" y="11435"/>
                  </a:cubicBezTo>
                  <a:lnTo>
                    <a:pt x="10196" y="15038"/>
                  </a:lnTo>
                  <a:cubicBezTo>
                    <a:pt x="11177" y="15601"/>
                    <a:pt x="12231" y="15871"/>
                    <a:pt x="13260" y="15871"/>
                  </a:cubicBezTo>
                  <a:cubicBezTo>
                    <a:pt x="15368" y="15871"/>
                    <a:pt x="17426" y="14768"/>
                    <a:pt x="18578" y="12807"/>
                  </a:cubicBezTo>
                  <a:cubicBezTo>
                    <a:pt x="20270" y="9866"/>
                    <a:pt x="19265" y="6116"/>
                    <a:pt x="16324" y="4425"/>
                  </a:cubicBezTo>
                  <a:lnTo>
                    <a:pt x="10074" y="822"/>
                  </a:lnTo>
                  <a:cubicBezTo>
                    <a:pt x="9105" y="265"/>
                    <a:pt x="8048" y="1"/>
                    <a:pt x="7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2860875" y="446725"/>
              <a:ext cx="440575" cy="462950"/>
            </a:xfrm>
            <a:custGeom>
              <a:avLst/>
              <a:gdLst/>
              <a:ahLst/>
              <a:cxnLst/>
              <a:rect l="l" t="t" r="r" b="b"/>
              <a:pathLst>
                <a:path w="17623" h="18518" extrusionOk="0">
                  <a:moveTo>
                    <a:pt x="6997" y="1"/>
                  </a:moveTo>
                  <a:cubicBezTo>
                    <a:pt x="5959" y="1"/>
                    <a:pt x="4908" y="265"/>
                    <a:pt x="3947" y="822"/>
                  </a:cubicBezTo>
                  <a:cubicBezTo>
                    <a:pt x="1006" y="2513"/>
                    <a:pt x="1" y="6263"/>
                    <a:pt x="1692" y="9180"/>
                  </a:cubicBezTo>
                  <a:lnTo>
                    <a:pt x="5319" y="15454"/>
                  </a:lnTo>
                  <a:cubicBezTo>
                    <a:pt x="6447" y="17415"/>
                    <a:pt x="8505" y="18518"/>
                    <a:pt x="10613" y="18518"/>
                  </a:cubicBezTo>
                  <a:cubicBezTo>
                    <a:pt x="11667" y="18518"/>
                    <a:pt x="12721" y="18248"/>
                    <a:pt x="13677" y="17684"/>
                  </a:cubicBezTo>
                  <a:cubicBezTo>
                    <a:pt x="16618" y="15993"/>
                    <a:pt x="17623" y="12243"/>
                    <a:pt x="15932" y="9327"/>
                  </a:cubicBezTo>
                  <a:lnTo>
                    <a:pt x="12304" y="3053"/>
                  </a:lnTo>
                  <a:cubicBezTo>
                    <a:pt x="11170" y="1097"/>
                    <a:pt x="9111" y="1"/>
                    <a:pt x="69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4327125" y="446725"/>
              <a:ext cx="440575" cy="462950"/>
            </a:xfrm>
            <a:custGeom>
              <a:avLst/>
              <a:gdLst/>
              <a:ahLst/>
              <a:cxnLst/>
              <a:rect l="l" t="t" r="r" b="b"/>
              <a:pathLst>
                <a:path w="17623" h="18518" extrusionOk="0">
                  <a:moveTo>
                    <a:pt x="10626" y="1"/>
                  </a:moveTo>
                  <a:cubicBezTo>
                    <a:pt x="8513" y="1"/>
                    <a:pt x="6453" y="1097"/>
                    <a:pt x="5319" y="3053"/>
                  </a:cubicBezTo>
                  <a:lnTo>
                    <a:pt x="1692" y="9327"/>
                  </a:lnTo>
                  <a:cubicBezTo>
                    <a:pt x="0" y="12243"/>
                    <a:pt x="1005" y="15993"/>
                    <a:pt x="3946" y="17684"/>
                  </a:cubicBezTo>
                  <a:cubicBezTo>
                    <a:pt x="4902" y="18248"/>
                    <a:pt x="5956" y="18518"/>
                    <a:pt x="6985" y="18518"/>
                  </a:cubicBezTo>
                  <a:cubicBezTo>
                    <a:pt x="9118" y="18518"/>
                    <a:pt x="11176" y="17415"/>
                    <a:pt x="12304" y="15454"/>
                  </a:cubicBezTo>
                  <a:lnTo>
                    <a:pt x="15931" y="9180"/>
                  </a:lnTo>
                  <a:cubicBezTo>
                    <a:pt x="17622" y="6263"/>
                    <a:pt x="16617" y="2513"/>
                    <a:pt x="13676" y="822"/>
                  </a:cubicBezTo>
                  <a:cubicBezTo>
                    <a:pt x="12716" y="265"/>
                    <a:pt x="11664" y="1"/>
                    <a:pt x="10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830775" y="1016550"/>
              <a:ext cx="506750" cy="396775"/>
            </a:xfrm>
            <a:custGeom>
              <a:avLst/>
              <a:gdLst/>
              <a:ahLst/>
              <a:cxnLst/>
              <a:rect l="l" t="t" r="r" b="b"/>
              <a:pathLst>
                <a:path w="20270" h="15871" extrusionOk="0">
                  <a:moveTo>
                    <a:pt x="13258" y="1"/>
                  </a:moveTo>
                  <a:cubicBezTo>
                    <a:pt x="12219" y="1"/>
                    <a:pt x="11165" y="265"/>
                    <a:pt x="10196" y="822"/>
                  </a:cubicBezTo>
                  <a:lnTo>
                    <a:pt x="3947" y="4425"/>
                  </a:lnTo>
                  <a:cubicBezTo>
                    <a:pt x="1005" y="6116"/>
                    <a:pt x="1" y="9866"/>
                    <a:pt x="1692" y="12807"/>
                  </a:cubicBezTo>
                  <a:cubicBezTo>
                    <a:pt x="2819" y="14768"/>
                    <a:pt x="4878" y="15871"/>
                    <a:pt x="7010" y="15871"/>
                  </a:cubicBezTo>
                  <a:cubicBezTo>
                    <a:pt x="8039" y="15871"/>
                    <a:pt x="9093" y="15601"/>
                    <a:pt x="10074" y="15038"/>
                  </a:cubicBezTo>
                  <a:lnTo>
                    <a:pt x="16323" y="11435"/>
                  </a:lnTo>
                  <a:cubicBezTo>
                    <a:pt x="19265" y="9744"/>
                    <a:pt x="20269" y="5994"/>
                    <a:pt x="18578" y="3053"/>
                  </a:cubicBezTo>
                  <a:cubicBezTo>
                    <a:pt x="17428" y="1097"/>
                    <a:pt x="15374" y="1"/>
                    <a:pt x="13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4830775" y="2482800"/>
              <a:ext cx="506750" cy="396775"/>
            </a:xfrm>
            <a:custGeom>
              <a:avLst/>
              <a:gdLst/>
              <a:ahLst/>
              <a:cxnLst/>
              <a:rect l="l" t="t" r="r" b="b"/>
              <a:pathLst>
                <a:path w="20270" h="15871" extrusionOk="0">
                  <a:moveTo>
                    <a:pt x="7006" y="0"/>
                  </a:moveTo>
                  <a:cubicBezTo>
                    <a:pt x="4886" y="0"/>
                    <a:pt x="2826" y="1096"/>
                    <a:pt x="1692" y="3052"/>
                  </a:cubicBezTo>
                  <a:cubicBezTo>
                    <a:pt x="1" y="5993"/>
                    <a:pt x="1005" y="9743"/>
                    <a:pt x="3947" y="11434"/>
                  </a:cubicBezTo>
                  <a:lnTo>
                    <a:pt x="10196" y="15037"/>
                  </a:lnTo>
                  <a:cubicBezTo>
                    <a:pt x="11152" y="15601"/>
                    <a:pt x="12206" y="15870"/>
                    <a:pt x="13260" y="15870"/>
                  </a:cubicBezTo>
                  <a:cubicBezTo>
                    <a:pt x="15368" y="15870"/>
                    <a:pt x="17426" y="14767"/>
                    <a:pt x="18578" y="12807"/>
                  </a:cubicBezTo>
                  <a:cubicBezTo>
                    <a:pt x="20269" y="9866"/>
                    <a:pt x="19265" y="6116"/>
                    <a:pt x="16323" y="4425"/>
                  </a:cubicBezTo>
                  <a:lnTo>
                    <a:pt x="10074" y="822"/>
                  </a:lnTo>
                  <a:cubicBezTo>
                    <a:pt x="9105" y="265"/>
                    <a:pt x="8048" y="0"/>
                    <a:pt x="7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291050" y="2482800"/>
              <a:ext cx="506750" cy="396775"/>
            </a:xfrm>
            <a:custGeom>
              <a:avLst/>
              <a:gdLst/>
              <a:ahLst/>
              <a:cxnLst/>
              <a:rect l="l" t="t" r="r" b="b"/>
              <a:pathLst>
                <a:path w="20270" h="15871" extrusionOk="0">
                  <a:moveTo>
                    <a:pt x="13264" y="0"/>
                  </a:moveTo>
                  <a:cubicBezTo>
                    <a:pt x="12222" y="0"/>
                    <a:pt x="11165" y="265"/>
                    <a:pt x="10196" y="822"/>
                  </a:cubicBezTo>
                  <a:lnTo>
                    <a:pt x="3947" y="4425"/>
                  </a:lnTo>
                  <a:cubicBezTo>
                    <a:pt x="1006" y="6116"/>
                    <a:pt x="1" y="9866"/>
                    <a:pt x="1692" y="12807"/>
                  </a:cubicBezTo>
                  <a:cubicBezTo>
                    <a:pt x="2844" y="14767"/>
                    <a:pt x="4903" y="15870"/>
                    <a:pt x="7010" y="15870"/>
                  </a:cubicBezTo>
                  <a:cubicBezTo>
                    <a:pt x="8040" y="15870"/>
                    <a:pt x="9094" y="15601"/>
                    <a:pt x="10074" y="15037"/>
                  </a:cubicBezTo>
                  <a:lnTo>
                    <a:pt x="16324" y="11434"/>
                  </a:lnTo>
                  <a:cubicBezTo>
                    <a:pt x="19265" y="9743"/>
                    <a:pt x="20270" y="5993"/>
                    <a:pt x="18578" y="3052"/>
                  </a:cubicBezTo>
                  <a:cubicBezTo>
                    <a:pt x="17444" y="1096"/>
                    <a:pt x="15385" y="0"/>
                    <a:pt x="13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2683800" y="814675"/>
              <a:ext cx="2260975" cy="2139650"/>
            </a:xfrm>
            <a:custGeom>
              <a:avLst/>
              <a:gdLst/>
              <a:ahLst/>
              <a:cxnLst/>
              <a:rect l="l" t="t" r="r" b="b"/>
              <a:pathLst>
                <a:path w="90439" h="85586" extrusionOk="0">
                  <a:moveTo>
                    <a:pt x="45220" y="1"/>
                  </a:moveTo>
                  <a:cubicBezTo>
                    <a:pt x="20270" y="1"/>
                    <a:pt x="1" y="20294"/>
                    <a:pt x="1" y="45219"/>
                  </a:cubicBezTo>
                  <a:cubicBezTo>
                    <a:pt x="1" y="61812"/>
                    <a:pt x="9045" y="77056"/>
                    <a:pt x="23627" y="84973"/>
                  </a:cubicBezTo>
                  <a:cubicBezTo>
                    <a:pt x="23946" y="85144"/>
                    <a:pt x="24167" y="85365"/>
                    <a:pt x="24338" y="85585"/>
                  </a:cubicBezTo>
                  <a:lnTo>
                    <a:pt x="39166" y="85585"/>
                  </a:lnTo>
                  <a:cubicBezTo>
                    <a:pt x="39117" y="85291"/>
                    <a:pt x="39092" y="84973"/>
                    <a:pt x="39092" y="84654"/>
                  </a:cubicBezTo>
                  <a:lnTo>
                    <a:pt x="39092" y="57033"/>
                  </a:lnTo>
                  <a:lnTo>
                    <a:pt x="31813" y="49754"/>
                  </a:lnTo>
                  <a:cubicBezTo>
                    <a:pt x="29436" y="47352"/>
                    <a:pt x="29436" y="43479"/>
                    <a:pt x="31813" y="41077"/>
                  </a:cubicBezTo>
                  <a:cubicBezTo>
                    <a:pt x="33014" y="39889"/>
                    <a:pt x="34583" y="39294"/>
                    <a:pt x="36151" y="39294"/>
                  </a:cubicBezTo>
                  <a:cubicBezTo>
                    <a:pt x="37720" y="39294"/>
                    <a:pt x="39288" y="39889"/>
                    <a:pt x="40489" y="41077"/>
                  </a:cubicBezTo>
                  <a:lnTo>
                    <a:pt x="45220" y="45808"/>
                  </a:lnTo>
                  <a:lnTo>
                    <a:pt x="49950" y="41077"/>
                  </a:lnTo>
                  <a:cubicBezTo>
                    <a:pt x="51138" y="39889"/>
                    <a:pt x="52707" y="39294"/>
                    <a:pt x="54276" y="39294"/>
                  </a:cubicBezTo>
                  <a:cubicBezTo>
                    <a:pt x="55844" y="39294"/>
                    <a:pt x="57413" y="39889"/>
                    <a:pt x="58601" y="41077"/>
                  </a:cubicBezTo>
                  <a:cubicBezTo>
                    <a:pt x="61003" y="43479"/>
                    <a:pt x="61003" y="47352"/>
                    <a:pt x="58601" y="49754"/>
                  </a:cubicBezTo>
                  <a:lnTo>
                    <a:pt x="51347" y="57033"/>
                  </a:lnTo>
                  <a:lnTo>
                    <a:pt x="51347" y="84654"/>
                  </a:lnTo>
                  <a:cubicBezTo>
                    <a:pt x="51347" y="84973"/>
                    <a:pt x="51322" y="85291"/>
                    <a:pt x="51273" y="85585"/>
                  </a:cubicBezTo>
                  <a:lnTo>
                    <a:pt x="66101" y="85585"/>
                  </a:lnTo>
                  <a:cubicBezTo>
                    <a:pt x="66273" y="85365"/>
                    <a:pt x="66493" y="85144"/>
                    <a:pt x="66812" y="84973"/>
                  </a:cubicBezTo>
                  <a:cubicBezTo>
                    <a:pt x="81395" y="77056"/>
                    <a:pt x="90438" y="61812"/>
                    <a:pt x="90438" y="45219"/>
                  </a:cubicBezTo>
                  <a:cubicBezTo>
                    <a:pt x="90438" y="20294"/>
                    <a:pt x="70145" y="1"/>
                    <a:pt x="45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299600" y="3260650"/>
              <a:ext cx="1029375" cy="511050"/>
            </a:xfrm>
            <a:custGeom>
              <a:avLst/>
              <a:gdLst/>
              <a:ahLst/>
              <a:cxnLst/>
              <a:rect l="l" t="t" r="r" b="b"/>
              <a:pathLst>
                <a:path w="41175" h="20442" extrusionOk="0">
                  <a:moveTo>
                    <a:pt x="0" y="1"/>
                  </a:moveTo>
                  <a:cubicBezTo>
                    <a:pt x="98" y="11299"/>
                    <a:pt x="9289" y="20441"/>
                    <a:pt x="20588" y="20441"/>
                  </a:cubicBezTo>
                  <a:cubicBezTo>
                    <a:pt x="31886" y="20441"/>
                    <a:pt x="41077" y="11299"/>
                    <a:pt x="4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3"/>
          <p:cNvGrpSpPr/>
          <p:nvPr/>
        </p:nvGrpSpPr>
        <p:grpSpPr>
          <a:xfrm>
            <a:off x="4904799" y="1591336"/>
            <a:ext cx="343990" cy="348731"/>
            <a:chOff x="1221250" y="238125"/>
            <a:chExt cx="5157275" cy="5228350"/>
          </a:xfrm>
        </p:grpSpPr>
        <p:sp>
          <p:nvSpPr>
            <p:cNvPr id="730" name="Google Shape;730;p33"/>
            <p:cNvSpPr/>
            <p:nvPr/>
          </p:nvSpPr>
          <p:spPr>
            <a:xfrm>
              <a:off x="1392200" y="820200"/>
              <a:ext cx="1362100" cy="1362100"/>
            </a:xfrm>
            <a:custGeom>
              <a:avLst/>
              <a:gdLst/>
              <a:ahLst/>
              <a:cxnLst/>
              <a:rect l="l" t="t" r="r" b="b"/>
              <a:pathLst>
                <a:path w="54484" h="54484" extrusionOk="0">
                  <a:moveTo>
                    <a:pt x="27254" y="0"/>
                  </a:moveTo>
                  <a:cubicBezTo>
                    <a:pt x="12230" y="0"/>
                    <a:pt x="0" y="12230"/>
                    <a:pt x="0" y="27254"/>
                  </a:cubicBezTo>
                  <a:cubicBezTo>
                    <a:pt x="0" y="42278"/>
                    <a:pt x="12230" y="54483"/>
                    <a:pt x="27254" y="54483"/>
                  </a:cubicBezTo>
                  <a:cubicBezTo>
                    <a:pt x="42278" y="54483"/>
                    <a:pt x="54483" y="42278"/>
                    <a:pt x="54483" y="27254"/>
                  </a:cubicBezTo>
                  <a:cubicBezTo>
                    <a:pt x="54483" y="12230"/>
                    <a:pt x="42278" y="0"/>
                    <a:pt x="2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3477900" y="238125"/>
              <a:ext cx="2900625" cy="5228350"/>
            </a:xfrm>
            <a:custGeom>
              <a:avLst/>
              <a:gdLst/>
              <a:ahLst/>
              <a:cxnLst/>
              <a:rect l="l" t="t" r="r" b="b"/>
              <a:pathLst>
                <a:path w="116025" h="209134" extrusionOk="0">
                  <a:moveTo>
                    <a:pt x="6127" y="0"/>
                  </a:moveTo>
                  <a:cubicBezTo>
                    <a:pt x="2745" y="0"/>
                    <a:pt x="0" y="2745"/>
                    <a:pt x="0" y="6127"/>
                  </a:cubicBezTo>
                  <a:lnTo>
                    <a:pt x="0" y="203006"/>
                  </a:lnTo>
                  <a:cubicBezTo>
                    <a:pt x="0" y="206388"/>
                    <a:pt x="2745" y="209133"/>
                    <a:pt x="6127" y="209133"/>
                  </a:cubicBezTo>
                  <a:cubicBezTo>
                    <a:pt x="9510" y="209133"/>
                    <a:pt x="12255" y="206388"/>
                    <a:pt x="12255" y="203006"/>
                  </a:cubicBezTo>
                  <a:lnTo>
                    <a:pt x="12255" y="87325"/>
                  </a:lnTo>
                  <a:cubicBezTo>
                    <a:pt x="18388" y="90038"/>
                    <a:pt x="24544" y="91267"/>
                    <a:pt x="30740" y="91267"/>
                  </a:cubicBezTo>
                  <a:cubicBezTo>
                    <a:pt x="31203" y="91267"/>
                    <a:pt x="31667" y="91260"/>
                    <a:pt x="32131" y="91246"/>
                  </a:cubicBezTo>
                  <a:cubicBezTo>
                    <a:pt x="41837" y="90928"/>
                    <a:pt x="51395" y="87619"/>
                    <a:pt x="61027" y="82178"/>
                  </a:cubicBezTo>
                  <a:cubicBezTo>
                    <a:pt x="68331" y="78036"/>
                    <a:pt x="75757" y="76100"/>
                    <a:pt x="83208" y="76100"/>
                  </a:cubicBezTo>
                  <a:cubicBezTo>
                    <a:pt x="91001" y="76100"/>
                    <a:pt x="98893" y="78207"/>
                    <a:pt x="106760" y="82129"/>
                  </a:cubicBezTo>
                  <a:cubicBezTo>
                    <a:pt x="107667" y="82668"/>
                    <a:pt x="108746" y="82987"/>
                    <a:pt x="109898" y="82987"/>
                  </a:cubicBezTo>
                  <a:cubicBezTo>
                    <a:pt x="113280" y="82987"/>
                    <a:pt x="116025" y="80242"/>
                    <a:pt x="116025" y="76860"/>
                  </a:cubicBezTo>
                  <a:lnTo>
                    <a:pt x="116025" y="16764"/>
                  </a:lnTo>
                  <a:lnTo>
                    <a:pt x="116000" y="16764"/>
                  </a:lnTo>
                  <a:cubicBezTo>
                    <a:pt x="116000" y="14828"/>
                    <a:pt x="115093" y="12941"/>
                    <a:pt x="113378" y="11764"/>
                  </a:cubicBezTo>
                  <a:cubicBezTo>
                    <a:pt x="104034" y="5224"/>
                    <a:pt x="94713" y="2357"/>
                    <a:pt x="85287" y="2357"/>
                  </a:cubicBezTo>
                  <a:cubicBezTo>
                    <a:pt x="84823" y="2357"/>
                    <a:pt x="84358" y="2364"/>
                    <a:pt x="83894" y="2377"/>
                  </a:cubicBezTo>
                  <a:cubicBezTo>
                    <a:pt x="74188" y="2671"/>
                    <a:pt x="64630" y="6005"/>
                    <a:pt x="54998" y="11446"/>
                  </a:cubicBezTo>
                  <a:cubicBezTo>
                    <a:pt x="47694" y="15588"/>
                    <a:pt x="40268" y="17524"/>
                    <a:pt x="32817" y="17524"/>
                  </a:cubicBezTo>
                  <a:cubicBezTo>
                    <a:pt x="26004" y="17524"/>
                    <a:pt x="19142" y="15906"/>
                    <a:pt x="12255" y="12892"/>
                  </a:cubicBezTo>
                  <a:lnTo>
                    <a:pt x="12255" y="6127"/>
                  </a:lnTo>
                  <a:cubicBezTo>
                    <a:pt x="12255" y="2745"/>
                    <a:pt x="9510" y="0"/>
                    <a:pt x="6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1221250" y="2464125"/>
              <a:ext cx="1950300" cy="3002350"/>
            </a:xfrm>
            <a:custGeom>
              <a:avLst/>
              <a:gdLst/>
              <a:ahLst/>
              <a:cxnLst/>
              <a:rect l="l" t="t" r="r" b="b"/>
              <a:pathLst>
                <a:path w="78012" h="120094" extrusionOk="0">
                  <a:moveTo>
                    <a:pt x="17671" y="0"/>
                  </a:moveTo>
                  <a:cubicBezTo>
                    <a:pt x="8113" y="0"/>
                    <a:pt x="0" y="7990"/>
                    <a:pt x="0" y="17573"/>
                  </a:cubicBezTo>
                  <a:lnTo>
                    <a:pt x="0" y="54532"/>
                  </a:lnTo>
                  <a:cubicBezTo>
                    <a:pt x="0" y="61297"/>
                    <a:pt x="3848" y="67228"/>
                    <a:pt x="9608" y="70169"/>
                  </a:cubicBezTo>
                  <a:lnTo>
                    <a:pt x="9632" y="113966"/>
                  </a:lnTo>
                  <a:cubicBezTo>
                    <a:pt x="9632" y="117348"/>
                    <a:pt x="12377" y="120093"/>
                    <a:pt x="15760" y="120093"/>
                  </a:cubicBezTo>
                  <a:lnTo>
                    <a:pt x="52278" y="120093"/>
                  </a:lnTo>
                  <a:cubicBezTo>
                    <a:pt x="55660" y="120093"/>
                    <a:pt x="58405" y="117348"/>
                    <a:pt x="58405" y="113966"/>
                  </a:cubicBezTo>
                  <a:lnTo>
                    <a:pt x="58405" y="36764"/>
                  </a:lnTo>
                  <a:lnTo>
                    <a:pt x="78012" y="36764"/>
                  </a:lnTo>
                  <a:lnTo>
                    <a:pt x="780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3"/>
          <p:cNvGrpSpPr/>
          <p:nvPr/>
        </p:nvGrpSpPr>
        <p:grpSpPr>
          <a:xfrm>
            <a:off x="1468147" y="2655222"/>
            <a:ext cx="374350" cy="374350"/>
            <a:chOff x="1190625" y="238125"/>
            <a:chExt cx="5228350" cy="5228350"/>
          </a:xfrm>
        </p:grpSpPr>
        <p:sp>
          <p:nvSpPr>
            <p:cNvPr id="734" name="Google Shape;734;p33"/>
            <p:cNvSpPr/>
            <p:nvPr/>
          </p:nvSpPr>
          <p:spPr>
            <a:xfrm>
              <a:off x="1190625" y="2699400"/>
              <a:ext cx="1305725" cy="306400"/>
            </a:xfrm>
            <a:custGeom>
              <a:avLst/>
              <a:gdLst/>
              <a:ahLst/>
              <a:cxnLst/>
              <a:rect l="l" t="t" r="r" b="b"/>
              <a:pathLst>
                <a:path w="52229" h="12256" extrusionOk="0">
                  <a:moveTo>
                    <a:pt x="6127" y="1"/>
                  </a:moveTo>
                  <a:cubicBezTo>
                    <a:pt x="2745" y="1"/>
                    <a:pt x="0" y="2746"/>
                    <a:pt x="0" y="6128"/>
                  </a:cubicBezTo>
                  <a:cubicBezTo>
                    <a:pt x="0" y="9510"/>
                    <a:pt x="2745" y="12255"/>
                    <a:pt x="6127" y="12255"/>
                  </a:cubicBezTo>
                  <a:lnTo>
                    <a:pt x="52228" y="12255"/>
                  </a:lnTo>
                  <a:cubicBezTo>
                    <a:pt x="52008" y="10245"/>
                    <a:pt x="51885" y="8187"/>
                    <a:pt x="51885" y="6128"/>
                  </a:cubicBezTo>
                  <a:cubicBezTo>
                    <a:pt x="51885" y="4045"/>
                    <a:pt x="52008" y="2010"/>
                    <a:pt x="52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4265250" y="778525"/>
              <a:ext cx="1613925" cy="1614550"/>
            </a:xfrm>
            <a:custGeom>
              <a:avLst/>
              <a:gdLst/>
              <a:ahLst/>
              <a:cxnLst/>
              <a:rect l="l" t="t" r="r" b="b"/>
              <a:pathLst>
                <a:path w="64557" h="64582" extrusionOk="0">
                  <a:moveTo>
                    <a:pt x="0" y="1"/>
                  </a:moveTo>
                  <a:lnTo>
                    <a:pt x="0" y="33578"/>
                  </a:lnTo>
                  <a:cubicBezTo>
                    <a:pt x="7157" y="36249"/>
                    <a:pt x="13553" y="40416"/>
                    <a:pt x="18847" y="45685"/>
                  </a:cubicBezTo>
                  <a:cubicBezTo>
                    <a:pt x="24141" y="51003"/>
                    <a:pt x="28308" y="57425"/>
                    <a:pt x="30979" y="64581"/>
                  </a:cubicBezTo>
                  <a:lnTo>
                    <a:pt x="64556" y="64581"/>
                  </a:lnTo>
                  <a:cubicBezTo>
                    <a:pt x="61002" y="48479"/>
                    <a:pt x="52890" y="34117"/>
                    <a:pt x="41665" y="22867"/>
                  </a:cubicBezTo>
                  <a:cubicBezTo>
                    <a:pt x="30440" y="11642"/>
                    <a:pt x="16078" y="355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3652525" y="238125"/>
              <a:ext cx="306375" cy="1305725"/>
            </a:xfrm>
            <a:custGeom>
              <a:avLst/>
              <a:gdLst/>
              <a:ahLst/>
              <a:cxnLst/>
              <a:rect l="l" t="t" r="r" b="b"/>
              <a:pathLst>
                <a:path w="12255" h="52229" extrusionOk="0">
                  <a:moveTo>
                    <a:pt x="6103" y="0"/>
                  </a:moveTo>
                  <a:cubicBezTo>
                    <a:pt x="2966" y="0"/>
                    <a:pt x="368" y="2353"/>
                    <a:pt x="0" y="5392"/>
                  </a:cubicBezTo>
                  <a:lnTo>
                    <a:pt x="0" y="52228"/>
                  </a:lnTo>
                  <a:cubicBezTo>
                    <a:pt x="2010" y="51983"/>
                    <a:pt x="4044" y="51885"/>
                    <a:pt x="6103" y="51885"/>
                  </a:cubicBezTo>
                  <a:cubicBezTo>
                    <a:pt x="8186" y="51885"/>
                    <a:pt x="10245" y="52008"/>
                    <a:pt x="12255" y="52228"/>
                  </a:cubicBezTo>
                  <a:cubicBezTo>
                    <a:pt x="12255" y="36837"/>
                    <a:pt x="12230" y="21494"/>
                    <a:pt x="12230" y="6127"/>
                  </a:cubicBezTo>
                  <a:cubicBezTo>
                    <a:pt x="12230" y="2745"/>
                    <a:pt x="9485" y="0"/>
                    <a:pt x="6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2794100" y="1841600"/>
              <a:ext cx="2022000" cy="2022000"/>
            </a:xfrm>
            <a:custGeom>
              <a:avLst/>
              <a:gdLst/>
              <a:ahLst/>
              <a:cxnLst/>
              <a:rect l="l" t="t" r="r" b="b"/>
              <a:pathLst>
                <a:path w="80880" h="80880" extrusionOk="0">
                  <a:moveTo>
                    <a:pt x="40440" y="0"/>
                  </a:moveTo>
                  <a:cubicBezTo>
                    <a:pt x="18088" y="0"/>
                    <a:pt x="0" y="18088"/>
                    <a:pt x="0" y="40440"/>
                  </a:cubicBezTo>
                  <a:cubicBezTo>
                    <a:pt x="0" y="62767"/>
                    <a:pt x="18088" y="80879"/>
                    <a:pt x="40440" y="80879"/>
                  </a:cubicBezTo>
                  <a:cubicBezTo>
                    <a:pt x="62718" y="80879"/>
                    <a:pt x="80879" y="62743"/>
                    <a:pt x="80879" y="40440"/>
                  </a:cubicBezTo>
                  <a:cubicBezTo>
                    <a:pt x="80879" y="18137"/>
                    <a:pt x="62718" y="0"/>
                    <a:pt x="40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1730425" y="777925"/>
              <a:ext cx="1615750" cy="1615150"/>
            </a:xfrm>
            <a:custGeom>
              <a:avLst/>
              <a:gdLst/>
              <a:ahLst/>
              <a:cxnLst/>
              <a:rect l="l" t="t" r="r" b="b"/>
              <a:pathLst>
                <a:path w="64630" h="64606" extrusionOk="0">
                  <a:moveTo>
                    <a:pt x="64630" y="0"/>
                  </a:moveTo>
                  <a:cubicBezTo>
                    <a:pt x="48552" y="3554"/>
                    <a:pt x="34141" y="11642"/>
                    <a:pt x="22891" y="22891"/>
                  </a:cubicBezTo>
                  <a:cubicBezTo>
                    <a:pt x="11666" y="34141"/>
                    <a:pt x="3554" y="48503"/>
                    <a:pt x="0" y="64605"/>
                  </a:cubicBezTo>
                  <a:lnTo>
                    <a:pt x="33577" y="64605"/>
                  </a:lnTo>
                  <a:cubicBezTo>
                    <a:pt x="36249" y="57449"/>
                    <a:pt x="40415" y="51027"/>
                    <a:pt x="45709" y="45709"/>
                  </a:cubicBezTo>
                  <a:cubicBezTo>
                    <a:pt x="51027" y="40415"/>
                    <a:pt x="57473" y="36224"/>
                    <a:pt x="64630" y="33553"/>
                  </a:cubicBezTo>
                  <a:lnTo>
                    <a:pt x="64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4265250" y="3312125"/>
              <a:ext cx="1613925" cy="1613925"/>
            </a:xfrm>
            <a:custGeom>
              <a:avLst/>
              <a:gdLst/>
              <a:ahLst/>
              <a:cxnLst/>
              <a:rect l="l" t="t" r="r" b="b"/>
              <a:pathLst>
                <a:path w="64557" h="64557" extrusionOk="0">
                  <a:moveTo>
                    <a:pt x="30979" y="1"/>
                  </a:moveTo>
                  <a:cubicBezTo>
                    <a:pt x="28308" y="7157"/>
                    <a:pt x="24141" y="13578"/>
                    <a:pt x="18847" y="18872"/>
                  </a:cubicBezTo>
                  <a:cubicBezTo>
                    <a:pt x="13553" y="24166"/>
                    <a:pt x="7157" y="28333"/>
                    <a:pt x="0" y="31004"/>
                  </a:cubicBezTo>
                  <a:lnTo>
                    <a:pt x="0" y="64557"/>
                  </a:lnTo>
                  <a:cubicBezTo>
                    <a:pt x="16078" y="61027"/>
                    <a:pt x="30440" y="52915"/>
                    <a:pt x="41665" y="41690"/>
                  </a:cubicBezTo>
                  <a:cubicBezTo>
                    <a:pt x="52890" y="30440"/>
                    <a:pt x="61002" y="16078"/>
                    <a:pt x="64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1730425" y="3312125"/>
              <a:ext cx="1615750" cy="1614550"/>
            </a:xfrm>
            <a:custGeom>
              <a:avLst/>
              <a:gdLst/>
              <a:ahLst/>
              <a:cxnLst/>
              <a:rect l="l" t="t" r="r" b="b"/>
              <a:pathLst>
                <a:path w="64630" h="64582" extrusionOk="0">
                  <a:moveTo>
                    <a:pt x="0" y="1"/>
                  </a:moveTo>
                  <a:cubicBezTo>
                    <a:pt x="3554" y="16078"/>
                    <a:pt x="11666" y="30440"/>
                    <a:pt x="22891" y="41690"/>
                  </a:cubicBezTo>
                  <a:cubicBezTo>
                    <a:pt x="34141" y="52939"/>
                    <a:pt x="48552" y="61052"/>
                    <a:pt x="64630" y="64581"/>
                  </a:cubicBezTo>
                  <a:lnTo>
                    <a:pt x="64630" y="31029"/>
                  </a:lnTo>
                  <a:cubicBezTo>
                    <a:pt x="57473" y="28357"/>
                    <a:pt x="51027" y="24191"/>
                    <a:pt x="45709" y="18872"/>
                  </a:cubicBezTo>
                  <a:cubicBezTo>
                    <a:pt x="40415" y="13578"/>
                    <a:pt x="36249" y="7157"/>
                    <a:pt x="33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5113250" y="2699400"/>
              <a:ext cx="1305725" cy="306400"/>
            </a:xfrm>
            <a:custGeom>
              <a:avLst/>
              <a:gdLst/>
              <a:ahLst/>
              <a:cxnLst/>
              <a:rect l="l" t="t" r="r" b="b"/>
              <a:pathLst>
                <a:path w="52229" h="12256" extrusionOk="0">
                  <a:moveTo>
                    <a:pt x="0" y="1"/>
                  </a:moveTo>
                  <a:cubicBezTo>
                    <a:pt x="245" y="2010"/>
                    <a:pt x="368" y="4045"/>
                    <a:pt x="368" y="6128"/>
                  </a:cubicBezTo>
                  <a:cubicBezTo>
                    <a:pt x="368" y="8187"/>
                    <a:pt x="245" y="10245"/>
                    <a:pt x="0" y="12255"/>
                  </a:cubicBezTo>
                  <a:lnTo>
                    <a:pt x="46101" y="12255"/>
                  </a:lnTo>
                  <a:cubicBezTo>
                    <a:pt x="49483" y="12255"/>
                    <a:pt x="52228" y="9510"/>
                    <a:pt x="52228" y="6128"/>
                  </a:cubicBezTo>
                  <a:cubicBezTo>
                    <a:pt x="52228" y="2746"/>
                    <a:pt x="49508" y="1"/>
                    <a:pt x="46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3652525" y="4160750"/>
              <a:ext cx="306375" cy="1305725"/>
            </a:xfrm>
            <a:custGeom>
              <a:avLst/>
              <a:gdLst/>
              <a:ahLst/>
              <a:cxnLst/>
              <a:rect l="l" t="t" r="r" b="b"/>
              <a:pathLst>
                <a:path w="12255" h="52229" extrusionOk="0">
                  <a:moveTo>
                    <a:pt x="0" y="0"/>
                  </a:moveTo>
                  <a:lnTo>
                    <a:pt x="0" y="46836"/>
                  </a:lnTo>
                  <a:cubicBezTo>
                    <a:pt x="368" y="49876"/>
                    <a:pt x="2966" y="52228"/>
                    <a:pt x="6103" y="52228"/>
                  </a:cubicBezTo>
                  <a:cubicBezTo>
                    <a:pt x="9485" y="52228"/>
                    <a:pt x="12230" y="49483"/>
                    <a:pt x="12230" y="46101"/>
                  </a:cubicBezTo>
                  <a:cubicBezTo>
                    <a:pt x="12230" y="30734"/>
                    <a:pt x="12255" y="15416"/>
                    <a:pt x="12255" y="0"/>
                  </a:cubicBezTo>
                  <a:lnTo>
                    <a:pt x="12255" y="0"/>
                  </a:lnTo>
                  <a:cubicBezTo>
                    <a:pt x="10245" y="245"/>
                    <a:pt x="8186" y="368"/>
                    <a:pt x="6103" y="368"/>
                  </a:cubicBezTo>
                  <a:cubicBezTo>
                    <a:pt x="4044" y="368"/>
                    <a:pt x="2010" y="24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 name="Google Shape;743;p33"/>
          <p:cNvSpPr/>
          <p:nvPr/>
        </p:nvSpPr>
        <p:spPr>
          <a:xfrm flipH="1">
            <a:off x="1194727" y="2688996"/>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flipH="1">
            <a:off x="4607073" y="1623119"/>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flipH="1">
            <a:off x="4624248" y="2790550"/>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01;p33">
            <a:extLst>
              <a:ext uri="{FF2B5EF4-FFF2-40B4-BE49-F238E27FC236}">
                <a16:creationId xmlns:a16="http://schemas.microsoft.com/office/drawing/2014/main" id="{48E55351-7599-563D-84DD-715F2BDC6311}"/>
              </a:ext>
            </a:extLst>
          </p:cNvPr>
          <p:cNvSpPr txBox="1">
            <a:spLocks/>
          </p:cNvSpPr>
          <p:nvPr/>
        </p:nvSpPr>
        <p:spPr>
          <a:xfrm>
            <a:off x="1902523" y="3622441"/>
            <a:ext cx="2529300" cy="442500"/>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None/>
              <a:defRPr sz="2200" b="0" i="0" u="none" strike="noStrike" cap="none">
                <a:solidFill>
                  <a:schemeClr val="dk1"/>
                </a:solidFill>
                <a:latin typeface="Poppins"/>
                <a:ea typeface="Poppins"/>
                <a:cs typeface="Poppins"/>
                <a:sym typeface="Poppins"/>
              </a:defRPr>
            </a:lvl1pPr>
            <a:lvl2pPr marL="914400" marR="0" lvl="1"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buSzPts val="1100"/>
              <a:buFont typeface="Arial"/>
              <a:buNone/>
            </a:pPr>
            <a:r>
              <a:rPr lang="zh-TW" altLang="en-US" b="1" dirty="0">
                <a:latin typeface="微軟正黑體" panose="020B0604030504040204" pitchFamily="34" charset="-120"/>
                <a:ea typeface="微軟正黑體" panose="020B0604030504040204" pitchFamily="34" charset="-120"/>
              </a:rPr>
              <a:t>模型超參數調整</a:t>
            </a:r>
          </a:p>
        </p:txBody>
      </p:sp>
      <p:sp>
        <p:nvSpPr>
          <p:cNvPr id="3" name="Google Shape;702;p33">
            <a:extLst>
              <a:ext uri="{FF2B5EF4-FFF2-40B4-BE49-F238E27FC236}">
                <a16:creationId xmlns:a16="http://schemas.microsoft.com/office/drawing/2014/main" id="{698EC50F-931E-A025-EAD7-F939EC1F8D67}"/>
              </a:ext>
            </a:extLst>
          </p:cNvPr>
          <p:cNvSpPr txBox="1">
            <a:spLocks/>
          </p:cNvSpPr>
          <p:nvPr/>
        </p:nvSpPr>
        <p:spPr>
          <a:xfrm>
            <a:off x="1902523" y="4052246"/>
            <a:ext cx="2529300" cy="671629"/>
          </a:xfrm>
          <a:prstGeom prst="rect">
            <a:avLst/>
          </a:prstGeom>
          <a:noFill/>
          <a:ln>
            <a:noFill/>
          </a:ln>
        </p:spPr>
        <p:txBody>
          <a:bodyPr spcFirstLastPara="1" wrap="square" lIns="91425" tIns="91425" rIns="91425" bIns="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1pPr>
            <a:lvl2pPr marL="914400" marR="0" lvl="1"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l" rtl="0">
              <a:lnSpc>
                <a:spcPct val="115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buSzPts val="1100"/>
              <a:buFont typeface="Arial"/>
              <a:buNone/>
            </a:pPr>
            <a:r>
              <a:rPr lang="zh-TW" altLang="en-US" dirty="0">
                <a:latin typeface="微軟正黑體" panose="020B0604030504040204" pitchFamily="34" charset="-120"/>
                <a:ea typeface="微軟正黑體" panose="020B0604030504040204" pitchFamily="34" charset="-120"/>
              </a:rPr>
              <a:t>針對各個模型微調以得到最佳化模型</a:t>
            </a:r>
          </a:p>
        </p:txBody>
      </p:sp>
      <p:sp>
        <p:nvSpPr>
          <p:cNvPr id="8" name="Google Shape;744;p33">
            <a:extLst>
              <a:ext uri="{FF2B5EF4-FFF2-40B4-BE49-F238E27FC236}">
                <a16:creationId xmlns:a16="http://schemas.microsoft.com/office/drawing/2014/main" id="{90EA12F4-CF30-A9AA-3E03-176F03D9B835}"/>
              </a:ext>
            </a:extLst>
          </p:cNvPr>
          <p:cNvSpPr/>
          <p:nvPr/>
        </p:nvSpPr>
        <p:spPr>
          <a:xfrm flipH="1">
            <a:off x="1197673" y="3753790"/>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5671;p60">
            <a:extLst>
              <a:ext uri="{FF2B5EF4-FFF2-40B4-BE49-F238E27FC236}">
                <a16:creationId xmlns:a16="http://schemas.microsoft.com/office/drawing/2014/main" id="{E68EA47A-431A-00B9-70D6-823E7E534702}"/>
              </a:ext>
            </a:extLst>
          </p:cNvPr>
          <p:cNvGrpSpPr/>
          <p:nvPr/>
        </p:nvGrpSpPr>
        <p:grpSpPr>
          <a:xfrm>
            <a:off x="1514892" y="3711868"/>
            <a:ext cx="305386" cy="338602"/>
            <a:chOff x="3300325" y="249875"/>
            <a:chExt cx="433725" cy="480900"/>
          </a:xfrm>
        </p:grpSpPr>
        <p:sp>
          <p:nvSpPr>
            <p:cNvPr id="10" name="Google Shape;5672;p60">
              <a:extLst>
                <a:ext uri="{FF2B5EF4-FFF2-40B4-BE49-F238E27FC236}">
                  <a16:creationId xmlns:a16="http://schemas.microsoft.com/office/drawing/2014/main" id="{2DFE023A-3CAE-1E2E-3F86-B8D8B9874996}"/>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673;p60">
              <a:extLst>
                <a:ext uri="{FF2B5EF4-FFF2-40B4-BE49-F238E27FC236}">
                  <a16:creationId xmlns:a16="http://schemas.microsoft.com/office/drawing/2014/main" id="{75639830-A6F3-FADF-F569-FB2E668FB37F}"/>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674;p60">
              <a:extLst>
                <a:ext uri="{FF2B5EF4-FFF2-40B4-BE49-F238E27FC236}">
                  <a16:creationId xmlns:a16="http://schemas.microsoft.com/office/drawing/2014/main" id="{090F3AF5-1524-BDBA-EEC7-BEB8005C4455}"/>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675;p60">
              <a:extLst>
                <a:ext uri="{FF2B5EF4-FFF2-40B4-BE49-F238E27FC236}">
                  <a16:creationId xmlns:a16="http://schemas.microsoft.com/office/drawing/2014/main" id="{88836917-5D70-D9DA-F7A5-5A74BD6077D8}"/>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676;p60">
              <a:extLst>
                <a:ext uri="{FF2B5EF4-FFF2-40B4-BE49-F238E27FC236}">
                  <a16:creationId xmlns:a16="http://schemas.microsoft.com/office/drawing/2014/main" id="{02423E30-3A45-502D-8D49-E89395A27ACD}"/>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677;p60">
              <a:extLst>
                <a:ext uri="{FF2B5EF4-FFF2-40B4-BE49-F238E27FC236}">
                  <a16:creationId xmlns:a16="http://schemas.microsoft.com/office/drawing/2014/main" id="{ED7AE246-0BF6-2CBA-3660-A56453A2D391}"/>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6"/>
          <p:cNvSpPr/>
          <p:nvPr/>
        </p:nvSpPr>
        <p:spPr>
          <a:xfrm rot="10800000">
            <a:off x="720330" y="801003"/>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46"/>
          <p:cNvGrpSpPr/>
          <p:nvPr/>
        </p:nvGrpSpPr>
        <p:grpSpPr>
          <a:xfrm>
            <a:off x="1852898" y="947466"/>
            <a:ext cx="2079759" cy="2404093"/>
            <a:chOff x="1852898" y="947466"/>
            <a:chExt cx="2079759" cy="2404093"/>
          </a:xfrm>
        </p:grpSpPr>
        <p:grpSp>
          <p:nvGrpSpPr>
            <p:cNvPr id="1128" name="Google Shape;1128;p46"/>
            <p:cNvGrpSpPr/>
            <p:nvPr/>
          </p:nvGrpSpPr>
          <p:grpSpPr>
            <a:xfrm flipH="1">
              <a:off x="1852898" y="3018088"/>
              <a:ext cx="882533" cy="333471"/>
              <a:chOff x="3551575" y="3215125"/>
              <a:chExt cx="389450" cy="147150"/>
            </a:xfrm>
          </p:grpSpPr>
          <p:sp>
            <p:nvSpPr>
              <p:cNvPr id="1129" name="Google Shape;1129;p46"/>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6"/>
            <p:cNvGrpSpPr/>
            <p:nvPr/>
          </p:nvGrpSpPr>
          <p:grpSpPr>
            <a:xfrm flipH="1">
              <a:off x="3210559" y="947466"/>
              <a:ext cx="722099" cy="407700"/>
              <a:chOff x="1211425" y="918075"/>
              <a:chExt cx="722099" cy="407700"/>
            </a:xfrm>
          </p:grpSpPr>
          <p:sp>
            <p:nvSpPr>
              <p:cNvPr id="1152" name="Google Shape;1152;p46"/>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6"/>
          <p:cNvGrpSpPr/>
          <p:nvPr/>
        </p:nvGrpSpPr>
        <p:grpSpPr>
          <a:xfrm>
            <a:off x="-1565206" y="-2327047"/>
            <a:ext cx="8494402" cy="10048056"/>
            <a:chOff x="-1565206" y="-2327047"/>
            <a:chExt cx="8494402" cy="10048056"/>
          </a:xfrm>
        </p:grpSpPr>
        <p:grpSp>
          <p:nvGrpSpPr>
            <p:cNvPr id="1171" name="Google Shape;1171;p46"/>
            <p:cNvGrpSpPr/>
            <p:nvPr/>
          </p:nvGrpSpPr>
          <p:grpSpPr>
            <a:xfrm rot="-5400000">
              <a:off x="2125755" y="-2599893"/>
              <a:ext cx="4530594" cy="5076286"/>
              <a:chOff x="4826000" y="4400753"/>
              <a:chExt cx="4530594" cy="5076286"/>
            </a:xfrm>
          </p:grpSpPr>
          <p:sp>
            <p:nvSpPr>
              <p:cNvPr id="1172" name="Google Shape;1172;p46"/>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6"/>
            <p:cNvGrpSpPr/>
            <p:nvPr/>
          </p:nvGrpSpPr>
          <p:grpSpPr>
            <a:xfrm rot="-2006149" flipH="1">
              <a:off x="-1143338" y="2070024"/>
              <a:ext cx="2324989" cy="2229599"/>
              <a:chOff x="5165475" y="-713653"/>
              <a:chExt cx="2324999" cy="2229609"/>
            </a:xfrm>
          </p:grpSpPr>
          <p:sp>
            <p:nvSpPr>
              <p:cNvPr id="1175" name="Google Shape;1175;p4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6"/>
            <p:cNvGrpSpPr/>
            <p:nvPr/>
          </p:nvGrpSpPr>
          <p:grpSpPr>
            <a:xfrm rot="490164" flipH="1">
              <a:off x="682690" y="4092424"/>
              <a:ext cx="3324918" cy="3409649"/>
              <a:chOff x="7159200" y="2117361"/>
              <a:chExt cx="2271501" cy="2329387"/>
            </a:xfrm>
          </p:grpSpPr>
          <p:sp>
            <p:nvSpPr>
              <p:cNvPr id="1178" name="Google Shape;1178;p46"/>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1" name="Google Shape;1181;p46"/>
          <p:cNvSpPr txBox="1">
            <a:spLocks noGrp="1"/>
          </p:cNvSpPr>
          <p:nvPr>
            <p:ph type="title"/>
          </p:nvPr>
        </p:nvSpPr>
        <p:spPr>
          <a:xfrm>
            <a:off x="5153845" y="2049897"/>
            <a:ext cx="2906400" cy="864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0"/>
          <p:cNvSpPr txBox="1">
            <a:spLocks noGrp="1"/>
          </p:cNvSpPr>
          <p:nvPr>
            <p:ph type="title"/>
          </p:nvPr>
        </p:nvSpPr>
        <p:spPr>
          <a:xfrm>
            <a:off x="4305015" y="2009367"/>
            <a:ext cx="3602100" cy="144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br>
              <a:rPr lang="en-US" altLang="zh-TW" dirty="0">
                <a:solidFill>
                  <a:schemeClr val="accent1"/>
                </a:solidFill>
                <a:latin typeface="微軟正黑體" panose="020B0604030504040204" pitchFamily="34" charset="-120"/>
                <a:ea typeface="微軟正黑體" panose="020B0604030504040204" pitchFamily="34" charset="-120"/>
              </a:rPr>
            </a:br>
            <a:r>
              <a:rPr lang="zh-TW" altLang="en-US" dirty="0">
                <a:solidFill>
                  <a:schemeClr val="accent1"/>
                </a:solidFill>
                <a:latin typeface="微軟正黑體" panose="020B0604030504040204" pitchFamily="34" charset="-120"/>
                <a:ea typeface="微軟正黑體" panose="020B0604030504040204" pitchFamily="34" charset="-120"/>
              </a:rPr>
              <a:t>介紹</a:t>
            </a:r>
            <a:endParaRPr dirty="0">
              <a:solidFill>
                <a:schemeClr val="accent1"/>
              </a:solidFill>
              <a:latin typeface="微軟正黑體" panose="020B0604030504040204" pitchFamily="34" charset="-120"/>
              <a:ea typeface="微軟正黑體" panose="020B0604030504040204" pitchFamily="34" charset="-120"/>
            </a:endParaRPr>
          </a:p>
        </p:txBody>
      </p:sp>
      <p:sp>
        <p:nvSpPr>
          <p:cNvPr id="624" name="Google Shape;624;p30"/>
          <p:cNvSpPr txBox="1">
            <a:spLocks noGrp="1"/>
          </p:cNvSpPr>
          <p:nvPr>
            <p:ph type="title" idx="2"/>
          </p:nvPr>
        </p:nvSpPr>
        <p:spPr>
          <a:xfrm>
            <a:off x="6754415" y="1009867"/>
            <a:ext cx="1152300"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b="1"/>
              <a:t>01</a:t>
            </a:r>
            <a:endParaRPr b="1"/>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副標題 2">
            <a:extLst>
              <a:ext uri="{FF2B5EF4-FFF2-40B4-BE49-F238E27FC236}">
                <a16:creationId xmlns:a16="http://schemas.microsoft.com/office/drawing/2014/main" id="{3C0D5DB5-80A8-C325-8A15-72C9DC9318CF}"/>
              </a:ext>
            </a:extLst>
          </p:cNvPr>
          <p:cNvSpPr>
            <a:spLocks noGrp="1"/>
          </p:cNvSpPr>
          <p:nvPr>
            <p:ph type="subTitle" idx="1"/>
          </p:nvPr>
        </p:nvSpPr>
        <p:spPr/>
        <p:txBody>
          <a:bodyPr/>
          <a:lstStyle/>
          <a:p>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38"/>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zh-TW" altLang="en-US" b="1" dirty="0">
                <a:latin typeface="微軟正黑體" panose="020B0604030504040204" pitchFamily="34" charset="-120"/>
                <a:ea typeface="微軟正黑體" panose="020B0604030504040204" pitchFamily="34" charset="-120"/>
              </a:rPr>
              <a:t>保險推薦模型</a:t>
            </a:r>
            <a:endParaRPr b="1" dirty="0">
              <a:latin typeface="微軟正黑體" panose="020B0604030504040204" pitchFamily="34" charset="-120"/>
              <a:ea typeface="微軟正黑體" panose="020B0604030504040204" pitchFamily="34" charset="-120"/>
            </a:endParaRPr>
          </a:p>
        </p:txBody>
      </p:sp>
      <p:sp>
        <p:nvSpPr>
          <p:cNvPr id="894" name="Google Shape;894;p38"/>
          <p:cNvSpPr/>
          <p:nvPr/>
        </p:nvSpPr>
        <p:spPr>
          <a:xfrm>
            <a:off x="796200" y="1423447"/>
            <a:ext cx="658500" cy="754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164575" anchor="b" anchorCtr="0">
            <a:noAutofit/>
          </a:bodyPr>
          <a:lstStyle/>
          <a:p>
            <a:pPr marL="0" lvl="0" indent="0" algn="ctr" rtl="0">
              <a:spcBef>
                <a:spcPts val="0"/>
              </a:spcBef>
              <a:spcAft>
                <a:spcPts val="0"/>
              </a:spcAft>
              <a:buNone/>
            </a:pPr>
            <a:r>
              <a:rPr lang="en" sz="2700" b="1" dirty="0">
                <a:solidFill>
                  <a:schemeClr val="dk2"/>
                </a:solidFill>
                <a:latin typeface="Poppins"/>
                <a:ea typeface="Poppins"/>
                <a:cs typeface="Poppins"/>
                <a:sym typeface="Poppins"/>
              </a:rPr>
              <a:t>1</a:t>
            </a:r>
            <a:endParaRPr sz="2700" b="1" dirty="0">
              <a:solidFill>
                <a:schemeClr val="dk2"/>
              </a:solidFill>
              <a:latin typeface="Poppins"/>
              <a:ea typeface="Poppins"/>
              <a:cs typeface="Poppins"/>
              <a:sym typeface="Poppins"/>
            </a:endParaRPr>
          </a:p>
        </p:txBody>
      </p:sp>
      <p:sp>
        <p:nvSpPr>
          <p:cNvPr id="895" name="Google Shape;895;p38"/>
          <p:cNvSpPr/>
          <p:nvPr/>
        </p:nvSpPr>
        <p:spPr>
          <a:xfrm>
            <a:off x="1454600" y="1423446"/>
            <a:ext cx="2222100" cy="754200"/>
          </a:xfrm>
          <a:prstGeom prst="rect">
            <a:avLst/>
          </a:prstGeom>
          <a:noFill/>
          <a:ln w="9525" cap="flat" cmpd="sng">
            <a:solidFill>
              <a:schemeClr val="dk1"/>
            </a:solidFill>
            <a:prstDash val="solid"/>
            <a:round/>
            <a:headEnd type="none" w="sm" len="sm"/>
            <a:tailEnd type="none" w="sm" len="sm"/>
          </a:ln>
        </p:spPr>
        <p:txBody>
          <a:bodyPr spcFirstLastPara="1" wrap="square" lIns="182875" tIns="201150" rIns="274300" bIns="91425" anchor="ctr" anchorCtr="0">
            <a:noAutofit/>
          </a:bodyPr>
          <a:lstStyle/>
          <a:p>
            <a:pPr marL="0" lvl="0" indent="0" algn="ctr" rtl="0">
              <a:spcBef>
                <a:spcPts val="0"/>
              </a:spcBef>
              <a:spcAft>
                <a:spcPts val="0"/>
              </a:spcAft>
              <a:buNone/>
            </a:pPr>
            <a:r>
              <a:rPr lang="zh-TW" altLang="en-US" dirty="0">
                <a:solidFill>
                  <a:schemeClr val="dk1"/>
                </a:solidFill>
                <a:latin typeface="微軟正黑體" panose="020B0604030504040204" pitchFamily="34" charset="-120"/>
                <a:ea typeface="微軟正黑體" panose="020B0604030504040204" pitchFamily="34" charset="-120"/>
                <a:cs typeface="Rubik"/>
                <a:sym typeface="Rubik"/>
              </a:rPr>
              <a:t>各項保險業務</a:t>
            </a:r>
            <a:endParaRPr dirty="0">
              <a:solidFill>
                <a:schemeClr val="dk1"/>
              </a:solidFill>
              <a:latin typeface="微軟正黑體" panose="020B0604030504040204" pitchFamily="34" charset="-120"/>
              <a:ea typeface="微軟正黑體" panose="020B0604030504040204" pitchFamily="34" charset="-120"/>
              <a:cs typeface="Rubik"/>
              <a:sym typeface="Rubik"/>
            </a:endParaRPr>
          </a:p>
        </p:txBody>
      </p:sp>
      <p:sp>
        <p:nvSpPr>
          <p:cNvPr id="896" name="Google Shape;896;p38"/>
          <p:cNvSpPr/>
          <p:nvPr/>
        </p:nvSpPr>
        <p:spPr>
          <a:xfrm>
            <a:off x="796200" y="2475181"/>
            <a:ext cx="658500" cy="754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164575" anchor="b" anchorCtr="0">
            <a:noAutofit/>
          </a:bodyPr>
          <a:lstStyle/>
          <a:p>
            <a:pPr marL="0" lvl="0" indent="0" algn="ctr" rtl="0">
              <a:spcBef>
                <a:spcPts val="0"/>
              </a:spcBef>
              <a:spcAft>
                <a:spcPts val="0"/>
              </a:spcAft>
              <a:buNone/>
            </a:pPr>
            <a:r>
              <a:rPr lang="en" sz="2700" b="1" dirty="0">
                <a:solidFill>
                  <a:schemeClr val="dk2"/>
                </a:solidFill>
                <a:latin typeface="Poppins"/>
                <a:ea typeface="Poppins"/>
                <a:cs typeface="Poppins"/>
                <a:sym typeface="Poppins"/>
              </a:rPr>
              <a:t>2</a:t>
            </a:r>
            <a:endParaRPr lang="en" sz="1200" dirty="0">
              <a:solidFill>
                <a:schemeClr val="dk1"/>
              </a:solidFill>
              <a:latin typeface="Rubik"/>
              <a:ea typeface="Rubik"/>
              <a:cs typeface="Rubik"/>
              <a:sym typeface="Rubik"/>
            </a:endParaRPr>
          </a:p>
        </p:txBody>
      </p:sp>
      <p:sp>
        <p:nvSpPr>
          <p:cNvPr id="897" name="Google Shape;897;p38"/>
          <p:cNvSpPr/>
          <p:nvPr/>
        </p:nvSpPr>
        <p:spPr>
          <a:xfrm>
            <a:off x="1454600" y="2475180"/>
            <a:ext cx="2222100" cy="754200"/>
          </a:xfrm>
          <a:prstGeom prst="rect">
            <a:avLst/>
          </a:prstGeom>
          <a:noFill/>
          <a:ln w="9525" cap="flat" cmpd="sng">
            <a:solidFill>
              <a:schemeClr val="dk1"/>
            </a:solidFill>
            <a:prstDash val="solid"/>
            <a:round/>
            <a:headEnd type="none" w="sm" len="sm"/>
            <a:tailEnd type="none" w="sm" len="sm"/>
          </a:ln>
        </p:spPr>
        <p:txBody>
          <a:bodyPr spcFirstLastPara="1" wrap="square" lIns="182875" tIns="201150" rIns="274300" bIns="91425" anchor="ctr" anchorCtr="0">
            <a:noAutofit/>
          </a:bodyPr>
          <a:lstStyle/>
          <a:p>
            <a:pPr marL="0" lvl="0" indent="0" algn="ctr" rtl="0">
              <a:spcBef>
                <a:spcPts val="0"/>
              </a:spcBef>
              <a:spcAft>
                <a:spcPts val="0"/>
              </a:spcAft>
              <a:buNone/>
            </a:pPr>
            <a:r>
              <a:rPr lang="zh-TW" altLang="en-US" dirty="0">
                <a:solidFill>
                  <a:schemeClr val="dk1"/>
                </a:solidFill>
                <a:latin typeface="微軟正黑體" panose="020B0604030504040204" pitchFamily="34" charset="-120"/>
                <a:ea typeface="微軟正黑體" panose="020B0604030504040204" pitchFamily="34" charset="-120"/>
                <a:cs typeface="Rubik"/>
                <a:sym typeface="Rubik"/>
              </a:rPr>
              <a:t>個人保險</a:t>
            </a:r>
            <a:endParaRPr dirty="0">
              <a:solidFill>
                <a:schemeClr val="dk1"/>
              </a:solidFill>
              <a:latin typeface="微軟正黑體" panose="020B0604030504040204" pitchFamily="34" charset="-120"/>
              <a:ea typeface="微軟正黑體" panose="020B0604030504040204" pitchFamily="34" charset="-120"/>
              <a:cs typeface="Rubik"/>
              <a:sym typeface="Rubik"/>
            </a:endParaRPr>
          </a:p>
        </p:txBody>
      </p:sp>
      <p:sp>
        <p:nvSpPr>
          <p:cNvPr id="898" name="Google Shape;898;p38"/>
          <p:cNvSpPr/>
          <p:nvPr/>
        </p:nvSpPr>
        <p:spPr>
          <a:xfrm>
            <a:off x="796200" y="3526915"/>
            <a:ext cx="658500" cy="754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164575" anchor="b" anchorCtr="0">
            <a:noAutofit/>
          </a:bodyPr>
          <a:lstStyle/>
          <a:p>
            <a:pPr marL="0" lvl="0" indent="0" algn="ctr" rtl="0">
              <a:spcBef>
                <a:spcPts val="0"/>
              </a:spcBef>
              <a:spcAft>
                <a:spcPts val="0"/>
              </a:spcAft>
              <a:buNone/>
            </a:pPr>
            <a:r>
              <a:rPr lang="en" sz="2700" b="1">
                <a:solidFill>
                  <a:schemeClr val="dk2"/>
                </a:solidFill>
                <a:latin typeface="Poppins"/>
                <a:ea typeface="Poppins"/>
                <a:cs typeface="Poppins"/>
                <a:sym typeface="Poppins"/>
              </a:rPr>
              <a:t>3</a:t>
            </a:r>
            <a:endParaRPr sz="2700" b="1">
              <a:solidFill>
                <a:schemeClr val="dk2"/>
              </a:solidFill>
              <a:latin typeface="Poppins"/>
              <a:ea typeface="Poppins"/>
              <a:cs typeface="Poppins"/>
              <a:sym typeface="Poppins"/>
            </a:endParaRPr>
          </a:p>
        </p:txBody>
      </p:sp>
      <p:sp>
        <p:nvSpPr>
          <p:cNvPr id="899" name="Google Shape;899;p38"/>
          <p:cNvSpPr/>
          <p:nvPr/>
        </p:nvSpPr>
        <p:spPr>
          <a:xfrm>
            <a:off x="1454600" y="3526915"/>
            <a:ext cx="2222100" cy="754200"/>
          </a:xfrm>
          <a:prstGeom prst="rect">
            <a:avLst/>
          </a:prstGeom>
          <a:noFill/>
          <a:ln w="9525" cap="flat" cmpd="sng">
            <a:solidFill>
              <a:schemeClr val="dk1"/>
            </a:solidFill>
            <a:prstDash val="solid"/>
            <a:round/>
            <a:headEnd type="none" w="sm" len="sm"/>
            <a:tailEnd type="none" w="sm" len="sm"/>
          </a:ln>
        </p:spPr>
        <p:txBody>
          <a:bodyPr spcFirstLastPara="1" wrap="square" lIns="182875" tIns="201150" rIns="274300" bIns="91425" anchor="ctr" anchorCtr="0">
            <a:noAutofit/>
          </a:bodyPr>
          <a:lstStyle/>
          <a:p>
            <a:pPr marL="0" lvl="0" indent="0" algn="ctr" rtl="0">
              <a:spcBef>
                <a:spcPts val="0"/>
              </a:spcBef>
              <a:spcAft>
                <a:spcPts val="0"/>
              </a:spcAft>
              <a:buNone/>
            </a:pPr>
            <a:r>
              <a:rPr lang="zh-TW" altLang="en-US" dirty="0">
                <a:solidFill>
                  <a:schemeClr val="dk1"/>
                </a:solidFill>
                <a:latin typeface="微軟正黑體" panose="020B0604030504040204" pitchFamily="34" charset="-120"/>
                <a:ea typeface="微軟正黑體" panose="020B0604030504040204" pitchFamily="34" charset="-120"/>
                <a:cs typeface="Rubik"/>
                <a:sym typeface="Rubik"/>
              </a:rPr>
              <a:t>群體保險</a:t>
            </a:r>
            <a:endParaRPr dirty="0">
              <a:solidFill>
                <a:schemeClr val="dk1"/>
              </a:solidFill>
              <a:latin typeface="微軟正黑體" panose="020B0604030504040204" pitchFamily="34" charset="-120"/>
              <a:ea typeface="微軟正黑體" panose="020B0604030504040204" pitchFamily="34" charset="-120"/>
              <a:cs typeface="Rubik"/>
              <a:sym typeface="Rubik"/>
            </a:endParaRPr>
          </a:p>
        </p:txBody>
      </p:sp>
      <p:sp>
        <p:nvSpPr>
          <p:cNvPr id="900" name="Google Shape;900;p38"/>
          <p:cNvSpPr/>
          <p:nvPr/>
        </p:nvSpPr>
        <p:spPr>
          <a:xfrm>
            <a:off x="5467301" y="1423447"/>
            <a:ext cx="658500" cy="754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164575" anchor="b" anchorCtr="0">
            <a:noAutofit/>
          </a:bodyPr>
          <a:lstStyle/>
          <a:p>
            <a:pPr marL="0" lvl="0" indent="0" algn="ctr" rtl="0">
              <a:spcBef>
                <a:spcPts val="0"/>
              </a:spcBef>
              <a:spcAft>
                <a:spcPts val="0"/>
              </a:spcAft>
              <a:buNone/>
            </a:pPr>
            <a:r>
              <a:rPr lang="en" sz="2700" b="1">
                <a:solidFill>
                  <a:schemeClr val="dk2"/>
                </a:solidFill>
                <a:latin typeface="Poppins"/>
                <a:ea typeface="Poppins"/>
                <a:cs typeface="Poppins"/>
                <a:sym typeface="Poppins"/>
              </a:rPr>
              <a:t>4</a:t>
            </a:r>
            <a:endParaRPr sz="1200">
              <a:solidFill>
                <a:schemeClr val="dk1"/>
              </a:solidFill>
              <a:latin typeface="Rubik"/>
              <a:ea typeface="Rubik"/>
              <a:cs typeface="Rubik"/>
              <a:sym typeface="Rubik"/>
            </a:endParaRPr>
          </a:p>
        </p:txBody>
      </p:sp>
      <p:sp>
        <p:nvSpPr>
          <p:cNvPr id="901" name="Google Shape;901;p38"/>
          <p:cNvSpPr/>
          <p:nvPr/>
        </p:nvSpPr>
        <p:spPr>
          <a:xfrm>
            <a:off x="6125700" y="1423446"/>
            <a:ext cx="2222100" cy="754200"/>
          </a:xfrm>
          <a:prstGeom prst="rect">
            <a:avLst/>
          </a:prstGeom>
          <a:noFill/>
          <a:ln w="9525" cap="flat" cmpd="sng">
            <a:solidFill>
              <a:schemeClr val="dk1"/>
            </a:solidFill>
            <a:prstDash val="solid"/>
            <a:round/>
            <a:headEnd type="none" w="sm" len="sm"/>
            <a:tailEnd type="none" w="sm" len="sm"/>
          </a:ln>
        </p:spPr>
        <p:txBody>
          <a:bodyPr spcFirstLastPara="1" wrap="square" lIns="182875" tIns="201150" rIns="274300" bIns="91425" anchor="ctr" anchorCtr="0">
            <a:noAutofit/>
          </a:bodyPr>
          <a:lstStyle/>
          <a:p>
            <a:pPr algn="ctr"/>
            <a:r>
              <a:rPr lang="zh-TW" altLang="en-US" dirty="0">
                <a:solidFill>
                  <a:schemeClr val="dk1"/>
                </a:solidFill>
                <a:latin typeface="微軟正黑體" panose="020B0604030504040204" pitchFamily="34" charset="-120"/>
                <a:ea typeface="微軟正黑體" panose="020B0604030504040204" pitchFamily="34" charset="-120"/>
                <a:cs typeface="Rubik"/>
                <a:sym typeface="Rubik"/>
              </a:rPr>
              <a:t>保險諮詢服務</a:t>
            </a:r>
          </a:p>
        </p:txBody>
      </p:sp>
      <p:sp>
        <p:nvSpPr>
          <p:cNvPr id="902" name="Google Shape;902;p38"/>
          <p:cNvSpPr/>
          <p:nvPr/>
        </p:nvSpPr>
        <p:spPr>
          <a:xfrm>
            <a:off x="5467301" y="2475181"/>
            <a:ext cx="658500" cy="754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164575" anchor="b" anchorCtr="0">
            <a:noAutofit/>
          </a:bodyPr>
          <a:lstStyle/>
          <a:p>
            <a:pPr marL="0" lvl="0" indent="0" algn="ctr" rtl="0">
              <a:spcBef>
                <a:spcPts val="0"/>
              </a:spcBef>
              <a:spcAft>
                <a:spcPts val="0"/>
              </a:spcAft>
              <a:buNone/>
            </a:pPr>
            <a:r>
              <a:rPr lang="en" sz="2700" b="1">
                <a:solidFill>
                  <a:schemeClr val="dk2"/>
                </a:solidFill>
                <a:latin typeface="Poppins"/>
                <a:ea typeface="Poppins"/>
                <a:cs typeface="Poppins"/>
                <a:sym typeface="Poppins"/>
              </a:rPr>
              <a:t>5</a:t>
            </a:r>
            <a:endParaRPr sz="1200">
              <a:solidFill>
                <a:schemeClr val="dk1"/>
              </a:solidFill>
              <a:latin typeface="Rubik"/>
              <a:ea typeface="Rubik"/>
              <a:cs typeface="Rubik"/>
              <a:sym typeface="Rubik"/>
            </a:endParaRPr>
          </a:p>
        </p:txBody>
      </p:sp>
      <p:sp>
        <p:nvSpPr>
          <p:cNvPr id="903" name="Google Shape;903;p38"/>
          <p:cNvSpPr/>
          <p:nvPr/>
        </p:nvSpPr>
        <p:spPr>
          <a:xfrm>
            <a:off x="6125700" y="2475180"/>
            <a:ext cx="2222100" cy="754200"/>
          </a:xfrm>
          <a:prstGeom prst="rect">
            <a:avLst/>
          </a:prstGeom>
          <a:noFill/>
          <a:ln w="9525" cap="flat" cmpd="sng">
            <a:solidFill>
              <a:schemeClr val="dk1"/>
            </a:solidFill>
            <a:prstDash val="solid"/>
            <a:round/>
            <a:headEnd type="none" w="sm" len="sm"/>
            <a:tailEnd type="none" w="sm" len="sm"/>
          </a:ln>
        </p:spPr>
        <p:txBody>
          <a:bodyPr spcFirstLastPara="1" wrap="square" lIns="182875" tIns="201150" rIns="274300" bIns="91425" anchor="ctr" anchorCtr="0">
            <a:noAutofit/>
          </a:bodyPr>
          <a:lstStyle/>
          <a:p>
            <a:pPr marL="0" lvl="0" indent="0" algn="ctr" rtl="0">
              <a:spcBef>
                <a:spcPts val="0"/>
              </a:spcBef>
              <a:spcAft>
                <a:spcPts val="0"/>
              </a:spcAft>
              <a:buNone/>
            </a:pPr>
            <a:r>
              <a:rPr lang="zh-TW" altLang="en-US">
                <a:solidFill>
                  <a:schemeClr val="dk1"/>
                </a:solidFill>
                <a:latin typeface="微軟正黑體" panose="020B0604030504040204" pitchFamily="34" charset="-120"/>
                <a:ea typeface="微軟正黑體" panose="020B0604030504040204" pitchFamily="34" charset="-120"/>
                <a:cs typeface="Rubik"/>
                <a:sym typeface="Rubik"/>
              </a:rPr>
              <a:t>客製化保險方案</a:t>
            </a:r>
            <a:endParaRPr lang="zh-TW" altLang="en-US" dirty="0">
              <a:solidFill>
                <a:schemeClr val="dk1"/>
              </a:solidFill>
              <a:latin typeface="微軟正黑體" panose="020B0604030504040204" pitchFamily="34" charset="-120"/>
              <a:ea typeface="微軟正黑體" panose="020B0604030504040204" pitchFamily="34" charset="-120"/>
              <a:cs typeface="Rubik"/>
              <a:sym typeface="Rubik"/>
            </a:endParaRPr>
          </a:p>
        </p:txBody>
      </p:sp>
      <p:sp>
        <p:nvSpPr>
          <p:cNvPr id="904" name="Google Shape;904;p38"/>
          <p:cNvSpPr/>
          <p:nvPr/>
        </p:nvSpPr>
        <p:spPr>
          <a:xfrm>
            <a:off x="5467301" y="3526915"/>
            <a:ext cx="658500" cy="754200"/>
          </a:xfrm>
          <a:prstGeom prst="rect">
            <a:avLst/>
          </a:prstGeom>
          <a:noFill/>
          <a:ln w="9525" cap="flat" cmpd="sng">
            <a:solidFill>
              <a:schemeClr val="dk1"/>
            </a:solidFill>
            <a:prstDash val="solid"/>
            <a:round/>
            <a:headEnd type="none" w="sm" len="sm"/>
            <a:tailEnd type="none" w="sm" len="sm"/>
          </a:ln>
        </p:spPr>
        <p:txBody>
          <a:bodyPr spcFirstLastPara="1" wrap="square" lIns="91425" tIns="0" rIns="91425" bIns="164575" anchor="b" anchorCtr="0">
            <a:noAutofit/>
          </a:bodyPr>
          <a:lstStyle/>
          <a:p>
            <a:pPr marL="0" lvl="0" indent="0" algn="ctr" rtl="0">
              <a:spcBef>
                <a:spcPts val="0"/>
              </a:spcBef>
              <a:spcAft>
                <a:spcPts val="0"/>
              </a:spcAft>
              <a:buNone/>
            </a:pPr>
            <a:r>
              <a:rPr lang="en" sz="2700" b="1">
                <a:solidFill>
                  <a:schemeClr val="dk2"/>
                </a:solidFill>
                <a:latin typeface="Poppins"/>
                <a:ea typeface="Poppins"/>
                <a:cs typeface="Poppins"/>
                <a:sym typeface="Poppins"/>
              </a:rPr>
              <a:t>6</a:t>
            </a:r>
            <a:endParaRPr sz="1200">
              <a:solidFill>
                <a:schemeClr val="dk1"/>
              </a:solidFill>
              <a:latin typeface="Rubik"/>
              <a:ea typeface="Rubik"/>
              <a:cs typeface="Rubik"/>
              <a:sym typeface="Rubik"/>
            </a:endParaRPr>
          </a:p>
        </p:txBody>
      </p:sp>
      <p:sp>
        <p:nvSpPr>
          <p:cNvPr id="905" name="Google Shape;905;p38"/>
          <p:cNvSpPr/>
          <p:nvPr/>
        </p:nvSpPr>
        <p:spPr>
          <a:xfrm>
            <a:off x="6125700" y="3526915"/>
            <a:ext cx="2222100" cy="754200"/>
          </a:xfrm>
          <a:prstGeom prst="rect">
            <a:avLst/>
          </a:prstGeom>
          <a:noFill/>
          <a:ln w="9525" cap="flat" cmpd="sng">
            <a:solidFill>
              <a:schemeClr val="dk1"/>
            </a:solidFill>
            <a:prstDash val="solid"/>
            <a:round/>
            <a:headEnd type="none" w="sm" len="sm"/>
            <a:tailEnd type="none" w="sm" len="sm"/>
          </a:ln>
        </p:spPr>
        <p:txBody>
          <a:bodyPr spcFirstLastPara="1" wrap="square" lIns="182875" tIns="201150" rIns="274300" bIns="91425" anchor="ctr" anchorCtr="0">
            <a:noAutofit/>
          </a:bodyPr>
          <a:lstStyle/>
          <a:p>
            <a:pPr marL="0" lvl="0" indent="0" algn="ctr" rtl="0">
              <a:spcBef>
                <a:spcPts val="0"/>
              </a:spcBef>
              <a:spcAft>
                <a:spcPts val="0"/>
              </a:spcAft>
              <a:buNone/>
            </a:pPr>
            <a:r>
              <a:rPr lang="zh-TW" altLang="en-US" dirty="0">
                <a:solidFill>
                  <a:schemeClr val="dk1"/>
                </a:solidFill>
                <a:latin typeface="微軟正黑體" panose="020B0604030504040204" pitchFamily="34" charset="-120"/>
                <a:ea typeface="微軟正黑體" panose="020B0604030504040204" pitchFamily="34" charset="-120"/>
                <a:cs typeface="Rubik"/>
                <a:sym typeface="Rubik"/>
              </a:rPr>
              <a:t>保單報價</a:t>
            </a:r>
            <a:endParaRPr dirty="0">
              <a:solidFill>
                <a:schemeClr val="dk1"/>
              </a:solidFill>
              <a:latin typeface="微軟正黑體" panose="020B0604030504040204" pitchFamily="34" charset="-120"/>
              <a:ea typeface="微軟正黑體" panose="020B0604030504040204" pitchFamily="34" charset="-120"/>
              <a:cs typeface="Rubik"/>
              <a:sym typeface="Rubik"/>
            </a:endParaRPr>
          </a:p>
        </p:txBody>
      </p:sp>
      <p:sp>
        <p:nvSpPr>
          <p:cNvPr id="2" name="矩形 1">
            <a:extLst>
              <a:ext uri="{FF2B5EF4-FFF2-40B4-BE49-F238E27FC236}">
                <a16:creationId xmlns:a16="http://schemas.microsoft.com/office/drawing/2014/main" id="{CBA87999-ED1C-0A14-23B0-EA68CEA3E482}"/>
              </a:ext>
            </a:extLst>
          </p:cNvPr>
          <p:cNvSpPr/>
          <p:nvPr/>
        </p:nvSpPr>
        <p:spPr>
          <a:xfrm>
            <a:off x="3916609" y="1423446"/>
            <a:ext cx="1313793" cy="2857669"/>
          </a:xfrm>
          <a:prstGeom prst="rect">
            <a:avLst/>
          </a:prstGeom>
          <a:solidFill>
            <a:schemeClr val="bg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zh-TW" altLang="en-US" sz="2400" b="1" dirty="0">
                <a:solidFill>
                  <a:schemeClr val="dk1"/>
                </a:solidFill>
                <a:latin typeface="微軟正黑體" panose="020B0604030504040204" pitchFamily="34" charset="-120"/>
                <a:ea typeface="微軟正黑體" panose="020B0604030504040204" pitchFamily="34" charset="-120"/>
                <a:cs typeface="Poppins"/>
                <a:sym typeface="Poppins"/>
              </a:rPr>
              <a:t>應用場域</a:t>
            </a:r>
            <a:endParaRPr lang="zh-TW" altLang="en-US" sz="900" b="1" dirty="0">
              <a:solidFill>
                <a:schemeClr val="dk1"/>
              </a:solidFill>
              <a:latin typeface="微軟正黑體" panose="020B0604030504040204" pitchFamily="34" charset="-120"/>
              <a:ea typeface="微軟正黑體" panose="020B0604030504040204" pitchFamily="34" charset="-120"/>
              <a:cs typeface="Rubik"/>
              <a:sym typeface="Rubik"/>
            </a:endParaRPr>
          </a:p>
        </p:txBody>
      </p:sp>
    </p:spTree>
    <p:extLst>
      <p:ext uri="{BB962C8B-B14F-4D97-AF65-F5344CB8AC3E}">
        <p14:creationId xmlns:p14="http://schemas.microsoft.com/office/powerpoint/2010/main" val="183613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40" name="Google Shape;840;p37"/>
          <p:cNvSpPr txBox="1">
            <a:spLocks noGrp="1"/>
          </p:cNvSpPr>
          <p:nvPr>
            <p:ph type="subTitle" idx="1"/>
          </p:nvPr>
        </p:nvSpPr>
        <p:spPr>
          <a:xfrm>
            <a:off x="1559418" y="1661666"/>
            <a:ext cx="20754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hlink"/>
              </a:buClr>
              <a:buSzPts val="1100"/>
              <a:buFont typeface="Arial"/>
              <a:buNone/>
            </a:pPr>
            <a:r>
              <a:rPr lang="zh-TW" altLang="en-US" b="1" dirty="0">
                <a:latin typeface="微軟正黑體" panose="020B0604030504040204" pitchFamily="34" charset="-120"/>
                <a:ea typeface="微軟正黑體" panose="020B0604030504040204" pitchFamily="34" charset="-120"/>
              </a:rPr>
              <a:t>個性化推薦</a:t>
            </a:r>
          </a:p>
        </p:txBody>
      </p:sp>
      <p:sp>
        <p:nvSpPr>
          <p:cNvPr id="841" name="Google Shape;841;p37"/>
          <p:cNvSpPr txBox="1">
            <a:spLocks noGrp="1"/>
          </p:cNvSpPr>
          <p:nvPr>
            <p:ph type="subTitle" idx="2"/>
          </p:nvPr>
        </p:nvSpPr>
        <p:spPr>
          <a:xfrm>
            <a:off x="1559417" y="2091469"/>
            <a:ext cx="2688421" cy="704621"/>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hlink"/>
              </a:buClr>
              <a:buSzPts val="1100"/>
              <a:buFont typeface="Arial"/>
              <a:buNone/>
            </a:pPr>
            <a:r>
              <a:rPr lang="zh-TW" altLang="en-US" dirty="0">
                <a:latin typeface="微軟正黑體" panose="020B0604030504040204" pitchFamily="34" charset="-120"/>
                <a:ea typeface="微軟正黑體" panose="020B0604030504040204" pitchFamily="34" charset="-120"/>
              </a:rPr>
              <a:t>提供客戶個性化的保險建議，根據其需求、風險偏好和生活狀況等等個人資料，增加保險產品的轉換率。</a:t>
            </a:r>
          </a:p>
        </p:txBody>
      </p:sp>
      <p:sp>
        <p:nvSpPr>
          <p:cNvPr id="842" name="Google Shape;842;p37"/>
          <p:cNvSpPr txBox="1">
            <a:spLocks noGrp="1"/>
          </p:cNvSpPr>
          <p:nvPr>
            <p:ph type="subTitle" idx="3"/>
          </p:nvPr>
        </p:nvSpPr>
        <p:spPr>
          <a:xfrm>
            <a:off x="5073157" y="1673528"/>
            <a:ext cx="20754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hlink"/>
              </a:buClr>
              <a:buSzPts val="1100"/>
              <a:buFont typeface="Arial"/>
              <a:buNone/>
            </a:pPr>
            <a:r>
              <a:rPr lang="zh-TW" altLang="en-US" b="1" dirty="0">
                <a:latin typeface="微軟正黑體" panose="020B0604030504040204" pitchFamily="34" charset="-120"/>
                <a:ea typeface="微軟正黑體" panose="020B0604030504040204" pitchFamily="34" charset="-120"/>
              </a:rPr>
              <a:t>業務流程優化</a:t>
            </a:r>
          </a:p>
        </p:txBody>
      </p:sp>
      <p:sp>
        <p:nvSpPr>
          <p:cNvPr id="843" name="Google Shape;843;p37"/>
          <p:cNvSpPr txBox="1">
            <a:spLocks noGrp="1"/>
          </p:cNvSpPr>
          <p:nvPr>
            <p:ph type="subTitle" idx="4"/>
          </p:nvPr>
        </p:nvSpPr>
        <p:spPr>
          <a:xfrm>
            <a:off x="5073156" y="2103331"/>
            <a:ext cx="2511425" cy="632271"/>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hlink"/>
              </a:buClr>
              <a:buSzPts val="1100"/>
              <a:buFont typeface="Arial"/>
              <a:buNone/>
            </a:pPr>
            <a:r>
              <a:rPr lang="zh-TW" altLang="en-US" dirty="0">
                <a:latin typeface="微軟正黑體" panose="020B0604030504040204" pitchFamily="34" charset="-120"/>
                <a:ea typeface="微軟正黑體" panose="020B0604030504040204" pitchFamily="34" charset="-120"/>
              </a:rPr>
              <a:t>簡化保險選擇流程，提高業務效率，節省客戶和公司的時間成本。</a:t>
            </a:r>
            <a:endParaRPr dirty="0">
              <a:latin typeface="微軟正黑體" panose="020B0604030504040204" pitchFamily="34" charset="-120"/>
              <a:ea typeface="微軟正黑體" panose="020B0604030504040204" pitchFamily="34" charset="-120"/>
            </a:endParaRPr>
          </a:p>
        </p:txBody>
      </p:sp>
      <p:sp>
        <p:nvSpPr>
          <p:cNvPr id="844" name="Google Shape;844;p37"/>
          <p:cNvSpPr txBox="1">
            <a:spLocks noGrp="1"/>
          </p:cNvSpPr>
          <p:nvPr>
            <p:ph type="subTitle" idx="5"/>
          </p:nvPr>
        </p:nvSpPr>
        <p:spPr>
          <a:xfrm>
            <a:off x="1559418" y="3324726"/>
            <a:ext cx="20754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hlink"/>
              </a:buClr>
              <a:buSzPts val="1100"/>
              <a:buFont typeface="Arial"/>
              <a:buNone/>
            </a:pPr>
            <a:endParaRPr lang="zh-TW" altLang="en-US" b="1" dirty="0">
              <a:latin typeface="微軟正黑體" panose="020B0604030504040204" pitchFamily="34" charset="-120"/>
              <a:ea typeface="微軟正黑體" panose="020B0604030504040204" pitchFamily="34" charset="-120"/>
            </a:endParaRPr>
          </a:p>
          <a:p>
            <a:pPr marL="0" lvl="0" indent="0" algn="l" rtl="0">
              <a:spcBef>
                <a:spcPts val="0"/>
              </a:spcBef>
              <a:spcAft>
                <a:spcPts val="0"/>
              </a:spcAft>
              <a:buClr>
                <a:schemeClr val="hlink"/>
              </a:buClr>
              <a:buSzPts val="1100"/>
              <a:buFont typeface="Arial"/>
              <a:buNone/>
            </a:pPr>
            <a:r>
              <a:rPr lang="zh-TW" altLang="en-US" b="1" dirty="0">
                <a:latin typeface="微軟正黑體" panose="020B0604030504040204" pitchFamily="34" charset="-120"/>
                <a:ea typeface="微軟正黑體" panose="020B0604030504040204" pitchFamily="34" charset="-120"/>
              </a:rPr>
              <a:t>客戶體驗提升</a:t>
            </a:r>
          </a:p>
        </p:txBody>
      </p:sp>
      <p:sp>
        <p:nvSpPr>
          <p:cNvPr id="845" name="Google Shape;845;p37"/>
          <p:cNvSpPr txBox="1">
            <a:spLocks noGrp="1"/>
          </p:cNvSpPr>
          <p:nvPr>
            <p:ph type="subTitle" idx="6"/>
          </p:nvPr>
        </p:nvSpPr>
        <p:spPr>
          <a:xfrm>
            <a:off x="1559418" y="3754525"/>
            <a:ext cx="2688420" cy="70462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hlink"/>
              </a:buClr>
              <a:buSzPts val="1100"/>
              <a:buFont typeface="Arial"/>
              <a:buNone/>
            </a:pPr>
            <a:r>
              <a:rPr lang="zh-TW" altLang="en-US" dirty="0">
                <a:latin typeface="微軟正黑體" panose="020B0604030504040204" pitchFamily="34" charset="-120"/>
                <a:ea typeface="微軟正黑體" panose="020B0604030504040204" pitchFamily="34" charset="-120"/>
              </a:rPr>
              <a:t>通過提供更準確且即時的保險建議，增強客戶與公司之間的關係，提升客戶體驗，增加客戶滿意度及黏著度。</a:t>
            </a:r>
          </a:p>
        </p:txBody>
      </p:sp>
      <p:sp>
        <p:nvSpPr>
          <p:cNvPr id="850" name="Google Shape;850;p37"/>
          <p:cNvSpPr txBox="1">
            <a:spLocks noGrp="1"/>
          </p:cNvSpPr>
          <p:nvPr>
            <p:ph type="subTitle" idx="14"/>
          </p:nvPr>
        </p:nvSpPr>
        <p:spPr>
          <a:xfrm>
            <a:off x="5098705" y="3340872"/>
            <a:ext cx="20754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Clr>
                <a:schemeClr val="hlink"/>
              </a:buClr>
              <a:buSzPts val="1100"/>
              <a:buFont typeface="Arial"/>
              <a:buNone/>
            </a:pPr>
            <a:r>
              <a:rPr lang="zh-TW" altLang="en-US" b="1" dirty="0">
                <a:latin typeface="微軟正黑體" panose="020B0604030504040204" pitchFamily="34" charset="-120"/>
                <a:ea typeface="微軟正黑體" panose="020B0604030504040204" pitchFamily="34" charset="-120"/>
              </a:rPr>
              <a:t>準確預測風險</a:t>
            </a:r>
          </a:p>
        </p:txBody>
      </p:sp>
      <p:sp>
        <p:nvSpPr>
          <p:cNvPr id="851" name="Google Shape;851;p37"/>
          <p:cNvSpPr txBox="1">
            <a:spLocks noGrp="1"/>
          </p:cNvSpPr>
          <p:nvPr>
            <p:ph type="subTitle" idx="15"/>
          </p:nvPr>
        </p:nvSpPr>
        <p:spPr>
          <a:xfrm>
            <a:off x="5098705" y="3770671"/>
            <a:ext cx="2511424" cy="704620"/>
          </a:xfrm>
          <a:prstGeom prst="rect">
            <a:avLst/>
          </a:prstGeom>
        </p:spPr>
        <p:txBody>
          <a:bodyPr spcFirstLastPara="1" wrap="square" lIns="91425" tIns="91425" rIns="91425" bIns="0" anchor="t" anchorCtr="0">
            <a:noAutofit/>
          </a:bodyPr>
          <a:lstStyle/>
          <a:p>
            <a:pPr marL="0" lvl="0" indent="0" algn="l" rtl="0">
              <a:spcBef>
                <a:spcPts val="0"/>
              </a:spcBef>
              <a:spcAft>
                <a:spcPts val="0"/>
              </a:spcAft>
              <a:buClr>
                <a:schemeClr val="hlink"/>
              </a:buClr>
              <a:buSzPts val="1100"/>
              <a:buFont typeface="Arial"/>
              <a:buNone/>
            </a:pPr>
            <a:r>
              <a:rPr lang="zh-TW" altLang="en-US" dirty="0">
                <a:latin typeface="微軟正黑體" panose="020B0604030504040204" pitchFamily="34" charset="-120"/>
                <a:ea typeface="微軟正黑體" panose="020B0604030504040204" pitchFamily="34" charset="-120"/>
              </a:rPr>
              <a:t>準確預測客戶的風險，降低不良選擇和理賠風險，減少公司賠償成本，提高業務的長期穩定性。</a:t>
            </a:r>
          </a:p>
        </p:txBody>
      </p:sp>
      <p:sp>
        <p:nvSpPr>
          <p:cNvPr id="852" name="Google Shape;852;p3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37"/>
          <p:cNvGrpSpPr/>
          <p:nvPr/>
        </p:nvGrpSpPr>
        <p:grpSpPr>
          <a:xfrm>
            <a:off x="1676068" y="2965964"/>
            <a:ext cx="349151" cy="345912"/>
            <a:chOff x="3980000" y="3218789"/>
            <a:chExt cx="353571" cy="350291"/>
          </a:xfrm>
        </p:grpSpPr>
        <p:sp>
          <p:nvSpPr>
            <p:cNvPr id="858" name="Google Shape;858;p37"/>
            <p:cNvSpPr/>
            <p:nvPr/>
          </p:nvSpPr>
          <p:spPr>
            <a:xfrm>
              <a:off x="3980000" y="3502447"/>
              <a:ext cx="89627" cy="66633"/>
            </a:xfrm>
            <a:custGeom>
              <a:avLst/>
              <a:gdLst/>
              <a:ahLst/>
              <a:cxnLst/>
              <a:rect l="l" t="t" r="r" b="b"/>
              <a:pathLst>
                <a:path w="2596" h="1930" extrusionOk="0">
                  <a:moveTo>
                    <a:pt x="2286" y="1"/>
                  </a:moveTo>
                  <a:lnTo>
                    <a:pt x="310" y="1"/>
                  </a:lnTo>
                  <a:cubicBezTo>
                    <a:pt x="119" y="1"/>
                    <a:pt x="0" y="120"/>
                    <a:pt x="0" y="310"/>
                  </a:cubicBezTo>
                  <a:lnTo>
                    <a:pt x="0" y="1644"/>
                  </a:lnTo>
                  <a:cubicBezTo>
                    <a:pt x="0" y="1811"/>
                    <a:pt x="119" y="1930"/>
                    <a:pt x="310" y="1930"/>
                  </a:cubicBezTo>
                  <a:lnTo>
                    <a:pt x="2286" y="1930"/>
                  </a:lnTo>
                  <a:cubicBezTo>
                    <a:pt x="2477" y="1930"/>
                    <a:pt x="2596" y="1811"/>
                    <a:pt x="2596" y="1644"/>
                  </a:cubicBezTo>
                  <a:lnTo>
                    <a:pt x="2596" y="310"/>
                  </a:lnTo>
                  <a:cubicBezTo>
                    <a:pt x="2596" y="144"/>
                    <a:pt x="2453" y="1"/>
                    <a:pt x="22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4090169" y="3439163"/>
              <a:ext cx="89661" cy="129918"/>
            </a:xfrm>
            <a:custGeom>
              <a:avLst/>
              <a:gdLst/>
              <a:ahLst/>
              <a:cxnLst/>
              <a:rect l="l" t="t" r="r" b="b"/>
              <a:pathLst>
                <a:path w="2597" h="3763" extrusionOk="0">
                  <a:moveTo>
                    <a:pt x="2287" y="0"/>
                  </a:moveTo>
                  <a:lnTo>
                    <a:pt x="286" y="0"/>
                  </a:lnTo>
                  <a:cubicBezTo>
                    <a:pt x="119" y="0"/>
                    <a:pt x="0" y="119"/>
                    <a:pt x="0" y="286"/>
                  </a:cubicBezTo>
                  <a:lnTo>
                    <a:pt x="0" y="3477"/>
                  </a:lnTo>
                  <a:cubicBezTo>
                    <a:pt x="0" y="3644"/>
                    <a:pt x="119" y="3763"/>
                    <a:pt x="286" y="3763"/>
                  </a:cubicBezTo>
                  <a:lnTo>
                    <a:pt x="2287" y="3763"/>
                  </a:lnTo>
                  <a:cubicBezTo>
                    <a:pt x="2477" y="3763"/>
                    <a:pt x="2596" y="3644"/>
                    <a:pt x="2596" y="3477"/>
                  </a:cubicBezTo>
                  <a:lnTo>
                    <a:pt x="2596" y="286"/>
                  </a:lnTo>
                  <a:cubicBezTo>
                    <a:pt x="2596" y="143"/>
                    <a:pt x="2429" y="0"/>
                    <a:pt x="2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4200338" y="3344599"/>
              <a:ext cx="131575" cy="224482"/>
            </a:xfrm>
            <a:custGeom>
              <a:avLst/>
              <a:gdLst/>
              <a:ahLst/>
              <a:cxnLst/>
              <a:rect l="l" t="t" r="r" b="b"/>
              <a:pathLst>
                <a:path w="3811" h="6502" extrusionOk="0">
                  <a:moveTo>
                    <a:pt x="3501" y="0"/>
                  </a:moveTo>
                  <a:lnTo>
                    <a:pt x="286" y="0"/>
                  </a:lnTo>
                  <a:cubicBezTo>
                    <a:pt x="120" y="0"/>
                    <a:pt x="0" y="119"/>
                    <a:pt x="0" y="286"/>
                  </a:cubicBezTo>
                  <a:lnTo>
                    <a:pt x="0" y="6216"/>
                  </a:lnTo>
                  <a:cubicBezTo>
                    <a:pt x="0" y="6383"/>
                    <a:pt x="120" y="6502"/>
                    <a:pt x="286" y="6502"/>
                  </a:cubicBezTo>
                  <a:lnTo>
                    <a:pt x="3501" y="6502"/>
                  </a:lnTo>
                  <a:cubicBezTo>
                    <a:pt x="3692" y="6502"/>
                    <a:pt x="3811" y="6383"/>
                    <a:pt x="3811" y="6216"/>
                  </a:cubicBezTo>
                  <a:lnTo>
                    <a:pt x="3811" y="286"/>
                  </a:lnTo>
                  <a:cubicBezTo>
                    <a:pt x="3811" y="119"/>
                    <a:pt x="3644" y="0"/>
                    <a:pt x="3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3980000" y="3218789"/>
              <a:ext cx="353571" cy="214642"/>
            </a:xfrm>
            <a:custGeom>
              <a:avLst/>
              <a:gdLst/>
              <a:ahLst/>
              <a:cxnLst/>
              <a:rect l="l" t="t" r="r" b="b"/>
              <a:pathLst>
                <a:path w="10241" h="6217" extrusionOk="0">
                  <a:moveTo>
                    <a:pt x="453" y="6145"/>
                  </a:moveTo>
                  <a:lnTo>
                    <a:pt x="9312" y="1096"/>
                  </a:lnTo>
                  <a:lnTo>
                    <a:pt x="9050" y="1858"/>
                  </a:lnTo>
                  <a:cubicBezTo>
                    <a:pt x="9002" y="2001"/>
                    <a:pt x="9074" y="2168"/>
                    <a:pt x="9240" y="2239"/>
                  </a:cubicBezTo>
                  <a:cubicBezTo>
                    <a:pt x="9383" y="2287"/>
                    <a:pt x="9550" y="2216"/>
                    <a:pt x="9621" y="2049"/>
                  </a:cubicBezTo>
                  <a:lnTo>
                    <a:pt x="10193" y="549"/>
                  </a:lnTo>
                  <a:cubicBezTo>
                    <a:pt x="10240" y="358"/>
                    <a:pt x="10121" y="144"/>
                    <a:pt x="9955" y="144"/>
                  </a:cubicBezTo>
                  <a:lnTo>
                    <a:pt x="8335" y="1"/>
                  </a:lnTo>
                  <a:cubicBezTo>
                    <a:pt x="8192" y="1"/>
                    <a:pt x="8049" y="120"/>
                    <a:pt x="8002" y="263"/>
                  </a:cubicBezTo>
                  <a:cubicBezTo>
                    <a:pt x="8002" y="406"/>
                    <a:pt x="8121" y="572"/>
                    <a:pt x="8288" y="596"/>
                  </a:cubicBezTo>
                  <a:lnTo>
                    <a:pt x="8931" y="644"/>
                  </a:lnTo>
                  <a:lnTo>
                    <a:pt x="191" y="5621"/>
                  </a:lnTo>
                  <a:cubicBezTo>
                    <a:pt x="24" y="5716"/>
                    <a:pt x="0" y="5883"/>
                    <a:pt x="72" y="6050"/>
                  </a:cubicBezTo>
                  <a:cubicBezTo>
                    <a:pt x="119" y="6169"/>
                    <a:pt x="310" y="6216"/>
                    <a:pt x="453" y="61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37"/>
          <p:cNvGrpSpPr/>
          <p:nvPr/>
        </p:nvGrpSpPr>
        <p:grpSpPr>
          <a:xfrm>
            <a:off x="5158568" y="2965253"/>
            <a:ext cx="350143" cy="351014"/>
            <a:chOff x="-3771675" y="3971775"/>
            <a:chExt cx="291300" cy="292025"/>
          </a:xfrm>
        </p:grpSpPr>
        <p:sp>
          <p:nvSpPr>
            <p:cNvPr id="878" name="Google Shape;878;p3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37"/>
          <p:cNvSpPr/>
          <p:nvPr/>
        </p:nvSpPr>
        <p:spPr>
          <a:xfrm flipH="1">
            <a:off x="4854237" y="3001669"/>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flipH="1">
            <a:off x="4854237" y="1330539"/>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flipH="1">
            <a:off x="1366045" y="1318677"/>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flipH="1">
            <a:off x="1366045" y="2985523"/>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標題 1">
            <a:extLst>
              <a:ext uri="{FF2B5EF4-FFF2-40B4-BE49-F238E27FC236}">
                <a16:creationId xmlns:a16="http://schemas.microsoft.com/office/drawing/2014/main" id="{B1BC31C9-BEB7-13FB-C8EF-83F9B600B5AA}"/>
              </a:ext>
            </a:extLst>
          </p:cNvPr>
          <p:cNvSpPr>
            <a:spLocks noGrp="1"/>
          </p:cNvSpPr>
          <p:nvPr>
            <p:ph type="title"/>
          </p:nvPr>
        </p:nvSpPr>
        <p:spPr>
          <a:xfrm>
            <a:off x="713225" y="419625"/>
            <a:ext cx="7717500" cy="577500"/>
          </a:xfrm>
        </p:spPr>
        <p:txBody>
          <a:bodyPr/>
          <a:lstStyle/>
          <a:p>
            <a:r>
              <a:rPr lang="zh-TW" altLang="en-US" b="1" dirty="0">
                <a:latin typeface="微軟正黑體" panose="020B0604030504040204" pitchFamily="34" charset="-120"/>
                <a:ea typeface="微軟正黑體" panose="020B0604030504040204" pitchFamily="34" charset="-120"/>
              </a:rPr>
              <a:t>預期成效</a:t>
            </a:r>
          </a:p>
        </p:txBody>
      </p:sp>
      <p:grpSp>
        <p:nvGrpSpPr>
          <p:cNvPr id="15" name="Google Shape;6717;p62">
            <a:extLst>
              <a:ext uri="{FF2B5EF4-FFF2-40B4-BE49-F238E27FC236}">
                <a16:creationId xmlns:a16="http://schemas.microsoft.com/office/drawing/2014/main" id="{57C39605-7B10-C6F4-6AA9-F6B01E83ABB6}"/>
              </a:ext>
            </a:extLst>
          </p:cNvPr>
          <p:cNvGrpSpPr/>
          <p:nvPr/>
        </p:nvGrpSpPr>
        <p:grpSpPr>
          <a:xfrm>
            <a:off x="1653160" y="1305545"/>
            <a:ext cx="351940" cy="350995"/>
            <a:chOff x="944600" y="3981825"/>
            <a:chExt cx="297750" cy="296950"/>
          </a:xfrm>
        </p:grpSpPr>
        <p:sp>
          <p:nvSpPr>
            <p:cNvPr id="16" name="Google Shape;6718;p62">
              <a:extLst>
                <a:ext uri="{FF2B5EF4-FFF2-40B4-BE49-F238E27FC236}">
                  <a16:creationId xmlns:a16="http://schemas.microsoft.com/office/drawing/2014/main" id="{2C768B9F-5D91-A8B1-369C-E25155BE5BFB}"/>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19;p62">
              <a:extLst>
                <a:ext uri="{FF2B5EF4-FFF2-40B4-BE49-F238E27FC236}">
                  <a16:creationId xmlns:a16="http://schemas.microsoft.com/office/drawing/2014/main" id="{35352FB5-DDDD-7F4B-F340-C1A68A2E05A8}"/>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720;p62">
              <a:extLst>
                <a:ext uri="{FF2B5EF4-FFF2-40B4-BE49-F238E27FC236}">
                  <a16:creationId xmlns:a16="http://schemas.microsoft.com/office/drawing/2014/main" id="{8D9EC46E-AE02-2D6F-C1BF-26124FD99695}"/>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21;p62">
              <a:extLst>
                <a:ext uri="{FF2B5EF4-FFF2-40B4-BE49-F238E27FC236}">
                  <a16:creationId xmlns:a16="http://schemas.microsoft.com/office/drawing/2014/main" id="{E5538360-34CF-7CFC-EB39-32AE9EE33ADD}"/>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6816;p62">
            <a:extLst>
              <a:ext uri="{FF2B5EF4-FFF2-40B4-BE49-F238E27FC236}">
                <a16:creationId xmlns:a16="http://schemas.microsoft.com/office/drawing/2014/main" id="{90EB0349-03AF-C479-17A2-069DB2A37F40}"/>
              </a:ext>
            </a:extLst>
          </p:cNvPr>
          <p:cNvGrpSpPr/>
          <p:nvPr/>
        </p:nvGrpSpPr>
        <p:grpSpPr>
          <a:xfrm>
            <a:off x="5145941" y="1307407"/>
            <a:ext cx="350995" cy="349133"/>
            <a:chOff x="6168925" y="3936925"/>
            <a:chExt cx="296950" cy="295375"/>
          </a:xfrm>
        </p:grpSpPr>
        <p:sp>
          <p:nvSpPr>
            <p:cNvPr id="23" name="Google Shape;6817;p62">
              <a:extLst>
                <a:ext uri="{FF2B5EF4-FFF2-40B4-BE49-F238E27FC236}">
                  <a16:creationId xmlns:a16="http://schemas.microsoft.com/office/drawing/2014/main" id="{C7017802-5709-4338-61D9-C9CC2EE8EC07}"/>
                </a:ext>
              </a:extLst>
            </p:cNvPr>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18;p62">
              <a:extLst>
                <a:ext uri="{FF2B5EF4-FFF2-40B4-BE49-F238E27FC236}">
                  <a16:creationId xmlns:a16="http://schemas.microsoft.com/office/drawing/2014/main" id="{F44B54BB-96E7-FFC5-671D-B42BECA0BC4F}"/>
                </a:ext>
              </a:extLst>
            </p:cNvPr>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19;p62">
              <a:extLst>
                <a:ext uri="{FF2B5EF4-FFF2-40B4-BE49-F238E27FC236}">
                  <a16:creationId xmlns:a16="http://schemas.microsoft.com/office/drawing/2014/main" id="{7C2C7B26-E581-BEE3-9399-B7692A104598}"/>
                </a:ext>
              </a:extLst>
            </p:cNvPr>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20;p62">
              <a:extLst>
                <a:ext uri="{FF2B5EF4-FFF2-40B4-BE49-F238E27FC236}">
                  <a16:creationId xmlns:a16="http://schemas.microsoft.com/office/drawing/2014/main" id="{D21E2E22-2E81-01F9-F1F1-B55D7C13ADB7}"/>
                </a:ext>
              </a:extLst>
            </p:cNvPr>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21;p62">
              <a:extLst>
                <a:ext uri="{FF2B5EF4-FFF2-40B4-BE49-F238E27FC236}">
                  <a16:creationId xmlns:a16="http://schemas.microsoft.com/office/drawing/2014/main" id="{8FCE8C07-3146-EDFC-94E2-6B0464142202}"/>
                </a:ext>
              </a:extLst>
            </p:cNvPr>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2;p62">
              <a:extLst>
                <a:ext uri="{FF2B5EF4-FFF2-40B4-BE49-F238E27FC236}">
                  <a16:creationId xmlns:a16="http://schemas.microsoft.com/office/drawing/2014/main" id="{53F141CC-4E36-C75C-30DC-A165B493749C}"/>
                </a:ext>
              </a:extLst>
            </p:cNvPr>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90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0"/>
          <p:cNvSpPr txBox="1">
            <a:spLocks noGrp="1"/>
          </p:cNvSpPr>
          <p:nvPr>
            <p:ph type="title"/>
          </p:nvPr>
        </p:nvSpPr>
        <p:spPr>
          <a:xfrm>
            <a:off x="3475489" y="2009367"/>
            <a:ext cx="4431626" cy="144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br>
              <a:rPr lang="en-US" altLang="zh-TW" dirty="0">
                <a:solidFill>
                  <a:schemeClr val="accent1"/>
                </a:solidFill>
                <a:latin typeface="微軟正黑體" panose="020B0604030504040204" pitchFamily="34" charset="-120"/>
                <a:ea typeface="微軟正黑體" panose="020B0604030504040204" pitchFamily="34" charset="-120"/>
              </a:rPr>
            </a:br>
            <a:r>
              <a:rPr lang="zh-TW" altLang="en-US" dirty="0">
                <a:solidFill>
                  <a:schemeClr val="accent1"/>
                </a:solidFill>
                <a:latin typeface="微軟正黑體" panose="020B0604030504040204" pitchFamily="34" charset="-120"/>
                <a:ea typeface="微軟正黑體" panose="020B0604030504040204" pitchFamily="34" charset="-120"/>
              </a:rPr>
              <a:t>數據分析與預處理</a:t>
            </a:r>
            <a:br>
              <a:rPr lang="zh-TW" altLang="en-US" dirty="0">
                <a:solidFill>
                  <a:schemeClr val="accent1"/>
                </a:solidFill>
                <a:latin typeface="微軟正黑體" panose="020B0604030504040204" pitchFamily="34" charset="-120"/>
                <a:ea typeface="微軟正黑體" panose="020B0604030504040204" pitchFamily="34" charset="-120"/>
              </a:rPr>
            </a:br>
            <a:endParaRPr dirty="0">
              <a:solidFill>
                <a:schemeClr val="accent1"/>
              </a:solidFill>
              <a:latin typeface="微軟正黑體" panose="020B0604030504040204" pitchFamily="34" charset="-120"/>
              <a:ea typeface="微軟正黑體" panose="020B0604030504040204" pitchFamily="34" charset="-120"/>
            </a:endParaRPr>
          </a:p>
        </p:txBody>
      </p:sp>
      <p:sp>
        <p:nvSpPr>
          <p:cNvPr id="624" name="Google Shape;624;p30"/>
          <p:cNvSpPr txBox="1">
            <a:spLocks noGrp="1"/>
          </p:cNvSpPr>
          <p:nvPr>
            <p:ph type="title" idx="2"/>
          </p:nvPr>
        </p:nvSpPr>
        <p:spPr>
          <a:xfrm>
            <a:off x="6754415" y="1009867"/>
            <a:ext cx="1152300"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US" altLang="zh-TW" b="1" dirty="0"/>
              <a:t>02</a:t>
            </a:r>
            <a:endParaRPr b="1" dirty="0"/>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副標題 2">
            <a:extLst>
              <a:ext uri="{FF2B5EF4-FFF2-40B4-BE49-F238E27FC236}">
                <a16:creationId xmlns:a16="http://schemas.microsoft.com/office/drawing/2014/main" id="{36EE592D-97EC-514A-FB1B-441107993077}"/>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4207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BD39DC-6A7C-3004-EEC9-EC433C75317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資料預處理</a:t>
            </a:r>
          </a:p>
        </p:txBody>
      </p:sp>
      <p:sp>
        <p:nvSpPr>
          <p:cNvPr id="22" name="標題 1">
            <a:extLst>
              <a:ext uri="{FF2B5EF4-FFF2-40B4-BE49-F238E27FC236}">
                <a16:creationId xmlns:a16="http://schemas.microsoft.com/office/drawing/2014/main" id="{72DE004B-3C4A-A3DC-7BA6-0E7853E733CB}"/>
              </a:ext>
            </a:extLst>
          </p:cNvPr>
          <p:cNvSpPr txBox="1">
            <a:spLocks/>
          </p:cNvSpPr>
          <p:nvPr/>
        </p:nvSpPr>
        <p:spPr>
          <a:xfrm>
            <a:off x="713225" y="3541986"/>
            <a:ext cx="7315939" cy="1103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zh-TW" altLang="en-US" sz="1600" dirty="0">
                <a:latin typeface="微軟正黑體" panose="020B0604030504040204" pitchFamily="34" charset="-120"/>
                <a:ea typeface="微軟正黑體" panose="020B0604030504040204" pitchFamily="34" charset="-120"/>
              </a:rPr>
              <a:t>變數選擇：</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因為只欲針對文本進行險種的分類，暫時只保留討論內容和商品名稱</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處理缺失值：</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由於缺失值佔總體資料比例低，因此選擇直接刪除缺失值</a:t>
            </a:r>
          </a:p>
        </p:txBody>
      </p:sp>
      <p:pic>
        <p:nvPicPr>
          <p:cNvPr id="6" name="圖片 5">
            <a:extLst>
              <a:ext uri="{FF2B5EF4-FFF2-40B4-BE49-F238E27FC236}">
                <a16:creationId xmlns:a16="http://schemas.microsoft.com/office/drawing/2014/main" id="{7CD4DB31-3909-8FED-5A83-B938FD3664E4}"/>
              </a:ext>
            </a:extLst>
          </p:cNvPr>
          <p:cNvPicPr>
            <a:picLocks noChangeAspect="1"/>
          </p:cNvPicPr>
          <p:nvPr/>
        </p:nvPicPr>
        <p:blipFill>
          <a:blip r:embed="rId2"/>
          <a:stretch>
            <a:fillRect/>
          </a:stretch>
        </p:blipFill>
        <p:spPr>
          <a:xfrm>
            <a:off x="713225" y="1318902"/>
            <a:ext cx="4020111" cy="2095792"/>
          </a:xfrm>
          <a:prstGeom prst="rect">
            <a:avLst/>
          </a:prstGeom>
        </p:spPr>
      </p:pic>
    </p:spTree>
    <p:extLst>
      <p:ext uri="{BB962C8B-B14F-4D97-AF65-F5344CB8AC3E}">
        <p14:creationId xmlns:p14="http://schemas.microsoft.com/office/powerpoint/2010/main" val="209691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BD39DC-6A7C-3004-EEC9-EC433C753172}"/>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資料預處理</a:t>
            </a:r>
          </a:p>
        </p:txBody>
      </p:sp>
      <p:pic>
        <p:nvPicPr>
          <p:cNvPr id="21" name="圖片 20">
            <a:extLst>
              <a:ext uri="{FF2B5EF4-FFF2-40B4-BE49-F238E27FC236}">
                <a16:creationId xmlns:a16="http://schemas.microsoft.com/office/drawing/2014/main" id="{B4C15A2E-0361-A7F2-08ED-7640D3CD3E51}"/>
              </a:ext>
            </a:extLst>
          </p:cNvPr>
          <p:cNvPicPr>
            <a:picLocks noChangeAspect="1"/>
          </p:cNvPicPr>
          <p:nvPr/>
        </p:nvPicPr>
        <p:blipFill rotWithShape="1">
          <a:blip r:embed="rId2"/>
          <a:srcRect b="32363"/>
          <a:stretch/>
        </p:blipFill>
        <p:spPr>
          <a:xfrm>
            <a:off x="713225" y="997125"/>
            <a:ext cx="5092184" cy="2564524"/>
          </a:xfrm>
          <a:prstGeom prst="rect">
            <a:avLst/>
          </a:prstGeom>
        </p:spPr>
      </p:pic>
      <p:sp>
        <p:nvSpPr>
          <p:cNvPr id="22" name="標題 1">
            <a:extLst>
              <a:ext uri="{FF2B5EF4-FFF2-40B4-BE49-F238E27FC236}">
                <a16:creationId xmlns:a16="http://schemas.microsoft.com/office/drawing/2014/main" id="{72DE004B-3C4A-A3DC-7BA6-0E7853E733CB}"/>
              </a:ext>
            </a:extLst>
          </p:cNvPr>
          <p:cNvSpPr txBox="1">
            <a:spLocks/>
          </p:cNvSpPr>
          <p:nvPr/>
        </p:nvSpPr>
        <p:spPr>
          <a:xfrm>
            <a:off x="914005" y="3736470"/>
            <a:ext cx="7315939" cy="8880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zh-TW" altLang="en-US" sz="1600" dirty="0">
                <a:latin typeface="微軟正黑體" panose="020B0604030504040204" pitchFamily="34" charset="-120"/>
                <a:ea typeface="微軟正黑體" panose="020B0604030504040204" pitchFamily="34" charset="-120"/>
              </a:rPr>
              <a:t>過取樣及欠取樣：</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透過資料分析可以看出各分類分布及極度不均勻，因此採取</a:t>
            </a:r>
            <a:r>
              <a:rPr lang="en-US" altLang="zh-TW" sz="1600" dirty="0">
                <a:latin typeface="微軟正黑體" panose="020B0604030504040204" pitchFamily="34" charset="-120"/>
                <a:ea typeface="微軟正黑體" panose="020B0604030504040204" pitchFamily="34" charset="-120"/>
              </a:rPr>
              <a:t>Random Oversampling</a:t>
            </a:r>
            <a:r>
              <a:rPr lang="zh-TW" altLang="en-US" sz="1600" dirty="0">
                <a:latin typeface="微軟正黑體" panose="020B0604030504040204" pitchFamily="34" charset="-120"/>
                <a:ea typeface="微軟正黑體" panose="020B0604030504040204" pitchFamily="34" charset="-120"/>
              </a:rPr>
              <a:t>以及</a:t>
            </a:r>
            <a:r>
              <a:rPr lang="en-US" altLang="zh-TW" sz="1600" dirty="0" err="1">
                <a:latin typeface="微軟正黑體" panose="020B0604030504040204" pitchFamily="34" charset="-120"/>
                <a:ea typeface="微軟正黑體" panose="020B0604030504040204" pitchFamily="34" charset="-120"/>
              </a:rPr>
              <a:t>TomekLinks</a:t>
            </a:r>
            <a:r>
              <a:rPr lang="en-US" altLang="zh-TW" sz="1600" dirty="0">
                <a:latin typeface="微軟正黑體" panose="020B0604030504040204" pitchFamily="34" charset="-120"/>
                <a:ea typeface="微軟正黑體" panose="020B0604030504040204" pitchFamily="34" charset="-120"/>
              </a:rPr>
              <a:t> </a:t>
            </a:r>
            <a:r>
              <a:rPr lang="en-US" altLang="zh-TW" sz="1600" dirty="0" err="1">
                <a:latin typeface="微軟正黑體" panose="020B0604030504040204" pitchFamily="34" charset="-120"/>
                <a:ea typeface="微軟正黑體" panose="020B0604030504040204" pitchFamily="34" charset="-120"/>
              </a:rPr>
              <a:t>Undersampling</a:t>
            </a:r>
            <a:r>
              <a:rPr lang="zh-TW" altLang="en-US" sz="1600" dirty="0">
                <a:latin typeface="微軟正黑體" panose="020B0604030504040204" pitchFamily="34" charset="-120"/>
                <a:ea typeface="微軟正黑體" panose="020B0604030504040204" pitchFamily="34" charset="-120"/>
              </a:rPr>
              <a:t>來平衡不均勻的資料</a:t>
            </a:r>
          </a:p>
        </p:txBody>
      </p:sp>
    </p:spTree>
    <p:extLst>
      <p:ext uri="{BB962C8B-B14F-4D97-AF65-F5344CB8AC3E}">
        <p14:creationId xmlns:p14="http://schemas.microsoft.com/office/powerpoint/2010/main" val="149795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CF4024-B645-C151-3ACA-495A0CF15DE4}"/>
              </a:ext>
            </a:extLst>
          </p:cNvPr>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特徵工程</a:t>
            </a:r>
          </a:p>
        </p:txBody>
      </p:sp>
      <p:sp>
        <p:nvSpPr>
          <p:cNvPr id="15" name="標題 1">
            <a:extLst>
              <a:ext uri="{FF2B5EF4-FFF2-40B4-BE49-F238E27FC236}">
                <a16:creationId xmlns:a16="http://schemas.microsoft.com/office/drawing/2014/main" id="{04675ABE-C206-0BC9-CF9F-CBBD08D18781}"/>
              </a:ext>
            </a:extLst>
          </p:cNvPr>
          <p:cNvSpPr txBox="1">
            <a:spLocks/>
          </p:cNvSpPr>
          <p:nvPr/>
        </p:nvSpPr>
        <p:spPr>
          <a:xfrm>
            <a:off x="914005" y="1271752"/>
            <a:ext cx="7315939" cy="3352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zh-TW" altLang="en-US" sz="1600" b="1" dirty="0">
                <a:latin typeface="微軟正黑體" panose="020B0604030504040204" pitchFamily="34" charset="-120"/>
                <a:ea typeface="微軟正黑體" panose="020B0604030504040204" pitchFamily="34" charset="-120"/>
              </a:rPr>
              <a:t>文本斷詞：</a:t>
            </a:r>
            <a:endParaRPr lang="en-US" altLang="zh-TW" sz="1600" b="1"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利用</a:t>
            </a:r>
            <a:r>
              <a:rPr lang="en-US" altLang="zh-TW" sz="1600" dirty="0" err="1">
                <a:latin typeface="微軟正黑體" panose="020B0604030504040204" pitchFamily="34" charset="-120"/>
                <a:ea typeface="微軟正黑體" panose="020B0604030504040204" pitchFamily="34" charset="-120"/>
              </a:rPr>
              <a:t>Jieba</a:t>
            </a:r>
            <a:r>
              <a:rPr lang="zh-TW" altLang="en-US" sz="1600" dirty="0">
                <a:latin typeface="微軟正黑體" panose="020B0604030504040204" pitchFamily="34" charset="-120"/>
                <a:ea typeface="微軟正黑體" panose="020B0604030504040204" pitchFamily="34" charset="-120"/>
              </a:rPr>
              <a:t>套件對討論內容進行辭彙精準切割</a:t>
            </a:r>
            <a:endParaRPr lang="en-US" altLang="zh-TW" sz="1600" dirty="0">
              <a:latin typeface="微軟正黑體" panose="020B0604030504040204" pitchFamily="34" charset="-120"/>
              <a:ea typeface="微軟正黑體" panose="020B0604030504040204" pitchFamily="34" charset="-120"/>
            </a:endParaRPr>
          </a:p>
          <a:p>
            <a:endParaRPr lang="en-US" altLang="zh-TW" sz="1600" dirty="0">
              <a:latin typeface="微軟正黑體" panose="020B0604030504040204" pitchFamily="34" charset="-120"/>
              <a:ea typeface="微軟正黑體" panose="020B0604030504040204" pitchFamily="34" charset="-120"/>
            </a:endParaRPr>
          </a:p>
          <a:p>
            <a:r>
              <a:rPr lang="zh-TW" altLang="en-US" sz="1600" b="1" dirty="0">
                <a:latin typeface="微軟正黑體" panose="020B0604030504040204" pitchFamily="34" charset="-120"/>
                <a:ea typeface="微軟正黑體" panose="020B0604030504040204" pitchFamily="34" charset="-120"/>
              </a:rPr>
              <a:t>文本特徵化：</a:t>
            </a:r>
            <a:endParaRPr lang="en-US" altLang="zh-TW" sz="1600" b="1"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將經過斷詞的文本轉譯成電腦看得懂的值，並利用</a:t>
            </a:r>
            <a:r>
              <a:rPr lang="en-US" altLang="zh-TW" sz="1600" dirty="0">
                <a:latin typeface="微軟正黑體" panose="020B0604030504040204" pitchFamily="34" charset="-120"/>
                <a:ea typeface="微軟正黑體" panose="020B0604030504040204" pitchFamily="34" charset="-120"/>
              </a:rPr>
              <a:t>TF-IDF</a:t>
            </a:r>
            <a:r>
              <a:rPr lang="zh-TW" altLang="en-US" sz="1600" dirty="0">
                <a:latin typeface="微軟正黑體" panose="020B0604030504040204" pitchFamily="34" charset="-120"/>
                <a:ea typeface="微軟正黑體" panose="020B0604030504040204" pitchFamily="34" charset="-120"/>
              </a:rPr>
              <a:t>判斷詞彙的重要性</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90440821"/>
      </p:ext>
    </p:extLst>
  </p:cSld>
  <p:clrMapOvr>
    <a:masterClrMapping/>
  </p:clrMapOvr>
</p:sld>
</file>

<file path=ppt/theme/theme1.xml><?xml version="1.0" encoding="utf-8"?>
<a:theme xmlns:a="http://schemas.openxmlformats.org/drawingml/2006/main" name="Delivery Plan Consulting by Slidesgo">
  <a:themeElements>
    <a:clrScheme name="Simple Light">
      <a:dk1>
        <a:srgbClr val="15153E"/>
      </a:dk1>
      <a:lt1>
        <a:srgbClr val="FFFFFF"/>
      </a:lt1>
      <a:dk2>
        <a:srgbClr val="5571FB"/>
      </a:dk2>
      <a:lt2>
        <a:srgbClr val="7A7A7A"/>
      </a:lt2>
      <a:accent1>
        <a:srgbClr val="A7F6CF"/>
      </a:accent1>
      <a:accent2>
        <a:srgbClr val="FFFFFF"/>
      </a:accent2>
      <a:accent3>
        <a:srgbClr val="FFFFFF"/>
      </a:accent3>
      <a:accent4>
        <a:srgbClr val="FFFFFF"/>
      </a:accent4>
      <a:accent5>
        <a:srgbClr val="FFFFFF"/>
      </a:accent5>
      <a:accent6>
        <a:srgbClr val="FFFFFF"/>
      </a:accent6>
      <a:hlink>
        <a:srgbClr val="1515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1039</Words>
  <Application>Microsoft Office PowerPoint</Application>
  <PresentationFormat>如螢幕大小 (16:9)</PresentationFormat>
  <Paragraphs>149</Paragraphs>
  <Slides>23</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微軟正黑體</vt:lpstr>
      <vt:lpstr>Cambria Math</vt:lpstr>
      <vt:lpstr>Söhne</vt:lpstr>
      <vt:lpstr>Poppins</vt:lpstr>
      <vt:lpstr>Arial</vt:lpstr>
      <vt:lpstr>Rubik</vt:lpstr>
      <vt:lpstr>Delivery Plan Consulting by Slidesgo</vt:lpstr>
      <vt:lpstr>利用文本分析建立保險推薦模型</vt:lpstr>
      <vt:lpstr>Table of contents</vt:lpstr>
      <vt:lpstr> 介紹</vt:lpstr>
      <vt:lpstr>保險推薦模型</vt:lpstr>
      <vt:lpstr>預期成效</vt:lpstr>
      <vt:lpstr> 數據分析與預處理 </vt:lpstr>
      <vt:lpstr>資料預處理</vt:lpstr>
      <vt:lpstr>資料預處理</vt:lpstr>
      <vt:lpstr>特徵工程</vt:lpstr>
      <vt:lpstr> 模型選擇</vt:lpstr>
      <vt:lpstr>選擇機器學習模型</vt:lpstr>
      <vt:lpstr> 模型評估</vt:lpstr>
      <vt:lpstr>模型評估指標</vt:lpstr>
      <vt:lpstr>模型評估指標</vt:lpstr>
      <vt:lpstr>各模型評估</vt:lpstr>
      <vt:lpstr> 結合GPT</vt:lpstr>
      <vt:lpstr>GPT (Generative Pre-trained Transformer)是一種應用於自然語言處理的人工神經網路，利用深度學習的原理生成準確的輸出句子。  GPT 的主要目標在於建立類似於人類對話的系統，使電腦能夠以自然語言與人類進行交互。通過在包含數十萬到數百萬個示例的大型數據集中進行訓練，GPT 能夠學習單詞和短語之間的複雜關係，無需開發人員明確的程式設計指令。  由於其強大的功能，近年來 GPT 在許多需要實現人與機器之間自然對話的行業中變得越來越受歡迎。特別是在客戶服務自動化領域，GPT 的應用使公司能夠提供更優質的使用者體驗。</vt:lpstr>
      <vt:lpstr>GPT 的特點為：只使用了Transformer解碼器的部分，沒有使用編碼器-解碼器的結構</vt:lpstr>
      <vt:lpstr>選擇預先訓練好的 GPT 模型 使用已經在龐大數據集上訓練好的 GPT 模型，例如從 Hugging Face Transformers 庫中選擇。  微調（Fine-tuning） 使用相對較小的訓練集(如論壇問答)對 GPT 模型進行微調，以適應特定的任務或領域。這有助於模型更好地理解你的特定文本數據。  設定任務目標 定義希望 GPT 模型完成的任務，例如生成保險相關的文本、回答用戶問題等。 </vt:lpstr>
      <vt:lpstr>進行微調 使用微調數據集對 GPT 模型進行微調，並監控性能以確保模型符合你的預期。  評估性能 測試模型在預定任務上的性能，根據需要進行進一步的微調。  應用到保險推薦系統 將微調後的 GPT 模型集成到保險推薦系統中，以增強對話理解和生成相應的保險建議。</vt:lpstr>
      <vt:lpstr> 結論與展望</vt:lpstr>
      <vt:lpstr>未來可行發展</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利用文本分析建立保險推薦模型</dc:title>
  <cp:lastModifiedBy>李映彤</cp:lastModifiedBy>
  <cp:revision>2</cp:revision>
  <dcterms:modified xsi:type="dcterms:W3CDTF">2024-01-10T03:37:59Z</dcterms:modified>
</cp:coreProperties>
</file>