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9399" y="1274799"/>
            <a:ext cx="15549202" cy="8844580"/>
            <a:chOff x="0" y="0"/>
            <a:chExt cx="4095263" cy="23294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5263" cy="2329437"/>
            </a:xfrm>
            <a:custGeom>
              <a:avLst/>
              <a:gdLst/>
              <a:ahLst/>
              <a:cxnLst/>
              <a:rect r="r" b="b" t="t" l="l"/>
              <a:pathLst>
                <a:path h="2329437" w="4095263">
                  <a:moveTo>
                    <a:pt x="25393" y="0"/>
                  </a:moveTo>
                  <a:lnTo>
                    <a:pt x="4069871" y="0"/>
                  </a:lnTo>
                  <a:cubicBezTo>
                    <a:pt x="4083895" y="0"/>
                    <a:pt x="4095263" y="11369"/>
                    <a:pt x="4095263" y="25393"/>
                  </a:cubicBezTo>
                  <a:lnTo>
                    <a:pt x="4095263" y="2304044"/>
                  </a:lnTo>
                  <a:cubicBezTo>
                    <a:pt x="4095263" y="2310779"/>
                    <a:pt x="4092588" y="2317237"/>
                    <a:pt x="4087826" y="2321999"/>
                  </a:cubicBezTo>
                  <a:cubicBezTo>
                    <a:pt x="4083064" y="2326761"/>
                    <a:pt x="4076605" y="2329437"/>
                    <a:pt x="4069871" y="2329437"/>
                  </a:cubicBezTo>
                  <a:lnTo>
                    <a:pt x="25393" y="2329437"/>
                  </a:lnTo>
                  <a:cubicBezTo>
                    <a:pt x="18658" y="2329437"/>
                    <a:pt x="12199" y="2326761"/>
                    <a:pt x="7437" y="2321999"/>
                  </a:cubicBezTo>
                  <a:cubicBezTo>
                    <a:pt x="2675" y="2317237"/>
                    <a:pt x="0" y="2310779"/>
                    <a:pt x="0" y="2304044"/>
                  </a:cubicBezTo>
                  <a:lnTo>
                    <a:pt x="0" y="25393"/>
                  </a:lnTo>
                  <a:cubicBezTo>
                    <a:pt x="0" y="18658"/>
                    <a:pt x="2675" y="12199"/>
                    <a:pt x="7437" y="7437"/>
                  </a:cubicBezTo>
                  <a:cubicBezTo>
                    <a:pt x="12199" y="2675"/>
                    <a:pt x="18658" y="0"/>
                    <a:pt x="253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095263" cy="2386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67851" y="1110936"/>
            <a:ext cx="8115706" cy="120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4"/>
              </a:lnSpc>
            </a:pPr>
            <a:r>
              <a:rPr lang="en-US" b="true" sz="6689" u="sng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68828" y="2163261"/>
            <a:ext cx="8348200" cy="777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</a:pP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Problem Statement</a:t>
            </a:r>
          </a:p>
          <a:p>
            <a:pPr algn="ctr">
              <a:lnSpc>
                <a:spcPts val="3667"/>
              </a:lnSpc>
            </a:pPr>
            <a:r>
              <a:rPr lang="en-US" b="true" sz="2619" u="sng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Title</a:t>
            </a: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Wildlife Poaching Prediction System for National Parks</a:t>
            </a:r>
          </a:p>
          <a:p>
            <a:pPr algn="ctr">
              <a:lnSpc>
                <a:spcPts val="3667"/>
              </a:lnSpc>
            </a:pP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Definition: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50+ endangered species at risk due to delayed poaching detection (RDB 2024)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Current patrols rely on reactive methods, missing 60% of incidents</a:t>
            </a:r>
          </a:p>
          <a:p>
            <a:pPr algn="ctr">
              <a:lnSpc>
                <a:spcPts val="3667"/>
              </a:lnSpc>
            </a:pP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</a:t>
            </a: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l">
              <a:lnSpc>
                <a:spcPts val="3667"/>
              </a:lnSpc>
            </a:pP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Deployment:</a:t>
            </a: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Akagera &amp; Volcanoes National Parks</a:t>
            </a: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Int</a:t>
            </a: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egration</a:t>
            </a: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GPS collars, ranger GPS devices, and historical incident reports</a:t>
            </a:r>
          </a:p>
          <a:p>
            <a:pPr algn="ctr">
              <a:lnSpc>
                <a:spcPts val="3667"/>
              </a:lnSpc>
            </a:pPr>
            <a:r>
              <a:rPr lang="en-US" sz="2619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Users: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Park Ranger</a:t>
            </a: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 (real-time alerts)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Conservation Analysts (trend forecasting)</a:t>
            </a:r>
          </a:p>
          <a:p>
            <a:pPr algn="ctr">
              <a:lnSpc>
                <a:spcPts val="3667"/>
              </a:lnSpc>
            </a:pPr>
            <a:r>
              <a:rPr lang="en-US" sz="26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Rwanda Development Board (policy planning)</a:t>
            </a:r>
          </a:p>
          <a:p>
            <a:pPr algn="ctr">
              <a:lnSpc>
                <a:spcPts val="366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889"/>
            <a:ext cx="15889901" cy="8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78"/>
              </a:lnSpc>
            </a:pPr>
            <a:r>
              <a:rPr lang="en-US" sz="44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BY:  SYLVIE IRADUKUNDA                                              ID: 25963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5185" y="1324920"/>
            <a:ext cx="8308171" cy="184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4"/>
              </a:lnSpc>
            </a:pPr>
            <a:r>
              <a:rPr lang="en-US" sz="51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DESIGN &amp; OBJECTIVES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15116" y="3451205"/>
            <a:ext cx="7089527" cy="5410639"/>
            <a:chOff x="0" y="0"/>
            <a:chExt cx="1867201" cy="14250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83357" y="3451205"/>
            <a:ext cx="7089527" cy="5410639"/>
            <a:chOff x="0" y="0"/>
            <a:chExt cx="1867201" cy="14250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7201" cy="1425024"/>
            </a:xfrm>
            <a:custGeom>
              <a:avLst/>
              <a:gdLst/>
              <a:ahLst/>
              <a:cxnLst/>
              <a:rect r="r" b="b" t="t" l="l"/>
              <a:pathLst>
                <a:path h="1425024" w="1867201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13452" y="3753441"/>
            <a:ext cx="4801788" cy="5045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1"/>
              </a:lnSpc>
            </a:pPr>
            <a:r>
              <a:rPr lang="en-US" sz="2358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Key Entities:</a:t>
            </a:r>
          </a:p>
          <a:p>
            <a:pPr algn="l" marL="509155" indent="-254578" lvl="1">
              <a:lnSpc>
                <a:spcPts val="3301"/>
              </a:lnSpc>
              <a:buAutoNum type="arabicPeriod" startAt="1"/>
            </a:pPr>
            <a:r>
              <a:rPr lang="en-US" sz="235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Animals (species, GPS collar ID, last known location)</a:t>
            </a:r>
          </a:p>
          <a:p>
            <a:pPr algn="l" marL="509155" indent="-254578" lvl="1">
              <a:lnSpc>
                <a:spcPts val="3301"/>
              </a:lnSpc>
              <a:buAutoNum type="arabicPeriod" startAt="1"/>
            </a:pPr>
            <a:r>
              <a:rPr lang="en-US" sz="235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Poaching Incidents (timestamp, coordinates, animal ID)</a:t>
            </a:r>
          </a:p>
          <a:p>
            <a:pPr algn="l" marL="509155" indent="-254578" lvl="1">
              <a:lnSpc>
                <a:spcPts val="3301"/>
              </a:lnSpc>
              <a:buAutoNum type="arabicPeriod" startAt="1"/>
            </a:pPr>
            <a:r>
              <a:rPr lang="en-US" sz="235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Environmental Data (weather, moon phase, vegetation density)</a:t>
            </a:r>
          </a:p>
          <a:p>
            <a:pPr algn="l" marL="509155" indent="-254578" lvl="1">
              <a:lnSpc>
                <a:spcPts val="3301"/>
              </a:lnSpc>
              <a:buAutoNum type="arabicPeriod" startAt="1"/>
            </a:pPr>
            <a:r>
              <a:rPr lang="en-US" sz="2358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Ranger Units (patrol routes, response times)</a:t>
            </a:r>
          </a:p>
          <a:p>
            <a:pPr algn="l">
              <a:lnSpc>
                <a:spcPts val="330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29351" y="3753441"/>
            <a:ext cx="5480320" cy="330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8"/>
              </a:lnSpc>
            </a:pPr>
            <a:r>
              <a:rPr lang="en-US" sz="269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Goals: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✓ Predict high-risk zones with 85% accuracy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✓ Reduce incident response time by 40%</a:t>
            </a:r>
          </a:p>
          <a:p>
            <a:pPr algn="l">
              <a:lnSpc>
                <a:spcPts val="3768"/>
              </a:lnSpc>
            </a:pPr>
            <a:r>
              <a:rPr lang="en-US" sz="2691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✓ Generate monthly threat heatmaps using Oracle Spatial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8769" y="1110226"/>
            <a:ext cx="9662228" cy="18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6"/>
              </a:lnSpc>
            </a:pPr>
            <a:r>
              <a:rPr lang="en-US" sz="52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IMPLEMENTATION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40349" y="4169265"/>
            <a:ext cx="5049517" cy="4947948"/>
            <a:chOff x="0" y="0"/>
            <a:chExt cx="1633567" cy="16007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33567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33567">
                  <a:moveTo>
                    <a:pt x="78193" y="0"/>
                  </a:moveTo>
                  <a:lnTo>
                    <a:pt x="1555374" y="0"/>
                  </a:lnTo>
                  <a:cubicBezTo>
                    <a:pt x="1598559" y="0"/>
                    <a:pt x="1633567" y="35008"/>
                    <a:pt x="1633567" y="78193"/>
                  </a:cubicBezTo>
                  <a:lnTo>
                    <a:pt x="1633567" y="1522515"/>
                  </a:lnTo>
                  <a:cubicBezTo>
                    <a:pt x="1633567" y="1565700"/>
                    <a:pt x="1598559" y="1600708"/>
                    <a:pt x="1555374" y="1600708"/>
                  </a:cubicBezTo>
                  <a:lnTo>
                    <a:pt x="78193" y="1600708"/>
                  </a:lnTo>
                  <a:cubicBezTo>
                    <a:pt x="35008" y="1600708"/>
                    <a:pt x="0" y="1565700"/>
                    <a:pt x="0" y="1522515"/>
                  </a:cubicBezTo>
                  <a:lnTo>
                    <a:pt x="0" y="78193"/>
                  </a:lnTo>
                  <a:cubicBezTo>
                    <a:pt x="0" y="35008"/>
                    <a:pt x="35008" y="0"/>
                    <a:pt x="781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633567" cy="1657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27806" y="5086350"/>
            <a:ext cx="4342077" cy="299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8"/>
              </a:lnSpc>
            </a:pPr>
            <a:r>
              <a:rPr lang="en-US" sz="187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PL/SQL Features:</a:t>
            </a:r>
          </a:p>
          <a:p>
            <a:pPr algn="l">
              <a:lnSpc>
                <a:spcPts val="2618"/>
              </a:lnSpc>
            </a:pPr>
            <a:r>
              <a:rPr lang="en-US" sz="1870" u="sng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• Risk Calculation Package:</a:t>
            </a:r>
          </a:p>
          <a:p>
            <a:pPr algn="l">
              <a:lnSpc>
                <a:spcPts val="2618"/>
              </a:lnSpc>
            </a:pPr>
          </a:p>
          <a:p>
            <a:pPr algn="l">
              <a:lnSpc>
                <a:spcPts val="2618"/>
              </a:lnSpc>
            </a:pPr>
            <a:r>
              <a:rPr lang="en-US" sz="187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CREATE PACKAGE poaching_risk ASFUNCTION calculate_risk(animal_loc VARCHAR2, weather VARCHAR2) RETURN NUMBER;END;</a:t>
            </a:r>
          </a:p>
          <a:p>
            <a:pPr algn="l">
              <a:lnSpc>
                <a:spcPts val="261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742291" y="4169265"/>
            <a:ext cx="5246396" cy="4947948"/>
            <a:chOff x="0" y="0"/>
            <a:chExt cx="1697259" cy="16007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7259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97259">
                  <a:moveTo>
                    <a:pt x="75259" y="0"/>
                  </a:moveTo>
                  <a:lnTo>
                    <a:pt x="1622000" y="0"/>
                  </a:lnTo>
                  <a:cubicBezTo>
                    <a:pt x="1663565" y="0"/>
                    <a:pt x="1697259" y="33695"/>
                    <a:pt x="1697259" y="75259"/>
                  </a:cubicBezTo>
                  <a:lnTo>
                    <a:pt x="1697259" y="1525450"/>
                  </a:lnTo>
                  <a:cubicBezTo>
                    <a:pt x="1697259" y="1545410"/>
                    <a:pt x="1689330" y="1564552"/>
                    <a:pt x="1675216" y="1578666"/>
                  </a:cubicBezTo>
                  <a:cubicBezTo>
                    <a:pt x="1661103" y="1592779"/>
                    <a:pt x="1641960" y="1600708"/>
                    <a:pt x="1622000" y="1600708"/>
                  </a:cubicBezTo>
                  <a:lnTo>
                    <a:pt x="75259" y="1600708"/>
                  </a:lnTo>
                  <a:cubicBezTo>
                    <a:pt x="55299" y="1600708"/>
                    <a:pt x="36157" y="1592779"/>
                    <a:pt x="22043" y="1578666"/>
                  </a:cubicBezTo>
                  <a:cubicBezTo>
                    <a:pt x="7929" y="1564552"/>
                    <a:pt x="0" y="1545410"/>
                    <a:pt x="0" y="1525450"/>
                  </a:cubicBezTo>
                  <a:lnTo>
                    <a:pt x="0" y="75259"/>
                  </a:lnTo>
                  <a:cubicBezTo>
                    <a:pt x="0" y="55299"/>
                    <a:pt x="7929" y="36157"/>
                    <a:pt x="22043" y="22043"/>
                  </a:cubicBezTo>
                  <a:cubicBezTo>
                    <a:pt x="36157" y="7929"/>
                    <a:pt x="55299" y="0"/>
                    <a:pt x="7525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97259" cy="1657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090642" y="5095875"/>
            <a:ext cx="4528360" cy="233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8"/>
              </a:lnSpc>
            </a:pPr>
            <a:r>
              <a:rPr lang="en-US" sz="1927" u="sng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• Automated Alert Trigger:</a:t>
            </a:r>
          </a:p>
          <a:p>
            <a:pPr algn="l">
              <a:lnSpc>
                <a:spcPts val="2698"/>
              </a:lnSpc>
            </a:pPr>
          </a:p>
          <a:p>
            <a:pPr algn="l">
              <a:lnSpc>
                <a:spcPts val="2698"/>
              </a:lnSpc>
            </a:pPr>
            <a:r>
              <a:rPr lang="en-US" sz="19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CREATE TRIGGER alert_ranger </a:t>
            </a:r>
          </a:p>
          <a:p>
            <a:pPr algn="l">
              <a:lnSpc>
                <a:spcPts val="2698"/>
              </a:lnSpc>
            </a:pPr>
            <a:r>
              <a:rPr lang="en-US" sz="19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AFTER INSERT ON incidents </a:t>
            </a:r>
          </a:p>
          <a:p>
            <a:pPr algn="l">
              <a:lnSpc>
                <a:spcPts val="2698"/>
              </a:lnSpc>
            </a:pPr>
            <a:r>
              <a:rPr lang="en-US" sz="19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FOR EACH ROW CALL send_sms_alert(:NEW.location);</a:t>
            </a:r>
          </a:p>
          <a:p>
            <a:pPr algn="l">
              <a:lnSpc>
                <a:spcPts val="2698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2145812" y="4169265"/>
            <a:ext cx="5113488" cy="4947948"/>
            <a:chOff x="0" y="0"/>
            <a:chExt cx="1654262" cy="16007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54262" cy="1600708"/>
            </a:xfrm>
            <a:custGeom>
              <a:avLst/>
              <a:gdLst/>
              <a:ahLst/>
              <a:cxnLst/>
              <a:rect r="r" b="b" t="t" l="l"/>
              <a:pathLst>
                <a:path h="1600708" w="1654262">
                  <a:moveTo>
                    <a:pt x="77215" y="0"/>
                  </a:moveTo>
                  <a:lnTo>
                    <a:pt x="1577047" y="0"/>
                  </a:lnTo>
                  <a:cubicBezTo>
                    <a:pt x="1597526" y="0"/>
                    <a:pt x="1617166" y="8135"/>
                    <a:pt x="1631646" y="22616"/>
                  </a:cubicBezTo>
                  <a:cubicBezTo>
                    <a:pt x="1646127" y="37096"/>
                    <a:pt x="1654262" y="56736"/>
                    <a:pt x="1654262" y="77215"/>
                  </a:cubicBezTo>
                  <a:lnTo>
                    <a:pt x="1654262" y="1523494"/>
                  </a:lnTo>
                  <a:cubicBezTo>
                    <a:pt x="1654262" y="1566138"/>
                    <a:pt x="1619692" y="1600708"/>
                    <a:pt x="1577047" y="1600708"/>
                  </a:cubicBezTo>
                  <a:lnTo>
                    <a:pt x="77215" y="1600708"/>
                  </a:lnTo>
                  <a:cubicBezTo>
                    <a:pt x="56736" y="1600708"/>
                    <a:pt x="37096" y="1592573"/>
                    <a:pt x="22616" y="1578093"/>
                  </a:cubicBezTo>
                  <a:cubicBezTo>
                    <a:pt x="8135" y="1563612"/>
                    <a:pt x="0" y="1543972"/>
                    <a:pt x="0" y="1523494"/>
                  </a:cubicBezTo>
                  <a:lnTo>
                    <a:pt x="0" y="77215"/>
                  </a:lnTo>
                  <a:cubicBezTo>
                    <a:pt x="0" y="34570"/>
                    <a:pt x="34570" y="0"/>
                    <a:pt x="7721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654262" cy="1657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341112" y="5086350"/>
            <a:ext cx="4729859" cy="260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130" u="sng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Anticipated Benefits:</a:t>
            </a:r>
          </a:p>
          <a:p>
            <a:pPr algn="l">
              <a:lnSpc>
                <a:spcPts val="2983"/>
              </a:lnSpc>
            </a:pPr>
            <a:r>
              <a:rPr lang="en-US" sz="21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Protect Rwanda's Big 5 (lions, rhinos, etc.)</a:t>
            </a:r>
          </a:p>
          <a:p>
            <a:pPr algn="l">
              <a:lnSpc>
                <a:spcPts val="2983"/>
              </a:lnSpc>
            </a:pPr>
            <a:r>
              <a:rPr lang="en-US" sz="21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Optimize limited ranger resources</a:t>
            </a:r>
          </a:p>
          <a:p>
            <a:pPr algn="l">
              <a:lnSpc>
                <a:spcPts val="2983"/>
              </a:lnSpc>
            </a:pPr>
            <a:r>
              <a:rPr lang="en-US" sz="213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• Comply with CITES anti-poaching mandates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8752" y="9323541"/>
            <a:ext cx="14338102" cy="60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3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"THE LION WILL LIE DOWN WITH THE LAMB..." - ISAIAH 11:6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DAGi91gXF48</dc:identifier>
  <dcterms:modified xsi:type="dcterms:W3CDTF">2011-08-01T06:04:30Z</dcterms:modified>
  <cp:revision>1</cp:revision>
  <dc:title>Problem Definition Clearly state the specific issue you're solving Example: "Manual patient record-keeping causes 20% data errors in local clinics" Context Where the system will be deployed (e.g., "Rwandan rural health centers") Operational environment</dc:title>
</cp:coreProperties>
</file>