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588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9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2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8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2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4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08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tint val="66000"/>
                <a:satMod val="160000"/>
              </a:schemeClr>
            </a:gs>
            <a:gs pos="5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GB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2C3AC-12D0-46FB-A6F2-B87885AAE4AB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C82D2-AF3B-4841-92D7-0E43B4F1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6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Opções com Barreira</a:t>
            </a:r>
            <a:br>
              <a:rPr lang="pt-BR" dirty="0"/>
            </a:br>
            <a:r>
              <a:rPr lang="pt-BR" dirty="0"/>
              <a:t>(</a:t>
            </a:r>
            <a:r>
              <a:rPr lang="pt-BR" dirty="0" err="1"/>
              <a:t>Reiner</a:t>
            </a:r>
            <a:r>
              <a:rPr lang="pt-BR" dirty="0"/>
              <a:t> &amp; Rubinstein -1991)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Gustavo M. de Athayde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err="1"/>
              <a:t>Call</a:t>
            </a:r>
            <a:r>
              <a:rPr lang="pt-BR" sz="3600" dirty="0"/>
              <a:t> UP (H&gt;X)</a:t>
            </a:r>
            <a:endParaRPr lang="en-GB" sz="3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755576" y="6169338"/>
                <a:ext cx="61143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𝐶𝑎𝑙𝑙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9338"/>
                <a:ext cx="6114381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900214" y="4897171"/>
                <a:ext cx="6460266" cy="874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𝐶𝑎𝑙𝑙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i="1" smtClean="0">
                              <a:latin typeface="Cambria Math"/>
                            </a:rPr>
                            <m:t>𝐶𝑎𝑙𝑙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214" y="4897171"/>
                <a:ext cx="6460266" cy="874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115616" y="4471392"/>
                <a:ext cx="72612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𝐶𝑎𝑙𝑙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𝐶𝑎𝑙𝑙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71392"/>
                <a:ext cx="726127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044" y="912236"/>
            <a:ext cx="5509236" cy="302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97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Rebates no Vencimento</a:t>
            </a:r>
            <a:endParaRPr lang="en-GB" sz="3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732806" y="2708920"/>
                <a:ext cx="7261276" cy="11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𝑆𝑒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𝑅𝑒𝑏𝑎𝑡𝑒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6" y="2708920"/>
                <a:ext cx="7261276" cy="11147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732806" y="4221088"/>
                <a:ext cx="7261276" cy="11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𝑆𝑒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𝑅𝑒𝑏𝑎𝑡𝑒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GB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𝜇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sz="2000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6" y="4221088"/>
                <a:ext cx="7261276" cy="1114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763821" y="1196752"/>
            <a:ext cx="7261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ea typeface="Cambria Math" panose="02040503050406030204" pitchFamily="18" charset="0"/>
              </a:rPr>
              <a:t>. Suponha que se a barreira for cruzada em algum momento, paga-se um valor R no vencimento da opção.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1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Rebates </a:t>
            </a:r>
            <a:r>
              <a:rPr lang="pt-BR" sz="3600" dirty="0" err="1"/>
              <a:t>at</a:t>
            </a:r>
            <a:r>
              <a:rPr lang="pt-BR" sz="3600" dirty="0"/>
              <a:t> hit</a:t>
            </a:r>
            <a:endParaRPr lang="en-GB" sz="3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763821" y="1196752"/>
            <a:ext cx="7261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ea typeface="Cambria Math" panose="02040503050406030204" pitchFamily="18" charset="0"/>
              </a:rPr>
              <a:t>. A probabilidade do primeiro toque da barreira ocorrer num momento t, denotada por </a:t>
            </a:r>
            <a:r>
              <a:rPr lang="pt-BR" sz="2000" i="1" dirty="0">
                <a:ea typeface="Cambria Math" panose="02040503050406030204" pitchFamily="18" charset="0"/>
              </a:rPr>
              <a:t>p(t</a:t>
            </a:r>
            <a:r>
              <a:rPr lang="pt-BR" sz="2000" dirty="0">
                <a:ea typeface="Cambria Math" panose="02040503050406030204" pitchFamily="18" charset="0"/>
              </a:rPr>
              <a:t>) é dado por: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614175" y="2276872"/>
                <a:ext cx="7261276" cy="11147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𝑆𝑒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latin typeface="Cambria Math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GB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𝑟𝑡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5" y="2276872"/>
                <a:ext cx="7261276" cy="11147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14175" y="3933056"/>
                <a:ext cx="7261276" cy="142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𝑆𝑒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i="1">
                          <a:latin typeface="Cambria Math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latin typeface="Cambria Math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𝐻</m:t>
                                          </m:r>
                                        </m:e>
                                        <m:sup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GB" sz="20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GB" sz="20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/>
                                </a:rPr>
                                <m:t>𝑟𝑡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5" y="3933056"/>
                <a:ext cx="7261276" cy="1422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77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Rebates </a:t>
            </a:r>
            <a:r>
              <a:rPr lang="pt-BR" sz="3600" dirty="0" err="1"/>
              <a:t>at</a:t>
            </a:r>
            <a:r>
              <a:rPr lang="pt-BR" sz="3600" dirty="0"/>
              <a:t> hit</a:t>
            </a:r>
            <a:endParaRPr lang="en-GB" sz="3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614175" y="1988840"/>
                <a:ext cx="7261276" cy="1052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𝑟𝑎h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𝑟𝑡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75" y="1988840"/>
                <a:ext cx="7261276" cy="1052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763821" y="1196752"/>
            <a:ext cx="72612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ea typeface="Cambria Math" panose="02040503050406030204" pitchFamily="18" charset="0"/>
              </a:rPr>
              <a:t>. Logo a fórmula do rebate-</a:t>
            </a:r>
            <a:r>
              <a:rPr lang="pt-BR" sz="2000" dirty="0" err="1">
                <a:ea typeface="Cambria Math" panose="02040503050406030204" pitchFamily="18" charset="0"/>
              </a:rPr>
              <a:t>at</a:t>
            </a:r>
            <a:r>
              <a:rPr lang="pt-BR" sz="2000" dirty="0">
                <a:ea typeface="Cambria Math" panose="02040503050406030204" pitchFamily="18" charset="0"/>
              </a:rPr>
              <a:t>-hit (</a:t>
            </a:r>
            <a:r>
              <a:rPr lang="pt-BR" sz="2000" dirty="0" err="1">
                <a:ea typeface="Cambria Math" panose="02040503050406030204" pitchFamily="18" charset="0"/>
              </a:rPr>
              <a:t>rah</a:t>
            </a:r>
            <a:r>
              <a:rPr lang="pt-BR" sz="2000" dirty="0">
                <a:ea typeface="Cambria Math" panose="02040503050406030204" pitchFamily="18" charset="0"/>
              </a:rPr>
              <a:t>) será dada por:</a:t>
            </a:r>
          </a:p>
        </p:txBody>
      </p:sp>
    </p:spTree>
    <p:extLst>
      <p:ext uri="{BB962C8B-B14F-4D97-AF65-F5344CB8AC3E}">
        <p14:creationId xmlns:p14="http://schemas.microsoft.com/office/powerpoint/2010/main" val="42443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9591" y="188640"/>
            <a:ext cx="8229600" cy="850106"/>
          </a:xfrm>
        </p:spPr>
        <p:txBody>
          <a:bodyPr>
            <a:normAutofit/>
          </a:bodyPr>
          <a:lstStyle/>
          <a:p>
            <a:r>
              <a:rPr lang="pt-BR" sz="4000" dirty="0"/>
              <a:t>Opções com Barreira</a:t>
            </a:r>
            <a:endParaRPr lang="en-GB" sz="4000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446856" y="1628800"/>
            <a:ext cx="8229600" cy="4525963"/>
          </a:xfrm>
        </p:spPr>
        <p:txBody>
          <a:bodyPr/>
          <a:lstStyle/>
          <a:p>
            <a:r>
              <a:rPr lang="pt-BR" dirty="0"/>
              <a:t>Path-</a:t>
            </a:r>
            <a:r>
              <a:rPr lang="pt-BR" dirty="0" err="1"/>
              <a:t>dependent</a:t>
            </a:r>
            <a:endParaRPr lang="pt-BR" dirty="0"/>
          </a:p>
          <a:p>
            <a:r>
              <a:rPr lang="pt-BR" dirty="0" err="1"/>
              <a:t>Knock</a:t>
            </a:r>
            <a:r>
              <a:rPr lang="pt-BR" dirty="0"/>
              <a:t> –In / Knock-Out</a:t>
            </a:r>
          </a:p>
          <a:p>
            <a:r>
              <a:rPr lang="pt-BR" dirty="0" err="1"/>
              <a:t>Up</a:t>
            </a:r>
            <a:r>
              <a:rPr lang="pt-BR" dirty="0"/>
              <a:t> / Down</a:t>
            </a:r>
          </a:p>
          <a:p>
            <a:r>
              <a:rPr lang="pt-BR" dirty="0"/>
              <a:t>Ativo tem a seguinte dinâmica: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25492" y="4221088"/>
                <a:ext cx="4302203" cy="1298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32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GB" sz="32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𝜇</m:t>
                              </m:r>
                            </m:e>
                          </m:groupChr>
                        </m:e>
                        <m:lim>
                          <m:r>
                            <a:rPr lang="en-GB" sz="3200" i="1">
                              <a:latin typeface="Cambria Math"/>
                            </a:rPr>
                            <m:t>𝑑𝑟𝑖𝑓𝑡</m:t>
                          </m:r>
                        </m:lim>
                      </m:limLow>
                      <m:r>
                        <a:rPr lang="en-GB" sz="3200" i="1">
                          <a:latin typeface="Cambria Math"/>
                        </a:rPr>
                        <m:t>𝑑𝑡</m:t>
                      </m:r>
                      <m:r>
                        <a:rPr lang="en-GB" sz="3200" i="1">
                          <a:latin typeface="Cambria Math"/>
                        </a:rPr>
                        <m:t>+</m:t>
                      </m:r>
                      <m:limLow>
                        <m:limLow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GB" sz="3200" i="1">
                                  <a:latin typeface="Cambria Math"/>
                                </a:rPr>
                                <m:t>𝜎</m:t>
                              </m:r>
                            </m:e>
                          </m:groupChr>
                        </m:e>
                        <m:lim>
                          <m:r>
                            <a:rPr lang="en-GB" sz="3200" i="1">
                              <a:latin typeface="Cambria Math"/>
                            </a:rPr>
                            <m:t>𝑣𝑜𝑙</m:t>
                          </m:r>
                        </m:lim>
                      </m:limLow>
                      <m:r>
                        <a:rPr lang="en-GB" sz="3200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GB" sz="32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92" y="4221088"/>
                <a:ext cx="4302203" cy="12983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to 8"/>
          <p:cNvCxnSpPr/>
          <p:nvPr/>
        </p:nvCxnSpPr>
        <p:spPr>
          <a:xfrm>
            <a:off x="395536" y="105273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9591" y="18864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Call</a:t>
            </a:r>
            <a:r>
              <a:rPr lang="pt-BR" sz="4000" dirty="0"/>
              <a:t> Down &amp; In</a:t>
            </a:r>
            <a:endParaRPr lang="en-GB" sz="4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6" y="105273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ítulo 2"/>
          <p:cNvSpPr txBox="1">
            <a:spLocks/>
          </p:cNvSpPr>
          <p:nvPr/>
        </p:nvSpPr>
        <p:spPr>
          <a:xfrm>
            <a:off x="599256" y="1781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Barreira (H) &lt; </a:t>
            </a:r>
            <a:r>
              <a:rPr lang="pt-BR" dirty="0" err="1"/>
              <a:t>Strike</a:t>
            </a:r>
            <a:r>
              <a:rPr lang="pt-BR" dirty="0"/>
              <a:t> (X)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24944"/>
            <a:ext cx="5321286" cy="276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7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O Princípio da Reflexão (</a:t>
            </a:r>
            <a:r>
              <a:rPr lang="el-GR" sz="3600" dirty="0"/>
              <a:t>μ</a:t>
            </a:r>
            <a:r>
              <a:rPr lang="pt-BR" sz="3600" dirty="0"/>
              <a:t>=0)</a:t>
            </a:r>
            <a:endParaRPr lang="en-GB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57" y="980728"/>
            <a:ext cx="7079877" cy="434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039888" y="5517232"/>
                <a:ext cx="5256584" cy="1005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𝐼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888" y="5517232"/>
                <a:ext cx="5256584" cy="1005916"/>
              </a:xfrm>
              <a:prstGeom prst="rect">
                <a:avLst/>
              </a:prstGeom>
              <a:blipFill rotWithShape="1">
                <a:blip r:embed="rId3"/>
                <a:stretch>
                  <a:fillRect t="-55152" r="-2784" b="-8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56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A Fórmula de </a:t>
            </a:r>
            <a:r>
              <a:rPr lang="pt-BR" sz="3600" dirty="0" err="1"/>
              <a:t>Girsanov</a:t>
            </a:r>
            <a:endParaRPr lang="en-GB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56" y="1196752"/>
            <a:ext cx="3936601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98" y="1219514"/>
            <a:ext cx="4032448" cy="3510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2018252" y="4295215"/>
                <a:ext cx="793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𝜇</m:t>
                      </m:r>
                      <m:r>
                        <a:rPr lang="en-GB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52" y="4295215"/>
                <a:ext cx="79380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194118" y="4300262"/>
                <a:ext cx="7938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𝜇</m:t>
                      </m:r>
                      <m:r>
                        <a:rPr lang="en-GB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18" y="4300262"/>
                <a:ext cx="79380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2758485" y="4941168"/>
                <a:ext cx="3680495" cy="10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𝑐𝑑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sz="2400" i="1">
                              <a:latin typeface="Cambria Math"/>
                            </a:rPr>
                            <m:t>𝑐𝑜𝑚</m:t>
                          </m:r>
                          <m:r>
                            <a:rPr lang="en-GB" sz="2400" i="1">
                              <a:latin typeface="Cambria Math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</a:rPr>
                            <m:t>𝑑𝑟𝑖𝑓𝑡</m:t>
                          </m:r>
                        </m:lim>
                      </m:limLow>
                      <m:r>
                        <a:rPr lang="en-GB" sz="24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/>
                                    </a:rPr>
                                    <m:t>𝑠𝑑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GB" sz="2400" i="1">
                              <a:latin typeface="Cambria Math"/>
                            </a:rPr>
                            <m:t>𝑠𝑒𝑚</m:t>
                          </m:r>
                          <m:r>
                            <a:rPr lang="en-GB" sz="2400" i="1">
                              <a:latin typeface="Cambria Math"/>
                            </a:rPr>
                            <m:t> </m:t>
                          </m:r>
                          <m:r>
                            <a:rPr lang="en-GB" sz="2400" i="1">
                              <a:latin typeface="Cambria Math"/>
                            </a:rPr>
                            <m:t>𝑑𝑟𝑖𝑓𝑡</m:t>
                          </m:r>
                        </m:lim>
                      </m:limLow>
                      <m:limLow>
                        <m:limLow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𝜇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400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GB" sz="2400" i="1">
                                          <a:latin typeface="Cambria Math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GB" sz="2400" i="1">
                              <a:latin typeface="Cambria Math"/>
                            </a:rPr>
                            <m:t>𝑎𝑗𝑢𝑠𝑡𝑒</m:t>
                          </m:r>
                        </m:lim>
                      </m:limLow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485" y="4941168"/>
                <a:ext cx="3680495" cy="10804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A Fórmula de </a:t>
            </a:r>
            <a:r>
              <a:rPr lang="pt-BR" sz="3600" dirty="0" err="1"/>
              <a:t>Girsanov</a:t>
            </a:r>
            <a:endParaRPr lang="en-GB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259632" y="1656121"/>
                <a:ext cx="7177413" cy="1834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800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GB" sz="2800" i="1">
                                                  <a:latin typeface="Cambria Math"/>
                                                </a:rPr>
                                                <m:t>𝑡</m:t>
                                              </m:r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r>
                        <a:rPr lang="en-GB" sz="2800" i="1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GB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en-GB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sz="2800" b="0" i="1" smtClean="0">
                                                          <a:latin typeface="Cambria Math"/>
                                                        </a:rPr>
                                                        <m:t>𝑧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2800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r>
                                                    <a:rPr lang="en-GB" sz="2800" i="1">
                                                      <a:latin typeface="Cambria Math"/>
                                                    </a:rPr>
                                                    <m:t>𝜎</m:t>
                                                  </m:r>
                                                  <m:rad>
                                                    <m:radPr>
                                                      <m:degHide m:val="on"/>
                                                      <m:ctrlPr>
                                                        <a:rPr lang="en-GB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radPr>
                                                    <m:deg/>
                                                    <m:e>
                                                      <m:r>
                                                        <a:rPr lang="en-GB" sz="2800" i="1">
                                                          <a:latin typeface="Cambria Math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rad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sz="28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28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𝑠𝑑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i="1">
                                  <a:latin typeface="Cambria Math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656121"/>
                <a:ext cx="7177413" cy="183409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392985" y="3789040"/>
                <a:ext cx="4349011" cy="807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GB" sz="2800" i="1">
                              <a:latin typeface="Cambria Math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GB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GB" sz="2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8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GB" sz="2800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85" y="3789040"/>
                <a:ext cx="4349011" cy="8078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84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369492" y="64011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Apreçamento com </a:t>
            </a:r>
            <a:r>
              <a:rPr lang="pt-BR" sz="3600" dirty="0" err="1"/>
              <a:t>Drift</a:t>
            </a:r>
            <a:endParaRPr lang="en-GB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421196" y="836712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745807" y="1052736"/>
                <a:ext cx="54389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e>
                            <m:r>
                              <a:rPr lang="en-GB" sz="2000" i="1">
                                <a:latin typeface="Cambria Math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e>
                            <m:r>
                              <a:rPr lang="en-GB" sz="2000" i="1">
                                <a:latin typeface="Cambria Math"/>
                              </a:rPr>
                              <m:t>h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07" y="1052736"/>
                <a:ext cx="5438925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120000" r="-5599" b="-1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179512" y="1622764"/>
                <a:ext cx="5304850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dirty="0">
                    <a:ea typeface="Cambria Math" panose="02040503050406030204" pitchFamily="18" charset="0"/>
                  </a:rPr>
                  <a:t>CDI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GB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𝑋</m:t>
                        </m:r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𝐻</m:t>
                        </m:r>
                      </m:e>
                    </m:d>
                    <m:r>
                      <a:rPr lang="pt-BR" sz="2000" i="1">
                        <a:latin typeface="Cambria Math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/>
                                  <m:sup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pt-B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e>
                    </m:d>
                  </m:oMath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622764"/>
                <a:ext cx="5304850" cy="448649"/>
              </a:xfrm>
              <a:prstGeom prst="rect">
                <a:avLst/>
              </a:prstGeom>
              <a:blipFill rotWithShape="1">
                <a:blip r:embed="rId3"/>
                <a:stretch>
                  <a:fillRect l="-1148" t="-1351" b="-17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1729574" y="2204864"/>
                <a:ext cx="4736810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/>
                                  <m:sup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pt-B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h𝑖𝑡</m:t>
                            </m:r>
                          </m:sub>
                        </m:sSub>
                      </m:e>
                    </m:d>
                  </m:oMath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74" y="2204864"/>
                <a:ext cx="4736810" cy="615168"/>
              </a:xfrm>
              <a:prstGeom prst="rect">
                <a:avLst/>
              </a:prstGeom>
              <a:blipFill rotWithShape="1">
                <a:blip r:embed="rId4"/>
                <a:stretch>
                  <a:fillRect l="-1416" b="-128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1729574" y="2996952"/>
                <a:ext cx="5476436" cy="630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b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pt-BR" sz="20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/>
                                  <m:sup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pt-B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pt-B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bSup>
                                <m:r>
                                  <a:rPr lang="pt-B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d>
                                      <m:d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pt-BR" sz="2000" b="0" i="1" smtClean="0">
                                                <a:latin typeface="Cambria Math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+2</m:t>
                                        </m:r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pt-BR" sz="2000" b="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74" y="2996952"/>
                <a:ext cx="5476436" cy="630685"/>
              </a:xfrm>
              <a:prstGeom prst="rect">
                <a:avLst/>
              </a:prstGeom>
              <a:blipFill rotWithShape="1">
                <a:blip r:embed="rId5"/>
                <a:stretch>
                  <a:fillRect l="-1225" b="-106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1729574" y="3854070"/>
                <a:ext cx="5278176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/>
                                  <m:sup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pt-B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pt-BR" sz="2000" b="0" i="1" smtClean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574" y="3854070"/>
                <a:ext cx="5278176" cy="777264"/>
              </a:xfrm>
              <a:prstGeom prst="rect">
                <a:avLst/>
              </a:prstGeom>
              <a:blipFill rotWithShape="1">
                <a:blip r:embed="rId6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1745807" y="4725144"/>
                <a:ext cx="4608954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p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sSubSup>
                                  <m:sSubSupPr>
                                    <m:ctrl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2000" i="1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/>
                                  <m:sup>
                                    <m:sSub>
                                      <m:sSub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sup>
                                </m:sSubSup>
                                <m:r>
                                  <a:rPr lang="pt-BR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sz="20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807" y="4725144"/>
                <a:ext cx="4608954" cy="728854"/>
              </a:xfrm>
              <a:prstGeom prst="rect">
                <a:avLst/>
              </a:prstGeom>
              <a:blipFill rotWithShape="1">
                <a:blip r:embed="rId7"/>
                <a:stretch>
                  <a:fillRect l="-1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1760909" y="5670528"/>
                <a:ext cx="2494401" cy="779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GB" sz="20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pt-BR" sz="2000" i="1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909" y="5670528"/>
                <a:ext cx="2494401" cy="77982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7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err="1"/>
              <a:t>Call</a:t>
            </a:r>
            <a:r>
              <a:rPr lang="pt-BR" sz="3600" dirty="0"/>
              <a:t> Down (H&lt;X)</a:t>
            </a:r>
            <a:endParaRPr lang="en-GB" sz="36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46856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875352" y="4437111"/>
                <a:ext cx="5040560" cy="87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CDI(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,X,H)</a:t>
                </a:r>
                <a:r>
                  <a:rPr lang="en-GB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GB" sz="2400" i="1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pt-B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52" y="4437111"/>
                <a:ext cx="5040560" cy="877163"/>
              </a:xfrm>
              <a:prstGeom prst="rect">
                <a:avLst/>
              </a:prstGeom>
              <a:blipFill rotWithShape="1">
                <a:blip r:embed="rId2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868991" y="5445223"/>
                <a:ext cx="6419056" cy="855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,X,H)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Call</m:t>
                        </m:r>
                        <m:d>
                          <m:dPr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pt-BR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Call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91" y="5445223"/>
                <a:ext cx="6419056" cy="855747"/>
              </a:xfrm>
              <a:prstGeom prst="rect">
                <a:avLst/>
              </a:prstGeom>
              <a:blipFill rotWithShape="1">
                <a:blip r:embed="rId3"/>
                <a:stretch>
                  <a:fillRect l="-15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52" y="1268760"/>
            <a:ext cx="5321286" cy="276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60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46856" y="0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err="1"/>
              <a:t>Call</a:t>
            </a:r>
            <a:r>
              <a:rPr lang="pt-BR" sz="3600" dirty="0"/>
              <a:t> Down (H&gt;X)</a:t>
            </a:r>
            <a:endParaRPr lang="en-GB" sz="3600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395535" y="664956"/>
            <a:ext cx="82809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768" y="879806"/>
            <a:ext cx="5393776" cy="312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1461498" y="6160378"/>
                <a:ext cx="61143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𝐶𝑎𝑙𝑙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pt-BR" sz="2000" b="0" i="1" smtClean="0">
                          <a:latin typeface="Cambria Math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98" y="6160378"/>
                <a:ext cx="611438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499320" y="4871502"/>
                <a:ext cx="5076562" cy="874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/>
                                    </a:rPr>
                                    <m:t>𝐻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𝐶𝑎𝑙𝑙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20" y="4871502"/>
                <a:ext cx="5076562" cy="874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1631204" y="4471392"/>
                <a:ext cx="611438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𝐶𝐷𝑂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𝐶𝑎𝑙𝑙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04" y="4471392"/>
                <a:ext cx="6114381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729" y="1392018"/>
            <a:ext cx="478532" cy="25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58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4704</TotalTime>
  <Words>333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Tema do Office</vt:lpstr>
      <vt:lpstr>Opções com Barreira (Reiner &amp; Rubinstein -1991)</vt:lpstr>
      <vt:lpstr>Opções com Barreira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 User</dc:creator>
  <cp:lastModifiedBy>Sylvio Azevedo</cp:lastModifiedBy>
  <cp:revision>42</cp:revision>
  <cp:lastPrinted>2019-02-17T17:58:45Z</cp:lastPrinted>
  <dcterms:created xsi:type="dcterms:W3CDTF">2019-02-15T20:34:03Z</dcterms:created>
  <dcterms:modified xsi:type="dcterms:W3CDTF">2025-04-05T02:43:20Z</dcterms:modified>
</cp:coreProperties>
</file>