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57" r:id="rId4"/>
    <p:sldId id="258" r:id="rId5"/>
    <p:sldId id="277" r:id="rId6"/>
    <p:sldId id="259" r:id="rId7"/>
    <p:sldId id="260" r:id="rId8"/>
    <p:sldId id="261" r:id="rId9"/>
    <p:sldId id="266" r:id="rId10"/>
    <p:sldId id="267" r:id="rId11"/>
    <p:sldId id="264" r:id="rId12"/>
    <p:sldId id="262" r:id="rId13"/>
    <p:sldId id="263" r:id="rId14"/>
    <p:sldId id="265" r:id="rId15"/>
    <p:sldId id="268" r:id="rId16"/>
    <p:sldId id="270" r:id="rId17"/>
    <p:sldId id="271" r:id="rId18"/>
    <p:sldId id="272" r:id="rId19"/>
    <p:sldId id="279" r:id="rId20"/>
    <p:sldId id="280" r:id="rId21"/>
    <p:sldId id="273" r:id="rId22"/>
    <p:sldId id="278" r:id="rId23"/>
    <p:sldId id="281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9" autoAdjust="0"/>
    <p:restoredTop sz="94660"/>
  </p:normalViewPr>
  <p:slideViewPr>
    <p:cSldViewPr>
      <p:cViewPr varScale="1">
        <p:scale>
          <a:sx n="72" d="100"/>
          <a:sy n="72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BB9C5-3C36-42F4-A573-4188DCCFCC2F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EFB51-03CC-42DC-8632-39DD801A55C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EFB51-03CC-42DC-8632-39DD801A55C2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EFB51-03CC-42DC-8632-39DD801A55C2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EFB51-03CC-42DC-8632-39DD801A55C2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EFB51-03CC-42DC-8632-39DD801A55C2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316F-F3E4-42E3-9F9F-48F7BA07574D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40D2-825B-4D80-B8EC-CC331CFFF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316F-F3E4-42E3-9F9F-48F7BA07574D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40D2-825B-4D80-B8EC-CC331CFFF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316F-F3E4-42E3-9F9F-48F7BA07574D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40D2-825B-4D80-B8EC-CC331CFFF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316F-F3E4-42E3-9F9F-48F7BA07574D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40D2-825B-4D80-B8EC-CC331CFFF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316F-F3E4-42E3-9F9F-48F7BA07574D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40D2-825B-4D80-B8EC-CC331CFFF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316F-F3E4-42E3-9F9F-48F7BA07574D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40D2-825B-4D80-B8EC-CC331CFFF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316F-F3E4-42E3-9F9F-48F7BA07574D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40D2-825B-4D80-B8EC-CC331CFFF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316F-F3E4-42E3-9F9F-48F7BA07574D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40D2-825B-4D80-B8EC-CC331CFFF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316F-F3E4-42E3-9F9F-48F7BA07574D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40D2-825B-4D80-B8EC-CC331CFFF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316F-F3E4-42E3-9F9F-48F7BA07574D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40D2-825B-4D80-B8EC-CC331CFFF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316F-F3E4-42E3-9F9F-48F7BA07574D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40D2-825B-4D80-B8EC-CC331CFFF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6316F-F3E4-42E3-9F9F-48F7BA07574D}" type="datetimeFigureOut">
              <a:rPr lang="en-GB" smtClean="0"/>
              <a:pPr/>
              <a:t>05/12/2012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40D2-825B-4D80-B8EC-CC331CFFF17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seleniumhq.org/docs/03_webdriv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playframework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sbt.org/release/docs/Getting-Started/Setup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scala-id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yframework.org/documentation/2.0.4/Anatom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yframework.org/documentation/2.0/JavaI18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1988840"/>
            <a:ext cx="6260232" cy="1470025"/>
          </a:xfrm>
        </p:spPr>
        <p:txBody>
          <a:bodyPr>
            <a:normAutofit/>
          </a:bodyPr>
          <a:lstStyle/>
          <a:p>
            <a:r>
              <a:rPr lang="pl-PL" sz="5400" dirty="0">
                <a:solidFill>
                  <a:schemeClr val="bg1"/>
                </a:solidFill>
              </a:rPr>
              <a:t>p</a:t>
            </a:r>
            <a:r>
              <a:rPr lang="pl-PL" sz="5400" dirty="0" smtClean="0">
                <a:solidFill>
                  <a:schemeClr val="bg1"/>
                </a:solidFill>
              </a:rPr>
              <a:t>lay! Framework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3240360" cy="744488"/>
          </a:xfrm>
        </p:spPr>
        <p:txBody>
          <a:bodyPr>
            <a:noAutofit/>
          </a:bodyPr>
          <a:lstStyle/>
          <a:p>
            <a:pPr algn="l"/>
            <a:r>
              <a:rPr lang="pl-PL" sz="2000" dirty="0" smtClean="0">
                <a:solidFill>
                  <a:schemeClr val="bg1"/>
                </a:solidFill>
              </a:rPr>
              <a:t>Sylwester Gryzio</a:t>
            </a:r>
          </a:p>
          <a:p>
            <a:pPr algn="l"/>
            <a:r>
              <a:rPr lang="pl-PL" sz="2000" dirty="0" smtClean="0">
                <a:solidFill>
                  <a:schemeClr val="bg1"/>
                </a:solidFill>
              </a:rPr>
              <a:t>Kainos Software Polska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5589240"/>
            <a:ext cx="4320480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525963"/>
          </a:xfrm>
          <a:ln>
            <a:noFill/>
          </a:ln>
        </p:spPr>
        <p:txBody>
          <a:bodyPr>
            <a:normAutofit/>
          </a:bodyPr>
          <a:lstStyle/>
          <a:p>
            <a:endParaRPr lang="pl-PL" sz="2800" dirty="0" smtClean="0">
              <a:solidFill>
                <a:schemeClr val="bg1"/>
              </a:solidFill>
            </a:endParaRPr>
          </a:p>
          <a:p>
            <a:endParaRPr lang="pl-PL" sz="2800" dirty="0" smtClean="0">
              <a:solidFill>
                <a:schemeClr val="bg1"/>
              </a:solidFill>
            </a:endParaRPr>
          </a:p>
          <a:p>
            <a:endParaRPr lang="pl-PL" sz="2800" dirty="0" smtClean="0">
              <a:solidFill>
                <a:schemeClr val="bg1"/>
              </a:solidFill>
            </a:endParaRPr>
          </a:p>
          <a:p>
            <a:r>
              <a:rPr lang="pl-PL" sz="2800" dirty="0" smtClean="0">
                <a:solidFill>
                  <a:schemeClr val="bg1"/>
                </a:solidFill>
              </a:rPr>
              <a:t>dopasowywana jest pierwsza pasująca ścieżka</a:t>
            </a:r>
          </a:p>
          <a:p>
            <a:r>
              <a:rPr lang="pl-PL" sz="2800" dirty="0" smtClean="0">
                <a:solidFill>
                  <a:schemeClr val="bg1"/>
                </a:solidFill>
              </a:rPr>
              <a:t>odwrócony routing – </a:t>
            </a:r>
            <a:br>
              <a:rPr lang="pl-PL" sz="2800" dirty="0" smtClean="0">
                <a:solidFill>
                  <a:schemeClr val="bg1"/>
                </a:solidFill>
              </a:rPr>
            </a:br>
            <a:r>
              <a:rPr lang="pl-PL" sz="2800" b="1" dirty="0" smtClean="0">
                <a:solidFill>
                  <a:srgbClr val="FFC000"/>
                </a:solidFill>
              </a:rPr>
              <a:t>controllers.routes</a:t>
            </a:r>
            <a:r>
              <a:rPr lang="pl-PL" sz="2800" dirty="0" smtClean="0">
                <a:solidFill>
                  <a:srgbClr val="FFC000"/>
                </a:solidFill>
              </a:rPr>
              <a:t>.</a:t>
            </a:r>
            <a:r>
              <a:rPr lang="pl-PL" sz="2800" b="1" dirty="0" smtClean="0">
                <a:solidFill>
                  <a:srgbClr val="FFC000"/>
                </a:solidFill>
              </a:rPr>
              <a:t>Kontroler.akcja</a:t>
            </a:r>
            <a:r>
              <a:rPr lang="pl-PL" sz="2800" dirty="0" smtClean="0">
                <a:solidFill>
                  <a:schemeClr val="bg1"/>
                </a:solidFill>
              </a:rPr>
              <a:t> =&gt; play.api.mvc.Call</a:t>
            </a: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71600" y="1484784"/>
            <a:ext cx="6984776" cy="1440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rgbClr val="FFC000"/>
                </a:solidFill>
              </a:rPr>
              <a:t># Parametr stały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GET   /		controllers.Application.show(page = "home")</a:t>
            </a:r>
          </a:p>
          <a:p>
            <a:endParaRPr lang="pl-PL" sz="1600" b="1" dirty="0" smtClean="0">
              <a:solidFill>
                <a:srgbClr val="FFC000"/>
              </a:solidFill>
            </a:endParaRPr>
          </a:p>
          <a:p>
            <a:r>
              <a:rPr lang="pl-PL" sz="1600" b="1" dirty="0" smtClean="0">
                <a:solidFill>
                  <a:srgbClr val="FFC000"/>
                </a:solidFill>
              </a:rPr>
              <a:t># Parametr opcjonalny z domyślną wartością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GET   /clients	controllers.Clients.list(page: Int ?= 1)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71600" y="4725144"/>
            <a:ext cx="6984776" cy="11521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rgbClr val="FFC000"/>
                </a:solidFill>
              </a:rPr>
              <a:t>// Przekierowanie do /pogoda/gdansk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def pogodaDlaGdanska = Action {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    Redirect(routes.Pogodynka.pogoda(„gdansk"))    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Kontroler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singleton dziedziczący po play.api.mvc.Controller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definiuje metody przetwarzające 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żądania – akcje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211960" y="3501008"/>
            <a:ext cx="4392488" cy="23762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package controllers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import </a:t>
            </a:r>
            <a:r>
              <a:rPr lang="en-GB" sz="1600" b="1" dirty="0" err="1" smtClean="0">
                <a:solidFill>
                  <a:schemeClr val="bg1"/>
                </a:solidFill>
              </a:rPr>
              <a:t>play.api.mvc</a:t>
            </a:r>
            <a:r>
              <a:rPr lang="en-GB" sz="1600" b="1" dirty="0" smtClean="0">
                <a:solidFill>
                  <a:schemeClr val="bg1"/>
                </a:solidFill>
              </a:rPr>
              <a:t>._</a:t>
            </a:r>
          </a:p>
          <a:p>
            <a:endParaRPr lang="en-GB" sz="1600" b="1" dirty="0" smtClean="0">
              <a:solidFill>
                <a:schemeClr val="bg1"/>
              </a:solidFill>
            </a:endParaRPr>
          </a:p>
          <a:p>
            <a:r>
              <a:rPr lang="en-GB" sz="1600" b="1" dirty="0" smtClean="0">
                <a:solidFill>
                  <a:schemeClr val="bg1"/>
                </a:solidFill>
              </a:rPr>
              <a:t>object </a:t>
            </a:r>
            <a:r>
              <a:rPr lang="pl-PL" sz="1600" b="1" dirty="0" smtClean="0">
                <a:solidFill>
                  <a:schemeClr val="bg1"/>
                </a:solidFill>
              </a:rPr>
              <a:t>Pogodynka</a:t>
            </a:r>
            <a:r>
              <a:rPr lang="en-GB" sz="1600" b="1" dirty="0" smtClean="0">
                <a:solidFill>
                  <a:schemeClr val="bg1"/>
                </a:solidFill>
              </a:rPr>
              <a:t> extends Controller {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def index = Action {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Ok(„</a:t>
            </a:r>
            <a:r>
              <a:rPr lang="pl-PL" sz="1600" b="1" dirty="0" smtClean="0">
                <a:solidFill>
                  <a:schemeClr val="bg1"/>
                </a:solidFill>
              </a:rPr>
              <a:t>It works!</a:t>
            </a:r>
            <a:r>
              <a:rPr lang="en-GB" sz="1600" b="1" dirty="0" smtClean="0">
                <a:solidFill>
                  <a:schemeClr val="bg1"/>
                </a:solidFill>
              </a:rPr>
              <a:t>")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}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}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Akcje w kontrolerze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akcje (play.api.mvc.Action) są to funkcje przetwarzające żądanie (play.api.mvc.Request) i zwrawacjące odpowiedź (play.api.mvc.Result)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do „codziennych” metod najczęściej używamy prostej akcji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dostęp do obiektu 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283968" y="4005064"/>
            <a:ext cx="4104456" cy="18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bg1"/>
                </a:solidFill>
              </a:rPr>
              <a:t>def  pogodaDla(miasto: Miasto) = Action { 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  implicit request =&gt;</a:t>
            </a:r>
          </a:p>
          <a:p>
            <a:r>
              <a:rPr lang="pl-PL" sz="1600" b="1" dirty="0" smtClean="0">
                <a:solidFill>
                  <a:srgbClr val="FFC000"/>
                </a:solidFill>
              </a:rPr>
              <a:t>    // Zrób coś na podstawie requesta ...</a:t>
            </a:r>
          </a:p>
          <a:p>
            <a:r>
              <a:rPr lang="pl-PL" sz="1600" b="1" dirty="0" smtClean="0">
                <a:solidFill>
                  <a:srgbClr val="FFC000"/>
                </a:solidFill>
              </a:rPr>
              <a:t>    // Zwróć odpowiedź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    Ok(....)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Akcje w kontrolerze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odpowiedź – SimpleResult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metody pomocnicze (play.api.mvc.Results)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27584" y="1988840"/>
            <a:ext cx="6984776" cy="17281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def index = Action {</a:t>
            </a:r>
            <a:endParaRPr lang="pl-PL" sz="1600" b="1" dirty="0" smtClean="0">
              <a:solidFill>
                <a:schemeClr val="bg1"/>
              </a:solidFill>
            </a:endParaRPr>
          </a:p>
          <a:p>
            <a:r>
              <a:rPr lang="pl-PL" sz="1600" b="1" dirty="0" smtClean="0">
                <a:solidFill>
                  <a:srgbClr val="FFC000"/>
                </a:solidFill>
              </a:rPr>
              <a:t>  // ekwiwalent Ok("Hello world!")</a:t>
            </a:r>
            <a:endParaRPr lang="en-GB" sz="1600" b="1" dirty="0" smtClean="0">
              <a:solidFill>
                <a:srgbClr val="FFC000"/>
              </a:solidFill>
            </a:endParaRPr>
          </a:p>
          <a:p>
            <a:r>
              <a:rPr lang="en-GB" sz="1600" b="1" dirty="0" smtClean="0">
                <a:solidFill>
                  <a:schemeClr val="bg1"/>
                </a:solidFill>
              </a:rPr>
              <a:t>  </a:t>
            </a:r>
            <a:r>
              <a:rPr lang="en-GB" sz="1600" b="1" dirty="0" err="1" smtClean="0">
                <a:solidFill>
                  <a:schemeClr val="bg1"/>
                </a:solidFill>
              </a:rPr>
              <a:t>SimpleResult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header = </a:t>
            </a:r>
            <a:r>
              <a:rPr lang="en-GB" sz="1600" b="1" dirty="0" err="1" smtClean="0">
                <a:solidFill>
                  <a:schemeClr val="bg1"/>
                </a:solidFill>
              </a:rPr>
              <a:t>ResponseHeader</a:t>
            </a:r>
            <a:r>
              <a:rPr lang="en-GB" sz="1600" b="1" dirty="0" smtClean="0">
                <a:solidFill>
                  <a:schemeClr val="bg1"/>
                </a:solidFill>
              </a:rPr>
              <a:t>(200, Map(CONTENT_TYPE -&gt; "text/plain")), 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body = Enumerator("Hello world!"))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}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7584" y="4365104"/>
            <a:ext cx="6984776" cy="17281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err="1" smtClean="0">
                <a:solidFill>
                  <a:schemeClr val="bg1"/>
                </a:solidFill>
              </a:rPr>
              <a:t>val</a:t>
            </a:r>
            <a:r>
              <a:rPr lang="en-GB" sz="1600" b="1" dirty="0" smtClean="0">
                <a:solidFill>
                  <a:schemeClr val="bg1"/>
                </a:solidFill>
              </a:rPr>
              <a:t> ok = Ok("Hello world!")</a:t>
            </a:r>
          </a:p>
          <a:p>
            <a:r>
              <a:rPr lang="en-GB" sz="1600" b="1" dirty="0" err="1" smtClean="0">
                <a:solidFill>
                  <a:schemeClr val="bg1"/>
                </a:solidFill>
              </a:rPr>
              <a:t>val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err="1" smtClean="0">
                <a:solidFill>
                  <a:schemeClr val="bg1"/>
                </a:solidFill>
              </a:rPr>
              <a:t>notFound</a:t>
            </a:r>
            <a:r>
              <a:rPr lang="en-GB" sz="1600" b="1" dirty="0" smtClean="0">
                <a:solidFill>
                  <a:schemeClr val="bg1"/>
                </a:solidFill>
              </a:rPr>
              <a:t> = </a:t>
            </a:r>
            <a:r>
              <a:rPr lang="en-GB" sz="1600" b="1" dirty="0" err="1" smtClean="0">
                <a:solidFill>
                  <a:schemeClr val="bg1"/>
                </a:solidFill>
              </a:rPr>
              <a:t>NotFound</a:t>
            </a:r>
            <a:endParaRPr lang="en-GB" sz="1600" b="1" dirty="0" smtClean="0">
              <a:solidFill>
                <a:schemeClr val="bg1"/>
              </a:solidFill>
            </a:endParaRPr>
          </a:p>
          <a:p>
            <a:r>
              <a:rPr lang="en-GB" sz="1600" b="1" dirty="0" err="1" smtClean="0">
                <a:solidFill>
                  <a:schemeClr val="bg1"/>
                </a:solidFill>
              </a:rPr>
              <a:t>val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err="1" smtClean="0">
                <a:solidFill>
                  <a:schemeClr val="bg1"/>
                </a:solidFill>
              </a:rPr>
              <a:t>pageNotFound</a:t>
            </a:r>
            <a:r>
              <a:rPr lang="en-GB" sz="1600" b="1" dirty="0" smtClean="0">
                <a:solidFill>
                  <a:schemeClr val="bg1"/>
                </a:solidFill>
              </a:rPr>
              <a:t> = </a:t>
            </a:r>
            <a:r>
              <a:rPr lang="en-GB" sz="1600" b="1" dirty="0" err="1" smtClean="0">
                <a:solidFill>
                  <a:schemeClr val="bg1"/>
                </a:solidFill>
              </a:rPr>
              <a:t>NotFound</a:t>
            </a:r>
            <a:r>
              <a:rPr lang="en-GB" sz="1600" b="1" dirty="0" smtClean="0">
                <a:solidFill>
                  <a:schemeClr val="bg1"/>
                </a:solidFill>
              </a:rPr>
              <a:t>(&lt;h1&gt;Page not found&lt;/h1&gt;)</a:t>
            </a:r>
          </a:p>
          <a:p>
            <a:r>
              <a:rPr lang="en-GB" sz="1600" b="1" dirty="0" err="1" smtClean="0">
                <a:solidFill>
                  <a:schemeClr val="bg1"/>
                </a:solidFill>
              </a:rPr>
              <a:t>val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err="1" smtClean="0">
                <a:solidFill>
                  <a:schemeClr val="bg1"/>
                </a:solidFill>
              </a:rPr>
              <a:t>badRequest</a:t>
            </a:r>
            <a:r>
              <a:rPr lang="en-GB" sz="1600" b="1" dirty="0" smtClean="0">
                <a:solidFill>
                  <a:schemeClr val="bg1"/>
                </a:solidFill>
              </a:rPr>
              <a:t> = </a:t>
            </a:r>
            <a:r>
              <a:rPr lang="en-GB" sz="1600" b="1" dirty="0" err="1" smtClean="0">
                <a:solidFill>
                  <a:schemeClr val="bg1"/>
                </a:solidFill>
              </a:rPr>
              <a:t>BadRequest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</a:rPr>
              <a:t>views.html.form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</a:rPr>
              <a:t>formWithErrors</a:t>
            </a:r>
            <a:r>
              <a:rPr lang="en-GB" sz="1600" b="1" dirty="0" smtClean="0">
                <a:solidFill>
                  <a:schemeClr val="bg1"/>
                </a:solidFill>
              </a:rPr>
              <a:t>))</a:t>
            </a:r>
          </a:p>
          <a:p>
            <a:r>
              <a:rPr lang="en-GB" sz="1600" b="1" dirty="0" err="1" smtClean="0">
                <a:solidFill>
                  <a:schemeClr val="bg1"/>
                </a:solidFill>
              </a:rPr>
              <a:t>val</a:t>
            </a:r>
            <a:r>
              <a:rPr lang="en-GB" sz="1600" b="1" dirty="0" smtClean="0">
                <a:solidFill>
                  <a:schemeClr val="bg1"/>
                </a:solidFill>
              </a:rPr>
              <a:t> oops = </a:t>
            </a:r>
            <a:r>
              <a:rPr lang="en-GB" sz="1600" b="1" dirty="0" err="1" smtClean="0">
                <a:solidFill>
                  <a:schemeClr val="bg1"/>
                </a:solidFill>
              </a:rPr>
              <a:t>InternalServerError</a:t>
            </a:r>
            <a:r>
              <a:rPr lang="en-GB" sz="1600" b="1" dirty="0" smtClean="0">
                <a:solidFill>
                  <a:schemeClr val="bg1"/>
                </a:solidFill>
              </a:rPr>
              <a:t>("Oops")</a:t>
            </a:r>
          </a:p>
          <a:p>
            <a:r>
              <a:rPr lang="en-GB" sz="1600" b="1" dirty="0" err="1" smtClean="0">
                <a:solidFill>
                  <a:schemeClr val="bg1"/>
                </a:solidFill>
              </a:rPr>
              <a:t>val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err="1" smtClean="0">
                <a:solidFill>
                  <a:schemeClr val="bg1"/>
                </a:solidFill>
              </a:rPr>
              <a:t>anyStatus</a:t>
            </a:r>
            <a:r>
              <a:rPr lang="en-GB" sz="1600" b="1" dirty="0" smtClean="0">
                <a:solidFill>
                  <a:schemeClr val="bg1"/>
                </a:solidFill>
              </a:rPr>
              <a:t> = Status(488)("Strange response type")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Akcje w kontrolerze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przekierowania (też SimpleResult)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TODO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584" y="2204864"/>
            <a:ext cx="698477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def index = Action {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Redirect("/user/home")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}</a:t>
            </a:r>
            <a:endParaRPr lang="pl-PL" sz="1600" b="1" dirty="0" smtClean="0">
              <a:solidFill>
                <a:schemeClr val="bg1"/>
              </a:solidFill>
            </a:endParaRPr>
          </a:p>
          <a:p>
            <a:endParaRPr lang="pl-PL" sz="1600" b="1" dirty="0" smtClean="0">
              <a:solidFill>
                <a:schemeClr val="bg1"/>
              </a:solidFill>
            </a:endParaRPr>
          </a:p>
          <a:p>
            <a:r>
              <a:rPr lang="en-GB" sz="1600" b="1" dirty="0" smtClean="0">
                <a:solidFill>
                  <a:schemeClr val="bg1"/>
                </a:solidFill>
              </a:rPr>
              <a:t>def index = Action {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Redirect("/user/home", status = MOVED_PERMANENTLY)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}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7584" y="5085184"/>
            <a:ext cx="698477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def index(</a:t>
            </a:r>
            <a:r>
              <a:rPr lang="en-GB" sz="1600" b="1" dirty="0" err="1" smtClean="0">
                <a:solidFill>
                  <a:schemeClr val="bg1"/>
                </a:solidFill>
              </a:rPr>
              <a:t>name:String</a:t>
            </a:r>
            <a:r>
              <a:rPr lang="en-GB" sz="1600" b="1" dirty="0" smtClean="0">
                <a:solidFill>
                  <a:schemeClr val="bg1"/>
                </a:solidFill>
              </a:rPr>
              <a:t>) = TODO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Widok (silnik templateów)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  <a:ln>
            <a:noFill/>
          </a:ln>
        </p:spPr>
        <p:txBody>
          <a:bodyPr>
            <a:no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wzorowane na ASP.NET Razor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oparty na Scali – można stosować wszystkie jej dobrodziejstwa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kompilowane jako funkcje Scali</a:t>
            </a:r>
          </a:p>
          <a:p>
            <a:endParaRPr lang="pl-PL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99592" y="3789040"/>
            <a:ext cx="6984776" cy="18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bg1"/>
                </a:solidFill>
              </a:rPr>
              <a:t>views/Pogodynka/pogoda.scala.html  =&gt;  </a:t>
            </a:r>
            <a:r>
              <a:rPr lang="pl-PL" sz="1600" b="1" dirty="0" smtClean="0">
                <a:solidFill>
                  <a:srgbClr val="FFC000"/>
                </a:solidFill>
              </a:rPr>
              <a:t>views.html.Pogodynka.pogoda</a:t>
            </a:r>
          </a:p>
          <a:p>
            <a:endParaRPr lang="pl-PL" sz="1600" b="1" dirty="0" smtClean="0">
              <a:solidFill>
                <a:srgbClr val="FFC000"/>
              </a:solidFill>
            </a:endParaRPr>
          </a:p>
          <a:p>
            <a:r>
              <a:rPr lang="en-GB" sz="1600" b="1" dirty="0" smtClean="0">
                <a:solidFill>
                  <a:schemeClr val="bg1"/>
                </a:solidFill>
              </a:rPr>
              <a:t>@(</a:t>
            </a:r>
            <a:r>
              <a:rPr lang="pl-PL" sz="1600" b="1" dirty="0" smtClean="0">
                <a:solidFill>
                  <a:schemeClr val="bg1"/>
                </a:solidFill>
              </a:rPr>
              <a:t>miasto</a:t>
            </a:r>
            <a:r>
              <a:rPr lang="en-GB" sz="1600" b="1" dirty="0" smtClean="0">
                <a:solidFill>
                  <a:schemeClr val="bg1"/>
                </a:solidFill>
              </a:rPr>
              <a:t>: </a:t>
            </a:r>
            <a:r>
              <a:rPr lang="pl-PL" sz="1600" b="1" dirty="0" smtClean="0">
                <a:solidFill>
                  <a:schemeClr val="bg1"/>
                </a:solidFill>
              </a:rPr>
              <a:t>Miasto</a:t>
            </a:r>
            <a:r>
              <a:rPr lang="en-GB" sz="1600" b="1" dirty="0" smtClean="0">
                <a:solidFill>
                  <a:schemeClr val="bg1"/>
                </a:solidFill>
              </a:rPr>
              <a:t>, </a:t>
            </a:r>
            <a:r>
              <a:rPr lang="pl-PL" sz="1600" b="1" dirty="0" smtClean="0">
                <a:solidFill>
                  <a:schemeClr val="bg1"/>
                </a:solidFill>
              </a:rPr>
              <a:t>data</a:t>
            </a:r>
            <a:r>
              <a:rPr lang="en-GB" sz="1600" b="1" dirty="0" smtClean="0">
                <a:solidFill>
                  <a:schemeClr val="bg1"/>
                </a:solidFill>
              </a:rPr>
              <a:t>: </a:t>
            </a:r>
            <a:r>
              <a:rPr lang="pl-PL" sz="1600" b="1" dirty="0" smtClean="0">
                <a:solidFill>
                  <a:schemeClr val="bg1"/>
                </a:solidFill>
              </a:rPr>
              <a:t>org.joda.DateTime</a:t>
            </a:r>
            <a:r>
              <a:rPr lang="en-GB" sz="1600" b="1" dirty="0" smtClean="0">
                <a:solidFill>
                  <a:schemeClr val="bg1"/>
                </a:solidFill>
              </a:rPr>
              <a:t>)</a:t>
            </a:r>
            <a:endParaRPr lang="pl-PL" sz="1600" b="1" dirty="0" smtClean="0">
              <a:solidFill>
                <a:schemeClr val="bg1"/>
              </a:solidFill>
            </a:endParaRPr>
          </a:p>
          <a:p>
            <a:r>
              <a:rPr lang="pl-PL" sz="1600" b="1" dirty="0" smtClean="0">
                <a:solidFill>
                  <a:schemeClr val="bg1"/>
                </a:solidFill>
              </a:rPr>
              <a:t>&lt;h1&gt;Pogoda dla @miasto. dopelniacz na dzień @data&lt;/h2&gt; </a:t>
            </a:r>
            <a:endParaRPr lang="en-GB" sz="1600" b="1" dirty="0" smtClean="0">
              <a:solidFill>
                <a:schemeClr val="bg1"/>
              </a:solidFill>
            </a:endParaRPr>
          </a:p>
          <a:p>
            <a:r>
              <a:rPr lang="en-GB" sz="1600" b="1" dirty="0" smtClean="0">
                <a:solidFill>
                  <a:srgbClr val="FFC000"/>
                </a:solidFill>
              </a:rPr>
              <a:t> </a:t>
            </a:r>
            <a:endParaRPr lang="pl-PL" sz="1600" b="1" dirty="0" smtClean="0">
              <a:solidFill>
                <a:srgbClr val="FFC000"/>
              </a:solidFill>
            </a:endParaRPr>
          </a:p>
          <a:p>
            <a:r>
              <a:rPr lang="pl-PL" sz="1600" b="1" dirty="0" smtClean="0">
                <a:solidFill>
                  <a:srgbClr val="FFC000"/>
                </a:solidFill>
              </a:rPr>
              <a:t>views.html.Pogodynka.pogoda(gdansk, DateTime.now)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Widok (silnik templateów)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parametry zwykłe i implicit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pojedyncze odwołanie do kodu w Scali rozpoczyna się od znaku </a:t>
            </a:r>
            <a:r>
              <a:rPr lang="pl-PL" dirty="0" smtClean="0">
                <a:solidFill>
                  <a:srgbClr val="FFC000"/>
                </a:solidFill>
              </a:rPr>
              <a:t>@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instrukcjia składająca się z kilku odwołań w jednej linii: </a:t>
            </a:r>
            <a:r>
              <a:rPr lang="pl-PL" dirty="0" smtClean="0">
                <a:solidFill>
                  <a:srgbClr val="FFC000"/>
                </a:solidFill>
              </a:rPr>
              <a:t>@()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kilka instrukcji: </a:t>
            </a:r>
            <a:r>
              <a:rPr lang="pl-PL" dirty="0" smtClean="0">
                <a:solidFill>
                  <a:srgbClr val="FFC000"/>
                </a:solidFill>
              </a:rPr>
              <a:t>@{}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</a:p>
          <a:p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584" y="2276872"/>
            <a:ext cx="6984776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bg1"/>
                </a:solidFill>
              </a:rPr>
              <a:t>@(customer: models.Customer, orders: Seq[models.Order]) 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@(title: String = "Home")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@(title: String)(body: Html)(</a:t>
            </a:r>
            <a:r>
              <a:rPr lang="en-GB" sz="1600" b="1" dirty="0" smtClean="0">
                <a:solidFill>
                  <a:srgbClr val="FFC000"/>
                </a:solidFill>
              </a:rPr>
              <a:t>implicit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smtClean="0">
                <a:solidFill>
                  <a:srgbClr val="FFC000"/>
                </a:solidFill>
              </a:rPr>
              <a:t>request</a:t>
            </a:r>
            <a:r>
              <a:rPr lang="en-GB" sz="1600" b="1" dirty="0" smtClean="0">
                <a:solidFill>
                  <a:schemeClr val="bg1"/>
                </a:solidFill>
              </a:rPr>
              <a:t>: </a:t>
            </a:r>
            <a:r>
              <a:rPr lang="en-GB" sz="1600" b="1" dirty="0" err="1" smtClean="0">
                <a:solidFill>
                  <a:schemeClr val="bg1"/>
                </a:solidFill>
              </a:rPr>
              <a:t>RequestHeader</a:t>
            </a:r>
            <a:r>
              <a:rPr lang="en-GB" sz="1600" b="1" dirty="0" smtClean="0">
                <a:solidFill>
                  <a:schemeClr val="bg1"/>
                </a:solidFill>
              </a:rPr>
              <a:t>)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Widok (silnik templateów)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znak @ w widoku: </a:t>
            </a:r>
            <a:r>
              <a:rPr lang="pl-PL" dirty="0" smtClean="0">
                <a:solidFill>
                  <a:srgbClr val="FFC000"/>
                </a:solidFill>
              </a:rPr>
              <a:t>@@</a:t>
            </a:r>
          </a:p>
          <a:p>
            <a:endParaRPr lang="pl-PL" dirty="0" smtClean="0">
              <a:solidFill>
                <a:srgbClr val="FFC000"/>
              </a:solidFill>
            </a:endParaRPr>
          </a:p>
          <a:p>
            <a:endParaRPr lang="pl-PL" dirty="0" smtClean="0">
              <a:solidFill>
                <a:srgbClr val="FFC000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iteracje, bloki if - else, „pattern matching”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bloki i zmienne wieloktrotnego użycia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instrukcja import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komentarze </a:t>
            </a:r>
            <a:r>
              <a:rPr lang="pl-PL" dirty="0" smtClean="0">
                <a:solidFill>
                  <a:srgbClr val="FFC000"/>
                </a:solidFill>
              </a:rPr>
              <a:t>@* *@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584" y="2204864"/>
            <a:ext cx="6984776" cy="11521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bg1"/>
                </a:solidFill>
              </a:rPr>
              <a:t>Hello </a:t>
            </a:r>
            <a:r>
              <a:rPr lang="pl-PL" sz="1600" b="1" dirty="0" smtClean="0">
                <a:solidFill>
                  <a:srgbClr val="FFC000"/>
                </a:solidFill>
              </a:rPr>
              <a:t>@</a:t>
            </a:r>
            <a:r>
              <a:rPr lang="pl-PL" sz="1600" b="1" dirty="0" smtClean="0">
                <a:solidFill>
                  <a:schemeClr val="bg1"/>
                </a:solidFill>
              </a:rPr>
              <a:t>customer.name!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Hello</a:t>
            </a:r>
            <a:r>
              <a:rPr lang="pl-PL" sz="1600" b="1" dirty="0" smtClean="0">
                <a:solidFill>
                  <a:srgbClr val="FFC000"/>
                </a:solidFill>
              </a:rPr>
              <a:t> @(</a:t>
            </a:r>
            <a:r>
              <a:rPr lang="pl-PL" sz="1600" b="1" dirty="0" smtClean="0">
                <a:solidFill>
                  <a:schemeClr val="bg1"/>
                </a:solidFill>
              </a:rPr>
              <a:t>customer.firstName + customer.lastName</a:t>
            </a:r>
            <a:r>
              <a:rPr lang="pl-PL" sz="1600" b="1" dirty="0" smtClean="0">
                <a:solidFill>
                  <a:srgbClr val="FFC000"/>
                </a:solidFill>
              </a:rPr>
              <a:t>)</a:t>
            </a:r>
            <a:r>
              <a:rPr lang="pl-PL" sz="1600" b="1" dirty="0" smtClean="0">
                <a:solidFill>
                  <a:schemeClr val="bg1"/>
                </a:solidFill>
              </a:rPr>
              <a:t>!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Hello </a:t>
            </a:r>
            <a:r>
              <a:rPr lang="en-GB" sz="1600" b="1" dirty="0" smtClean="0">
                <a:solidFill>
                  <a:srgbClr val="FFC000"/>
                </a:solidFill>
              </a:rPr>
              <a:t>@{</a:t>
            </a:r>
            <a:r>
              <a:rPr lang="en-GB" sz="1600" b="1" dirty="0" err="1" smtClean="0">
                <a:solidFill>
                  <a:schemeClr val="bg1"/>
                </a:solidFill>
              </a:rPr>
              <a:t>val</a:t>
            </a:r>
            <a:r>
              <a:rPr lang="en-GB" sz="1600" b="1" dirty="0" smtClean="0">
                <a:solidFill>
                  <a:schemeClr val="bg1"/>
                </a:solidFill>
              </a:rPr>
              <a:t> name = </a:t>
            </a:r>
            <a:r>
              <a:rPr lang="en-GB" sz="1600" b="1" dirty="0" err="1" smtClean="0">
                <a:solidFill>
                  <a:schemeClr val="bg1"/>
                </a:solidFill>
              </a:rPr>
              <a:t>customer.firstName</a:t>
            </a:r>
            <a:r>
              <a:rPr lang="en-GB" sz="1600" b="1" dirty="0" smtClean="0">
                <a:solidFill>
                  <a:schemeClr val="bg1"/>
                </a:solidFill>
              </a:rPr>
              <a:t> + </a:t>
            </a:r>
            <a:r>
              <a:rPr lang="en-GB" sz="1600" b="1" dirty="0" err="1" smtClean="0">
                <a:solidFill>
                  <a:schemeClr val="bg1"/>
                </a:solidFill>
              </a:rPr>
              <a:t>customer.lastName</a:t>
            </a:r>
            <a:r>
              <a:rPr lang="en-GB" sz="1600" b="1" dirty="0" smtClean="0">
                <a:solidFill>
                  <a:schemeClr val="bg1"/>
                </a:solidFill>
              </a:rPr>
              <a:t>; name</a:t>
            </a:r>
            <a:r>
              <a:rPr lang="en-GB" sz="1600" b="1" dirty="0" smtClean="0">
                <a:solidFill>
                  <a:srgbClr val="FFC000"/>
                </a:solidFill>
              </a:rPr>
              <a:t>}</a:t>
            </a:r>
            <a:r>
              <a:rPr lang="en-GB" sz="1600" b="1" dirty="0" smtClean="0">
                <a:solidFill>
                  <a:schemeClr val="bg1"/>
                </a:solidFill>
              </a:rPr>
              <a:t>!</a:t>
            </a:r>
            <a:endParaRPr lang="pl-PL" sz="1600" b="1" dirty="0" smtClean="0">
              <a:solidFill>
                <a:schemeClr val="bg1"/>
              </a:solidFill>
            </a:endParaRPr>
          </a:p>
          <a:p>
            <a:r>
              <a:rPr lang="en-GB" sz="1600" b="1" dirty="0" smtClean="0">
                <a:solidFill>
                  <a:schemeClr val="bg1"/>
                </a:solidFill>
              </a:rPr>
              <a:t>My email is bob@@</a:t>
            </a:r>
            <a:r>
              <a:rPr lang="en-GB" sz="1600" b="1" dirty="0" err="1" smtClean="0">
                <a:solidFill>
                  <a:schemeClr val="bg1"/>
                </a:solidFill>
              </a:rPr>
              <a:t>example.com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Widok (silnik templateów)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kod dynamiczny jest escape’owany zgodnie z typem template’a (XML, HTML)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wstrzykiwanie surowego kodu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584" y="3356992"/>
            <a:ext cx="6984776" cy="11521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bg1"/>
                </a:solidFill>
              </a:rPr>
              <a:t>&lt;p&gt;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  @Html(article.content)    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Formularze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 kontrolerze: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584" y="2492896"/>
            <a:ext cx="6984776" cy="3240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rgbClr val="FFC000"/>
                </a:solidFill>
              </a:rPr>
              <a:t>import play.api.data.Form</a:t>
            </a:r>
          </a:p>
          <a:p>
            <a:r>
              <a:rPr lang="pl-PL" sz="1600" b="1" dirty="0" smtClean="0">
                <a:solidFill>
                  <a:srgbClr val="FFC000"/>
                </a:solidFill>
              </a:rPr>
              <a:t>import play.api.data.Forms._</a:t>
            </a:r>
          </a:p>
          <a:p>
            <a:endParaRPr lang="pl-PL" sz="1600" b="1" dirty="0" smtClean="0">
              <a:solidFill>
                <a:schemeClr val="bg1"/>
              </a:solidFill>
            </a:endParaRPr>
          </a:p>
          <a:p>
            <a:r>
              <a:rPr lang="en-GB" sz="1600" b="1" dirty="0" err="1" smtClean="0">
                <a:solidFill>
                  <a:schemeClr val="bg1"/>
                </a:solidFill>
              </a:rPr>
              <a:t>val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err="1" smtClean="0">
                <a:solidFill>
                  <a:schemeClr val="bg1"/>
                </a:solidFill>
              </a:rPr>
              <a:t>accountForm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smtClean="0">
                <a:solidFill>
                  <a:srgbClr val="FFC000"/>
                </a:solidFill>
              </a:rPr>
              <a:t>= Form[Account]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</a:t>
            </a:r>
            <a:r>
              <a:rPr lang="en-GB" sz="1600" b="1" dirty="0" smtClean="0">
                <a:solidFill>
                  <a:srgbClr val="FFC000"/>
                </a:solidFill>
              </a:rPr>
              <a:t>mapping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  "id" -&gt; number,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  "</a:t>
            </a:r>
            <a:r>
              <a:rPr lang="en-GB" sz="1600" b="1" dirty="0" err="1" smtClean="0">
                <a:solidFill>
                  <a:schemeClr val="bg1"/>
                </a:solidFill>
              </a:rPr>
              <a:t>firstName</a:t>
            </a:r>
            <a:r>
              <a:rPr lang="en-GB" sz="1600" b="1" dirty="0" smtClean="0">
                <a:solidFill>
                  <a:schemeClr val="bg1"/>
                </a:solidFill>
              </a:rPr>
              <a:t>" -&gt; text,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  "</a:t>
            </a:r>
            <a:r>
              <a:rPr lang="en-GB" sz="1600" b="1" dirty="0" err="1" smtClean="0">
                <a:solidFill>
                  <a:schemeClr val="bg1"/>
                </a:solidFill>
              </a:rPr>
              <a:t>lastName</a:t>
            </a:r>
            <a:r>
              <a:rPr lang="en-GB" sz="1600" b="1" dirty="0" smtClean="0">
                <a:solidFill>
                  <a:schemeClr val="bg1"/>
                </a:solidFill>
              </a:rPr>
              <a:t>" -&gt; </a:t>
            </a:r>
            <a:r>
              <a:rPr lang="en-GB" sz="1600" b="1" dirty="0" err="1" smtClean="0">
                <a:solidFill>
                  <a:schemeClr val="bg1"/>
                </a:solidFill>
              </a:rPr>
              <a:t>nonEmptyText</a:t>
            </a:r>
            <a:r>
              <a:rPr lang="en-GB" sz="1600" b="1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  "status" -&gt; number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)</a:t>
            </a:r>
            <a:r>
              <a:rPr lang="en-GB" sz="1600" b="1" dirty="0" smtClean="0">
                <a:solidFill>
                  <a:srgbClr val="FFC000"/>
                </a:solidFill>
              </a:rPr>
              <a:t>(</a:t>
            </a:r>
            <a:r>
              <a:rPr lang="en-GB" sz="1600" b="1" dirty="0" err="1" smtClean="0">
                <a:solidFill>
                  <a:srgbClr val="FFC000"/>
                </a:solidFill>
              </a:rPr>
              <a:t>Account.apply</a:t>
            </a:r>
            <a:r>
              <a:rPr lang="en-GB" sz="1600" b="1" dirty="0" smtClean="0">
                <a:solidFill>
                  <a:srgbClr val="FFC000"/>
                </a:solidFill>
              </a:rPr>
              <a:t>)(</a:t>
            </a:r>
            <a:r>
              <a:rPr lang="en-GB" sz="1600" b="1" dirty="0" err="1" smtClean="0">
                <a:solidFill>
                  <a:srgbClr val="FFC000"/>
                </a:solidFill>
              </a:rPr>
              <a:t>Account.unapply</a:t>
            </a:r>
            <a:r>
              <a:rPr lang="en-GB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)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Framework play!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MVC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od wersji 2.0 templatey oparte na Scali 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statycznie typowane języki (Java, Scala)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sbt jako narzędzie budowania aplikacji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asynchroniczna obsługa żądań HTTP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kainos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Formularze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  <a:ln>
            <a:noFill/>
          </a:ln>
        </p:spPr>
        <p:txBody>
          <a:bodyPr>
            <a:normAutofit/>
          </a:bodyPr>
          <a:lstStyle/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w widoku: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584" y="1340768"/>
            <a:ext cx="7920880" cy="23042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err="1" smtClean="0">
                <a:solidFill>
                  <a:srgbClr val="FFC000"/>
                </a:solidFill>
              </a:rPr>
              <a:t>accountForm.bindFromRequest.fold</a:t>
            </a:r>
            <a:r>
              <a:rPr lang="en-GB" sz="1600" b="1" dirty="0" smtClean="0">
                <a:solidFill>
                  <a:srgbClr val="FFC000"/>
                </a:solidFill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  </a:t>
            </a:r>
            <a:r>
              <a:rPr lang="en-GB" sz="1600" b="1" dirty="0" smtClean="0">
                <a:solidFill>
                  <a:srgbClr val="FFC000"/>
                </a:solidFill>
              </a:rPr>
              <a:t>errors</a:t>
            </a:r>
            <a:r>
              <a:rPr lang="en-GB" sz="1600" b="1" dirty="0" smtClean="0">
                <a:solidFill>
                  <a:schemeClr val="bg1"/>
                </a:solidFill>
              </a:rPr>
              <a:t> =&gt; </a:t>
            </a:r>
            <a:r>
              <a:rPr lang="en-GB" sz="1600" b="1" dirty="0" err="1" smtClean="0">
                <a:solidFill>
                  <a:schemeClr val="bg1"/>
                </a:solidFill>
              </a:rPr>
              <a:t>BadRequest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</a:rPr>
              <a:t>views.html.accounts.edit</a:t>
            </a:r>
            <a:r>
              <a:rPr lang="en-GB" sz="1600" b="1" dirty="0" smtClean="0">
                <a:solidFill>
                  <a:schemeClr val="bg1"/>
                </a:solidFill>
              </a:rPr>
              <a:t>(errors)),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  </a:t>
            </a:r>
            <a:r>
              <a:rPr lang="en-GB" sz="1600" b="1" dirty="0" smtClean="0">
                <a:solidFill>
                  <a:srgbClr val="FFC000"/>
                </a:solidFill>
              </a:rPr>
              <a:t>account</a:t>
            </a:r>
            <a:r>
              <a:rPr lang="en-GB" sz="1600" b="1" dirty="0" smtClean="0">
                <a:solidFill>
                  <a:schemeClr val="bg1"/>
                </a:solidFill>
              </a:rPr>
              <a:t> =&gt; {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    </a:t>
            </a:r>
            <a:r>
              <a:rPr lang="en-GB" sz="1600" b="1" dirty="0" err="1" smtClean="0">
                <a:solidFill>
                  <a:schemeClr val="bg1"/>
                </a:solidFill>
              </a:rPr>
              <a:t>Account.update</a:t>
            </a:r>
            <a:r>
              <a:rPr lang="en-GB" sz="1600" b="1" dirty="0" smtClean="0">
                <a:solidFill>
                  <a:schemeClr val="bg1"/>
                </a:solidFill>
              </a:rPr>
              <a:t>(account)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    Redirect(</a:t>
            </a:r>
            <a:r>
              <a:rPr lang="en-GB" sz="1600" b="1" dirty="0" err="1" smtClean="0">
                <a:solidFill>
                  <a:schemeClr val="bg1"/>
                </a:solidFill>
              </a:rPr>
              <a:t>controllers.accounts.routes.AccountController.account</a:t>
            </a:r>
            <a:r>
              <a:rPr lang="en-GB" sz="1600" b="1" dirty="0" smtClean="0">
                <a:solidFill>
                  <a:schemeClr val="bg1"/>
                </a:solidFill>
              </a:rPr>
              <a:t>(account.id))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)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7584" y="4365104"/>
            <a:ext cx="7920880" cy="17281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rgbClr val="FFC000"/>
                </a:solidFill>
              </a:rPr>
              <a:t>@(</a:t>
            </a:r>
            <a:r>
              <a:rPr lang="en-GB" sz="1600" b="1" dirty="0" err="1" smtClean="0">
                <a:solidFill>
                  <a:srgbClr val="FFC000"/>
                </a:solidFill>
              </a:rPr>
              <a:t>accountForm</a:t>
            </a:r>
            <a:r>
              <a:rPr lang="en-GB" sz="1600" b="1" dirty="0" smtClean="0">
                <a:solidFill>
                  <a:srgbClr val="FFC000"/>
                </a:solidFill>
              </a:rPr>
              <a:t>: Form[</a:t>
            </a:r>
            <a:r>
              <a:rPr lang="en-GB" sz="1600" b="1" dirty="0" err="1" smtClean="0">
                <a:solidFill>
                  <a:srgbClr val="FFC000"/>
                </a:solidFill>
              </a:rPr>
              <a:t>models.Account</a:t>
            </a:r>
            <a:r>
              <a:rPr lang="en-GB" sz="1600" b="1" dirty="0" smtClean="0">
                <a:solidFill>
                  <a:srgbClr val="FFC000"/>
                </a:solidFill>
              </a:rPr>
              <a:t>])</a:t>
            </a:r>
            <a:endParaRPr lang="pl-PL" sz="1600" b="1" dirty="0" smtClean="0">
              <a:solidFill>
                <a:srgbClr val="FFC000"/>
              </a:solidFill>
            </a:endParaRPr>
          </a:p>
          <a:p>
            <a:r>
              <a:rPr lang="pl-PL" sz="1600" b="1" dirty="0" smtClean="0">
                <a:solidFill>
                  <a:srgbClr val="FFC000"/>
                </a:solidFill>
              </a:rPr>
              <a:t>@import helper._</a:t>
            </a:r>
          </a:p>
          <a:p>
            <a:r>
              <a:rPr lang="pl-PL" sz="1600" b="1" dirty="0" smtClean="0">
                <a:solidFill>
                  <a:srgbClr val="FFC000"/>
                </a:solidFill>
              </a:rPr>
              <a:t>@inputText</a:t>
            </a:r>
            <a:r>
              <a:rPr lang="pl-PL" sz="1600" b="1" dirty="0" smtClean="0">
                <a:solidFill>
                  <a:schemeClr val="bg1"/>
                </a:solidFill>
              </a:rPr>
              <a:t>(accountForm("id"))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@inputText(accountForm("firstName"), ‘_label -&gt; "Imię”)</a:t>
            </a:r>
          </a:p>
          <a:p>
            <a:r>
              <a:rPr lang="pl-PL" sz="1600" b="1" dirty="0" smtClean="0">
                <a:solidFill>
                  <a:srgbClr val="FFC000"/>
                </a:solidFill>
              </a:rPr>
              <a:t>@select</a:t>
            </a:r>
            <a:r>
              <a:rPr lang="pl-PL" sz="1600" b="1" dirty="0" smtClean="0">
                <a:solidFill>
                  <a:schemeClr val="bg1"/>
                </a:solidFill>
              </a:rPr>
              <a:t>(accountForm("status"), options = options(("0", "Złoty"), ("1", "Srebrny")))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Odpowiedzi asynchroniczne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8435280" cy="4525963"/>
          </a:xfrm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play.api.libs.concurrent.Promise[zwracany_typ]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Promise[play.api.mvc.Result]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akcja zwraca play.api.mvc.AsyncResult obudowujący SimpleResult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play.api.libs.WS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play.api.libs.concurrent.Akka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Odpowiedzi asynchroniczne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8435280" cy="4525963"/>
          </a:xfrm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99592" y="1556792"/>
            <a:ext cx="7704856" cy="4392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1600" b="1" dirty="0" err="1" smtClean="0">
                <a:solidFill>
                  <a:schemeClr val="bg1"/>
                </a:solidFill>
              </a:rPr>
              <a:t>val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err="1" smtClean="0">
                <a:solidFill>
                  <a:schemeClr val="bg1"/>
                </a:solidFill>
              </a:rPr>
              <a:t>postResponsePromise</a:t>
            </a:r>
            <a:r>
              <a:rPr lang="en-GB" sz="1600" b="1" dirty="0" smtClean="0">
                <a:solidFill>
                  <a:schemeClr val="bg1"/>
                </a:solidFill>
              </a:rPr>
              <a:t> = </a:t>
            </a:r>
            <a:r>
              <a:rPr lang="en-GB" sz="1600" b="1" dirty="0" smtClean="0">
                <a:solidFill>
                  <a:srgbClr val="FFC000"/>
                </a:solidFill>
              </a:rPr>
              <a:t>WS.url(</a:t>
            </a:r>
            <a:r>
              <a:rPr lang="en-GB" sz="1600" b="1" dirty="0" err="1" smtClean="0">
                <a:solidFill>
                  <a:srgbClr val="FFC000"/>
                </a:solidFill>
              </a:rPr>
              <a:t>hostUrl</a:t>
            </a:r>
            <a:r>
              <a:rPr lang="en-GB" sz="1600" b="1" dirty="0" smtClean="0">
                <a:solidFill>
                  <a:srgbClr val="FFC000"/>
                </a:solidFill>
              </a:rPr>
              <a:t> + „</a:t>
            </a:r>
            <a:r>
              <a:rPr lang="pl-PL" sz="1600" b="1" dirty="0" smtClean="0">
                <a:solidFill>
                  <a:srgbClr val="FFC000"/>
                </a:solidFill>
              </a:rPr>
              <a:t>service</a:t>
            </a:r>
            <a:r>
              <a:rPr lang="en-GB" sz="1600" b="1" dirty="0" smtClean="0">
                <a:solidFill>
                  <a:srgbClr val="FFC000"/>
                </a:solidFill>
              </a:rPr>
              <a:t>/" + </a:t>
            </a:r>
            <a:r>
              <a:rPr lang="pl-PL" sz="1600" b="1" dirty="0" smtClean="0">
                <a:solidFill>
                  <a:srgbClr val="FFC000"/>
                </a:solidFill>
              </a:rPr>
              <a:t>id</a:t>
            </a:r>
            <a:r>
              <a:rPr lang="en-GB" sz="1600" b="1" dirty="0" smtClean="0">
                <a:solidFill>
                  <a:srgbClr val="FFC000"/>
                </a:solidFill>
              </a:rPr>
              <a:t>).post(request)</a:t>
            </a:r>
          </a:p>
          <a:p>
            <a:pPr>
              <a:buNone/>
            </a:pPr>
            <a:r>
              <a:rPr lang="en-GB" sz="1600" b="1" dirty="0" err="1" smtClean="0">
                <a:solidFill>
                  <a:schemeClr val="bg1"/>
                </a:solidFill>
              </a:rPr>
              <a:t>val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err="1" smtClean="0">
                <a:solidFill>
                  <a:schemeClr val="bg1"/>
                </a:solidFill>
              </a:rPr>
              <a:t>responsePromise</a:t>
            </a:r>
            <a:r>
              <a:rPr lang="en-GB" sz="1600" b="1" dirty="0" smtClean="0">
                <a:solidFill>
                  <a:schemeClr val="bg1"/>
                </a:solidFill>
              </a:rPr>
              <a:t> = postResponsePromise.map(</a:t>
            </a:r>
          </a:p>
          <a:p>
            <a:pPr>
              <a:buNone/>
            </a:pPr>
            <a:r>
              <a:rPr lang="pl-PL" sz="1600" b="1" dirty="0" smtClean="0">
                <a:solidFill>
                  <a:schemeClr val="bg1"/>
                </a:solidFill>
              </a:rPr>
              <a:t>  </a:t>
            </a:r>
            <a:r>
              <a:rPr lang="en-GB" sz="1600" b="1" dirty="0" smtClean="0">
                <a:solidFill>
                  <a:schemeClr val="bg1"/>
                </a:solidFill>
              </a:rPr>
              <a:t>response =&gt; {</a:t>
            </a:r>
            <a:endParaRPr lang="pl-PL" sz="16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sz="1600" b="1" dirty="0" smtClean="0">
                <a:solidFill>
                  <a:schemeClr val="bg1"/>
                </a:solidFill>
              </a:rPr>
              <a:t>    </a:t>
            </a:r>
            <a:r>
              <a:rPr lang="en-GB" sz="1600" b="1" dirty="0" smtClean="0">
                <a:solidFill>
                  <a:schemeClr val="bg1"/>
                </a:solidFill>
              </a:rPr>
              <a:t>if (</a:t>
            </a:r>
            <a:r>
              <a:rPr lang="en-GB" sz="1600" b="1" dirty="0" err="1" smtClean="0">
                <a:solidFill>
                  <a:schemeClr val="bg1"/>
                </a:solidFill>
              </a:rPr>
              <a:t>response.status</a:t>
            </a:r>
            <a:r>
              <a:rPr lang="en-GB" sz="1600" b="1" dirty="0" smtClean="0">
                <a:solidFill>
                  <a:schemeClr val="bg1"/>
                </a:solidFill>
              </a:rPr>
              <a:t> == 200) {</a:t>
            </a:r>
            <a:endParaRPr lang="pl-PL" sz="16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sz="1600" b="1" dirty="0" smtClean="0">
                <a:solidFill>
                  <a:schemeClr val="bg1"/>
                </a:solidFill>
              </a:rPr>
              <a:t>      Ok(....)</a:t>
            </a:r>
          </a:p>
          <a:p>
            <a:pPr>
              <a:buNone/>
            </a:pPr>
            <a:r>
              <a:rPr lang="pl-PL" sz="1600" b="1" dirty="0" smtClean="0">
                <a:solidFill>
                  <a:schemeClr val="bg1"/>
                </a:solidFill>
              </a:rPr>
              <a:t>    </a:t>
            </a:r>
            <a:r>
              <a:rPr lang="en-GB" sz="1600" b="1" dirty="0" smtClean="0">
                <a:solidFill>
                  <a:schemeClr val="bg1"/>
                </a:solidFill>
              </a:rPr>
              <a:t>} else {</a:t>
            </a:r>
            <a:endParaRPr lang="pl-PL" sz="16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sz="1600" b="1" dirty="0" smtClean="0">
                <a:solidFill>
                  <a:schemeClr val="bg1"/>
                </a:solidFill>
              </a:rPr>
              <a:t>      </a:t>
            </a:r>
            <a:r>
              <a:rPr lang="en-GB" sz="1600" b="1" dirty="0" err="1" smtClean="0">
                <a:solidFill>
                  <a:schemeClr val="bg1"/>
                </a:solidFill>
              </a:rPr>
              <a:t>InternalServerError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</a:rPr>
              <a:t>views.html.error</a:t>
            </a:r>
            <a:r>
              <a:rPr lang="en-GB" sz="1600" b="1" dirty="0" smtClean="0">
                <a:solidFill>
                  <a:schemeClr val="bg1"/>
                </a:solidFill>
              </a:rPr>
              <a:t>(id))</a:t>
            </a:r>
          </a:p>
          <a:p>
            <a:pPr>
              <a:buNone/>
            </a:pPr>
            <a:r>
              <a:rPr lang="pl-PL" sz="1600" b="1" dirty="0" smtClean="0">
                <a:solidFill>
                  <a:schemeClr val="bg1"/>
                </a:solidFill>
              </a:rPr>
              <a:t>    </a:t>
            </a:r>
            <a:r>
              <a:rPr lang="en-GB" sz="1600" b="1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en-GB" sz="1600" b="1" dirty="0" smtClean="0">
                <a:solidFill>
                  <a:schemeClr val="bg1"/>
                </a:solidFill>
              </a:rPr>
              <a:t>}).recover {</a:t>
            </a:r>
            <a:endParaRPr lang="pl-PL" sz="16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sz="1600" b="1" dirty="0" smtClean="0">
                <a:solidFill>
                  <a:schemeClr val="bg1"/>
                </a:solidFill>
              </a:rPr>
              <a:t>  </a:t>
            </a:r>
            <a:r>
              <a:rPr lang="en-GB" sz="1600" b="1" dirty="0" smtClean="0">
                <a:solidFill>
                  <a:schemeClr val="bg1"/>
                </a:solidFill>
              </a:rPr>
              <a:t>case e: Exception =&gt;</a:t>
            </a:r>
            <a:endParaRPr lang="pl-PL" sz="16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sz="1600" b="1" dirty="0" smtClean="0">
                <a:solidFill>
                  <a:schemeClr val="bg1"/>
                </a:solidFill>
              </a:rPr>
              <a:t>    // log error</a:t>
            </a:r>
            <a:endParaRPr lang="en-GB" sz="16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sz="1600" b="1" dirty="0" smtClean="0">
                <a:solidFill>
                  <a:schemeClr val="bg1"/>
                </a:solidFill>
              </a:rPr>
              <a:t>    </a:t>
            </a:r>
            <a:r>
              <a:rPr lang="en-GB" sz="1600" b="1" dirty="0" err="1" smtClean="0">
                <a:solidFill>
                  <a:schemeClr val="bg1"/>
                </a:solidFill>
              </a:rPr>
              <a:t>InternalServerError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</a:rPr>
              <a:t>views.html.error</a:t>
            </a:r>
            <a:r>
              <a:rPr lang="en-GB" sz="1600" b="1" dirty="0" smtClean="0">
                <a:solidFill>
                  <a:schemeClr val="bg1"/>
                </a:solidFill>
              </a:rPr>
              <a:t>(id))</a:t>
            </a:r>
          </a:p>
          <a:p>
            <a:pPr>
              <a:buNone/>
            </a:pPr>
            <a:r>
              <a:rPr lang="en-GB" sz="1600" b="1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en-GB" sz="1600" b="1" dirty="0" err="1" smtClean="0">
                <a:solidFill>
                  <a:srgbClr val="FFC000"/>
                </a:solidFill>
              </a:rPr>
              <a:t>AsyncResult</a:t>
            </a:r>
            <a:r>
              <a:rPr lang="en-GB" sz="1600" b="1" dirty="0" smtClean="0">
                <a:solidFill>
                  <a:srgbClr val="FFC000"/>
                </a:solidFill>
              </a:rPr>
              <a:t>(</a:t>
            </a:r>
            <a:r>
              <a:rPr lang="en-GB" sz="1600" b="1" dirty="0" err="1" smtClean="0">
                <a:solidFill>
                  <a:srgbClr val="FFC000"/>
                </a:solidFill>
              </a:rPr>
              <a:t>responsePromise</a:t>
            </a:r>
            <a:r>
              <a:rPr lang="en-GB" sz="1600" b="1" dirty="0" smtClean="0">
                <a:solidFill>
                  <a:srgbClr val="FFC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Globalne ustawienia play!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8435280" cy="4525963"/>
          </a:xfrm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extends play.api.GlobalSettings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globalna obsługa wyjątków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beforeStart, onStart, onError, onStop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configuration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Testy jednostkowe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scalatest – unit testy (FunSuite, ShouldMatchers)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running(), FakeApplication, routeAndCall() oraz FakeRequest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584" y="2636912"/>
            <a:ext cx="6984776" cy="23042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 test("Should return a list of accounts") {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</a:t>
            </a:r>
            <a:r>
              <a:rPr lang="en-GB" sz="1600" b="1" dirty="0" smtClean="0">
                <a:solidFill>
                  <a:srgbClr val="FFC000"/>
                </a:solidFill>
              </a:rPr>
              <a:t>running(</a:t>
            </a:r>
            <a:r>
              <a:rPr lang="en-GB" sz="1600" b="1" dirty="0" err="1" smtClean="0">
                <a:solidFill>
                  <a:srgbClr val="FFC000"/>
                </a:solidFill>
              </a:rPr>
              <a:t>FakeApplication</a:t>
            </a:r>
            <a:r>
              <a:rPr lang="en-GB" sz="1600" b="1" dirty="0" smtClean="0">
                <a:solidFill>
                  <a:srgbClr val="FFC000"/>
                </a:solidFill>
              </a:rPr>
              <a:t>())</a:t>
            </a:r>
            <a:r>
              <a:rPr lang="pl-PL" sz="1600" b="1" dirty="0" smtClean="0">
                <a:solidFill>
                  <a:srgbClr val="FFC000"/>
                </a:solidFill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</a:t>
            </a:r>
            <a:r>
              <a:rPr lang="en-GB" sz="1600" b="1" dirty="0" err="1" smtClean="0">
                <a:solidFill>
                  <a:schemeClr val="bg1"/>
                </a:solidFill>
              </a:rPr>
              <a:t>val</a:t>
            </a:r>
            <a:r>
              <a:rPr lang="en-GB" sz="1600" b="1" dirty="0" smtClean="0">
                <a:solidFill>
                  <a:schemeClr val="bg1"/>
                </a:solidFill>
              </a:rPr>
              <a:t> result = </a:t>
            </a:r>
            <a:r>
              <a:rPr lang="en-GB" sz="1600" b="1" dirty="0" err="1" smtClean="0">
                <a:solidFill>
                  <a:srgbClr val="FFC000"/>
                </a:solidFill>
              </a:rPr>
              <a:t>routeAndCall</a:t>
            </a:r>
            <a:r>
              <a:rPr lang="en-GB" sz="1600" b="1" dirty="0" smtClean="0">
                <a:solidFill>
                  <a:srgbClr val="FFC000"/>
                </a:solidFill>
              </a:rPr>
              <a:t>(</a:t>
            </a:r>
            <a:r>
              <a:rPr lang="en-GB" sz="1600" b="1" dirty="0" err="1" smtClean="0">
                <a:solidFill>
                  <a:srgbClr val="FFC000"/>
                </a:solidFill>
              </a:rPr>
              <a:t>FakeRequest</a:t>
            </a:r>
            <a:r>
              <a:rPr lang="en-GB" sz="1600" b="1" dirty="0" smtClean="0">
                <a:solidFill>
                  <a:srgbClr val="FFC000"/>
                </a:solidFill>
              </a:rPr>
              <a:t>(GET, "/accounts"))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result should not be (None)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status(</a:t>
            </a:r>
            <a:r>
              <a:rPr lang="en-GB" sz="1600" b="1" dirty="0" err="1" smtClean="0">
                <a:solidFill>
                  <a:schemeClr val="bg1"/>
                </a:solidFill>
              </a:rPr>
              <a:t>result.get</a:t>
            </a:r>
            <a:r>
              <a:rPr lang="en-GB" sz="1600" b="1" dirty="0" smtClean="0">
                <a:solidFill>
                  <a:schemeClr val="bg1"/>
                </a:solidFill>
              </a:rPr>
              <a:t>) should be(OK)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  </a:t>
            </a:r>
            <a:r>
              <a:rPr lang="en-GB" sz="1600" b="1" dirty="0" err="1" smtClean="0">
                <a:solidFill>
                  <a:schemeClr val="bg1"/>
                </a:solidFill>
              </a:rPr>
              <a:t>contentAsString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  <a:r>
              <a:rPr lang="en-GB" sz="1600" b="1" dirty="0" err="1" smtClean="0">
                <a:solidFill>
                  <a:schemeClr val="bg1"/>
                </a:solidFill>
              </a:rPr>
              <a:t>result.get</a:t>
            </a:r>
            <a:r>
              <a:rPr lang="en-GB" sz="1600" b="1" dirty="0" smtClean="0">
                <a:solidFill>
                  <a:schemeClr val="bg1"/>
                </a:solidFill>
              </a:rPr>
              <a:t>) should include("John")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}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Testy funkcjonalne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play.api.test.TestBrowser</a:t>
            </a:r>
            <a:r>
              <a:rPr lang="pl-PL" dirty="0" smtClean="0">
                <a:solidFill>
                  <a:schemeClr val="bg1"/>
                </a:solidFill>
              </a:rPr>
              <a:t> z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  <a:hlinkClick r:id="rId2"/>
              </a:rPr>
              <a:t>Selenium</a:t>
            </a:r>
            <a:r>
              <a:rPr lang="pl-PL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hlinkClick r:id="rId2"/>
              </a:rPr>
              <a:t>WebDriver</a:t>
            </a:r>
            <a:r>
              <a:rPr lang="en-GB" dirty="0" smtClean="0">
                <a:solidFill>
                  <a:schemeClr val="bg1"/>
                </a:solidFill>
                <a:hlinkClick r:id="rId2"/>
              </a:rPr>
              <a:t> (</a:t>
            </a:r>
            <a:r>
              <a:rPr lang="en-GB" dirty="0" err="1" smtClean="0">
                <a:solidFill>
                  <a:schemeClr val="bg1"/>
                </a:solidFill>
                <a:hlinkClick r:id="rId2"/>
              </a:rPr>
              <a:t>HtmlUnitDriver</a:t>
            </a:r>
            <a:r>
              <a:rPr lang="en-GB" dirty="0" smtClean="0">
                <a:solidFill>
                  <a:schemeClr val="bg1"/>
                </a:solidFill>
                <a:hlinkClick r:id="rId2"/>
              </a:rPr>
              <a:t>)</a:t>
            </a:r>
            <a:r>
              <a:rPr lang="pl-PL" dirty="0" smtClean="0">
                <a:solidFill>
                  <a:schemeClr val="bg1"/>
                </a:solidFill>
              </a:rPr>
              <a:t> – testy funkcjonalne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584" y="3212976"/>
            <a:ext cx="698477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test("Should get a list of all accounts from remote server") {</a:t>
            </a:r>
          </a:p>
          <a:p>
            <a:r>
              <a:rPr lang="en-GB" sz="1600" b="1" dirty="0" smtClean="0">
                <a:solidFill>
                  <a:srgbClr val="FFC000"/>
                </a:solidFill>
              </a:rPr>
              <a:t>    </a:t>
            </a:r>
            <a:r>
              <a:rPr lang="en-GB" sz="1600" b="1" dirty="0" err="1" smtClean="0">
                <a:solidFill>
                  <a:srgbClr val="FFC000"/>
                </a:solidFill>
              </a:rPr>
              <a:t>val</a:t>
            </a:r>
            <a:r>
              <a:rPr lang="en-GB" sz="1600" b="1" dirty="0" smtClean="0">
                <a:solidFill>
                  <a:srgbClr val="FFC000"/>
                </a:solidFill>
              </a:rPr>
              <a:t> browser = </a:t>
            </a:r>
            <a:r>
              <a:rPr lang="en-GB" sz="1600" b="1" dirty="0" err="1" smtClean="0">
                <a:solidFill>
                  <a:srgbClr val="FFC000"/>
                </a:solidFill>
              </a:rPr>
              <a:t>TestBrowser.default</a:t>
            </a:r>
            <a:endParaRPr lang="en-GB" sz="1600" b="1" dirty="0" smtClean="0">
              <a:solidFill>
                <a:srgbClr val="FFC000"/>
              </a:solidFill>
            </a:endParaRPr>
          </a:p>
          <a:p>
            <a:r>
              <a:rPr lang="en-GB" sz="1600" b="1" dirty="0" smtClean="0">
                <a:solidFill>
                  <a:srgbClr val="FFC000"/>
                </a:solidFill>
              </a:rPr>
              <a:t>    </a:t>
            </a:r>
            <a:r>
              <a:rPr lang="en-GB" sz="1600" b="1" dirty="0" err="1" smtClean="0">
                <a:solidFill>
                  <a:srgbClr val="FFC000"/>
                </a:solidFill>
              </a:rPr>
              <a:t>browser.goTo</a:t>
            </a:r>
            <a:r>
              <a:rPr lang="en-GB" sz="1600" b="1" dirty="0" smtClean="0">
                <a:solidFill>
                  <a:srgbClr val="FFC000"/>
                </a:solidFill>
              </a:rPr>
              <a:t>("http://localhost:9000/accounts")</a:t>
            </a:r>
          </a:p>
          <a:p>
            <a:r>
              <a:rPr lang="en-GB" sz="1600" b="1" dirty="0" smtClean="0">
                <a:solidFill>
                  <a:srgbClr val="FFC000"/>
                </a:solidFill>
              </a:rPr>
              <a:t>    </a:t>
            </a:r>
            <a:r>
              <a:rPr lang="en-GB" sz="1600" b="1" dirty="0" err="1" smtClean="0">
                <a:solidFill>
                  <a:srgbClr val="FFC000"/>
                </a:solidFill>
              </a:rPr>
              <a:t>browser.await</a:t>
            </a:r>
            <a:r>
              <a:rPr lang="en-GB" sz="1600" b="1" dirty="0" smtClean="0">
                <a:solidFill>
                  <a:srgbClr val="FFC000"/>
                </a:solidFill>
              </a:rPr>
              <a:t>()</a:t>
            </a:r>
          </a:p>
          <a:p>
            <a:r>
              <a:rPr lang="en-GB" sz="1600" b="1" dirty="0" smtClean="0">
                <a:solidFill>
                  <a:srgbClr val="FFC000"/>
                </a:solidFill>
              </a:rPr>
              <a:t>    </a:t>
            </a:r>
            <a:r>
              <a:rPr lang="en-GB" sz="1600" b="1" dirty="0" err="1" smtClean="0">
                <a:solidFill>
                  <a:srgbClr val="FFC000"/>
                </a:solidFill>
              </a:rPr>
              <a:t>val</a:t>
            </a:r>
            <a:r>
              <a:rPr lang="en-GB" sz="1600" b="1" dirty="0" smtClean="0">
                <a:solidFill>
                  <a:srgbClr val="FFC000"/>
                </a:solidFill>
              </a:rPr>
              <a:t> source = </a:t>
            </a:r>
            <a:r>
              <a:rPr lang="en-GB" sz="1600" b="1" dirty="0" err="1" smtClean="0">
                <a:solidFill>
                  <a:srgbClr val="FFC000"/>
                </a:solidFill>
              </a:rPr>
              <a:t>browser.pageSource</a:t>
            </a:r>
            <a:endParaRPr lang="en-GB" sz="1600" b="1" dirty="0" smtClean="0">
              <a:solidFill>
                <a:srgbClr val="FFC000"/>
              </a:solidFill>
            </a:endParaRPr>
          </a:p>
          <a:p>
            <a:r>
              <a:rPr lang="en-GB" sz="1600" b="1" dirty="0" smtClean="0">
                <a:solidFill>
                  <a:schemeClr val="bg1"/>
                </a:solidFill>
              </a:rPr>
              <a:t>    source should include("John")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  }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Instalacja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http://www.playframework.org/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&gt;= JDK 6 wg dokumentacji</a:t>
            </a:r>
            <a:endParaRPr lang="en-GB" dirty="0" smtClean="0">
              <a:solidFill>
                <a:schemeClr val="bg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pl-PL" dirty="0" smtClean="0">
                <a:solidFill>
                  <a:schemeClr val="bg1"/>
                </a:solidFill>
              </a:rPr>
              <a:t>pobrać</a:t>
            </a:r>
          </a:p>
          <a:p>
            <a:pPr lvl="1">
              <a:buFont typeface="Courier New" pitchFamily="49" charset="0"/>
              <a:buChar char="o"/>
            </a:pPr>
            <a:r>
              <a:rPr lang="pl-PL" dirty="0" smtClean="0">
                <a:solidFill>
                  <a:schemeClr val="bg1"/>
                </a:solidFill>
              </a:rPr>
              <a:t>umiescic w jakimś katalogu, do którego mamy prawa zapisu</a:t>
            </a:r>
          </a:p>
          <a:p>
            <a:pPr lvl="1">
              <a:buFont typeface="Courier New" pitchFamily="49" charset="0"/>
              <a:buChar char="o"/>
            </a:pPr>
            <a:r>
              <a:rPr lang="pl-PL" dirty="0" smtClean="0">
                <a:solidFill>
                  <a:schemeClr val="bg1"/>
                </a:solidFill>
              </a:rPr>
              <a:t>ustawic PATH do komendy play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kainos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pic>
        <p:nvPicPr>
          <p:cNvPr id="8" name="Picture 7" descr="pop-up.png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72200" y="1772816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Nowy projekt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za pomocą konsoli play</a:t>
            </a:r>
          </a:p>
          <a:p>
            <a:pPr lvl="1">
              <a:buFont typeface="Courier New" pitchFamily="49" charset="0"/>
              <a:buChar char="o"/>
            </a:pPr>
            <a:r>
              <a:rPr lang="pl-PL" dirty="0" smtClean="0">
                <a:solidFill>
                  <a:schemeClr val="bg1"/>
                </a:solidFill>
              </a:rPr>
              <a:t>play new [nazwa_aplikacji]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jeżeli play nie został zainstalowany</a:t>
            </a:r>
          </a:p>
          <a:p>
            <a:pPr lvl="1">
              <a:buFont typeface="Courier New" pitchFamily="49" charset="0"/>
              <a:buChar char="o"/>
            </a:pPr>
            <a:r>
              <a:rPr lang="pl-PL" dirty="0" smtClean="0">
                <a:solidFill>
                  <a:schemeClr val="bg1"/>
                </a:solidFill>
              </a:rPr>
              <a:t>sbt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 smtClean="0">
              <a:solidFill>
                <a:schemeClr val="bg1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pl-PL" dirty="0" smtClean="0">
                <a:solidFill>
                  <a:schemeClr val="bg1"/>
                </a:solidFill>
              </a:rPr>
              <a:t>całkowita przenośność aplikacji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39752" y="3645024"/>
            <a:ext cx="6336704" cy="16561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 smtClean="0">
                <a:solidFill>
                  <a:schemeClr val="bg1"/>
                </a:solidFill>
              </a:rPr>
              <a:t>nazwa_aplikacji/project/Build.scala</a:t>
            </a:r>
          </a:p>
          <a:p>
            <a:r>
              <a:rPr lang="pl-PL" sz="2000" b="1" dirty="0" smtClean="0">
                <a:solidFill>
                  <a:schemeClr val="bg1"/>
                </a:solidFill>
              </a:rPr>
              <a:t>nazwa_aplikacji/project/plugins.sbt</a:t>
            </a:r>
          </a:p>
          <a:p>
            <a:r>
              <a:rPr lang="pl-PL" sz="2000" b="1" dirty="0" smtClean="0">
                <a:solidFill>
                  <a:schemeClr val="bg1"/>
                </a:solidFill>
              </a:rPr>
              <a:t>nazwa_aplikacji/project/build.properties (wersja sbt)</a:t>
            </a:r>
          </a:p>
          <a:p>
            <a:r>
              <a:rPr lang="pl-PL" sz="2000" b="1" dirty="0" smtClean="0">
                <a:solidFill>
                  <a:schemeClr val="bg1"/>
                </a:solidFill>
              </a:rPr>
              <a:t>nazwa_aplikacji/sbt oraz nazwa_aplikacji/sbt-launch.jar</a:t>
            </a:r>
          </a:p>
        </p:txBody>
      </p:sp>
      <p:pic>
        <p:nvPicPr>
          <p:cNvPr id="7" name="Picture 6" descr="pop-up.png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5696" y="3356992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IDE (darmowe)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Scala IDE dla eclipsa</a:t>
            </a:r>
          </a:p>
          <a:p>
            <a:pPr lvl="1">
              <a:buFont typeface="Courier New" pitchFamily="49" charset="0"/>
              <a:buChar char="o"/>
            </a:pPr>
            <a:r>
              <a:rPr lang="pl-PL" dirty="0" smtClean="0">
                <a:solidFill>
                  <a:schemeClr val="bg1"/>
                </a:solidFill>
              </a:rPr>
              <a:t>komenda </a:t>
            </a:r>
            <a:r>
              <a:rPr lang="pl-PL" b="1" dirty="0" smtClean="0">
                <a:solidFill>
                  <a:srgbClr val="FFC000"/>
                </a:solidFill>
              </a:rPr>
              <a:t>eclipsify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IntelliJ Community Edition</a:t>
            </a:r>
          </a:p>
          <a:p>
            <a:pPr lvl="1">
              <a:buFont typeface="Courier New" pitchFamily="49" charset="0"/>
              <a:buChar char="o"/>
            </a:pPr>
            <a:r>
              <a:rPr lang="pl-PL" dirty="0" smtClean="0">
                <a:solidFill>
                  <a:schemeClr val="bg1"/>
                </a:solidFill>
              </a:rPr>
              <a:t>komenda </a:t>
            </a:r>
            <a:r>
              <a:rPr lang="pl-PL" b="1" dirty="0" smtClean="0">
                <a:solidFill>
                  <a:srgbClr val="FFC000"/>
                </a:solidFill>
              </a:rPr>
              <a:t>idea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NetBeans</a:t>
            </a:r>
          </a:p>
          <a:p>
            <a:pPr lvl="1">
              <a:buFont typeface="Courier New" pitchFamily="49" charset="0"/>
              <a:buChar char="o"/>
            </a:pPr>
            <a:r>
              <a:rPr lang="pl-PL" dirty="0" smtClean="0">
                <a:solidFill>
                  <a:schemeClr val="bg1"/>
                </a:solidFill>
              </a:rPr>
              <a:t>na razie brak wsparcia dla generowania projektu z konsoli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kainos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pic>
        <p:nvPicPr>
          <p:cNvPr id="8" name="Picture 7" descr="pop-up.png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9992" y="1700808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Anatomia aplikacji play!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pic>
        <p:nvPicPr>
          <p:cNvPr id="8" name="Picture 7" descr="pop-up.png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5616" y="5157192"/>
            <a:ext cx="360040" cy="360040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00336" y="1772816"/>
          <a:ext cx="6096000" cy="296672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1368152"/>
                <a:gridCol w="472784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/>
                        <a:t>app/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/>
                        <a:t> controllers, models, views 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conf/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application.conf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routes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public/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stylesheets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javascripts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images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project/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build.properties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Build.scala</a:t>
                      </a: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plugins.sbt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lib/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biblioteki zewnętrzne 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logs/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target/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wygenerowane źródła 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test/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pliki z testami unit i funkcjonalne (np scalatest) 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Plik konfiguracji (application.conf)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połączenie z bazą danych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i18N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poziom logowania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nazwa ciasteczka w sessji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wyłączenie SSL (WS)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pic>
        <p:nvPicPr>
          <p:cNvPr id="6" name="Picture 5" descr="pop-up.png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5696" y="2276872"/>
            <a:ext cx="360040" cy="360040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864096" y="4005064"/>
            <a:ext cx="6084168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err="1" smtClean="0">
                <a:solidFill>
                  <a:schemeClr val="bg1"/>
                </a:solidFill>
              </a:rPr>
              <a:t>session.cookieName</a:t>
            </a:r>
            <a:r>
              <a:rPr lang="en-GB" sz="2000" b="1" dirty="0" smtClean="0">
                <a:solidFill>
                  <a:schemeClr val="bg1"/>
                </a:solidFill>
              </a:rPr>
              <a:t>=</a:t>
            </a:r>
            <a:r>
              <a:rPr lang="pl-PL" sz="2000" b="1" dirty="0" smtClean="0">
                <a:solidFill>
                  <a:schemeClr val="bg1"/>
                </a:solidFill>
              </a:rPr>
              <a:t>moje_ciastko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55976" y="5013176"/>
            <a:ext cx="446449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err="1" smtClean="0"/>
              <a:t>ws.acceptAnyCertificate</a:t>
            </a:r>
            <a:r>
              <a:rPr lang="en-GB" sz="2000" b="1" dirty="0" smtClean="0"/>
              <a:t>=true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endParaRPr lang="pl-PL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plik konfiguracyjny conf/routes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metoda-HTTP ˽ ścieżka ˽ akcja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ścieżki są kompilowane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metody HTTP: </a:t>
            </a:r>
            <a:r>
              <a:rPr lang="en-GB" dirty="0" smtClean="0">
                <a:solidFill>
                  <a:schemeClr val="bg1"/>
                </a:solidFill>
              </a:rPr>
              <a:t>GET, POST, PUT, DELETE, HEAD</a:t>
            </a:r>
            <a:endParaRPr lang="pl-PL" dirty="0" smtClean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584" y="3573016"/>
            <a:ext cx="698477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rgbClr val="FFC000"/>
                </a:solidFill>
              </a:rPr>
              <a:t># Komentarz</a:t>
            </a:r>
            <a:endParaRPr lang="en-GB" sz="1600" b="1" dirty="0" smtClean="0">
              <a:solidFill>
                <a:srgbClr val="FFC000"/>
              </a:solidFill>
            </a:endParaRPr>
          </a:p>
          <a:p>
            <a:r>
              <a:rPr lang="en-GB" sz="1600" b="1" dirty="0" smtClean="0">
                <a:solidFill>
                  <a:schemeClr val="bg1"/>
                </a:solidFill>
              </a:rPr>
              <a:t>GET   /</a:t>
            </a:r>
            <a:r>
              <a:rPr lang="pl-PL" sz="1600" b="1" dirty="0" smtClean="0">
                <a:solidFill>
                  <a:schemeClr val="bg1"/>
                </a:solidFill>
              </a:rPr>
              <a:t>pogoda</a:t>
            </a:r>
            <a:r>
              <a:rPr lang="en-GB" sz="1600" b="1" dirty="0" smtClean="0">
                <a:solidFill>
                  <a:schemeClr val="bg1"/>
                </a:solidFill>
              </a:rPr>
              <a:t>/:</a:t>
            </a:r>
            <a:r>
              <a:rPr lang="pl-PL" sz="1600" b="1" dirty="0" smtClean="0">
                <a:solidFill>
                  <a:schemeClr val="bg1"/>
                </a:solidFill>
              </a:rPr>
              <a:t>miasto</a:t>
            </a:r>
            <a:r>
              <a:rPr lang="en-GB" sz="1600" b="1" dirty="0" smtClean="0">
                <a:solidFill>
                  <a:schemeClr val="bg1"/>
                </a:solidFill>
              </a:rPr>
              <a:t>          controllers.</a:t>
            </a:r>
            <a:r>
              <a:rPr lang="pl-PL" sz="1600" b="1" dirty="0" smtClean="0">
                <a:solidFill>
                  <a:schemeClr val="bg1"/>
                </a:solidFill>
              </a:rPr>
              <a:t>Pogodynka</a:t>
            </a:r>
            <a:r>
              <a:rPr lang="en-GB" sz="1600" b="1" dirty="0" smtClean="0">
                <a:solidFill>
                  <a:schemeClr val="bg1"/>
                </a:solidFill>
              </a:rPr>
              <a:t>.</a:t>
            </a:r>
            <a:r>
              <a:rPr lang="pl-PL" sz="1600" b="1" dirty="0" smtClean="0">
                <a:solidFill>
                  <a:schemeClr val="bg1"/>
                </a:solidFill>
              </a:rPr>
              <a:t>pogodaDla</a:t>
            </a:r>
            <a:r>
              <a:rPr lang="en-GB" sz="1600" b="1" dirty="0" smtClean="0">
                <a:solidFill>
                  <a:schemeClr val="bg1"/>
                </a:solidFill>
              </a:rPr>
              <a:t>(</a:t>
            </a:r>
            <a:r>
              <a:rPr lang="pl-PL" sz="1600" b="1" dirty="0" smtClean="0">
                <a:solidFill>
                  <a:schemeClr val="bg1"/>
                </a:solidFill>
              </a:rPr>
              <a:t>miasto</a:t>
            </a:r>
            <a:r>
              <a:rPr lang="en-GB" sz="1600" b="1" dirty="0" smtClean="0">
                <a:solidFill>
                  <a:schemeClr val="bg1"/>
                </a:solidFill>
              </a:rPr>
              <a:t>: </a:t>
            </a:r>
            <a:r>
              <a:rPr lang="pl-PL" sz="1600" b="1" dirty="0" smtClean="0">
                <a:solidFill>
                  <a:schemeClr val="bg1"/>
                </a:solidFill>
              </a:rPr>
              <a:t>String</a:t>
            </a:r>
            <a:r>
              <a:rPr lang="en-GB" sz="1600" b="1" dirty="0" smtClean="0">
                <a:solidFill>
                  <a:schemeClr val="bg1"/>
                </a:solidFill>
              </a:rPr>
              <a:t>) 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części dynamiczne - parametry</a:t>
            </a:r>
          </a:p>
          <a:p>
            <a:r>
              <a:rPr lang="pl-PL" dirty="0" smtClean="0">
                <a:solidFill>
                  <a:schemeClr val="bg1"/>
                </a:solidFill>
              </a:rPr>
              <a:t>typ String parametru jest domyślny i tym samym opcjonalny</a:t>
            </a:r>
          </a:p>
          <a:p>
            <a:endParaRPr lang="pl-PL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6237312"/>
            <a:ext cx="5040560" cy="32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pl-PL" sz="1600" dirty="0" smtClean="0">
                <a:solidFill>
                  <a:schemeClr val="bg1"/>
                </a:solidFill>
              </a:rPr>
              <a:t>Sylwester Gryzio 		           play</a:t>
            </a:r>
            <a:r>
              <a:rPr lang="pl-PL" sz="1600" dirty="0">
                <a:solidFill>
                  <a:schemeClr val="bg1"/>
                </a:solidFill>
              </a:rPr>
              <a:t>! </a:t>
            </a:r>
            <a:r>
              <a:rPr lang="pl-PL" sz="1600" dirty="0" smtClean="0">
                <a:solidFill>
                  <a:schemeClr val="bg1"/>
                </a:solidFill>
              </a:rPr>
              <a:t>Framework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kaino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6212904"/>
            <a:ext cx="2016224" cy="4032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27584" y="3429000"/>
            <a:ext cx="6984776" cy="20882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 smtClean="0">
                <a:solidFill>
                  <a:schemeClr val="bg1"/>
                </a:solidFill>
              </a:rPr>
              <a:t>/clients/:id	 controllers.Clients.show(id: Long) </a:t>
            </a:r>
          </a:p>
          <a:p>
            <a:endParaRPr lang="pl-PL" sz="1600" b="1" dirty="0" smtClean="0">
              <a:solidFill>
                <a:schemeClr val="bg1"/>
              </a:solidFill>
            </a:endParaRPr>
          </a:p>
          <a:p>
            <a:r>
              <a:rPr lang="pl-PL" sz="1600" b="1" dirty="0" smtClean="0">
                <a:solidFill>
                  <a:srgbClr val="FFC000"/>
                </a:solidFill>
              </a:rPr>
              <a:t># name jest typu String !!</a:t>
            </a:r>
          </a:p>
          <a:p>
            <a:r>
              <a:rPr lang="pl-PL" sz="1600" b="1" dirty="0" smtClean="0">
                <a:solidFill>
                  <a:schemeClr val="bg1"/>
                </a:solidFill>
              </a:rPr>
              <a:t>/files/*name	 controllers.Application.download(name) </a:t>
            </a:r>
          </a:p>
          <a:p>
            <a:endParaRPr lang="pl-PL" sz="1600" b="1" dirty="0" smtClean="0">
              <a:solidFill>
                <a:schemeClr val="bg1"/>
              </a:solidFill>
            </a:endParaRPr>
          </a:p>
          <a:p>
            <a:r>
              <a:rPr lang="pl-PL" sz="1600" b="1" dirty="0" smtClean="0">
                <a:solidFill>
                  <a:srgbClr val="FFC000"/>
                </a:solidFill>
              </a:rPr>
              <a:t># wyrażenia regularne $id&lt;regex&gt; 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/clients/$id&lt;[0-9]+&gt;  </a:t>
            </a:r>
            <a:r>
              <a:rPr lang="pl-PL" sz="1600" b="1" dirty="0" smtClean="0">
                <a:solidFill>
                  <a:schemeClr val="bg1"/>
                </a:solidFill>
              </a:rPr>
              <a:t>	</a:t>
            </a:r>
            <a:r>
              <a:rPr lang="en-GB" sz="1600" b="1" dirty="0" err="1" smtClean="0">
                <a:solidFill>
                  <a:schemeClr val="bg1"/>
                </a:solidFill>
              </a:rPr>
              <a:t>controllers.Clients.show</a:t>
            </a:r>
            <a:r>
              <a:rPr lang="en-GB" sz="1600" b="1" dirty="0" smtClean="0">
                <a:solidFill>
                  <a:schemeClr val="bg1"/>
                </a:solidFill>
              </a:rPr>
              <a:t>(id: Long)</a:t>
            </a:r>
            <a:endParaRPr lang="pl-PL" sz="1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1104</Words>
  <Application>Microsoft Office PowerPoint</Application>
  <PresentationFormat>On-screen Show (4:3)</PresentationFormat>
  <Paragraphs>303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play! Framework</vt:lpstr>
      <vt:lpstr>Framework play!</vt:lpstr>
      <vt:lpstr>Instalacja</vt:lpstr>
      <vt:lpstr>Nowy projekt</vt:lpstr>
      <vt:lpstr>IDE (darmowe)</vt:lpstr>
      <vt:lpstr>Anatomia aplikacji play!</vt:lpstr>
      <vt:lpstr>Plik konfiguracji (application.conf)</vt:lpstr>
      <vt:lpstr>Routing</vt:lpstr>
      <vt:lpstr>Routing</vt:lpstr>
      <vt:lpstr>Routing</vt:lpstr>
      <vt:lpstr>Kontroler</vt:lpstr>
      <vt:lpstr>Akcje w kontrolerze</vt:lpstr>
      <vt:lpstr>Akcje w kontrolerze</vt:lpstr>
      <vt:lpstr>Akcje w kontrolerze</vt:lpstr>
      <vt:lpstr>Widok (silnik templateów)</vt:lpstr>
      <vt:lpstr>Widok (silnik templateów)</vt:lpstr>
      <vt:lpstr>Widok (silnik templateów)</vt:lpstr>
      <vt:lpstr>Widok (silnik templateów)</vt:lpstr>
      <vt:lpstr>Formularze</vt:lpstr>
      <vt:lpstr>Formularze</vt:lpstr>
      <vt:lpstr>Odpowiedzi asynchroniczne</vt:lpstr>
      <vt:lpstr>Odpowiedzi asynchroniczne</vt:lpstr>
      <vt:lpstr>Globalne ustawienia play!</vt:lpstr>
      <vt:lpstr>Testy jednostkowe</vt:lpstr>
      <vt:lpstr>Testy funkcjonalne</vt:lpstr>
    </vt:vector>
  </TitlesOfParts>
  <Company>Kainos Software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play! Framework</dc:title>
  <dc:creator>Sylwester Gryzio</dc:creator>
  <cp:lastModifiedBy>Sylwester Gryzio</cp:lastModifiedBy>
  <cp:revision>362</cp:revision>
  <dcterms:created xsi:type="dcterms:W3CDTF">2012-11-24T18:22:26Z</dcterms:created>
  <dcterms:modified xsi:type="dcterms:W3CDTF">2012-12-05T15:13:51Z</dcterms:modified>
</cp:coreProperties>
</file>