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BF61-6482-4390-93FD-B1AA5B858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4CAA2-F77C-47CF-BE8E-EC5AE91C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CFC14-7EE7-427A-BB32-A19434F6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2E44A-0F15-4B48-969D-9B78B0F5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F9C99-4742-44B9-9F9C-FB7061FB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F823-FEF5-427A-A591-E963ACCC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FDE2A-3855-4520-B3D2-DEE01A722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1AD3-01B3-44C2-ACE9-AEE1387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B9982-78DD-454A-91B9-836E54C6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7DD24-9DDE-4313-BFAD-24B0DE6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29FE2-3401-4680-AE39-FB3D28457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B9312-877C-4A7D-8931-3C99874C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BFF-0E92-43AB-96A7-B031A666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CE257-B0C3-4B50-B219-6D28AD61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12B53-2026-443F-AD15-75ADA4F2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4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694C-ADF2-4F92-A8CD-EB507A00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9961-BB1E-4FDE-AC70-499CE9F3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CB64E-1914-4909-A17D-929B1A07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F247F-BD62-401C-B5D6-C3F436C2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84F9B-D0FF-4009-9CC8-58E0CE7D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5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A2A9A-98C0-4AFB-B1FE-2B6CF686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DCE47-753C-4C6B-8E15-FEE0C5B9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4BCAB-130A-456D-AD1C-58DDD94B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EEBC7-0BC2-4D1A-9129-029AE5A5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5F1FE-E652-44C2-8510-A000BD1D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8D02-09E3-4FF7-A7E7-6587E81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233F8-EEFF-4BD0-B25D-62485D4A7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9C6C8-56FA-4D90-BCD7-855872FA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9C4BC-341B-40AC-865E-1CDAC45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D9EF0-65EE-40BB-A196-7DCB252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308A8-5A30-472F-A234-B100F9B3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4B29D-0673-49A5-AC6B-00EE5282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53E23-16CC-42AB-9B7B-D9782D9D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32C06-AB7B-454D-A476-516082C8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3F0C5-AD89-4839-9B32-830044D5A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0305F-FF46-4BB7-98BF-74CD63108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E2C59A-1E2B-4882-BDA9-3EA1EB8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B6011B-D926-4741-BCAA-97161CE6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AF4EF-7FCB-4D37-88AE-56E6605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13A14-F5D8-42CA-BE76-CE053C4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88854-754C-4292-922E-AA44419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B0E76-EC8B-40ED-B88A-F80704F9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3ECEC-6465-4BE1-A32E-96256E4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7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D30B7-C41C-439E-96A5-1B45661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DAC1E-A7D5-462C-A987-53C9D936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E87B1-9EBF-4515-81BA-56491817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FD2F-E91C-4394-92B6-AF7A8FEC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2B09D-A272-4351-8AB2-AD93C473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F9BAA-0958-43D9-B6E7-CBDB1A52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F2150-F433-4685-A007-B7010B85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45F98-9D35-4887-A3F4-4FFDBD95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0F03C-4D57-4F65-B3F1-5B309595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5A6C-F044-4C0F-97A6-59F1FDB4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A2298-B732-4E79-9547-28B104A3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8ECD34-95C7-4A16-BC0E-9CBD40E6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0FD56-2CF8-4758-9F89-798DDF1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6E42-FF31-4E0B-94A1-ED4DEFB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D0C17-374B-4917-8A1D-8BBC589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3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C09E7C-345B-4339-8712-0022B555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A6C50-86FD-4058-95D1-932F39D5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AD936-D43F-4F73-ACAC-9AE9F6F26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65BF-2803-4D9E-B7FA-CA6473B1E44B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C52F5-5842-49C0-A279-72E835A59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E2186-0CA6-4890-BDE9-EC2E55B7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62E9-391F-4717-8928-747BA92DF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5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4DBE5-5750-48EA-AAD9-7B5E893D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批处理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A1C2D-0F19-4056-B3E8-1E12045E3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B04A5-947F-4018-AB93-3B855359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持续增量的数据平台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1957E7-5C93-4577-B899-972B188AFE43}"/>
              </a:ext>
            </a:extLst>
          </p:cNvPr>
          <p:cNvSpPr/>
          <p:nvPr/>
        </p:nvSpPr>
        <p:spPr>
          <a:xfrm>
            <a:off x="1696824" y="1690688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B0CE0-9B19-4985-B58D-13BC7B1790ED}"/>
              </a:ext>
            </a:extLst>
          </p:cNvPr>
          <p:cNvSpPr/>
          <p:nvPr/>
        </p:nvSpPr>
        <p:spPr>
          <a:xfrm>
            <a:off x="5114825" y="3197404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审计系统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04FAC7-5343-4581-BC20-018BEEDECDBE}"/>
              </a:ext>
            </a:extLst>
          </p:cNvPr>
          <p:cNvSpPr/>
          <p:nvPr/>
        </p:nvSpPr>
        <p:spPr>
          <a:xfrm>
            <a:off x="8325436" y="1684696"/>
            <a:ext cx="166854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市场营销系统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B9C853-EC82-4689-AA25-762B8979BDFD}"/>
              </a:ext>
            </a:extLst>
          </p:cNvPr>
          <p:cNvSpPr/>
          <p:nvPr/>
        </p:nvSpPr>
        <p:spPr>
          <a:xfrm>
            <a:off x="8532827" y="3197404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78E739-A583-49BC-9D17-166E6807BBDE}"/>
              </a:ext>
            </a:extLst>
          </p:cNvPr>
          <p:cNvSpPr/>
          <p:nvPr/>
        </p:nvSpPr>
        <p:spPr>
          <a:xfrm>
            <a:off x="1696823" y="3197404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子系统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DD5D6-A778-47F4-A7DD-3C7ECC82A2B5}"/>
              </a:ext>
            </a:extLst>
          </p:cNvPr>
          <p:cNvSpPr/>
          <p:nvPr/>
        </p:nvSpPr>
        <p:spPr>
          <a:xfrm>
            <a:off x="1696822" y="4710112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子系统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3CADAD-702D-491B-BFB3-7EF4429CA2AB}"/>
              </a:ext>
            </a:extLst>
          </p:cNvPr>
          <p:cNvSpPr/>
          <p:nvPr/>
        </p:nvSpPr>
        <p:spPr>
          <a:xfrm>
            <a:off x="8532828" y="4710112"/>
            <a:ext cx="125376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子系统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01B4E59-E013-4E40-A6DA-91EA6A2687F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50589" y="5156460"/>
            <a:ext cx="5582239" cy="10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D3A0D72-8956-409D-800D-018408C78EE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368590" y="3654604"/>
            <a:ext cx="216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5637EC-3813-41C0-AE26-D8FF4AA664E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741708" y="2152748"/>
            <a:ext cx="2568012" cy="1044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66EED5-BFC8-4620-B809-C80F334E601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0589" y="3654604"/>
            <a:ext cx="2164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230EAF-3DD9-45BC-BB26-FFB676D3E24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950588" y="2141896"/>
            <a:ext cx="5374848" cy="151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F27E3B-8386-4CC4-879C-C2A0E7FABEE3}"/>
              </a:ext>
            </a:extLst>
          </p:cNvPr>
          <p:cNvCxnSpPr>
            <a:cxnSpLocks/>
          </p:cNvCxnSpPr>
          <p:nvPr/>
        </p:nvCxnSpPr>
        <p:spPr>
          <a:xfrm>
            <a:off x="2950589" y="2147888"/>
            <a:ext cx="2922310" cy="1049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76DAEE8-EA6A-4D74-92D1-0181CB983085}"/>
              </a:ext>
            </a:extLst>
          </p:cNvPr>
          <p:cNvCxnSpPr>
            <a:cxnSpLocks/>
            <a:stCxn id="10" idx="1"/>
            <a:endCxn id="5" idx="2"/>
          </p:cNvCxnSpPr>
          <p:nvPr/>
        </p:nvCxnSpPr>
        <p:spPr>
          <a:xfrm flipH="1" flipV="1">
            <a:off x="5741708" y="4111804"/>
            <a:ext cx="2791120" cy="1055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7EE964D-943B-41CB-ADB7-67BCE9BACBBA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2950587" y="4111804"/>
            <a:ext cx="2791121" cy="1055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07834DF-CCCC-4D6F-8718-881944C824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0587" y="2609948"/>
            <a:ext cx="6001732" cy="2557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F55B22-9789-436D-AB96-B58686EDC102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2323707" y="2605088"/>
            <a:ext cx="6209121" cy="2562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CC71-A7AA-404F-9769-B29BC37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kafka</a:t>
            </a:r>
            <a:r>
              <a:rPr lang="zh-CN" altLang="en-US" dirty="0"/>
              <a:t>数据中心平台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B0826A-A434-4D65-BFEC-2CF9126E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2" y="1690688"/>
            <a:ext cx="5640238" cy="3655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D28D7-6595-4F7B-9766-4A13D79D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90" y="1690688"/>
            <a:ext cx="5319210" cy="36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DC3C-A8CB-41AD-875F-E30C78B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F0FAE-7342-4051-AA1B-496EAFD9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CE2E-358C-4D96-BAA1-581AE59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C9B84-A1D5-40B6-BABE-EDCE31FF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集群分区公式</a:t>
            </a:r>
            <a:endParaRPr lang="en-US" altLang="zh-CN" dirty="0"/>
          </a:p>
          <a:p>
            <a:pPr lvl="1"/>
            <a:r>
              <a:rPr lang="en-US" altLang="zh-CN" dirty="0"/>
              <a:t>Int partition = </a:t>
            </a:r>
            <a:r>
              <a:rPr lang="en-US" altLang="zh-CN" dirty="0" err="1"/>
              <a:t>key.hashCode</a:t>
            </a:r>
            <a:r>
              <a:rPr lang="en-US" altLang="zh-CN" dirty="0"/>
              <a:t>() % </a:t>
            </a:r>
            <a:r>
              <a:rPr lang="en-US" altLang="zh-CN" dirty="0" err="1"/>
              <a:t>numberOfPartitions</a:t>
            </a:r>
            <a:endParaRPr lang="en-US" altLang="zh-CN" dirty="0"/>
          </a:p>
          <a:p>
            <a:pPr lvl="1"/>
            <a:r>
              <a:rPr lang="zh-CN" altLang="en-US" dirty="0"/>
              <a:t>使用具有相同散列码的键进行分组</a:t>
            </a:r>
            <a:endParaRPr lang="en-US" altLang="zh-CN" dirty="0"/>
          </a:p>
          <a:p>
            <a:pPr lvl="1"/>
            <a:r>
              <a:rPr lang="zh-CN" altLang="en-US" dirty="0"/>
              <a:t>通过复制接受故障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0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4D95-0619-4592-9CC4-7241437B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6D641-F13C-42ED-A167-32A4B48A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原因：批处理是先收集大量数据，然后再处理它，再将处理后的结果进行存储以便后续使用。</a:t>
            </a:r>
            <a:endParaRPr lang="en-US" altLang="zh-CN" dirty="0"/>
          </a:p>
          <a:p>
            <a:r>
              <a:rPr lang="zh-CN" altLang="en-US" dirty="0"/>
              <a:t>问题：无法实时。</a:t>
            </a:r>
            <a:endParaRPr lang="en-US" altLang="zh-CN" dirty="0"/>
          </a:p>
          <a:p>
            <a:pPr lvl="1"/>
            <a:r>
              <a:rPr lang="zh-CN" altLang="en-US" dirty="0"/>
              <a:t>最近</a:t>
            </a:r>
            <a:r>
              <a:rPr lang="en-US" altLang="zh-CN" dirty="0"/>
              <a:t>10</a:t>
            </a:r>
            <a:r>
              <a:rPr lang="zh-CN" altLang="en-US" dirty="0"/>
              <a:t>分钟内有多少次无效登录？</a:t>
            </a:r>
            <a:endParaRPr lang="en-US" altLang="zh-CN" dirty="0"/>
          </a:p>
          <a:p>
            <a:pPr lvl="1"/>
            <a:r>
              <a:rPr lang="zh-CN" altLang="en-US" dirty="0"/>
              <a:t>用户群是如何利用最新发布的特性？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6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BA9C-E4F4-4355-944B-E370DE76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27FB-737C-4687-896F-C70BF441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定义：利用连续计算来处理无限数据流的能力。因为数据流是流动的，所以无须收集或存储数据已对其进行操作。</a:t>
            </a:r>
            <a:endParaRPr lang="en-US" altLang="zh-CN" dirty="0"/>
          </a:p>
          <a:p>
            <a:r>
              <a:rPr lang="zh-CN" altLang="en-US" dirty="0"/>
              <a:t>为什么需要流式处理？</a:t>
            </a:r>
            <a:endParaRPr lang="en-US" altLang="zh-CN" dirty="0"/>
          </a:p>
          <a:p>
            <a:pPr lvl="1"/>
            <a:r>
              <a:rPr lang="zh-CN" altLang="en-US" dirty="0"/>
              <a:t>从可观察到的事件中得到快速反馈的任何人都需要流式处理。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endParaRPr lang="en-US" altLang="zh-CN" dirty="0"/>
          </a:p>
          <a:p>
            <a:pPr lvl="2"/>
            <a:r>
              <a:rPr lang="zh-CN" altLang="en-US" dirty="0"/>
              <a:t>信用卡诈骗</a:t>
            </a:r>
            <a:endParaRPr lang="en-US" altLang="zh-CN" dirty="0"/>
          </a:p>
          <a:p>
            <a:pPr lvl="2"/>
            <a:r>
              <a:rPr lang="zh-CN" altLang="en-US" dirty="0"/>
              <a:t>入侵检测</a:t>
            </a:r>
            <a:endParaRPr lang="en-US" altLang="zh-CN" dirty="0"/>
          </a:p>
          <a:p>
            <a:pPr lvl="2"/>
            <a:r>
              <a:rPr lang="zh-CN" altLang="en-US" dirty="0"/>
              <a:t>大型体育赛事</a:t>
            </a:r>
            <a:endParaRPr lang="en-US" altLang="zh-CN" dirty="0"/>
          </a:p>
          <a:p>
            <a:pPr lvl="2"/>
            <a:r>
              <a:rPr lang="zh-CN" altLang="en-US" dirty="0"/>
              <a:t>金融业</a:t>
            </a:r>
            <a:endParaRPr lang="en-US" altLang="zh-CN" dirty="0"/>
          </a:p>
          <a:p>
            <a:pPr lvl="2"/>
            <a:r>
              <a:rPr lang="zh-CN" altLang="en-US" dirty="0"/>
              <a:t>经济预测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0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AA934-EB4B-45C5-BD76-AE683396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辽宁省厅报文传输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FB974-F1AE-4A6D-87E8-246C181D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对于我们而言，市县报文的数据到达前置机时，就需要立即报告或者立即处理，所以，流式处理对于我们是一个不错的选择</a:t>
            </a:r>
            <a:endParaRPr lang="en-US" altLang="zh-CN" dirty="0"/>
          </a:p>
          <a:p>
            <a:r>
              <a:rPr lang="zh-CN" altLang="en-US" dirty="0"/>
              <a:t>矛盾点：</a:t>
            </a:r>
            <a:endParaRPr lang="en-US" altLang="zh-CN" dirty="0"/>
          </a:p>
          <a:p>
            <a:pPr lvl="1"/>
            <a:r>
              <a:rPr lang="zh-CN" altLang="en-US" dirty="0"/>
              <a:t>我们目前是数据发生时，先入库，再处理。</a:t>
            </a:r>
            <a:endParaRPr lang="en-US" altLang="zh-CN" dirty="0"/>
          </a:p>
          <a:p>
            <a:r>
              <a:rPr lang="zh-CN" altLang="en-US" dirty="0"/>
              <a:t>现实需求的目标是对时间敏感的，要能够尽可能快的对数据进行处理，最好能在事件发生的时候就收集数据。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28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581AD-6FAF-4772-ABA5-9FFAE39B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生活中的例子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F057C-148C-462B-AF30-D1A15E42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山姆超市</a:t>
            </a:r>
            <a:endParaRPr lang="en-US" altLang="zh-CN" dirty="0"/>
          </a:p>
          <a:p>
            <a:r>
              <a:rPr lang="zh-CN" altLang="en-US" dirty="0"/>
              <a:t>宜家家居</a:t>
            </a:r>
          </a:p>
        </p:txBody>
      </p:sp>
    </p:spTree>
    <p:extLst>
      <p:ext uri="{BB962C8B-B14F-4D97-AF65-F5344CB8AC3E}">
        <p14:creationId xmlns:p14="http://schemas.microsoft.com/office/powerpoint/2010/main" val="24012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AC829-CCBB-46C0-9CA8-86EA9F2B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AB0047-4394-4951-8CA5-60D3540A78BF}"/>
              </a:ext>
            </a:extLst>
          </p:cNvPr>
          <p:cNvSpPr/>
          <p:nvPr/>
        </p:nvSpPr>
        <p:spPr>
          <a:xfrm>
            <a:off x="5742497" y="137219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F615CCD-FDEB-47E9-AA4A-D3FC9E12A60D}"/>
              </a:ext>
            </a:extLst>
          </p:cNvPr>
          <p:cNvSpPr/>
          <p:nvPr/>
        </p:nvSpPr>
        <p:spPr>
          <a:xfrm>
            <a:off x="2948430" y="477153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588AB0E-66A9-4EA3-9C58-98BFBDD80CDB}"/>
              </a:ext>
            </a:extLst>
          </p:cNvPr>
          <p:cNvSpPr/>
          <p:nvPr/>
        </p:nvSpPr>
        <p:spPr>
          <a:xfrm>
            <a:off x="8511131" y="4771533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4D4043-071D-4B20-8256-2C7A39A6D344}"/>
              </a:ext>
            </a:extLst>
          </p:cNvPr>
          <p:cNvSpPr/>
          <p:nvPr/>
        </p:nvSpPr>
        <p:spPr>
          <a:xfrm>
            <a:off x="5742497" y="315634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屏蔽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AD63BB-89B7-4485-A3A5-A71D0F5D74C4}"/>
              </a:ext>
            </a:extLst>
          </p:cNvPr>
          <p:cNvSpPr/>
          <p:nvPr/>
        </p:nvSpPr>
        <p:spPr>
          <a:xfrm>
            <a:off x="5766797" y="479292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奖励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35B6EE-E9D0-436C-A716-D061830CAD87}"/>
              </a:ext>
            </a:extLst>
          </p:cNvPr>
          <p:cNvCxnSpPr>
            <a:endCxn id="7" idx="0"/>
          </p:cNvCxnSpPr>
          <p:nvPr/>
        </p:nvCxnSpPr>
        <p:spPr>
          <a:xfrm>
            <a:off x="6199697" y="2286596"/>
            <a:ext cx="0" cy="8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4E919E-BCF6-4D14-B1D9-61249F68C893}"/>
              </a:ext>
            </a:extLst>
          </p:cNvPr>
          <p:cNvCxnSpPr>
            <a:endCxn id="5" idx="7"/>
          </p:cNvCxnSpPr>
          <p:nvPr/>
        </p:nvCxnSpPr>
        <p:spPr>
          <a:xfrm flipH="1">
            <a:off x="3728919" y="3619893"/>
            <a:ext cx="1988144" cy="12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A3FC2-37AD-4D06-9E68-1B669EE7554A}"/>
              </a:ext>
            </a:extLst>
          </p:cNvPr>
          <p:cNvCxnSpPr>
            <a:endCxn id="8" idx="0"/>
          </p:cNvCxnSpPr>
          <p:nvPr/>
        </p:nvCxnSpPr>
        <p:spPr>
          <a:xfrm>
            <a:off x="6223997" y="4100660"/>
            <a:ext cx="0" cy="6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120FF9-027D-4DDE-A8A0-5A50A88BB91D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656897" y="3613547"/>
            <a:ext cx="1988145" cy="12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5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0779-ED68-47BE-8CDD-BB706EE7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专业术语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C76FE-69D4-4926-9AC7-819A600B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背压</a:t>
            </a:r>
            <a:endParaRPr lang="en-US" altLang="zh-CN" dirty="0"/>
          </a:p>
          <a:p>
            <a:pPr lvl="1"/>
            <a:r>
              <a:rPr lang="zh-CN" altLang="en-US" dirty="0"/>
              <a:t>缓冲或者阻塞机制</a:t>
            </a:r>
            <a:endParaRPr lang="en-US" altLang="zh-CN" dirty="0"/>
          </a:p>
          <a:p>
            <a:r>
              <a:rPr lang="zh-CN" altLang="en-US" dirty="0"/>
              <a:t>拓扑</a:t>
            </a:r>
            <a:endParaRPr lang="en-US" altLang="zh-CN" dirty="0"/>
          </a:p>
          <a:p>
            <a:pPr lvl="1"/>
            <a:r>
              <a:rPr lang="zh-CN" altLang="en-US" dirty="0"/>
              <a:t>将整个系统的各个部分进行整理并将它们连接起来的方式。</a:t>
            </a:r>
          </a:p>
        </p:txBody>
      </p:sp>
    </p:spTree>
    <p:extLst>
      <p:ext uri="{BB962C8B-B14F-4D97-AF65-F5344CB8AC3E}">
        <p14:creationId xmlns:p14="http://schemas.microsoft.com/office/powerpoint/2010/main" val="100986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B7BB-D9B0-4D08-99E9-7E515D1D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早期的数据平台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6954-86E0-4C5D-BC43-242063E3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各个不同的应用程序流入系统</a:t>
            </a:r>
            <a:endParaRPr lang="en-US" altLang="zh-CN" dirty="0"/>
          </a:p>
          <a:p>
            <a:r>
              <a:rPr lang="zh-CN" altLang="en-US" dirty="0"/>
              <a:t>矛盾点：</a:t>
            </a:r>
            <a:endParaRPr lang="en-US" altLang="zh-CN" dirty="0"/>
          </a:p>
          <a:p>
            <a:pPr lvl="1"/>
            <a:r>
              <a:rPr lang="zh-CN" altLang="en-US" dirty="0"/>
              <a:t>各个不同的应用程序之间无法获取“自己想要的”、“专属的”数据结构。这就导致平台需要不断地提供接口、提供交互规范。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DFB946-8E05-4C8F-B9B5-ADE7150A0F87}"/>
              </a:ext>
            </a:extLst>
          </p:cNvPr>
          <p:cNvSpPr/>
          <p:nvPr/>
        </p:nvSpPr>
        <p:spPr>
          <a:xfrm>
            <a:off x="2517350" y="3718490"/>
            <a:ext cx="118777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3409A9-7B82-4676-90F7-439B9430C24A}"/>
              </a:ext>
            </a:extLst>
          </p:cNvPr>
          <p:cNvSpPr/>
          <p:nvPr/>
        </p:nvSpPr>
        <p:spPr>
          <a:xfrm>
            <a:off x="7759831" y="3718489"/>
            <a:ext cx="168582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市场营销系统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2C96F-4FCF-447E-8917-850E5885E4E6}"/>
              </a:ext>
            </a:extLst>
          </p:cNvPr>
          <p:cNvSpPr/>
          <p:nvPr/>
        </p:nvSpPr>
        <p:spPr>
          <a:xfrm>
            <a:off x="5502111" y="5064600"/>
            <a:ext cx="118777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审计系统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60615C0-0634-44E5-B711-4A17E206D6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05127" y="4175689"/>
            <a:ext cx="405470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E363B89-2254-4820-8DB9-79062DB8CA7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862220" y="3881909"/>
            <a:ext cx="888910" cy="23908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D4E4B1F-2698-4D62-9971-BC22FB882725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7201862" y="4120916"/>
            <a:ext cx="888911" cy="19128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7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352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批处理</vt:lpstr>
      <vt:lpstr>分布式</vt:lpstr>
      <vt:lpstr>面临的问题</vt:lpstr>
      <vt:lpstr>流式处理</vt:lpstr>
      <vt:lpstr>辽宁省厅报文传输</vt:lpstr>
      <vt:lpstr>生活中的例子</vt:lpstr>
      <vt:lpstr>有向无环图</vt:lpstr>
      <vt:lpstr>专业术语</vt:lpstr>
      <vt:lpstr>早期的数据平台</vt:lpstr>
      <vt:lpstr>持续增量的数据平台</vt:lpstr>
      <vt:lpstr>一个kafka数据中心平台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李云龙</dc:creator>
  <cp:lastModifiedBy>李云龙</cp:lastModifiedBy>
  <cp:revision>50</cp:revision>
  <dcterms:created xsi:type="dcterms:W3CDTF">2022-03-03T03:12:02Z</dcterms:created>
  <dcterms:modified xsi:type="dcterms:W3CDTF">2022-03-03T06:48:09Z</dcterms:modified>
</cp:coreProperties>
</file>