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gif" ContentType="image/gif"/>
  <Override PartName="/ppt/media/image4.jpeg" ContentType="image/jpeg"/>
  <Override PartName="/ppt/media/image1.gif" ContentType="image/gif"/>
  <Override PartName="/ppt/media/image5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Cliquez pour éditer le format du texte-titreModifiez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08/11/2012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F7D30EC-12AF-44EC-BAE2-13325D08F47E}" type="slidenum">
              <a:rPr lang="fr-FR">
                <a:solidFill>
                  <a:srgbClr val="000000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Cliquez pour éditer le format du texte-titreModifiez le style du titre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Septième niveau de planModifiez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1">
              <a:buFont typeface="Arial"/>
              <a:buChar char="–"/>
            </a:pPr>
            <a:r>
              <a:rPr lang="fr-FR" sz="2400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2"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3">
              <a:buFont typeface="Arial"/>
              <a:buChar char="–"/>
            </a:pPr>
            <a:r>
              <a:rPr lang="fr-FR" sz="2000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08/11/2012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6262666-1552-4275-ACED-BDCB9C6C9285}" type="slidenum">
              <a:rPr lang="fr-FR">
                <a:solidFill>
                  <a:srgbClr val="000000"/>
                </a:solidFill>
                <a:latin typeface="Calibri"/>
              </a:rPr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293400"/>
            <a:ext cx="5714640" cy="5714640"/>
          </a:xfrm>
          <a:prstGeom prst="rect">
            <a:avLst/>
          </a:prstGeom>
        </p:spPr>
      </p:pic>
      <p:sp>
        <p:nvSpPr>
          <p:cNvPr id="75" name="TextShape 1"/>
          <p:cNvSpPr txBox="1"/>
          <p:nvPr/>
        </p:nvSpPr>
        <p:spPr>
          <a:xfrm>
            <a:off x="4707000" y="620640"/>
            <a:ext cx="4436640" cy="14695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fr-FR" sz="4400">
                <a:solidFill>
                  <a:srgbClr val="595959"/>
                </a:solidFill>
                <a:latin typeface="Kozuka Gothic Pr6N L"/>
                <a:ea typeface="Kozuka Gothic Pr6N L"/>
              </a:rPr>
              <a:t>Projet Plast’Prod</a:t>
            </a:r>
            <a:r>
              <a:rPr lang="fr-FR" sz="4400">
                <a:solidFill>
                  <a:srgbClr val="595959"/>
                </a:solidFill>
                <a:latin typeface="Kozuka Gothic Pr6N L"/>
                <a:ea typeface="Kozuka Gothic Pr6N L"/>
              </a:rPr>
              <a:t>
</a:t>
            </a:r>
            <a:r>
              <a:rPr b="1" lang="fr-FR" sz="2400">
                <a:solidFill>
                  <a:srgbClr val="595959"/>
                </a:solidFill>
                <a:latin typeface="Kozuka Gothic Pr6N L"/>
                <a:ea typeface="Kozuka Gothic Pr6N L"/>
              </a:rPr>
              <a:t>Livrables 1 &amp; 2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6516360" y="6304320"/>
            <a:ext cx="2627280" cy="5533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8b8b8b"/>
                </a:solidFill>
                <a:latin typeface="Calibri"/>
              </a:rPr>
              <a:t>RilDev’ - Nov. 2012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46c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Eléments de pilotage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fr-FR" sz="2000">
                <a:latin typeface="Kozuka Gothic Pr6N L"/>
              </a:rPr>
              <a:t>Les deux grandes priorités du projet sont :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000">
                <a:latin typeface="Kozuka Gothic Pr6N L"/>
              </a:rPr>
              <a:t>Une maitrise totale du budget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Une maitrise totale </a:t>
            </a:r>
            <a:r>
              <a:rPr lang="fr-FR" sz="2000">
                <a:latin typeface="Kozuka Gothic Pr6N L"/>
              </a:rPr>
              <a:t>des délais de livraison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r>
              <a:rPr lang="fr-FR" sz="2000">
                <a:latin typeface="Kozuka Gothic Pr6N L"/>
              </a:rPr>
              <a:t>La réussite sera mesurée par le respect du planning et la satisfaction des utilisateurs, qui seront mesurés lors des quatre livraisons.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46c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62640"/>
            <a:ext cx="8229240" cy="78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Méthode</a:t>
            </a:r>
            <a:endParaRPr/>
          </a:p>
        </p:txBody>
      </p:sp>
      <p:pic>
        <p:nvPicPr>
          <p:cNvPr descr="" id="9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979640" y="836640"/>
            <a:ext cx="2034720" cy="5589360"/>
          </a:xfrm>
          <a:prstGeom prst="rect">
            <a:avLst/>
          </a:prstGeom>
        </p:spPr>
      </p:pic>
      <p:sp>
        <p:nvSpPr>
          <p:cNvPr id="99" name="CustomShape 2"/>
          <p:cNvSpPr/>
          <p:nvPr/>
        </p:nvSpPr>
        <p:spPr>
          <a:xfrm>
            <a:off x="5245200" y="1364400"/>
            <a:ext cx="28634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Trebuchet MS"/>
              </a:rPr>
              <a:t>Reformulation des besoins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5378760" y="4240080"/>
            <a:ext cx="24534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Trebuchet MS"/>
              </a:rPr>
              <a:t>Attribution des tâches</a:t>
            </a:r>
            <a:endParaRPr/>
          </a:p>
        </p:txBody>
      </p:sp>
      <p:sp>
        <p:nvSpPr>
          <p:cNvPr id="101" name="Line 4"/>
          <p:cNvSpPr/>
          <p:nvPr/>
        </p:nvSpPr>
        <p:spPr>
          <a:xfrm flipH="1">
            <a:off x="4140000" y="4428000"/>
            <a:ext cx="842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2" name="Line 5"/>
          <p:cNvSpPr/>
          <p:nvPr/>
        </p:nvSpPr>
        <p:spPr>
          <a:xfrm flipH="1">
            <a:off x="4140360" y="1548000"/>
            <a:ext cx="842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9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">
                      <p:stCondLst>
                        <p:cond delay="indefinite"/>
                      </p:stCondLst>
                      <p:childTnLst>
                        <p:par>
                          <p:cTn fill="freeze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6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7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46c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72000"/>
            <a:ext cx="8229240" cy="936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Budget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008000"/>
            <a:ext cx="8229240" cy="5117760"/>
          </a:xfrm>
          <a:prstGeom prst="rect">
            <a:avLst/>
          </a:prstGeom>
        </p:spPr>
        <p:txBody>
          <a:bodyPr/>
          <a:p>
            <a:r>
              <a:rPr b="1" lang="fr-FR" sz="3600">
                <a:latin typeface="Kozuka Gothic Pr6N L"/>
              </a:rPr>
              <a:t>Module client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600">
                <a:latin typeface="Kozuka Gothic Pr6N L"/>
              </a:rPr>
              <a:t>Consulter la liste des clients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600">
                <a:latin typeface="Kozuka Gothic Pr6N L"/>
              </a:rPr>
              <a:t>Consulter les infos détaillées du client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600">
                <a:latin typeface="Kozuka Gothic Pr6N L"/>
              </a:rPr>
              <a:t>Créer, modifier, supprimer un client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600">
                <a:latin typeface="Kozuka Gothic Pr6N L"/>
              </a:rPr>
              <a:t>Suivre l’état de satisfaction d’un client</a:t>
            </a:r>
            <a:endParaRPr/>
          </a:p>
          <a:p>
            <a:r>
              <a:rPr b="1" lang="fr-FR" sz="3600">
                <a:latin typeface="Kozuka Gothic Pr6N L"/>
              </a:rPr>
              <a:t>Module demande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600">
                <a:latin typeface="Kozuka Gothic Pr6N L"/>
              </a:rPr>
              <a:t>Consulter les demandes d’un client et leur avancée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600">
                <a:latin typeface="Kozuka Gothic Pr6N L"/>
              </a:rPr>
              <a:t>Consulter les devis liés à ces demandes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600">
                <a:latin typeface="Kozuka Gothic Pr6N L"/>
              </a:rPr>
              <a:t>Créer ou générer un devis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600">
                <a:latin typeface="Kozuka Gothic Pr6N L"/>
              </a:rPr>
              <a:t>Modifier le statut d’un devis ou d’une demande</a:t>
            </a:r>
            <a:endParaRPr/>
          </a:p>
          <a:p>
            <a:r>
              <a:rPr b="1" lang="fr-FR" sz="3600">
                <a:latin typeface="Kozuka Gothic Pr6N L"/>
              </a:rPr>
              <a:t>Module</a:t>
            </a:r>
            <a:r>
              <a:rPr lang="fr-FR" sz="3600">
                <a:latin typeface="Kozuka Gothic Pr6N L"/>
              </a:rPr>
              <a:t> </a:t>
            </a:r>
            <a:r>
              <a:rPr b="1" lang="fr-FR" sz="3600">
                <a:latin typeface="Kozuka Gothic Pr6N L"/>
              </a:rPr>
              <a:t>recherche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600">
                <a:latin typeface="Kozuka Gothic Pr6N L"/>
              </a:rPr>
              <a:t>Rechercher des sociétés, des contacts, des demandes, des devis </a:t>
            </a:r>
            <a:endParaRPr/>
          </a:p>
          <a:p>
            <a:r>
              <a:rPr lang="fr-FR" sz="3600">
                <a:latin typeface="Kozuka Gothic Pr6N L"/>
              </a:rPr>
              <a:t>    </a:t>
            </a:r>
            <a:r>
              <a:rPr lang="fr-FR" sz="3600">
                <a:latin typeface="Kozuka Gothic Pr6N L"/>
              </a:rPr>
              <a:t>ou des nomenclatures</a:t>
            </a:r>
            <a:endParaRPr/>
          </a:p>
          <a:p>
            <a:r>
              <a:rPr b="1" lang="fr-FR" sz="3600">
                <a:latin typeface="Kozuka Gothic Pr6N L"/>
              </a:rPr>
              <a:t>Module</a:t>
            </a:r>
            <a:r>
              <a:rPr lang="fr-FR" sz="3600">
                <a:latin typeface="Kozuka Gothic Pr6N L"/>
              </a:rPr>
              <a:t> </a:t>
            </a:r>
            <a:r>
              <a:rPr b="1" lang="fr-FR" sz="3600">
                <a:latin typeface="Kozuka Gothic Pr6N L"/>
              </a:rPr>
              <a:t>Synchronisation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600">
                <a:latin typeface="Kozuka Gothic Pr6N L"/>
              </a:rPr>
              <a:t>Travailler hors connexion sans perte de données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600">
                <a:latin typeface="Kozuka Gothic Pr6N L"/>
              </a:rPr>
              <a:t>Synchroniser la base de données au départ d’un commercial et à son retour</a:t>
            </a:r>
            <a:endParaRPr/>
          </a:p>
          <a:p>
            <a:r>
              <a:rPr b="1" lang="fr-FR" sz="3600">
                <a:latin typeface="Kozuka Gothic Pr6N L"/>
              </a:rPr>
              <a:t>Module</a:t>
            </a:r>
            <a:r>
              <a:rPr lang="fr-FR" sz="3600">
                <a:latin typeface="Kozuka Gothic Pr6N L"/>
              </a:rPr>
              <a:t> </a:t>
            </a:r>
            <a:r>
              <a:rPr b="1" lang="fr-FR" sz="3600">
                <a:latin typeface="Kozuka Gothic Pr6N L"/>
              </a:rPr>
              <a:t>alerte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600">
                <a:latin typeface="Kozuka Gothic Pr6N L"/>
              </a:rPr>
              <a:t>Consulter l’ensemble des commentaires laissés par les clients dont un </a:t>
            </a:r>
            <a:endParaRPr/>
          </a:p>
          <a:p>
            <a:r>
              <a:rPr lang="fr-FR" sz="3600">
                <a:latin typeface="Kozuka Gothic Pr6N L"/>
              </a:rPr>
              <a:t>   </a:t>
            </a:r>
            <a:r>
              <a:rPr lang="fr-FR" sz="3600">
                <a:latin typeface="Kozuka Gothic Pr6N L"/>
              </a:rPr>
              <a:t>commercial à la charge</a:t>
            </a:r>
            <a:endParaRPr/>
          </a:p>
          <a:p>
            <a:r>
              <a:rPr b="1" lang="fr-FR" sz="3600">
                <a:latin typeface="Kozuka Gothic Pr6N L"/>
              </a:rPr>
              <a:t>Module</a:t>
            </a:r>
            <a:r>
              <a:rPr lang="fr-FR" sz="3600">
                <a:latin typeface="Kozuka Gothic Pr6N L"/>
              </a:rPr>
              <a:t> </a:t>
            </a:r>
            <a:r>
              <a:rPr b="1" lang="fr-FR" sz="3600">
                <a:latin typeface="Kozuka Gothic Pr6N L"/>
              </a:rPr>
              <a:t>agenda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600">
                <a:latin typeface="Kozuka Gothic Pr6N L"/>
              </a:rPr>
              <a:t>Consulter et ajouter des rendez-vous ou des taches</a:t>
            </a:r>
            <a:endParaRPr/>
          </a:p>
          <a:p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6336000" y="1008000"/>
            <a:ext cx="936000" cy="5688000"/>
          </a:xfrm>
          <a:prstGeom prst="chevron">
            <a:avLst>
              <a:gd fmla="val 16200" name="adj"/>
            </a:avLst>
          </a:prstGeom>
          <a:solidFill>
            <a:srgbClr val="e6e6e6"/>
          </a:solidFill>
          <a:ln>
            <a:solidFill>
              <a:srgbClr val="808080"/>
            </a:solidFill>
          </a:ln>
        </p:spPr>
      </p:sp>
      <p:sp>
        <p:nvSpPr>
          <p:cNvPr id="106" name="TextShape 4"/>
          <p:cNvSpPr txBox="1"/>
          <p:nvPr/>
        </p:nvSpPr>
        <p:spPr>
          <a:xfrm>
            <a:off x="7344000" y="3240000"/>
            <a:ext cx="1512000" cy="770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 sz="2400"/>
              <a:t>55 jours</a:t>
            </a:r>
            <a:endParaRPr/>
          </a:p>
          <a:p>
            <a:r>
              <a:rPr lang="fr-FR" sz="2400"/>
              <a:t>prévus</a:t>
            </a:r>
            <a:endParaRPr/>
          </a:p>
        </p:txBody>
      </p:sp>
    </p:spTree>
  </p:cSld>
  <p:timing>
    <p:tnLst>
      <p:par>
        <p:cTn dur="indefinite" id="18" nodeType="tmRoot" restart="never">
          <p:childTnLst>
            <p:seq>
              <p:cTn id="19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46c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81360"/>
            <a:ext cx="8229240" cy="854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Organisation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1296000" y="1813680"/>
            <a:ext cx="6264000" cy="346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fr-FR"/>
              <a:t>Elle est de type relationnelle, et non hiérarchique</a:t>
            </a:r>
            <a:endParaRPr/>
          </a:p>
        </p:txBody>
      </p:sp>
      <p:pic>
        <p:nvPicPr>
          <p:cNvPr descr="" id="10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7280" y="3018240"/>
            <a:ext cx="6735960" cy="1013760"/>
          </a:xfrm>
          <a:prstGeom prst="rect">
            <a:avLst/>
          </a:prstGeom>
        </p:spPr>
      </p:pic>
    </p:spTree>
  </p:cSld>
  <p:timing>
    <p:tnLst>
      <p:par>
        <p:cTn dur="indefinite" id="20" nodeType="tmRoot" restart="never">
          <p:childTnLst>
            <p:seq>
              <p:cTn id="21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46c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Organisation</a:t>
            </a:r>
            <a:endParaRPr/>
          </a:p>
        </p:txBody>
      </p:sp>
    </p:spTree>
  </p:cSld>
  <p:timing>
    <p:tnLst>
      <p:par>
        <p:cTn dur="indefinite" id="22" nodeType="tmRoot" restart="never">
          <p:childTnLst>
            <p:seq>
              <p:cTn id="23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46c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81360"/>
            <a:ext cx="8229240" cy="854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Organisation</a:t>
            </a:r>
            <a:endParaRPr/>
          </a:p>
        </p:txBody>
      </p:sp>
      <p:pic>
        <p:nvPicPr>
          <p:cNvPr descr="" id="11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1049040"/>
            <a:ext cx="7632000" cy="5520600"/>
          </a:xfrm>
          <a:prstGeom prst="rect">
            <a:avLst/>
          </a:prstGeom>
        </p:spPr>
      </p:pic>
    </p:spTree>
  </p:cSld>
  <p:timing>
    <p:tnLst>
      <p:par>
        <p:cTn dur="indefinite" id="24" nodeType="tmRoot" restart="never">
          <p:childTnLst>
            <p:seq>
              <p:cTn id="2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b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Spécifications Livrable 1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92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Zend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Jquery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Qr Code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827640" y="2061000"/>
            <a:ext cx="3707640" cy="1461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Simplification du code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Liaison avec la base de données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Génération de fichiers PDF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Gestion des droits d’accès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864000" y="3945960"/>
            <a:ext cx="5795640" cy="118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Nombreux plugins (sélection, tri, boite de dialogue, etc.)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Communauté importante et impliquée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Documentation riche et disponible sur le net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896400" y="5445360"/>
            <a:ext cx="6771600" cy="91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Lisible par beaucoup de périphériques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Réduction des coûts (pas de matériel onéreux)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Utilisation future lors du livrable 4 (Android)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b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Spécifications Livrable 2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395640" y="1306080"/>
            <a:ext cx="8229240" cy="413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Kozuka Gothic Pr6N L"/>
                <a:ea typeface="Kozuka Gothic Pr6N L"/>
              </a:rPr>
              <a:t>Java 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Kozuka Gothic Pr6N L"/>
                <a:ea typeface="Kozuka Gothic Pr6N L"/>
              </a:rPr>
              <a:t>Swing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Kozuka Gothic Pr6N L"/>
                <a:ea typeface="Kozuka Gothic Pr6N L"/>
              </a:rPr>
              <a:t>Hibernate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971640" y="1917000"/>
            <a:ext cx="3707640" cy="1461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Licence libre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IDE gratuit (Netbeans) 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Langage multiplateforme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Robuste et sûr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Multi-taches et dynamique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1001880" y="4150800"/>
            <a:ext cx="796212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Bibliothèque graphique connue et approuvée 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	</a:t>
            </a:r>
            <a:r>
              <a:rPr lang="fr-FR">
                <a:solidFill>
                  <a:srgbClr val="000000"/>
                </a:solidFill>
                <a:latin typeface="Calibri"/>
              </a:rPr>
              <a:t>(appuyé par un plugin Netbeans)</a:t>
            </a:r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1001880" y="5517360"/>
            <a:ext cx="7962120" cy="91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Liaison avec la base de données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Framework open source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Gestion du mode déconnecté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b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Base de données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Kozuka Gothic Pr6N L"/>
                <a:ea typeface="Kozuka Gothic Pr6N L"/>
              </a:rPr>
              <a:t>Postgres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1043640" y="2277000"/>
            <a:ext cx="7128360" cy="1187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Multiplateforme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Open source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Suite logicielle fournie intéressante pour la réplication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"/>
            </a:pPr>
            <a:r>
              <a:rPr lang="fr-FR">
                <a:solidFill>
                  <a:srgbClr val="000000"/>
                </a:solidFill>
                <a:latin typeface="Calibri"/>
              </a:rPr>
              <a:t>Simplification des requêtes grâce aux vues et fonctions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b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Architecture Livrable 1 &amp; 2</a:t>
            </a:r>
            <a:endParaRPr/>
          </a:p>
        </p:txBody>
      </p:sp>
      <p:pic>
        <p:nvPicPr>
          <p:cNvPr descr="" id="127" name="Espace réservé du contenu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02280" y="1600200"/>
            <a:ext cx="6139080" cy="452556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Au menu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67640" y="1340640"/>
            <a:ext cx="7848360" cy="531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Contexte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Objectifs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Cibles &amp; contraintes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Eléments de pilotage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Méthodes &amp; Organisation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Budget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Spécifications des livrables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Base de données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Architecture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Gestion des droits utilisateurs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Démo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Retours d’expérience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Conclusion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5292000" y="1556640"/>
            <a:ext cx="3394440" cy="211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5296680" y="3861000"/>
            <a:ext cx="4032000" cy="1839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68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Modélisation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68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Gestion des droits utilisateurs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Recettage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Recettage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Formation utilisateur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La démo !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Retour d’experience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Conclusion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Des questions ?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Introduction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Kozuka Gothic Pr6N L"/>
                <a:ea typeface="Kozuka Gothic Pr6N L"/>
              </a:rPr>
              <a:t>Evolution du système d’information Plast’Prod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Quatre livrables sur deux ans 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600">
                <a:solidFill>
                  <a:srgbClr val="000000"/>
                </a:solidFill>
                <a:latin typeface="Kozuka Gothic Pr6N L"/>
                <a:ea typeface="Kozuka Gothic Pr6N L"/>
              </a:rPr>
              <a:t>Intranet et accès client internet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600">
                <a:solidFill>
                  <a:srgbClr val="000000"/>
                </a:solidFill>
                <a:latin typeface="Kozuka Gothic Pr6N L"/>
                <a:ea typeface="Kozuka Gothic Pr6N L"/>
              </a:rPr>
              <a:t>Client lourd pour les commerciaux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600">
                <a:solidFill>
                  <a:srgbClr val="000000"/>
                </a:solidFill>
                <a:latin typeface="Kozuka Gothic Pr6N L"/>
                <a:ea typeface="Kozuka Gothic Pr6N L"/>
              </a:rPr>
              <a:t>Mise en place de l’environnement de production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600">
                <a:solidFill>
                  <a:srgbClr val="000000"/>
                </a:solidFill>
                <a:latin typeface="Kozuka Gothic Pr6N L"/>
                <a:ea typeface="Kozuka Gothic Pr6N L"/>
              </a:rPr>
              <a:t>Accès mobile au suivi de la production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Contexte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Kozuka Gothic Pr6N L"/>
                <a:ea typeface="Kozuka Gothic Pr6N L"/>
              </a:rPr>
              <a:t>Plast’Prod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2000">
                <a:solidFill>
                  <a:srgbClr val="000000"/>
                </a:solidFill>
                <a:latin typeface="Kozuka Gothic Pr6N L"/>
                <a:ea typeface="Kozuka Gothic Pr6N L"/>
              </a:rPr>
              <a:t>Spécialiste haut normand de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Objectifs du projet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Objectifs du livrable 1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Objectifs du livrable 2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Cible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d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Kozuka Gothic Pr6N L"/>
                <a:ea typeface="Kozuka Gothic Pr6N L"/>
              </a:rPr>
              <a:t>Contrainte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