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IBM Plex Sans" panose="020B0503050203000203" pitchFamily="34" charset="0"/>
      <p:regular r:id="rId15"/>
      <p:bold r:id="rId16"/>
      <p:italic r:id="rId17"/>
      <p:boldItalic r:id="rId18"/>
    </p:embeddedFont>
    <p:embeddedFont>
      <p:font typeface="Montserrat" pitchFamily="2" charset="77"/>
      <p:regular r:id="rId19"/>
      <p:bold r:id="rId20"/>
      <p:italic r:id="rId21"/>
      <p:boldItalic r:id="rId22"/>
    </p:embeddedFont>
    <p:embeddedFont>
      <p:font typeface="Montserrat Medium"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1854C0-2BF3-4AFB-9A9C-064387423895}">
  <a:tblStyle styleId="{8D1854C0-2BF3-4AFB-9A9C-0643874238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3"/>
    <p:restoredTop sz="94687"/>
  </p:normalViewPr>
  <p:slideViewPr>
    <p:cSldViewPr snapToGrid="0">
      <p:cViewPr varScale="1">
        <p:scale>
          <a:sx n="139" d="100"/>
          <a:sy n="139" d="100"/>
        </p:scale>
        <p:origin x="2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9d6e27f34_0_5:notes"/>
          <p:cNvSpPr>
            <a:spLocks noGrp="1" noRot="1" noChangeAspect="1"/>
          </p:cNvSpPr>
          <p:nvPr>
            <p:ph type="sldImg" idx="2"/>
          </p:nvPr>
        </p:nvSpPr>
        <p:spPr>
          <a:xfrm>
            <a:off x="889000"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9d6e27f34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5c38946b10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5c38946b10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New technologies should solve problems, rather than create new ones.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Putting a computer in control of something as potentially dangerous as a car may lead to </a:t>
            </a:r>
            <a:r>
              <a:rPr lang="en" b="1">
                <a:solidFill>
                  <a:schemeClr val="dk1"/>
                </a:solidFill>
              </a:rPr>
              <a:t>more risks than it removes</a:t>
            </a:r>
            <a:r>
              <a:rPr lang="en">
                <a:solidFill>
                  <a:schemeClr val="dk1"/>
                </a:solidFill>
              </a:rPr>
              <a:t>. For example, it opens up the door to </a:t>
            </a:r>
            <a:r>
              <a:rPr lang="en" b="1">
                <a:solidFill>
                  <a:schemeClr val="dk1"/>
                </a:solidFill>
              </a:rPr>
              <a:t>potential hacking incidents</a:t>
            </a:r>
            <a:r>
              <a:rPr lang="en">
                <a:solidFill>
                  <a:schemeClr val="dk1"/>
                </a:solidFill>
              </a:rPr>
              <a:t> that could be fatal.</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With autonomous vehicles, this danger is heightened, since the vehicle would have to be </a:t>
            </a:r>
            <a:r>
              <a:rPr lang="en" b="1">
                <a:solidFill>
                  <a:schemeClr val="dk1"/>
                </a:solidFill>
              </a:rPr>
              <a:t>connected to the internet for things like software updates and GPS</a:t>
            </a:r>
            <a:r>
              <a:rPr lang="en">
                <a:solidFill>
                  <a:schemeClr val="dk1"/>
                </a:solidFill>
              </a:rPr>
              <a:t>. A hacker could use this to carjack someone while they were driving, anonymously steal their car in the middle of the night, or remotely unlock their doors.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From an ethical standpoint, </a:t>
            </a:r>
            <a:r>
              <a:rPr lang="en" b="1">
                <a:solidFill>
                  <a:schemeClr val="dk1"/>
                </a:solidFill>
              </a:rPr>
              <a:t>is this situation safer than the risks of human error on the road</a:t>
            </a:r>
            <a:r>
              <a:rPr lang="en">
                <a:solidFill>
                  <a:schemeClr val="dk1"/>
                </a:solidFill>
              </a:rPr>
              <a:t>? Considering the rising rates of cybercrime, some may argue self-driving cars pose too great a security risk to go mainstream.</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09d6e27f34_0_7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09d6e27f34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
                <a:solidFill>
                  <a:schemeClr val="dk1"/>
                </a:solidFill>
              </a:rPr>
              <a:t>Meetings are a bit long. It’d be good to have it shortened</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More workshops in the beginning: Workshop on Pytorch, How to access supporting software/hardware i.e. setup help</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Clearer expectations and frequent feedback on the correctness of the code/approach</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c38946b10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c38946b10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discussion around self-driving cars has been connected to the trolley problem, an idealized and unsolvable decision-making conundrum. If we go to the definition… but we need to understand that the reasoning that we apply to the trolley problem cannot be used for sdc.</a:t>
            </a:r>
            <a:r>
              <a:rPr lang="en">
                <a:solidFill>
                  <a:schemeClr val="dk1"/>
                </a:solidFill>
              </a:rPr>
              <a:t>further arguments for the inadequacy of the trolley problem for the analysis of ethical and social aspects of self-driving cars.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The trolley problem assumes that self-driving car would have a system that will make a precise and reliable distinction, not only between humans and other kinds of obstacles on the road (which is already a problem), but even distinctions among people. However, there are already principles and laws that forbid to differentiate among humans based on attributes such as age, nation, wealth, social status, gender, etc., in regard to the </a:t>
            </a:r>
            <a:r>
              <a:rPr lang="en" i="1">
                <a:solidFill>
                  <a:schemeClr val="dk1"/>
                </a:solidFill>
              </a:rPr>
              <a:t>right to life</a:t>
            </a:r>
            <a:r>
              <a:rPr lang="en">
                <a:solidFill>
                  <a:schemeClr val="dk1"/>
                </a:solidFill>
              </a:rPr>
              <a:t>. Therefore, choosing which human one will kill is not an option.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9d6e27f34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9d6e27f34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So far, the available research on the privacy-preserving inference on DNNs has managed to make only small models work due to the challenges posed by homomorphic encryption on larger models. Therefore, our primary objective in this internship was to contribute to the current research on the privacy-preserving inference on DNNs by exploring various methodologies for approximating the ReLU (Rectified Linear Unit) function with low-degree polynomials, progressively shifting from small models to a larger, more complex models.</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9d6e27f34_0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09d6e27f34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Our reasoning for exploring low-order polynomial approximations of the ReLU function was to overcome the limitations posed by complex functions in homomorphic encryption. Homomorphic encryption allows for secure computation on encrypted data, making it a valuable tool for privacy-preserving applications. However, it has its limitations, particularly in performing computations with complex functions like ReLU. </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When dealing with small models, the computational overhead introduced by homomorphic encryption can be more manageable. Smaller models have fewer parameters and are generally less complex, leading to less computation being required during inference. This makes it feasible to use homomorphic encryption and still achieve reasonable inference times and resource utilization.</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However, as models become larger and more complex, the computational demands increase exponentially. The sheer size and depth of larger DNNs lead to substantially higher computations during inference, which can result in significantly increased overhead when applying homomorphic encryption. As a consequence, the practicality and efficiency of using homomorphic encryption on larger models would largely depend on the efficiency of the approximations chosen for non-linear functions such as ReLU.</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By approximating the ReLU function with low-order polynomials, it becomes possible to efficiently compute the ReLU operation using homomorphic encryption, expanding its utility and enabling secure processing of ReLU-based neural networks or algorithms.</a:t>
            </a:r>
            <a:endParaRPr sz="1200">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b5a39f0b6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b5a39f0b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rPr>
              <a:t>We looked at the existing research and approaches related to polynomial approximations for nonlinear functions, specifically focusing on ReLU in the context of homomorphic encryption. This helped us identify the state-of-the-art techniques and any limitations or challenges faced in this area.</a:t>
            </a:r>
            <a:endParaRPr sz="14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5c38946b1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5c38946b1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b="1">
                <a:solidFill>
                  <a:schemeClr val="dk1"/>
                </a:solidFill>
              </a:rPr>
              <a:t>The Remez Algorithm</a:t>
            </a:r>
            <a:r>
              <a:rPr lang="en" sz="1300">
                <a:solidFill>
                  <a:schemeClr val="dk1"/>
                </a:solidFill>
              </a:rPr>
              <a:t> is an iterative method used to find </a:t>
            </a:r>
            <a:endParaRPr sz="1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the best polynomial approximation of a given function over </a:t>
            </a:r>
            <a:endParaRPr sz="1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a specified interval. It aims to minimize the maximum error </a:t>
            </a:r>
            <a:endParaRPr sz="1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between the function and the polynomial approximation, </a:t>
            </a:r>
            <a:endParaRPr sz="13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300">
                <a:solidFill>
                  <a:schemeClr val="dk1"/>
                </a:solidFill>
              </a:rPr>
              <a:t>also known as the maximum deviation.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The Remez algorithm iteratively improves the polynomial coefficients by focusing on reducing the maximum deviation. By adjusting the coefficients based on the largest error, it gradually refines the polynomial approximation to better match the original function within the specified interval. In my case, the objective function measures the error between the ReLU function and the polynomial approximation, and the algorithm optimizes the polynomial coefficients to minimize this error. The resulting coefficients represent the most optimal polynomial approximation of the ReLU function within the specified range.</a:t>
            </a:r>
            <a:endParaRPr sz="800">
              <a:solidFill>
                <a:schemeClr val="dk1"/>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c38946b10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c38946b1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c38946b10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c38946b1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c38946b1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c38946b1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2b5a39f0b6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2b5a39f0b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New technologies should solve problems, rather than create new ones.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Putting a computer in control of something as potentially dangerous as a car may lead to </a:t>
            </a:r>
            <a:r>
              <a:rPr lang="en" b="1">
                <a:solidFill>
                  <a:schemeClr val="dk1"/>
                </a:solidFill>
              </a:rPr>
              <a:t>more risks than it removes</a:t>
            </a:r>
            <a:r>
              <a:rPr lang="en">
                <a:solidFill>
                  <a:schemeClr val="dk1"/>
                </a:solidFill>
              </a:rPr>
              <a:t>. For example, it opens up the door to </a:t>
            </a:r>
            <a:r>
              <a:rPr lang="en" b="1">
                <a:solidFill>
                  <a:schemeClr val="dk1"/>
                </a:solidFill>
              </a:rPr>
              <a:t>potential hacking incidents</a:t>
            </a:r>
            <a:r>
              <a:rPr lang="en">
                <a:solidFill>
                  <a:schemeClr val="dk1"/>
                </a:solidFill>
              </a:rPr>
              <a:t> that could be fatal.</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With autonomous vehicles, this danger is heightened, since the vehicle would have to be </a:t>
            </a:r>
            <a:r>
              <a:rPr lang="en" b="1">
                <a:solidFill>
                  <a:schemeClr val="dk1"/>
                </a:solidFill>
              </a:rPr>
              <a:t>connected to the internet for things like software updates and GPS</a:t>
            </a:r>
            <a:r>
              <a:rPr lang="en">
                <a:solidFill>
                  <a:schemeClr val="dk1"/>
                </a:solidFill>
              </a:rPr>
              <a:t>. A hacker could use this to carjack someone while they were driving, anonymously steal their car in the middle of the night, or remotely unlock their doors.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From an ethical standpoint, </a:t>
            </a:r>
            <a:r>
              <a:rPr lang="en" b="1">
                <a:solidFill>
                  <a:schemeClr val="dk1"/>
                </a:solidFill>
              </a:rPr>
              <a:t>is this situation safer than the risks of human error on the road</a:t>
            </a:r>
            <a:r>
              <a:rPr lang="en">
                <a:solidFill>
                  <a:schemeClr val="dk1"/>
                </a:solidFill>
              </a:rPr>
              <a:t>? Considering the rising rates of cybercrime, some may argue self-driving cars pose too great a security risk to go mainstream.</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ext – White (Gradient 2)">
  <p:cSld name="TITLE_1_2_5_1">
    <p:bg>
      <p:bgPr>
        <a:gradFill>
          <a:gsLst>
            <a:gs pos="0">
              <a:schemeClr val="dk2"/>
            </a:gs>
            <a:gs pos="100000">
              <a:schemeClr val="accent1"/>
            </a:gs>
          </a:gsLst>
          <a:lin ang="5400012" scaled="0"/>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829000" y="4924800"/>
            <a:ext cx="144000" cy="135000"/>
          </a:xfrm>
          <a:prstGeom prst="rect">
            <a:avLst/>
          </a:prstGeom>
          <a:noFill/>
          <a:ln w="19050" cap="flat" cmpd="sng">
            <a:solidFill>
              <a:srgbClr val="FFFFFF"/>
            </a:solidFill>
            <a:prstDash val="solid"/>
            <a:round/>
            <a:headEnd type="none" w="sm" len="sm"/>
            <a:tailEnd type="none" w="sm" len="sm"/>
          </a:ln>
        </p:spPr>
        <p:txBody>
          <a:bodyPr spcFirstLastPara="1" wrap="square" lIns="0" tIns="0" rIns="0" bIns="0" anchor="ctr" anchorCtr="0">
            <a:normAutofit/>
          </a:bodyPr>
          <a:lstStyle>
            <a:lvl1pPr marL="0" marR="0" lvl="0" indent="0" algn="ctr" rtl="0">
              <a:lnSpc>
                <a:spcPct val="100000"/>
              </a:lnSpc>
              <a:spcBef>
                <a:spcPts val="0"/>
              </a:spcBef>
              <a:spcAft>
                <a:spcPts val="0"/>
              </a:spcAft>
              <a:buClr>
                <a:srgbClr val="53585F"/>
              </a:buClr>
              <a:buFont typeface="Arial"/>
              <a:buNone/>
              <a:defRPr sz="600" i="0" u="none" strike="noStrike" cap="none">
                <a:solidFill>
                  <a:srgbClr val="FFFFFF"/>
                </a:solidFill>
                <a:latin typeface="Montserrat Medium"/>
                <a:ea typeface="Montserrat Medium"/>
                <a:cs typeface="Montserrat Medium"/>
                <a:sym typeface="Montserrat Medium"/>
              </a:defRPr>
            </a:lvl1pPr>
            <a:lvl2pPr marL="0" marR="0" lvl="1" indent="0" algn="ctr" rtl="0">
              <a:lnSpc>
                <a:spcPct val="100000"/>
              </a:lnSpc>
              <a:spcBef>
                <a:spcPts val="0"/>
              </a:spcBef>
              <a:spcAft>
                <a:spcPts val="0"/>
              </a:spcAft>
              <a:buClr>
                <a:srgbClr val="53585F"/>
              </a:buClr>
              <a:buFont typeface="Arial"/>
              <a:buNone/>
              <a:defRPr sz="600" i="0" u="none" strike="noStrike" cap="none">
                <a:solidFill>
                  <a:srgbClr val="FFFFFF"/>
                </a:solidFill>
                <a:latin typeface="Montserrat Medium"/>
                <a:ea typeface="Montserrat Medium"/>
                <a:cs typeface="Montserrat Medium"/>
                <a:sym typeface="Montserrat Medium"/>
              </a:defRPr>
            </a:lvl2pPr>
            <a:lvl3pPr marL="0" marR="0" lvl="2" indent="0" algn="ctr" rtl="0">
              <a:lnSpc>
                <a:spcPct val="100000"/>
              </a:lnSpc>
              <a:spcBef>
                <a:spcPts val="0"/>
              </a:spcBef>
              <a:spcAft>
                <a:spcPts val="0"/>
              </a:spcAft>
              <a:buClr>
                <a:srgbClr val="53585F"/>
              </a:buClr>
              <a:buFont typeface="Arial"/>
              <a:buNone/>
              <a:defRPr sz="600" i="0" u="none" strike="noStrike" cap="none">
                <a:solidFill>
                  <a:srgbClr val="FFFFFF"/>
                </a:solidFill>
                <a:latin typeface="Montserrat Medium"/>
                <a:ea typeface="Montserrat Medium"/>
                <a:cs typeface="Montserrat Medium"/>
                <a:sym typeface="Montserrat Medium"/>
              </a:defRPr>
            </a:lvl3pPr>
            <a:lvl4pPr marL="0" marR="0" lvl="3" indent="0" algn="ctr" rtl="0">
              <a:lnSpc>
                <a:spcPct val="100000"/>
              </a:lnSpc>
              <a:spcBef>
                <a:spcPts val="0"/>
              </a:spcBef>
              <a:spcAft>
                <a:spcPts val="0"/>
              </a:spcAft>
              <a:buClr>
                <a:srgbClr val="53585F"/>
              </a:buClr>
              <a:buFont typeface="Arial"/>
              <a:buNone/>
              <a:defRPr sz="600" i="0" u="none" strike="noStrike" cap="none">
                <a:solidFill>
                  <a:srgbClr val="FFFFFF"/>
                </a:solidFill>
                <a:latin typeface="Montserrat Medium"/>
                <a:ea typeface="Montserrat Medium"/>
                <a:cs typeface="Montserrat Medium"/>
                <a:sym typeface="Montserrat Medium"/>
              </a:defRPr>
            </a:lvl4pPr>
            <a:lvl5pPr marL="0" marR="0" lvl="4" indent="0" algn="ctr" rtl="0">
              <a:lnSpc>
                <a:spcPct val="100000"/>
              </a:lnSpc>
              <a:spcBef>
                <a:spcPts val="0"/>
              </a:spcBef>
              <a:spcAft>
                <a:spcPts val="0"/>
              </a:spcAft>
              <a:buClr>
                <a:srgbClr val="53585F"/>
              </a:buClr>
              <a:buFont typeface="Arial"/>
              <a:buNone/>
              <a:defRPr sz="600" i="0" u="none" strike="noStrike" cap="none">
                <a:solidFill>
                  <a:srgbClr val="FFFFFF"/>
                </a:solidFill>
                <a:latin typeface="Montserrat Medium"/>
                <a:ea typeface="Montserrat Medium"/>
                <a:cs typeface="Montserrat Medium"/>
                <a:sym typeface="Montserrat Medium"/>
              </a:defRPr>
            </a:lvl5pPr>
            <a:lvl6pPr marL="0" marR="0" lvl="5" indent="0" algn="ctr" rtl="0">
              <a:lnSpc>
                <a:spcPct val="100000"/>
              </a:lnSpc>
              <a:spcBef>
                <a:spcPts val="0"/>
              </a:spcBef>
              <a:spcAft>
                <a:spcPts val="0"/>
              </a:spcAft>
              <a:buClr>
                <a:srgbClr val="53585F"/>
              </a:buClr>
              <a:buFont typeface="Arial"/>
              <a:buNone/>
              <a:defRPr sz="600" i="0" u="none" strike="noStrike" cap="none">
                <a:solidFill>
                  <a:srgbClr val="FFFFFF"/>
                </a:solidFill>
                <a:latin typeface="Montserrat Medium"/>
                <a:ea typeface="Montserrat Medium"/>
                <a:cs typeface="Montserrat Medium"/>
                <a:sym typeface="Montserrat Medium"/>
              </a:defRPr>
            </a:lvl6pPr>
            <a:lvl7pPr marL="0" marR="0" lvl="6" indent="0" algn="ctr" rtl="0">
              <a:lnSpc>
                <a:spcPct val="100000"/>
              </a:lnSpc>
              <a:spcBef>
                <a:spcPts val="0"/>
              </a:spcBef>
              <a:spcAft>
                <a:spcPts val="0"/>
              </a:spcAft>
              <a:buClr>
                <a:srgbClr val="53585F"/>
              </a:buClr>
              <a:buFont typeface="Arial"/>
              <a:buNone/>
              <a:defRPr sz="600" i="0" u="none" strike="noStrike" cap="none">
                <a:solidFill>
                  <a:srgbClr val="FFFFFF"/>
                </a:solidFill>
                <a:latin typeface="Montserrat Medium"/>
                <a:ea typeface="Montserrat Medium"/>
                <a:cs typeface="Montserrat Medium"/>
                <a:sym typeface="Montserrat Medium"/>
              </a:defRPr>
            </a:lvl7pPr>
            <a:lvl8pPr marL="0" marR="0" lvl="7" indent="0" algn="ctr" rtl="0">
              <a:lnSpc>
                <a:spcPct val="100000"/>
              </a:lnSpc>
              <a:spcBef>
                <a:spcPts val="0"/>
              </a:spcBef>
              <a:spcAft>
                <a:spcPts val="0"/>
              </a:spcAft>
              <a:buClr>
                <a:srgbClr val="53585F"/>
              </a:buClr>
              <a:buFont typeface="Arial"/>
              <a:buNone/>
              <a:defRPr sz="600" i="0" u="none" strike="noStrike" cap="none">
                <a:solidFill>
                  <a:srgbClr val="FFFFFF"/>
                </a:solidFill>
                <a:latin typeface="Montserrat Medium"/>
                <a:ea typeface="Montserrat Medium"/>
                <a:cs typeface="Montserrat Medium"/>
                <a:sym typeface="Montserrat Medium"/>
              </a:defRPr>
            </a:lvl8pPr>
            <a:lvl9pPr marL="0" marR="0" lvl="8" indent="0" algn="ctr" rtl="0">
              <a:lnSpc>
                <a:spcPct val="100000"/>
              </a:lnSpc>
              <a:spcBef>
                <a:spcPts val="0"/>
              </a:spcBef>
              <a:spcAft>
                <a:spcPts val="0"/>
              </a:spcAft>
              <a:buClr>
                <a:srgbClr val="53585F"/>
              </a:buClr>
              <a:buFont typeface="Arial"/>
              <a:buNone/>
              <a:defRPr sz="600" i="0" u="none" strike="noStrike" cap="none">
                <a:solidFill>
                  <a:srgbClr val="FFFFFF"/>
                </a:solidFill>
                <a:latin typeface="Montserrat Medium"/>
                <a:ea typeface="Montserrat Medium"/>
                <a:cs typeface="Montserrat Medium"/>
                <a:sym typeface="Montserrat Medium"/>
              </a:defRPr>
            </a:lvl9pPr>
          </a:lstStyle>
          <a:p>
            <a:pPr marL="0" lvl="0" indent="0" algn="ctr" rtl="0">
              <a:spcBef>
                <a:spcPts val="0"/>
              </a:spcBef>
              <a:spcAft>
                <a:spcPts val="0"/>
              </a:spcAft>
              <a:buNone/>
            </a:pPr>
            <a:fld id="{00000000-1234-1234-1234-123412341234}" type="slidenum">
              <a:rPr lang="en"/>
              <a:t>‹#›</a:t>
            </a:fld>
            <a:endParaRPr/>
          </a:p>
        </p:txBody>
      </p:sp>
      <p:sp>
        <p:nvSpPr>
          <p:cNvPr id="52" name="Google Shape;52;p13"/>
          <p:cNvSpPr txBox="1">
            <a:spLocks noGrp="1"/>
          </p:cNvSpPr>
          <p:nvPr>
            <p:ph type="title"/>
          </p:nvPr>
        </p:nvSpPr>
        <p:spPr>
          <a:xfrm>
            <a:off x="174031" y="171450"/>
            <a:ext cx="7278900" cy="433500"/>
          </a:xfrm>
          <a:prstGeom prst="rect">
            <a:avLst/>
          </a:prstGeom>
          <a:noFill/>
        </p:spPr>
        <p:txBody>
          <a:bodyPr spcFirstLastPara="1" wrap="square" lIns="0" tIns="45725" rIns="45725" bIns="0" anchor="b" anchorCtr="0">
            <a:normAutofit/>
          </a:bodyPr>
          <a:lstStyle>
            <a:lvl1pPr lvl="0" rtl="0">
              <a:spcBef>
                <a:spcPts val="0"/>
              </a:spcBef>
              <a:spcAft>
                <a:spcPts val="0"/>
              </a:spcAft>
              <a:buNone/>
              <a:defRPr sz="2100" b="1">
                <a:solidFill>
                  <a:srgbClr val="FFFFFF"/>
                </a:solidFill>
                <a:latin typeface="Montserrat"/>
                <a:ea typeface="Montserrat"/>
                <a:cs typeface="Montserrat"/>
                <a:sym typeface="Montserrat"/>
              </a:defRPr>
            </a:lvl1pPr>
            <a:lvl2pPr lvl="1" rtl="0">
              <a:spcBef>
                <a:spcPts val="0"/>
              </a:spcBef>
              <a:spcAft>
                <a:spcPts val="0"/>
              </a:spcAft>
              <a:buNone/>
              <a:defRPr sz="700">
                <a:solidFill>
                  <a:srgbClr val="FFFFFF"/>
                </a:solidFill>
              </a:defRPr>
            </a:lvl2pPr>
            <a:lvl3pPr lvl="2" rtl="0">
              <a:spcBef>
                <a:spcPts val="0"/>
              </a:spcBef>
              <a:spcAft>
                <a:spcPts val="0"/>
              </a:spcAft>
              <a:buNone/>
              <a:defRPr sz="700">
                <a:solidFill>
                  <a:srgbClr val="FFFFFF"/>
                </a:solidFill>
              </a:defRPr>
            </a:lvl3pPr>
            <a:lvl4pPr lvl="3" rtl="0">
              <a:spcBef>
                <a:spcPts val="0"/>
              </a:spcBef>
              <a:spcAft>
                <a:spcPts val="0"/>
              </a:spcAft>
              <a:buNone/>
              <a:defRPr sz="700">
                <a:solidFill>
                  <a:srgbClr val="FFFFFF"/>
                </a:solidFill>
              </a:defRPr>
            </a:lvl4pPr>
            <a:lvl5pPr lvl="4" rtl="0">
              <a:spcBef>
                <a:spcPts val="0"/>
              </a:spcBef>
              <a:spcAft>
                <a:spcPts val="0"/>
              </a:spcAft>
              <a:buNone/>
              <a:defRPr sz="700">
                <a:solidFill>
                  <a:srgbClr val="FFFFFF"/>
                </a:solidFill>
              </a:defRPr>
            </a:lvl5pPr>
            <a:lvl6pPr lvl="5" rtl="0">
              <a:spcBef>
                <a:spcPts val="0"/>
              </a:spcBef>
              <a:spcAft>
                <a:spcPts val="0"/>
              </a:spcAft>
              <a:buNone/>
              <a:defRPr sz="700">
                <a:solidFill>
                  <a:srgbClr val="FFFFFF"/>
                </a:solidFill>
              </a:defRPr>
            </a:lvl6pPr>
            <a:lvl7pPr lvl="6" rtl="0">
              <a:spcBef>
                <a:spcPts val="0"/>
              </a:spcBef>
              <a:spcAft>
                <a:spcPts val="0"/>
              </a:spcAft>
              <a:buNone/>
              <a:defRPr sz="700">
                <a:solidFill>
                  <a:srgbClr val="FFFFFF"/>
                </a:solidFill>
              </a:defRPr>
            </a:lvl7pPr>
            <a:lvl8pPr lvl="7" rtl="0">
              <a:spcBef>
                <a:spcPts val="0"/>
              </a:spcBef>
              <a:spcAft>
                <a:spcPts val="0"/>
              </a:spcAft>
              <a:buNone/>
              <a:defRPr sz="700">
                <a:solidFill>
                  <a:srgbClr val="FFFFFF"/>
                </a:solidFill>
              </a:defRPr>
            </a:lvl8pPr>
            <a:lvl9pPr lvl="8" rtl="0">
              <a:spcBef>
                <a:spcPts val="0"/>
              </a:spcBef>
              <a:spcAft>
                <a:spcPts val="0"/>
              </a:spcAft>
              <a:buNone/>
              <a:defRPr sz="700">
                <a:solidFill>
                  <a:srgbClr val="FFFFFF"/>
                </a:solidFill>
              </a:defRPr>
            </a:lvl9pPr>
          </a:lstStyle>
          <a:p>
            <a:endParaRPr/>
          </a:p>
        </p:txBody>
      </p:sp>
      <p:sp>
        <p:nvSpPr>
          <p:cNvPr id="53" name="Google Shape;53;p13"/>
          <p:cNvSpPr txBox="1">
            <a:spLocks noGrp="1"/>
          </p:cNvSpPr>
          <p:nvPr>
            <p:ph type="subTitle" idx="1"/>
          </p:nvPr>
        </p:nvSpPr>
        <p:spPr>
          <a:xfrm>
            <a:off x="174031" y="604800"/>
            <a:ext cx="7278900" cy="170400"/>
          </a:xfrm>
          <a:prstGeom prst="rect">
            <a:avLst/>
          </a:prstGeom>
          <a:ln>
            <a:noFill/>
          </a:ln>
        </p:spPr>
        <p:txBody>
          <a:bodyPr spcFirstLastPara="1" wrap="square" lIns="22500" tIns="0" rIns="45725" bIns="45725" anchor="t" anchorCtr="0">
            <a:normAutofit/>
          </a:bodyPr>
          <a:lstStyle>
            <a:lvl1pPr lvl="0" rtl="0">
              <a:spcBef>
                <a:spcPts val="0"/>
              </a:spcBef>
              <a:spcAft>
                <a:spcPts val="0"/>
              </a:spcAft>
              <a:buNone/>
              <a:defRPr sz="1000">
                <a:solidFill>
                  <a:srgbClr val="FFFFFF"/>
                </a:solidFill>
                <a:latin typeface="Montserrat"/>
                <a:ea typeface="Montserrat"/>
                <a:cs typeface="Montserrat"/>
                <a:sym typeface="Montserrat"/>
              </a:defRPr>
            </a:lvl1pPr>
            <a:lvl2pPr lvl="1" rtl="0">
              <a:spcBef>
                <a:spcPts val="1200"/>
              </a:spcBef>
              <a:spcAft>
                <a:spcPts val="0"/>
              </a:spcAft>
              <a:buNone/>
              <a:defRPr sz="700">
                <a:solidFill>
                  <a:srgbClr val="FFFFFF"/>
                </a:solidFill>
              </a:defRPr>
            </a:lvl2pPr>
            <a:lvl3pPr lvl="2" rtl="0">
              <a:spcBef>
                <a:spcPts val="1200"/>
              </a:spcBef>
              <a:spcAft>
                <a:spcPts val="0"/>
              </a:spcAft>
              <a:buNone/>
              <a:defRPr sz="700">
                <a:solidFill>
                  <a:srgbClr val="FFFFFF"/>
                </a:solidFill>
              </a:defRPr>
            </a:lvl3pPr>
            <a:lvl4pPr lvl="3" rtl="0">
              <a:spcBef>
                <a:spcPts val="1200"/>
              </a:spcBef>
              <a:spcAft>
                <a:spcPts val="0"/>
              </a:spcAft>
              <a:buNone/>
              <a:defRPr sz="700">
                <a:solidFill>
                  <a:srgbClr val="FFFFFF"/>
                </a:solidFill>
              </a:defRPr>
            </a:lvl4pPr>
            <a:lvl5pPr lvl="4" rtl="0">
              <a:spcBef>
                <a:spcPts val="1200"/>
              </a:spcBef>
              <a:spcAft>
                <a:spcPts val="0"/>
              </a:spcAft>
              <a:buNone/>
              <a:defRPr sz="700">
                <a:solidFill>
                  <a:srgbClr val="FFFFFF"/>
                </a:solidFill>
              </a:defRPr>
            </a:lvl5pPr>
            <a:lvl6pPr lvl="5" rtl="0">
              <a:spcBef>
                <a:spcPts val="1200"/>
              </a:spcBef>
              <a:spcAft>
                <a:spcPts val="0"/>
              </a:spcAft>
              <a:buNone/>
              <a:defRPr sz="700">
                <a:solidFill>
                  <a:srgbClr val="FFFFFF"/>
                </a:solidFill>
              </a:defRPr>
            </a:lvl6pPr>
            <a:lvl7pPr lvl="6" rtl="0">
              <a:spcBef>
                <a:spcPts val="1200"/>
              </a:spcBef>
              <a:spcAft>
                <a:spcPts val="0"/>
              </a:spcAft>
              <a:buNone/>
              <a:defRPr sz="700">
                <a:solidFill>
                  <a:srgbClr val="FFFFFF"/>
                </a:solidFill>
              </a:defRPr>
            </a:lvl7pPr>
            <a:lvl8pPr lvl="7" rtl="0">
              <a:spcBef>
                <a:spcPts val="1200"/>
              </a:spcBef>
              <a:spcAft>
                <a:spcPts val="0"/>
              </a:spcAft>
              <a:buNone/>
              <a:defRPr sz="700">
                <a:solidFill>
                  <a:srgbClr val="FFFFFF"/>
                </a:solidFill>
              </a:defRPr>
            </a:lvl8pPr>
            <a:lvl9pPr lvl="8" rtl="0">
              <a:spcBef>
                <a:spcPts val="1200"/>
              </a:spcBef>
              <a:spcAft>
                <a:spcPts val="1200"/>
              </a:spcAft>
              <a:buNone/>
              <a:defRPr sz="700">
                <a:solidFill>
                  <a:srgbClr val="FFFFFF"/>
                </a:solidFill>
              </a:defRPr>
            </a:lvl9pPr>
          </a:lstStyle>
          <a:p>
            <a:endParaRPr/>
          </a:p>
        </p:txBody>
      </p:sp>
      <p:sp>
        <p:nvSpPr>
          <p:cNvPr id="54" name="Google Shape;54;p13"/>
          <p:cNvSpPr txBox="1">
            <a:spLocks noGrp="1"/>
          </p:cNvSpPr>
          <p:nvPr>
            <p:ph type="body" idx="2"/>
          </p:nvPr>
        </p:nvSpPr>
        <p:spPr>
          <a:xfrm>
            <a:off x="171450" y="4924800"/>
            <a:ext cx="3512700" cy="135000"/>
          </a:xfrm>
          <a:prstGeom prst="rect">
            <a:avLst/>
          </a:prstGeom>
          <a:noFill/>
          <a:ln w="19050" cap="flat" cmpd="sng">
            <a:solidFill>
              <a:srgbClr val="FFFFFF"/>
            </a:solidFill>
            <a:prstDash val="solid"/>
            <a:round/>
            <a:headEnd type="none" w="sm" len="sm"/>
            <a:tailEnd type="none" w="sm" len="sm"/>
          </a:ln>
        </p:spPr>
        <p:txBody>
          <a:bodyPr spcFirstLastPara="1" wrap="square" lIns="45725" tIns="22850" rIns="22850" bIns="22850" anchor="ctr" anchorCtr="0">
            <a:normAutofit/>
          </a:bodyPr>
          <a:lstStyle>
            <a:lvl1pPr marL="457200" lvl="0" indent="-266700"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1pPr>
            <a:lvl2pPr marL="914400" lvl="1" indent="-266700"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2pPr>
            <a:lvl3pPr marL="1371600" lvl="2" indent="-266700"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3pPr>
            <a:lvl4pPr marL="1828800" lvl="3" indent="-266700"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4pPr>
            <a:lvl5pPr marL="2286000" lvl="4" indent="-266700"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5pPr>
            <a:lvl6pPr marL="2743200" lvl="5" indent="-266700"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6pPr>
            <a:lvl7pPr marL="3200400" lvl="6" indent="-266700"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7pPr>
            <a:lvl8pPr marL="3657600" lvl="7" indent="-266700"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8pPr>
            <a:lvl9pPr marL="4114800" lvl="8" indent="-266700"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9pPr>
          </a:lstStyle>
          <a:p>
            <a:endParaRPr/>
          </a:p>
        </p:txBody>
      </p:sp>
      <p:sp>
        <p:nvSpPr>
          <p:cNvPr id="55" name="Google Shape;55;p13"/>
          <p:cNvSpPr txBox="1">
            <a:spLocks noGrp="1"/>
          </p:cNvSpPr>
          <p:nvPr>
            <p:ph type="body" idx="3"/>
          </p:nvPr>
        </p:nvSpPr>
        <p:spPr>
          <a:xfrm>
            <a:off x="3684150" y="4924800"/>
            <a:ext cx="5145000" cy="135000"/>
          </a:xfrm>
          <a:prstGeom prst="rect">
            <a:avLst/>
          </a:prstGeom>
          <a:noFill/>
          <a:ln w="19050" cap="flat" cmpd="sng">
            <a:solidFill>
              <a:srgbClr val="FFFFFF"/>
            </a:solidFill>
            <a:prstDash val="solid"/>
            <a:round/>
            <a:headEnd type="none" w="sm" len="sm"/>
            <a:tailEnd type="none" w="sm" len="sm"/>
          </a:ln>
        </p:spPr>
        <p:txBody>
          <a:bodyPr spcFirstLastPara="1" wrap="square" lIns="22850" tIns="22850" rIns="45725" bIns="22850" anchor="ctr" anchorCtr="0">
            <a:normAutofit/>
          </a:bodyPr>
          <a:lstStyle>
            <a:lvl1pPr marL="457200" lvl="0" indent="-266700" algn="r"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1pPr>
            <a:lvl2pPr marL="914400" lvl="1" indent="-266700" algn="r"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2pPr>
            <a:lvl3pPr marL="1371600" lvl="2" indent="-266700" algn="r"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3pPr>
            <a:lvl4pPr marL="1828800" lvl="3" indent="-266700" algn="r"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4pPr>
            <a:lvl5pPr marL="2286000" lvl="4" indent="-266700" algn="r"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5pPr>
            <a:lvl6pPr marL="2743200" lvl="5" indent="-266700" algn="r"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6pPr>
            <a:lvl7pPr marL="3200400" lvl="6" indent="-266700" algn="r"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7pPr>
            <a:lvl8pPr marL="3657600" lvl="7" indent="-266700" algn="r"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8pPr>
            <a:lvl9pPr marL="4114800" lvl="8" indent="-266700" algn="r" rtl="0">
              <a:spcBef>
                <a:spcPts val="0"/>
              </a:spcBef>
              <a:spcAft>
                <a:spcPts val="0"/>
              </a:spcAft>
              <a:buClr>
                <a:srgbClr val="FFFFFF"/>
              </a:buClr>
              <a:buSzPts val="600"/>
              <a:buFont typeface="Montserrat Medium"/>
              <a:buChar char="■"/>
              <a:defRPr sz="600">
                <a:solidFill>
                  <a:srgbClr val="FFFFFF"/>
                </a:solidFill>
                <a:latin typeface="Montserrat Medium"/>
                <a:ea typeface="Montserrat Medium"/>
                <a:cs typeface="Montserrat Medium"/>
                <a:sym typeface="Montserrat Medium"/>
              </a:defRPr>
            </a:lvl9pPr>
          </a:lstStyle>
          <a:p>
            <a:endParaRPr/>
          </a:p>
        </p:txBody>
      </p:sp>
      <p:pic>
        <p:nvPicPr>
          <p:cNvPr id="56" name="Google Shape;56;p13"/>
          <p:cNvPicPr preferRelativeResize="0"/>
          <p:nvPr/>
        </p:nvPicPr>
        <p:blipFill rotWithShape="1">
          <a:blip r:embed="rId2">
            <a:alphaModFix/>
          </a:blip>
          <a:srcRect b="45115"/>
          <a:stretch/>
        </p:blipFill>
        <p:spPr>
          <a:xfrm>
            <a:off x="7452800" y="190500"/>
            <a:ext cx="1500702" cy="392088"/>
          </a:xfrm>
          <a:prstGeom prst="rect">
            <a:avLst/>
          </a:prstGeom>
          <a:noFill/>
          <a:ln>
            <a:noFill/>
          </a:ln>
        </p:spPr>
      </p:pic>
      <p:sp>
        <p:nvSpPr>
          <p:cNvPr id="57" name="Google Shape;57;p13"/>
          <p:cNvSpPr txBox="1">
            <a:spLocks noGrp="1"/>
          </p:cNvSpPr>
          <p:nvPr>
            <p:ph type="body" idx="4"/>
          </p:nvPr>
        </p:nvSpPr>
        <p:spPr>
          <a:xfrm>
            <a:off x="1692000" y="1116900"/>
            <a:ext cx="5760900" cy="3360600"/>
          </a:xfrm>
          <a:prstGeom prst="rect">
            <a:avLst/>
          </a:prstGeom>
        </p:spPr>
        <p:txBody>
          <a:bodyPr spcFirstLastPara="1" wrap="square" lIns="171000" tIns="0" rIns="0" bIns="0" anchor="t" anchorCtr="0">
            <a:normAutofit/>
          </a:bodyPr>
          <a:lstStyle>
            <a:lvl1pPr marL="457200" lvl="0" indent="-469900" rtl="0">
              <a:spcBef>
                <a:spcPts val="0"/>
              </a:spcBef>
              <a:spcAft>
                <a:spcPts val="0"/>
              </a:spcAft>
              <a:buClr>
                <a:srgbClr val="FFFFFF"/>
              </a:buClr>
              <a:buSzPts val="3800"/>
              <a:buFont typeface="IBM Plex Sans"/>
              <a:buChar char="●"/>
              <a:defRPr sz="3800">
                <a:solidFill>
                  <a:srgbClr val="FFFFFF"/>
                </a:solidFill>
                <a:latin typeface="IBM Plex Sans"/>
                <a:ea typeface="IBM Plex Sans"/>
                <a:cs typeface="IBM Plex Sans"/>
                <a:sym typeface="IBM Plex Sans"/>
              </a:defRPr>
            </a:lvl1pPr>
            <a:lvl2pPr marL="914400" lvl="1" indent="-469900" rtl="0">
              <a:spcBef>
                <a:spcPts val="0"/>
              </a:spcBef>
              <a:spcAft>
                <a:spcPts val="0"/>
              </a:spcAft>
              <a:buClr>
                <a:srgbClr val="FFFFFF"/>
              </a:buClr>
              <a:buSzPts val="3800"/>
              <a:buFont typeface="IBM Plex Sans"/>
              <a:buChar char="○"/>
              <a:defRPr sz="3800">
                <a:solidFill>
                  <a:srgbClr val="FFFFFF"/>
                </a:solidFill>
                <a:latin typeface="IBM Plex Sans"/>
                <a:ea typeface="IBM Plex Sans"/>
                <a:cs typeface="IBM Plex Sans"/>
                <a:sym typeface="IBM Plex Sans"/>
              </a:defRPr>
            </a:lvl2pPr>
            <a:lvl3pPr marL="1371600" lvl="2" indent="-469900" rtl="0">
              <a:spcBef>
                <a:spcPts val="0"/>
              </a:spcBef>
              <a:spcAft>
                <a:spcPts val="0"/>
              </a:spcAft>
              <a:buClr>
                <a:srgbClr val="FFFFFF"/>
              </a:buClr>
              <a:buSzPts val="3800"/>
              <a:buFont typeface="IBM Plex Sans"/>
              <a:buChar char="■"/>
              <a:defRPr sz="3800">
                <a:solidFill>
                  <a:srgbClr val="FFFFFF"/>
                </a:solidFill>
                <a:latin typeface="IBM Plex Sans"/>
                <a:ea typeface="IBM Plex Sans"/>
                <a:cs typeface="IBM Plex Sans"/>
                <a:sym typeface="IBM Plex Sans"/>
              </a:defRPr>
            </a:lvl3pPr>
            <a:lvl4pPr marL="1828800" lvl="3" indent="-469900" rtl="0">
              <a:spcBef>
                <a:spcPts val="0"/>
              </a:spcBef>
              <a:spcAft>
                <a:spcPts val="0"/>
              </a:spcAft>
              <a:buClr>
                <a:srgbClr val="FFFFFF"/>
              </a:buClr>
              <a:buSzPts val="3800"/>
              <a:buFont typeface="IBM Plex Sans"/>
              <a:buChar char="●"/>
              <a:defRPr sz="3800">
                <a:solidFill>
                  <a:srgbClr val="FFFFFF"/>
                </a:solidFill>
                <a:latin typeface="IBM Plex Sans"/>
                <a:ea typeface="IBM Plex Sans"/>
                <a:cs typeface="IBM Plex Sans"/>
                <a:sym typeface="IBM Plex Sans"/>
              </a:defRPr>
            </a:lvl4pPr>
            <a:lvl5pPr marL="2286000" lvl="4" indent="-469900" rtl="0">
              <a:spcBef>
                <a:spcPts val="0"/>
              </a:spcBef>
              <a:spcAft>
                <a:spcPts val="0"/>
              </a:spcAft>
              <a:buClr>
                <a:srgbClr val="FFFFFF"/>
              </a:buClr>
              <a:buSzPts val="3800"/>
              <a:buFont typeface="IBM Plex Sans"/>
              <a:buChar char="○"/>
              <a:defRPr sz="3800">
                <a:solidFill>
                  <a:srgbClr val="FFFFFF"/>
                </a:solidFill>
                <a:latin typeface="IBM Plex Sans"/>
                <a:ea typeface="IBM Plex Sans"/>
                <a:cs typeface="IBM Plex Sans"/>
                <a:sym typeface="IBM Plex Sans"/>
              </a:defRPr>
            </a:lvl5pPr>
            <a:lvl6pPr marL="2743200" lvl="5" indent="-469900" rtl="0">
              <a:spcBef>
                <a:spcPts val="0"/>
              </a:spcBef>
              <a:spcAft>
                <a:spcPts val="0"/>
              </a:spcAft>
              <a:buClr>
                <a:srgbClr val="FFFFFF"/>
              </a:buClr>
              <a:buSzPts val="3800"/>
              <a:buFont typeface="IBM Plex Sans"/>
              <a:buChar char="■"/>
              <a:defRPr sz="3800">
                <a:solidFill>
                  <a:srgbClr val="FFFFFF"/>
                </a:solidFill>
                <a:latin typeface="IBM Plex Sans"/>
                <a:ea typeface="IBM Plex Sans"/>
                <a:cs typeface="IBM Plex Sans"/>
                <a:sym typeface="IBM Plex Sans"/>
              </a:defRPr>
            </a:lvl6pPr>
            <a:lvl7pPr marL="3200400" lvl="6" indent="-469900" rtl="0">
              <a:spcBef>
                <a:spcPts val="0"/>
              </a:spcBef>
              <a:spcAft>
                <a:spcPts val="0"/>
              </a:spcAft>
              <a:buClr>
                <a:srgbClr val="FFFFFF"/>
              </a:buClr>
              <a:buSzPts val="3800"/>
              <a:buFont typeface="IBM Plex Sans"/>
              <a:buChar char="●"/>
              <a:defRPr sz="3800">
                <a:solidFill>
                  <a:srgbClr val="FFFFFF"/>
                </a:solidFill>
                <a:latin typeface="IBM Plex Sans"/>
                <a:ea typeface="IBM Plex Sans"/>
                <a:cs typeface="IBM Plex Sans"/>
                <a:sym typeface="IBM Plex Sans"/>
              </a:defRPr>
            </a:lvl7pPr>
            <a:lvl8pPr marL="3657600" lvl="7" indent="-469900" rtl="0">
              <a:spcBef>
                <a:spcPts val="0"/>
              </a:spcBef>
              <a:spcAft>
                <a:spcPts val="0"/>
              </a:spcAft>
              <a:buClr>
                <a:srgbClr val="FFFFFF"/>
              </a:buClr>
              <a:buSzPts val="3800"/>
              <a:buFont typeface="IBM Plex Sans"/>
              <a:buChar char="○"/>
              <a:defRPr sz="3800">
                <a:solidFill>
                  <a:srgbClr val="FFFFFF"/>
                </a:solidFill>
                <a:latin typeface="IBM Plex Sans"/>
                <a:ea typeface="IBM Plex Sans"/>
                <a:cs typeface="IBM Plex Sans"/>
                <a:sym typeface="IBM Plex Sans"/>
              </a:defRPr>
            </a:lvl8pPr>
            <a:lvl9pPr marL="4114800" lvl="8" indent="-469900" rtl="0">
              <a:spcBef>
                <a:spcPts val="0"/>
              </a:spcBef>
              <a:spcAft>
                <a:spcPts val="0"/>
              </a:spcAft>
              <a:buClr>
                <a:srgbClr val="FFFFFF"/>
              </a:buClr>
              <a:buSzPts val="3800"/>
              <a:buFont typeface="IBM Plex Sans"/>
              <a:buChar char="■"/>
              <a:defRPr sz="3800">
                <a:solidFill>
                  <a:srgbClr val="FFFFFF"/>
                </a:solidFill>
                <a:latin typeface="IBM Plex Sans"/>
                <a:ea typeface="IBM Plex Sans"/>
                <a:cs typeface="IBM Plex Sans"/>
                <a:sym typeface="IBM Plex Sans"/>
              </a:defRPr>
            </a:lvl9pPr>
          </a:lstStyle>
          <a:p>
            <a:endParaRPr/>
          </a:p>
        </p:txBody>
      </p:sp>
      <p:sp>
        <p:nvSpPr>
          <p:cNvPr id="58" name="Google Shape;58;p13"/>
          <p:cNvSpPr txBox="1"/>
          <p:nvPr/>
        </p:nvSpPr>
        <p:spPr>
          <a:xfrm>
            <a:off x="174031" y="5587713"/>
            <a:ext cx="3376500" cy="549000"/>
          </a:xfrm>
          <a:prstGeom prst="rect">
            <a:avLst/>
          </a:prstGeom>
          <a:solidFill>
            <a:schemeClr val="accent2"/>
          </a:solidFill>
          <a:ln>
            <a:noFill/>
          </a:ln>
        </p:spPr>
        <p:txBody>
          <a:bodyPr spcFirstLastPara="1" wrap="square" lIns="90000" tIns="67500" rIns="90000" bIns="67500" anchor="t" anchorCtr="0">
            <a:noAutofit/>
          </a:bodyPr>
          <a:lstStyle/>
          <a:p>
            <a:pPr marL="0" lvl="0" indent="0" algn="l" rtl="0">
              <a:spcBef>
                <a:spcPts val="0"/>
              </a:spcBef>
              <a:spcAft>
                <a:spcPts val="0"/>
              </a:spcAft>
              <a:buNone/>
            </a:pPr>
            <a:r>
              <a:rPr lang="en" sz="1200">
                <a:solidFill>
                  <a:srgbClr val="FFFFFF"/>
                </a:solidFill>
                <a:latin typeface="IBM Plex Sans"/>
                <a:ea typeface="IBM Plex Sans"/>
                <a:cs typeface="IBM Plex Sans"/>
                <a:sym typeface="IBM Plex Sans"/>
              </a:rPr>
              <a:t>The bottom-left text box is best used for the names and titles of presenters.</a:t>
            </a:r>
            <a:endParaRPr sz="1200">
              <a:solidFill>
                <a:srgbClr val="FFFFFF"/>
              </a:solidFill>
              <a:latin typeface="IBM Plex Sans"/>
              <a:ea typeface="IBM Plex Sans"/>
              <a:cs typeface="IBM Plex Sans"/>
              <a:sym typeface="IBM Plex Sans"/>
            </a:endParaRPr>
          </a:p>
        </p:txBody>
      </p:sp>
      <p:sp>
        <p:nvSpPr>
          <p:cNvPr id="59" name="Google Shape;59;p13"/>
          <p:cNvSpPr txBox="1"/>
          <p:nvPr/>
        </p:nvSpPr>
        <p:spPr>
          <a:xfrm>
            <a:off x="174031" y="5219813"/>
            <a:ext cx="3376500" cy="392100"/>
          </a:xfrm>
          <a:prstGeom prst="rect">
            <a:avLst/>
          </a:prstGeom>
          <a:solidFill>
            <a:schemeClr val="accent1"/>
          </a:solidFill>
          <a:ln>
            <a:noFill/>
          </a:ln>
        </p:spPr>
        <p:txBody>
          <a:bodyPr spcFirstLastPara="1" wrap="square" lIns="90000" tIns="22850" rIns="22850" bIns="22850" anchor="ctr" anchorCtr="0">
            <a:noAutofit/>
          </a:bodyPr>
          <a:lstStyle/>
          <a:p>
            <a:pPr marL="0" lvl="0" indent="0" algn="l" rtl="0">
              <a:spcBef>
                <a:spcPts val="0"/>
              </a:spcBef>
              <a:spcAft>
                <a:spcPts val="0"/>
              </a:spcAft>
              <a:buNone/>
            </a:pPr>
            <a:r>
              <a:rPr lang="en" sz="1500" b="1">
                <a:solidFill>
                  <a:srgbClr val="FFFFFF"/>
                </a:solidFill>
                <a:latin typeface="IBM Plex Sans"/>
                <a:ea typeface="IBM Plex Sans"/>
                <a:cs typeface="IBM Plex Sans"/>
                <a:sym typeface="IBM Plex Sans"/>
              </a:rPr>
              <a:t>USING THE TEMPLATE</a:t>
            </a:r>
            <a:endParaRPr sz="1500" b="1">
              <a:solidFill>
                <a:srgbClr val="FFFFFF"/>
              </a:solidFill>
              <a:latin typeface="IBM Plex Sans"/>
              <a:ea typeface="IBM Plex Sans"/>
              <a:cs typeface="IBM Plex Sans"/>
              <a:sym typeface="IBM Plex Sans"/>
            </a:endParaRPr>
          </a:p>
        </p:txBody>
      </p:sp>
      <p:sp>
        <p:nvSpPr>
          <p:cNvPr id="60" name="Google Shape;60;p13"/>
          <p:cNvSpPr txBox="1"/>
          <p:nvPr/>
        </p:nvSpPr>
        <p:spPr>
          <a:xfrm>
            <a:off x="5496125" y="5611913"/>
            <a:ext cx="3333000" cy="524700"/>
          </a:xfrm>
          <a:prstGeom prst="rect">
            <a:avLst/>
          </a:prstGeom>
          <a:solidFill>
            <a:schemeClr val="accent2"/>
          </a:solidFill>
          <a:ln>
            <a:noFill/>
          </a:ln>
        </p:spPr>
        <p:txBody>
          <a:bodyPr spcFirstLastPara="1" wrap="square" lIns="180000" tIns="67500" rIns="90000" bIns="67500" anchor="t" anchorCtr="0">
            <a:noAutofit/>
          </a:bodyPr>
          <a:lstStyle/>
          <a:p>
            <a:pPr marL="0" lvl="0" indent="0" algn="r" rtl="0">
              <a:spcBef>
                <a:spcPts val="0"/>
              </a:spcBef>
              <a:spcAft>
                <a:spcPts val="0"/>
              </a:spcAft>
              <a:buNone/>
            </a:pPr>
            <a:r>
              <a:rPr lang="en" sz="1200">
                <a:solidFill>
                  <a:srgbClr val="FFFFFF"/>
                </a:solidFill>
                <a:latin typeface="IBM Plex Sans"/>
                <a:ea typeface="IBM Plex Sans"/>
                <a:cs typeface="IBM Plex Sans"/>
                <a:sym typeface="IBM Plex Sans"/>
              </a:rPr>
              <a:t>The bottom-right text box is best used for the event, date, and title of the presentation.</a:t>
            </a:r>
            <a:endParaRPr sz="1200">
              <a:solidFill>
                <a:srgbClr val="FFFFFF"/>
              </a:solidFill>
              <a:latin typeface="IBM Plex Sans"/>
              <a:ea typeface="IBM Plex Sans"/>
              <a:cs typeface="IBM Plex Sans"/>
              <a:sym typeface="IBM Plex Sans"/>
            </a:endParaRPr>
          </a:p>
        </p:txBody>
      </p:sp>
      <p:sp>
        <p:nvSpPr>
          <p:cNvPr id="61" name="Google Shape;61;p13"/>
          <p:cNvSpPr txBox="1"/>
          <p:nvPr/>
        </p:nvSpPr>
        <p:spPr>
          <a:xfrm>
            <a:off x="5496150" y="5219813"/>
            <a:ext cx="3333000" cy="392100"/>
          </a:xfrm>
          <a:prstGeom prst="rect">
            <a:avLst/>
          </a:prstGeom>
          <a:solidFill>
            <a:schemeClr val="accent1"/>
          </a:solidFill>
          <a:ln>
            <a:noFill/>
          </a:ln>
        </p:spPr>
        <p:txBody>
          <a:bodyPr spcFirstLastPara="1" wrap="square" lIns="90000" tIns="22850" rIns="90000" bIns="22850" anchor="ctr" anchorCtr="0">
            <a:noAutofit/>
          </a:bodyPr>
          <a:lstStyle/>
          <a:p>
            <a:pPr marL="0" lvl="0" indent="0" algn="r" rtl="0">
              <a:spcBef>
                <a:spcPts val="0"/>
              </a:spcBef>
              <a:spcAft>
                <a:spcPts val="0"/>
              </a:spcAft>
              <a:buNone/>
            </a:pPr>
            <a:r>
              <a:rPr lang="en" sz="1500" b="1">
                <a:solidFill>
                  <a:srgbClr val="FFFFFF"/>
                </a:solidFill>
                <a:latin typeface="IBM Plex Sans"/>
                <a:ea typeface="IBM Plex Sans"/>
                <a:cs typeface="IBM Plex Sans"/>
                <a:sym typeface="IBM Plex Sans"/>
              </a:rPr>
              <a:t>USING THE TEMPLATE</a:t>
            </a:r>
            <a:endParaRPr sz="1500" b="1">
              <a:solidFill>
                <a:srgbClr val="FFFFFF"/>
              </a:solidFill>
              <a:latin typeface="IBM Plex Sans"/>
              <a:ea typeface="IBM Plex Sans"/>
              <a:cs typeface="IBM Plex Sans"/>
              <a:sym typeface="IBM Plex Sans"/>
            </a:endParaRPr>
          </a:p>
        </p:txBody>
      </p:sp>
      <p:sp>
        <p:nvSpPr>
          <p:cNvPr id="62" name="Google Shape;62;p13"/>
          <p:cNvSpPr txBox="1"/>
          <p:nvPr/>
        </p:nvSpPr>
        <p:spPr>
          <a:xfrm>
            <a:off x="9276106" y="-534675"/>
            <a:ext cx="3376500" cy="1098300"/>
          </a:xfrm>
          <a:prstGeom prst="rect">
            <a:avLst/>
          </a:prstGeom>
          <a:solidFill>
            <a:schemeClr val="accent2"/>
          </a:solidFill>
          <a:ln>
            <a:noFill/>
          </a:ln>
        </p:spPr>
        <p:txBody>
          <a:bodyPr spcFirstLastPara="1" wrap="square" lIns="180000" tIns="67500" rIns="90000" bIns="67500" anchor="t" anchorCtr="0">
            <a:noAutofit/>
          </a:bodyPr>
          <a:lstStyle/>
          <a:p>
            <a:pPr marL="0" lvl="0" indent="0" algn="l" rtl="0">
              <a:spcBef>
                <a:spcPts val="0"/>
              </a:spcBef>
              <a:spcAft>
                <a:spcPts val="0"/>
              </a:spcAft>
              <a:buNone/>
            </a:pPr>
            <a:r>
              <a:rPr lang="en" sz="1200">
                <a:solidFill>
                  <a:srgbClr val="FFFFFF"/>
                </a:solidFill>
                <a:latin typeface="IBM Plex Sans"/>
                <a:ea typeface="IBM Plex Sans"/>
                <a:cs typeface="IBM Plex Sans"/>
                <a:sym typeface="IBM Plex Sans"/>
              </a:rPr>
              <a:t>The NYU Logo should remain unchanged unless you’re fully replacing it with a departmental lock-up. If adding a logo, place it with 0.9cm spacing to the left of or below the NYU Logo.</a:t>
            </a:r>
            <a:endParaRPr sz="1200">
              <a:solidFill>
                <a:srgbClr val="FFFFFF"/>
              </a:solidFill>
              <a:latin typeface="IBM Plex Sans"/>
              <a:ea typeface="IBM Plex Sans"/>
              <a:cs typeface="IBM Plex Sans"/>
              <a:sym typeface="IBM Plex Sans"/>
            </a:endParaRPr>
          </a:p>
        </p:txBody>
      </p:sp>
      <p:sp>
        <p:nvSpPr>
          <p:cNvPr id="63" name="Google Shape;63;p13"/>
          <p:cNvSpPr txBox="1"/>
          <p:nvPr/>
        </p:nvSpPr>
        <p:spPr>
          <a:xfrm>
            <a:off x="9276106" y="-926775"/>
            <a:ext cx="3376500" cy="392100"/>
          </a:xfrm>
          <a:prstGeom prst="rect">
            <a:avLst/>
          </a:prstGeom>
          <a:solidFill>
            <a:schemeClr val="accent1"/>
          </a:solidFill>
          <a:ln>
            <a:noFill/>
          </a:ln>
        </p:spPr>
        <p:txBody>
          <a:bodyPr spcFirstLastPara="1" wrap="square" lIns="90000" tIns="22850" rIns="22850" bIns="22850" anchor="ctr" anchorCtr="0">
            <a:noAutofit/>
          </a:bodyPr>
          <a:lstStyle/>
          <a:p>
            <a:pPr marL="0" lvl="0" indent="0" algn="l" rtl="0">
              <a:spcBef>
                <a:spcPts val="0"/>
              </a:spcBef>
              <a:spcAft>
                <a:spcPts val="0"/>
              </a:spcAft>
              <a:buNone/>
            </a:pPr>
            <a:r>
              <a:rPr lang="en" sz="1500" b="1">
                <a:solidFill>
                  <a:srgbClr val="FFFFFF"/>
                </a:solidFill>
                <a:latin typeface="IBM Plex Sans"/>
                <a:ea typeface="IBM Plex Sans"/>
                <a:cs typeface="IBM Plex Sans"/>
                <a:sym typeface="IBM Plex Sans"/>
              </a:rPr>
              <a:t>USING THE TEMPLATE</a:t>
            </a:r>
            <a:endParaRPr sz="1500" b="1">
              <a:solidFill>
                <a:srgbClr val="FFFFFF"/>
              </a:solidFill>
              <a:latin typeface="IBM Plex Sans"/>
              <a:ea typeface="IBM Plex Sans"/>
              <a:cs typeface="IBM Plex Sans"/>
              <a:sym typeface="IBM Plex Sans"/>
            </a:endParaRPr>
          </a:p>
        </p:txBody>
      </p:sp>
      <p:sp>
        <p:nvSpPr>
          <p:cNvPr id="64" name="Google Shape;64;p13"/>
          <p:cNvSpPr txBox="1"/>
          <p:nvPr/>
        </p:nvSpPr>
        <p:spPr>
          <a:xfrm>
            <a:off x="8973000" y="5587713"/>
            <a:ext cx="2262600" cy="549000"/>
          </a:xfrm>
          <a:prstGeom prst="rect">
            <a:avLst/>
          </a:prstGeom>
          <a:solidFill>
            <a:schemeClr val="accent2"/>
          </a:solidFill>
          <a:ln>
            <a:noFill/>
          </a:ln>
        </p:spPr>
        <p:txBody>
          <a:bodyPr spcFirstLastPara="1" wrap="square" lIns="90000" tIns="67500" rIns="90000" bIns="67500" anchor="t" anchorCtr="0">
            <a:noAutofit/>
          </a:bodyPr>
          <a:lstStyle/>
          <a:p>
            <a:pPr marL="0" lvl="0" indent="0" algn="l" rtl="0">
              <a:spcBef>
                <a:spcPts val="0"/>
              </a:spcBef>
              <a:spcAft>
                <a:spcPts val="0"/>
              </a:spcAft>
              <a:buNone/>
            </a:pPr>
            <a:r>
              <a:rPr lang="en" sz="1200">
                <a:solidFill>
                  <a:srgbClr val="FFFFFF"/>
                </a:solidFill>
                <a:latin typeface="IBM Plex Sans"/>
                <a:ea typeface="IBM Plex Sans"/>
                <a:cs typeface="IBM Plex Sans"/>
                <a:sym typeface="IBM Plex Sans"/>
              </a:rPr>
              <a:t>Page numbers will be added automatically.</a:t>
            </a:r>
            <a:endParaRPr sz="1200">
              <a:solidFill>
                <a:srgbClr val="FFFFFF"/>
              </a:solidFill>
              <a:latin typeface="IBM Plex Sans"/>
              <a:ea typeface="IBM Plex Sans"/>
              <a:cs typeface="IBM Plex Sans"/>
              <a:sym typeface="IBM Plex Sans"/>
            </a:endParaRPr>
          </a:p>
        </p:txBody>
      </p:sp>
      <p:sp>
        <p:nvSpPr>
          <p:cNvPr id="65" name="Google Shape;65;p13"/>
          <p:cNvSpPr txBox="1"/>
          <p:nvPr/>
        </p:nvSpPr>
        <p:spPr>
          <a:xfrm>
            <a:off x="8973000" y="5219813"/>
            <a:ext cx="2262600" cy="392100"/>
          </a:xfrm>
          <a:prstGeom prst="rect">
            <a:avLst/>
          </a:prstGeom>
          <a:solidFill>
            <a:schemeClr val="accent1"/>
          </a:solidFill>
          <a:ln>
            <a:noFill/>
          </a:ln>
        </p:spPr>
        <p:txBody>
          <a:bodyPr spcFirstLastPara="1" wrap="square" lIns="90000" tIns="22850" rIns="22850" bIns="22850" anchor="ctr" anchorCtr="0">
            <a:noAutofit/>
          </a:bodyPr>
          <a:lstStyle/>
          <a:p>
            <a:pPr marL="0" lvl="0" indent="0" algn="l" rtl="0">
              <a:spcBef>
                <a:spcPts val="0"/>
              </a:spcBef>
              <a:spcAft>
                <a:spcPts val="0"/>
              </a:spcAft>
              <a:buNone/>
            </a:pPr>
            <a:r>
              <a:rPr lang="en" sz="1500" b="1">
                <a:solidFill>
                  <a:srgbClr val="FFFFFF"/>
                </a:solidFill>
                <a:latin typeface="IBM Plex Sans"/>
                <a:ea typeface="IBM Plex Sans"/>
                <a:cs typeface="IBM Plex Sans"/>
                <a:sym typeface="IBM Plex Sans"/>
              </a:rPr>
              <a:t>USING THE TEMPLATE</a:t>
            </a:r>
            <a:endParaRPr sz="1500" b="1">
              <a:solidFill>
                <a:srgbClr val="FFFFFF"/>
              </a:solidFill>
              <a:latin typeface="IBM Plex Sans"/>
              <a:ea typeface="IBM Plex Sans"/>
              <a:cs typeface="IBM Plex Sans"/>
              <a:sym typeface="IBM Plex Sans"/>
            </a:endParaRPr>
          </a:p>
        </p:txBody>
      </p:sp>
      <p:sp>
        <p:nvSpPr>
          <p:cNvPr id="66" name="Google Shape;66;p13"/>
          <p:cNvSpPr txBox="1"/>
          <p:nvPr/>
        </p:nvSpPr>
        <p:spPr>
          <a:xfrm>
            <a:off x="1692000" y="-2151512"/>
            <a:ext cx="5760900" cy="2113500"/>
          </a:xfrm>
          <a:prstGeom prst="rect">
            <a:avLst/>
          </a:prstGeom>
          <a:solidFill>
            <a:schemeClr val="accent2"/>
          </a:solidFill>
          <a:ln>
            <a:noFill/>
          </a:ln>
        </p:spPr>
        <p:txBody>
          <a:bodyPr spcFirstLastPara="1" wrap="square" lIns="180000" tIns="67500" rIns="90000" bIns="67500" anchor="ctr" anchorCtr="0">
            <a:noAutofit/>
          </a:bodyPr>
          <a:lstStyle/>
          <a:p>
            <a:pPr marL="114300" lvl="0" indent="-127000" algn="l" rtl="0">
              <a:spcBef>
                <a:spcPts val="0"/>
              </a:spcBef>
              <a:spcAft>
                <a:spcPts val="0"/>
              </a:spcAft>
              <a:buClr>
                <a:srgbClr val="FFFFFF"/>
              </a:buClr>
              <a:buSzPts val="1200"/>
              <a:buFont typeface="IBM Plex Sans"/>
              <a:buAutoNum type="arabicPeriod"/>
            </a:pPr>
            <a:r>
              <a:rPr lang="en" sz="1200">
                <a:solidFill>
                  <a:srgbClr val="FFFFFF"/>
                </a:solidFill>
                <a:latin typeface="IBM Plex Sans"/>
                <a:ea typeface="IBM Plex Sans"/>
                <a:cs typeface="IBM Plex Sans"/>
                <a:sym typeface="IBM Plex Sans"/>
              </a:rPr>
              <a:t>Turn on Guides </a:t>
            </a:r>
            <a:r>
              <a:rPr lang="en" sz="1200" b="1">
                <a:solidFill>
                  <a:srgbClr val="FFFFFF"/>
                </a:solidFill>
                <a:latin typeface="IBM Plex Sans"/>
                <a:ea typeface="IBM Plex Sans"/>
                <a:cs typeface="IBM Plex Sans"/>
                <a:sym typeface="IBM Plex Sans"/>
              </a:rPr>
              <a:t>(</a:t>
            </a:r>
            <a:r>
              <a:rPr lang="en" sz="1200" b="1" u="sng">
                <a:solidFill>
                  <a:srgbClr val="FFFFFF"/>
                </a:solidFill>
                <a:latin typeface="IBM Plex Sans"/>
                <a:ea typeface="IBM Plex Sans"/>
                <a:cs typeface="IBM Plex Sans"/>
                <a:sym typeface="IBM Plex Sans"/>
              </a:rPr>
              <a:t>View &gt; Guides &gt; Show Guides</a:t>
            </a:r>
            <a:r>
              <a:rPr lang="en" sz="1200" b="1">
                <a:solidFill>
                  <a:srgbClr val="FFFFFF"/>
                </a:solidFill>
                <a:latin typeface="IBM Plex Sans"/>
                <a:ea typeface="IBM Plex Sans"/>
                <a:cs typeface="IBM Plex Sans"/>
                <a:sym typeface="IBM Plex Sans"/>
              </a:rPr>
              <a:t>)</a:t>
            </a:r>
            <a:endParaRPr sz="1200" b="1">
              <a:solidFill>
                <a:srgbClr val="FFFFFF"/>
              </a:solidFill>
              <a:latin typeface="IBM Plex Sans"/>
              <a:ea typeface="IBM Plex Sans"/>
              <a:cs typeface="IBM Plex Sans"/>
              <a:sym typeface="IBM Plex Sans"/>
            </a:endParaRPr>
          </a:p>
          <a:p>
            <a:pPr marL="114300" lvl="0" indent="-127000" algn="l" rtl="0">
              <a:spcBef>
                <a:spcPts val="0"/>
              </a:spcBef>
              <a:spcAft>
                <a:spcPts val="0"/>
              </a:spcAft>
              <a:buClr>
                <a:srgbClr val="FFFFFF"/>
              </a:buClr>
              <a:buSzPts val="1200"/>
              <a:buFont typeface="IBM Plex Sans"/>
              <a:buAutoNum type="arabicPeriod"/>
            </a:pPr>
            <a:r>
              <a:rPr lang="en" sz="1200" b="1">
                <a:solidFill>
                  <a:srgbClr val="FFFFFF"/>
                </a:solidFill>
                <a:latin typeface="IBM Plex Sans"/>
                <a:ea typeface="IBM Plex Sans"/>
                <a:cs typeface="IBM Plex Sans"/>
                <a:sym typeface="IBM Plex Sans"/>
              </a:rPr>
              <a:t>Keep All Content in the center</a:t>
            </a:r>
            <a:r>
              <a:rPr lang="en" sz="1200">
                <a:solidFill>
                  <a:srgbClr val="FFFFFF"/>
                </a:solidFill>
                <a:latin typeface="IBM Plex Sans"/>
                <a:ea typeface="IBM Plex Sans"/>
                <a:cs typeface="IBM Plex Sans"/>
                <a:sym typeface="IBM Plex Sans"/>
              </a:rPr>
              <a:t> of the slide, within the blue guidelines.</a:t>
            </a:r>
            <a:endParaRPr sz="1200">
              <a:solidFill>
                <a:srgbClr val="FFFFFF"/>
              </a:solidFill>
              <a:latin typeface="IBM Plex Sans"/>
              <a:ea typeface="IBM Plex Sans"/>
              <a:cs typeface="IBM Plex Sans"/>
              <a:sym typeface="IBM Plex Sans"/>
            </a:endParaRPr>
          </a:p>
          <a:p>
            <a:pPr marL="114300" lvl="0" indent="-127000" algn="l" rtl="0">
              <a:spcBef>
                <a:spcPts val="0"/>
              </a:spcBef>
              <a:spcAft>
                <a:spcPts val="0"/>
              </a:spcAft>
              <a:buClr>
                <a:srgbClr val="FFFFFF"/>
              </a:buClr>
              <a:buSzPts val="1200"/>
              <a:buFont typeface="IBM Plex Sans"/>
              <a:buAutoNum type="arabicPeriod"/>
            </a:pPr>
            <a:r>
              <a:rPr lang="en" sz="1200">
                <a:solidFill>
                  <a:srgbClr val="FFFFFF"/>
                </a:solidFill>
                <a:latin typeface="IBM Plex Sans"/>
                <a:ea typeface="IBM Plex Sans"/>
                <a:cs typeface="IBM Plex Sans"/>
                <a:sym typeface="IBM Plex Sans"/>
              </a:rPr>
              <a:t>If adding a </a:t>
            </a:r>
            <a:r>
              <a:rPr lang="en" sz="1200" b="1" u="sng">
                <a:solidFill>
                  <a:srgbClr val="FFFFFF"/>
                </a:solidFill>
                <a:latin typeface="IBM Plex Sans"/>
                <a:ea typeface="IBM Plex Sans"/>
                <a:cs typeface="IBM Plex Sans"/>
                <a:sym typeface="IBM Plex Sans"/>
              </a:rPr>
              <a:t>background image</a:t>
            </a:r>
            <a:r>
              <a:rPr lang="en" sz="1200">
                <a:solidFill>
                  <a:srgbClr val="FFFFFF"/>
                </a:solidFill>
                <a:latin typeface="IBM Plex Sans"/>
                <a:ea typeface="IBM Plex Sans"/>
                <a:cs typeface="IBM Plex Sans"/>
                <a:sym typeface="IBM Plex Sans"/>
              </a:rPr>
              <a:t>, ensure it is </a:t>
            </a:r>
            <a:r>
              <a:rPr lang="en" sz="1200" b="1" u="sng">
                <a:solidFill>
                  <a:srgbClr val="FFFFFF"/>
                </a:solidFill>
                <a:latin typeface="IBM Plex Sans"/>
                <a:ea typeface="IBM Plex Sans"/>
                <a:cs typeface="IBM Plex Sans"/>
                <a:sym typeface="IBM Plex Sans"/>
              </a:rPr>
              <a:t>3840x2160 pixels</a:t>
            </a:r>
            <a:r>
              <a:rPr lang="en" sz="1200">
                <a:solidFill>
                  <a:srgbClr val="FFFFFF"/>
                </a:solidFill>
                <a:latin typeface="IBM Plex Sans"/>
                <a:ea typeface="IBM Plex Sans"/>
                <a:cs typeface="IBM Plex Sans"/>
                <a:sym typeface="IBM Plex Sans"/>
              </a:rPr>
              <a:t> (16:9 aspect ratio; otherwise it will be stretched)</a:t>
            </a:r>
            <a:endParaRPr sz="1200">
              <a:solidFill>
                <a:srgbClr val="FFFFFF"/>
              </a:solidFill>
              <a:latin typeface="IBM Plex Sans"/>
              <a:ea typeface="IBM Plex Sans"/>
              <a:cs typeface="IBM Plex Sans"/>
              <a:sym typeface="IBM Plex Sans"/>
            </a:endParaRPr>
          </a:p>
          <a:p>
            <a:pPr marL="114300" lvl="0" indent="-127000" algn="l" rtl="0">
              <a:spcBef>
                <a:spcPts val="0"/>
              </a:spcBef>
              <a:spcAft>
                <a:spcPts val="0"/>
              </a:spcAft>
              <a:buClr>
                <a:srgbClr val="FFFFFF"/>
              </a:buClr>
              <a:buSzPts val="1200"/>
              <a:buFont typeface="IBM Plex Sans"/>
              <a:buAutoNum type="arabicPeriod"/>
            </a:pPr>
            <a:r>
              <a:rPr lang="en" sz="1200">
                <a:solidFill>
                  <a:srgbClr val="FFFFFF"/>
                </a:solidFill>
                <a:latin typeface="IBM Plex Sans"/>
                <a:ea typeface="IBM Plex Sans"/>
                <a:cs typeface="IBM Plex Sans"/>
                <a:sym typeface="IBM Plex Sans"/>
              </a:rPr>
              <a:t>When changing the slide “Layout” or background, you may need to choose “Reset to Theme” from the change background dialogue.</a:t>
            </a:r>
            <a:endParaRPr sz="1200">
              <a:solidFill>
                <a:srgbClr val="FFFFFF"/>
              </a:solidFill>
              <a:latin typeface="IBM Plex Sans"/>
              <a:ea typeface="IBM Plex Sans"/>
              <a:cs typeface="IBM Plex Sans"/>
              <a:sym typeface="IBM Plex Sans"/>
            </a:endParaRPr>
          </a:p>
          <a:p>
            <a:pPr marL="114300" lvl="0" indent="-127000" algn="l" rtl="0">
              <a:spcBef>
                <a:spcPts val="0"/>
              </a:spcBef>
              <a:spcAft>
                <a:spcPts val="0"/>
              </a:spcAft>
              <a:buClr>
                <a:srgbClr val="FFFFFF"/>
              </a:buClr>
              <a:buSzPts val="1200"/>
              <a:buFont typeface="IBM Plex Sans"/>
              <a:buAutoNum type="arabicPeriod"/>
            </a:pPr>
            <a:r>
              <a:rPr lang="en" sz="1200">
                <a:solidFill>
                  <a:srgbClr val="FFFFFF"/>
                </a:solidFill>
                <a:latin typeface="IBM Plex Sans"/>
                <a:ea typeface="IBM Plex Sans"/>
                <a:cs typeface="IBM Plex Sans"/>
                <a:sym typeface="IBM Plex Sans"/>
              </a:rPr>
              <a:t>Make use of </a:t>
            </a:r>
            <a:r>
              <a:rPr lang="en" sz="1200" b="1" u="sng">
                <a:solidFill>
                  <a:srgbClr val="FFFFFF"/>
                </a:solidFill>
                <a:latin typeface="IBM Plex Sans"/>
                <a:ea typeface="IBM Plex Sans"/>
                <a:cs typeface="IBM Plex Sans"/>
                <a:sym typeface="IBM Plex Sans"/>
              </a:rPr>
              <a:t>graphics</a:t>
            </a:r>
            <a:r>
              <a:rPr lang="en" sz="1200" u="sng">
                <a:solidFill>
                  <a:srgbClr val="FFFFFF"/>
                </a:solidFill>
                <a:latin typeface="IBM Plex Sans"/>
                <a:ea typeface="IBM Plex Sans"/>
                <a:cs typeface="IBM Plex Sans"/>
                <a:sym typeface="IBM Plex Sans"/>
              </a:rPr>
              <a:t>, </a:t>
            </a:r>
            <a:r>
              <a:rPr lang="en" sz="1200" b="1" u="sng">
                <a:solidFill>
                  <a:srgbClr val="FFFFFF"/>
                </a:solidFill>
                <a:latin typeface="IBM Plex Sans"/>
                <a:ea typeface="IBM Plex Sans"/>
                <a:cs typeface="IBM Plex Sans"/>
                <a:sym typeface="IBM Plex Sans"/>
              </a:rPr>
              <a:t>charts</a:t>
            </a:r>
            <a:r>
              <a:rPr lang="en" sz="1200" u="sng">
                <a:solidFill>
                  <a:srgbClr val="FFFFFF"/>
                </a:solidFill>
                <a:latin typeface="IBM Plex Sans"/>
                <a:ea typeface="IBM Plex Sans"/>
                <a:cs typeface="IBM Plex Sans"/>
                <a:sym typeface="IBM Plex Sans"/>
              </a:rPr>
              <a:t>, and </a:t>
            </a:r>
            <a:r>
              <a:rPr lang="en" sz="1200" b="1" u="sng">
                <a:solidFill>
                  <a:srgbClr val="FFFFFF"/>
                </a:solidFill>
                <a:latin typeface="IBM Plex Sans"/>
                <a:ea typeface="IBM Plex Sans"/>
                <a:cs typeface="IBM Plex Sans"/>
                <a:sym typeface="IBM Plex Sans"/>
              </a:rPr>
              <a:t>imagery</a:t>
            </a:r>
            <a:r>
              <a:rPr lang="en" sz="1200">
                <a:solidFill>
                  <a:srgbClr val="FFFFFF"/>
                </a:solidFill>
                <a:latin typeface="IBM Plex Sans"/>
                <a:ea typeface="IBM Plex Sans"/>
                <a:cs typeface="IBM Plex Sans"/>
                <a:sym typeface="IBM Plex Sans"/>
              </a:rPr>
              <a:t> where possible in place of bullet-point lists and long paragraphs of text. </a:t>
            </a:r>
            <a:endParaRPr sz="1200">
              <a:solidFill>
                <a:srgbClr val="FFFFFF"/>
              </a:solidFill>
              <a:latin typeface="IBM Plex Sans"/>
              <a:ea typeface="IBM Plex Sans"/>
              <a:cs typeface="IBM Plex Sans"/>
              <a:sym typeface="IBM Plex Sans"/>
            </a:endParaRPr>
          </a:p>
          <a:p>
            <a:pPr marL="114300" lvl="0" indent="-127000" algn="l" rtl="0">
              <a:spcBef>
                <a:spcPts val="0"/>
              </a:spcBef>
              <a:spcAft>
                <a:spcPts val="0"/>
              </a:spcAft>
              <a:buClr>
                <a:srgbClr val="FFFFFF"/>
              </a:buClr>
              <a:buSzPts val="1200"/>
              <a:buFont typeface="IBM Plex Sans"/>
              <a:buAutoNum type="arabicPeriod"/>
            </a:pPr>
            <a:r>
              <a:rPr lang="en" sz="1200" b="1">
                <a:solidFill>
                  <a:srgbClr val="FFFFFF"/>
                </a:solidFill>
                <a:latin typeface="IBM Plex Sans"/>
                <a:ea typeface="IBM Plex Sans"/>
                <a:cs typeface="IBM Plex Sans"/>
                <a:sym typeface="IBM Plex Sans"/>
              </a:rPr>
              <a:t>If presenting long text</a:t>
            </a:r>
            <a:r>
              <a:rPr lang="en" sz="1200">
                <a:solidFill>
                  <a:srgbClr val="FFFFFF"/>
                </a:solidFill>
                <a:latin typeface="IBM Plex Sans"/>
                <a:ea typeface="IBM Plex Sans"/>
                <a:cs typeface="IBM Plex Sans"/>
                <a:sym typeface="IBM Plex Sans"/>
              </a:rPr>
              <a:t>, </a:t>
            </a:r>
            <a:r>
              <a:rPr lang="en" sz="1200" b="1">
                <a:solidFill>
                  <a:srgbClr val="FFFFFF"/>
                </a:solidFill>
                <a:latin typeface="IBM Plex Sans"/>
                <a:ea typeface="IBM Plex Sans"/>
                <a:cs typeface="IBM Plex Sans"/>
                <a:sym typeface="IBM Plex Sans"/>
              </a:rPr>
              <a:t>draw attention to important word or phrases</a:t>
            </a:r>
            <a:r>
              <a:rPr lang="en" sz="1200">
                <a:solidFill>
                  <a:srgbClr val="FFFFFF"/>
                </a:solidFill>
                <a:latin typeface="IBM Plex Sans"/>
                <a:ea typeface="IBM Plex Sans"/>
                <a:cs typeface="IBM Plex Sans"/>
                <a:sym typeface="IBM Plex Sans"/>
              </a:rPr>
              <a:t> using text formatting. Aim to keep the font size as large as possible for legibility.</a:t>
            </a:r>
            <a:endParaRPr sz="1200">
              <a:solidFill>
                <a:srgbClr val="FFFFFF"/>
              </a:solidFill>
              <a:latin typeface="IBM Plex Sans"/>
              <a:ea typeface="IBM Plex Sans"/>
              <a:cs typeface="IBM Plex Sans"/>
              <a:sym typeface="IBM Plex Sans"/>
            </a:endParaRPr>
          </a:p>
          <a:p>
            <a:pPr marL="114300" lvl="0" indent="-127000" algn="l" rtl="0">
              <a:spcBef>
                <a:spcPts val="0"/>
              </a:spcBef>
              <a:spcAft>
                <a:spcPts val="0"/>
              </a:spcAft>
              <a:buClr>
                <a:srgbClr val="FFFFFF"/>
              </a:buClr>
              <a:buSzPts val="1200"/>
              <a:buFont typeface="IBM Plex Sans"/>
              <a:buAutoNum type="arabicPeriod"/>
            </a:pPr>
            <a:r>
              <a:rPr lang="en" sz="1200">
                <a:solidFill>
                  <a:srgbClr val="FFFFFF"/>
                </a:solidFill>
                <a:latin typeface="IBM Plex Sans"/>
                <a:ea typeface="IBM Plex Sans"/>
                <a:cs typeface="IBM Plex Sans"/>
                <a:sym typeface="IBM Plex Sans"/>
              </a:rPr>
              <a:t>Use</a:t>
            </a:r>
            <a:r>
              <a:rPr lang="en" sz="1200" b="1">
                <a:solidFill>
                  <a:srgbClr val="FFFFFF"/>
                </a:solidFill>
                <a:latin typeface="IBM Plex Sans"/>
                <a:ea typeface="IBM Plex Sans"/>
                <a:cs typeface="IBM Plex Sans"/>
                <a:sym typeface="IBM Plex Sans"/>
              </a:rPr>
              <a:t> Speaker notes</a:t>
            </a:r>
            <a:r>
              <a:rPr lang="en" sz="1200">
                <a:solidFill>
                  <a:srgbClr val="FFFFFF"/>
                </a:solidFill>
                <a:latin typeface="IBM Plex Sans"/>
                <a:ea typeface="IBM Plex Sans"/>
                <a:cs typeface="IBM Plex Sans"/>
                <a:sym typeface="IBM Plex Sans"/>
              </a:rPr>
              <a:t> area to </a:t>
            </a:r>
            <a:r>
              <a:rPr lang="en" sz="1200" b="1">
                <a:solidFill>
                  <a:srgbClr val="FFFFFF"/>
                </a:solidFill>
                <a:latin typeface="IBM Plex Sans"/>
                <a:ea typeface="IBM Plex Sans"/>
                <a:cs typeface="IBM Plex Sans"/>
                <a:sym typeface="IBM Plex Sans"/>
              </a:rPr>
              <a:t>remind yourself of what to say</a:t>
            </a:r>
            <a:r>
              <a:rPr lang="en" sz="1200">
                <a:solidFill>
                  <a:srgbClr val="FFFFFF"/>
                </a:solidFill>
                <a:latin typeface="IBM Plex Sans"/>
                <a:ea typeface="IBM Plex Sans"/>
                <a:cs typeface="IBM Plex Sans"/>
                <a:sym typeface="IBM Plex Sans"/>
              </a:rPr>
              <a:t>.</a:t>
            </a:r>
            <a:endParaRPr sz="1200">
              <a:solidFill>
                <a:srgbClr val="FFFFFF"/>
              </a:solidFill>
              <a:latin typeface="IBM Plex Sans"/>
              <a:ea typeface="IBM Plex Sans"/>
              <a:cs typeface="IBM Plex Sans"/>
              <a:sym typeface="IBM Plex Sans"/>
            </a:endParaRPr>
          </a:p>
        </p:txBody>
      </p:sp>
      <p:sp>
        <p:nvSpPr>
          <p:cNvPr id="67" name="Google Shape;67;p13"/>
          <p:cNvSpPr txBox="1"/>
          <p:nvPr/>
        </p:nvSpPr>
        <p:spPr>
          <a:xfrm>
            <a:off x="1692000" y="-2543612"/>
            <a:ext cx="5760900" cy="392100"/>
          </a:xfrm>
          <a:prstGeom prst="rect">
            <a:avLst/>
          </a:prstGeom>
          <a:solidFill>
            <a:schemeClr val="accent1"/>
          </a:solidFill>
          <a:ln>
            <a:noFill/>
          </a:ln>
        </p:spPr>
        <p:txBody>
          <a:bodyPr spcFirstLastPara="1" wrap="square" lIns="90000" tIns="22850" rIns="90000" bIns="22850" anchor="ctr" anchorCtr="0">
            <a:noAutofit/>
          </a:bodyPr>
          <a:lstStyle/>
          <a:p>
            <a:pPr marL="0" lvl="0" indent="0" algn="l" rtl="0">
              <a:spcBef>
                <a:spcPts val="0"/>
              </a:spcBef>
              <a:spcAft>
                <a:spcPts val="0"/>
              </a:spcAft>
              <a:buNone/>
            </a:pPr>
            <a:r>
              <a:rPr lang="en" sz="1500" b="1">
                <a:solidFill>
                  <a:srgbClr val="FFFFFF"/>
                </a:solidFill>
                <a:latin typeface="IBM Plex Sans"/>
                <a:ea typeface="IBM Plex Sans"/>
                <a:cs typeface="IBM Plex Sans"/>
                <a:sym typeface="IBM Plex Sans"/>
              </a:rPr>
              <a:t>USING THE TEMPLATE</a:t>
            </a:r>
            <a:endParaRPr sz="1500" b="1">
              <a:solidFill>
                <a:srgbClr val="FFFFFF"/>
              </a:solidFill>
              <a:latin typeface="IBM Plex Sans"/>
              <a:ea typeface="IBM Plex Sans"/>
              <a:cs typeface="IBM Plex Sans"/>
              <a:sym typeface="IBM Plex Sans"/>
            </a:endParaRPr>
          </a:p>
        </p:txBody>
      </p:sp>
      <p:sp>
        <p:nvSpPr>
          <p:cNvPr id="68" name="Google Shape;68;p13"/>
          <p:cNvSpPr txBox="1"/>
          <p:nvPr/>
        </p:nvSpPr>
        <p:spPr>
          <a:xfrm>
            <a:off x="-2553481" y="106563"/>
            <a:ext cx="2421300" cy="668400"/>
          </a:xfrm>
          <a:prstGeom prst="rect">
            <a:avLst/>
          </a:prstGeom>
          <a:solidFill>
            <a:schemeClr val="accent2"/>
          </a:solidFill>
          <a:ln>
            <a:noFill/>
          </a:ln>
        </p:spPr>
        <p:txBody>
          <a:bodyPr spcFirstLastPara="1" wrap="square" lIns="180000" tIns="67500" rIns="90000" bIns="67500" anchor="t" anchorCtr="0">
            <a:noAutofit/>
          </a:bodyPr>
          <a:lstStyle/>
          <a:p>
            <a:pPr marL="114300" lvl="0" indent="-127000" algn="l" rtl="0">
              <a:spcBef>
                <a:spcPts val="0"/>
              </a:spcBef>
              <a:spcAft>
                <a:spcPts val="0"/>
              </a:spcAft>
              <a:buClr>
                <a:srgbClr val="FFFFFF"/>
              </a:buClr>
              <a:buSzPts val="1200"/>
              <a:buFont typeface="IBM Plex Sans"/>
              <a:buAutoNum type="arabicPeriod"/>
            </a:pPr>
            <a:r>
              <a:rPr lang="en" sz="1200">
                <a:solidFill>
                  <a:srgbClr val="FFFFFF"/>
                </a:solidFill>
                <a:latin typeface="IBM Plex Sans"/>
                <a:ea typeface="IBM Plex Sans"/>
                <a:cs typeface="IBM Plex Sans"/>
                <a:sym typeface="IBM Plex Sans"/>
              </a:rPr>
              <a:t>Slide Title – Keep it succinct</a:t>
            </a:r>
            <a:endParaRPr sz="1200">
              <a:solidFill>
                <a:srgbClr val="FFFFFF"/>
              </a:solidFill>
              <a:latin typeface="IBM Plex Sans"/>
              <a:ea typeface="IBM Plex Sans"/>
              <a:cs typeface="IBM Plex Sans"/>
              <a:sym typeface="IBM Plex Sans"/>
            </a:endParaRPr>
          </a:p>
          <a:p>
            <a:pPr marL="114300" lvl="0" indent="-127000" algn="r" rtl="0">
              <a:spcBef>
                <a:spcPts val="0"/>
              </a:spcBef>
              <a:spcAft>
                <a:spcPts val="0"/>
              </a:spcAft>
              <a:buClr>
                <a:srgbClr val="FFFFFF"/>
              </a:buClr>
              <a:buSzPts val="1200"/>
              <a:buFont typeface="IBM Plex Sans"/>
              <a:buAutoNum type="arabicPeriod"/>
            </a:pPr>
            <a:r>
              <a:rPr lang="en" sz="1200">
                <a:solidFill>
                  <a:srgbClr val="FFFFFF"/>
                </a:solidFill>
                <a:latin typeface="IBM Plex Sans"/>
                <a:ea typeface="IBM Plex Sans"/>
                <a:cs typeface="IBM Plex Sans"/>
                <a:sym typeface="IBM Plex Sans"/>
              </a:rPr>
              <a:t>Subtitle for reference or short comment on title</a:t>
            </a:r>
            <a:endParaRPr sz="1200">
              <a:solidFill>
                <a:srgbClr val="FFFFFF"/>
              </a:solidFill>
              <a:latin typeface="IBM Plex Sans"/>
              <a:ea typeface="IBM Plex Sans"/>
              <a:cs typeface="IBM Plex Sans"/>
              <a:sym typeface="IBM Plex Sans"/>
            </a:endParaRPr>
          </a:p>
        </p:txBody>
      </p:sp>
      <p:sp>
        <p:nvSpPr>
          <p:cNvPr id="69" name="Google Shape;69;p13"/>
          <p:cNvSpPr txBox="1"/>
          <p:nvPr/>
        </p:nvSpPr>
        <p:spPr>
          <a:xfrm>
            <a:off x="-2553512" y="-261337"/>
            <a:ext cx="2421300" cy="392100"/>
          </a:xfrm>
          <a:prstGeom prst="rect">
            <a:avLst/>
          </a:prstGeom>
          <a:solidFill>
            <a:schemeClr val="accent1"/>
          </a:solidFill>
          <a:ln>
            <a:noFill/>
          </a:ln>
        </p:spPr>
        <p:txBody>
          <a:bodyPr spcFirstLastPara="1" wrap="square" lIns="90000" tIns="22850" rIns="90000" bIns="22850" anchor="ctr" anchorCtr="0">
            <a:noAutofit/>
          </a:bodyPr>
          <a:lstStyle/>
          <a:p>
            <a:pPr marL="0" lvl="0" indent="0" algn="l" rtl="0">
              <a:spcBef>
                <a:spcPts val="0"/>
              </a:spcBef>
              <a:spcAft>
                <a:spcPts val="0"/>
              </a:spcAft>
              <a:buNone/>
            </a:pPr>
            <a:r>
              <a:rPr lang="en" sz="1500" b="1">
                <a:solidFill>
                  <a:srgbClr val="FFFFFF"/>
                </a:solidFill>
                <a:latin typeface="IBM Plex Sans"/>
                <a:ea typeface="IBM Plex Sans"/>
                <a:cs typeface="IBM Plex Sans"/>
                <a:sym typeface="IBM Plex Sans"/>
              </a:rPr>
              <a:t>USING THE TEMPLATE</a:t>
            </a:r>
            <a:endParaRPr sz="1500" b="1">
              <a:solidFill>
                <a:srgbClr val="FFFFFF"/>
              </a:solidFill>
              <a:latin typeface="IBM Plex Sans"/>
              <a:ea typeface="IBM Plex Sans"/>
              <a:cs typeface="IBM Plex Sans"/>
              <a:sym typeface="IBM Plex Sans"/>
            </a:endParaRPr>
          </a:p>
        </p:txBody>
      </p:sp>
      <p:sp>
        <p:nvSpPr>
          <p:cNvPr id="70" name="Google Shape;70;p13"/>
          <p:cNvSpPr txBox="1"/>
          <p:nvPr/>
        </p:nvSpPr>
        <p:spPr>
          <a:xfrm>
            <a:off x="-3508712" y="1509000"/>
            <a:ext cx="3376500" cy="3550800"/>
          </a:xfrm>
          <a:prstGeom prst="rect">
            <a:avLst/>
          </a:prstGeom>
          <a:solidFill>
            <a:schemeClr val="accent2"/>
          </a:solidFill>
          <a:ln>
            <a:noFill/>
          </a:ln>
        </p:spPr>
        <p:txBody>
          <a:bodyPr spcFirstLastPara="1" wrap="square" lIns="180000" tIns="67500" rIns="90000" bIns="67500" anchor="t" anchorCtr="0">
            <a:noAutofit/>
          </a:bodyPr>
          <a:lstStyle/>
          <a:p>
            <a:pPr marL="0" lvl="0" indent="0" algn="l" rtl="0">
              <a:spcBef>
                <a:spcPts val="0"/>
              </a:spcBef>
              <a:spcAft>
                <a:spcPts val="0"/>
              </a:spcAft>
              <a:buNone/>
            </a:pPr>
            <a:r>
              <a:rPr lang="en" sz="1200">
                <a:solidFill>
                  <a:srgbClr val="FFFFFF"/>
                </a:solidFill>
                <a:latin typeface="IBM Plex Sans"/>
                <a:ea typeface="IBM Plex Sans"/>
                <a:cs typeface="IBM Plex Sans"/>
                <a:sym typeface="IBM Plex Sans"/>
              </a:rPr>
              <a:t>The font families used in this template do not comply with NYUAD’s brand guidelines. However, the “IBM Plex” and “Montserrat” families work well to cleanly present your ideas. </a:t>
            </a:r>
            <a:endParaRPr sz="1200">
              <a:solidFill>
                <a:srgbClr val="FFFFFF"/>
              </a:solidFill>
              <a:latin typeface="IBM Plex Sans"/>
              <a:ea typeface="IBM Plex Sans"/>
              <a:cs typeface="IBM Plex Sans"/>
              <a:sym typeface="IBM Plex Sans"/>
            </a:endParaRPr>
          </a:p>
          <a:p>
            <a:pPr marL="114300" lvl="0" indent="-127000" algn="l" rtl="0">
              <a:spcBef>
                <a:spcPts val="0"/>
              </a:spcBef>
              <a:spcAft>
                <a:spcPts val="0"/>
              </a:spcAft>
              <a:buClr>
                <a:srgbClr val="FFFFFF"/>
              </a:buClr>
              <a:buSzPts val="1200"/>
              <a:buFont typeface="IBM Plex Sans"/>
              <a:buChar char="●"/>
            </a:pPr>
            <a:r>
              <a:rPr lang="en" sz="1200">
                <a:solidFill>
                  <a:srgbClr val="FFFFFF"/>
                </a:solidFill>
                <a:latin typeface="IBM Plex Sans"/>
                <a:ea typeface="IBM Plex Sans"/>
                <a:cs typeface="IBM Plex Sans"/>
                <a:sym typeface="IBM Plex Sans"/>
              </a:rPr>
              <a:t>When using purely text on a slide, be selective and intentional about the words included. </a:t>
            </a:r>
            <a:endParaRPr sz="1200">
              <a:solidFill>
                <a:srgbClr val="FFFFFF"/>
              </a:solidFill>
              <a:latin typeface="IBM Plex Sans"/>
              <a:ea typeface="IBM Plex Sans"/>
              <a:cs typeface="IBM Plex Sans"/>
              <a:sym typeface="IBM Plex Sans"/>
            </a:endParaRPr>
          </a:p>
          <a:p>
            <a:pPr marL="114300" lvl="0" indent="-127000" algn="l" rtl="0">
              <a:spcBef>
                <a:spcPts val="0"/>
              </a:spcBef>
              <a:spcAft>
                <a:spcPts val="0"/>
              </a:spcAft>
              <a:buClr>
                <a:srgbClr val="FFFFFF"/>
              </a:buClr>
              <a:buSzPts val="1200"/>
              <a:buFont typeface="IBM Plex Sans"/>
              <a:buChar char="●"/>
            </a:pPr>
            <a:r>
              <a:rPr lang="en" sz="1200">
                <a:solidFill>
                  <a:srgbClr val="FFFFFF"/>
                </a:solidFill>
                <a:latin typeface="IBM Plex Sans"/>
                <a:ea typeface="IBM Plex Sans"/>
                <a:cs typeface="IBM Plex Sans"/>
                <a:sym typeface="IBM Plex Sans"/>
              </a:rPr>
              <a:t>Keep the font size as large as possible, assuming your presentation will, one day, be projected on a screen under non-ideal lighting conditions. </a:t>
            </a:r>
            <a:endParaRPr sz="1200">
              <a:solidFill>
                <a:srgbClr val="FFFFFF"/>
              </a:solidFill>
              <a:latin typeface="IBM Plex Sans"/>
              <a:ea typeface="IBM Plex Sans"/>
              <a:cs typeface="IBM Plex Sans"/>
              <a:sym typeface="IBM Plex Sans"/>
            </a:endParaRPr>
          </a:p>
          <a:p>
            <a:pPr marL="114300" lvl="0" indent="-127000" algn="l" rtl="0">
              <a:spcBef>
                <a:spcPts val="0"/>
              </a:spcBef>
              <a:spcAft>
                <a:spcPts val="0"/>
              </a:spcAft>
              <a:buClr>
                <a:srgbClr val="FFFFFF"/>
              </a:buClr>
              <a:buSzPts val="1200"/>
              <a:buFont typeface="IBM Plex Sans"/>
              <a:buChar char="●"/>
            </a:pPr>
            <a:r>
              <a:rPr lang="en" sz="1200">
                <a:solidFill>
                  <a:srgbClr val="FFFFFF"/>
                </a:solidFill>
                <a:latin typeface="IBM Plex Sans"/>
                <a:ea typeface="IBM Plex Sans"/>
                <a:cs typeface="IBM Plex Sans"/>
                <a:sym typeface="IBM Plex Sans"/>
              </a:rPr>
              <a:t>Use </a:t>
            </a:r>
            <a:r>
              <a:rPr lang="en" sz="1200" b="1">
                <a:solidFill>
                  <a:srgbClr val="FFFFFF"/>
                </a:solidFill>
                <a:latin typeface="IBM Plex Sans"/>
                <a:ea typeface="IBM Plex Sans"/>
                <a:cs typeface="IBM Plex Sans"/>
                <a:sym typeface="IBM Plex Sans"/>
              </a:rPr>
              <a:t>text</a:t>
            </a:r>
            <a:r>
              <a:rPr lang="en" sz="1200">
                <a:solidFill>
                  <a:srgbClr val="FFFFFF"/>
                </a:solidFill>
                <a:latin typeface="IBM Plex Sans"/>
                <a:ea typeface="IBM Plex Sans"/>
                <a:cs typeface="IBM Plex Sans"/>
                <a:sym typeface="IBM Plex Sans"/>
              </a:rPr>
              <a:t> </a:t>
            </a:r>
            <a:r>
              <a:rPr lang="en" sz="1200" i="1" u="sng">
                <a:solidFill>
                  <a:srgbClr val="FFFFFF"/>
                </a:solidFill>
                <a:latin typeface="IBM Plex Sans"/>
                <a:ea typeface="IBM Plex Sans"/>
                <a:cs typeface="IBM Plex Sans"/>
                <a:sym typeface="IBM Plex Sans"/>
              </a:rPr>
              <a:t>formatting</a:t>
            </a:r>
            <a:r>
              <a:rPr lang="en" sz="1200">
                <a:solidFill>
                  <a:srgbClr val="FFFFFF"/>
                </a:solidFill>
                <a:latin typeface="IBM Plex Sans"/>
                <a:ea typeface="IBM Plex Sans"/>
                <a:cs typeface="IBM Plex Sans"/>
                <a:sym typeface="IBM Plex Sans"/>
              </a:rPr>
              <a:t> to highlight important words or phrases within the body of your text. </a:t>
            </a:r>
            <a:endParaRPr sz="1200">
              <a:solidFill>
                <a:srgbClr val="FFFFFF"/>
              </a:solidFill>
              <a:latin typeface="IBM Plex Sans"/>
              <a:ea typeface="IBM Plex Sans"/>
              <a:cs typeface="IBM Plex Sans"/>
              <a:sym typeface="IBM Plex Sans"/>
            </a:endParaRPr>
          </a:p>
          <a:p>
            <a:pPr marL="114300" lvl="0" indent="-127000" algn="l" rtl="0">
              <a:spcBef>
                <a:spcPts val="0"/>
              </a:spcBef>
              <a:spcAft>
                <a:spcPts val="0"/>
              </a:spcAft>
              <a:buClr>
                <a:srgbClr val="FFFFFF"/>
              </a:buClr>
              <a:buSzPts val="1200"/>
              <a:buFont typeface="IBM Plex Sans"/>
              <a:buChar char="●"/>
            </a:pPr>
            <a:r>
              <a:rPr lang="en" sz="1200">
                <a:solidFill>
                  <a:srgbClr val="FFFFFF"/>
                </a:solidFill>
                <a:latin typeface="IBM Plex Sans"/>
                <a:ea typeface="IBM Plex Sans"/>
                <a:cs typeface="IBM Plex Sans"/>
                <a:sym typeface="IBM Plex Sans"/>
              </a:rPr>
              <a:t>Avoid the temptation, encouraged by most presentation software, to only use bulleted or numbered lists.</a:t>
            </a:r>
            <a:endParaRPr sz="1200">
              <a:solidFill>
                <a:srgbClr val="FFFFFF"/>
              </a:solidFill>
              <a:latin typeface="IBM Plex Sans"/>
              <a:ea typeface="IBM Plex Sans"/>
              <a:cs typeface="IBM Plex Sans"/>
              <a:sym typeface="IBM Plex Sans"/>
            </a:endParaRPr>
          </a:p>
        </p:txBody>
      </p:sp>
      <p:sp>
        <p:nvSpPr>
          <p:cNvPr id="71" name="Google Shape;71;p13"/>
          <p:cNvSpPr txBox="1"/>
          <p:nvPr/>
        </p:nvSpPr>
        <p:spPr>
          <a:xfrm>
            <a:off x="-3508712" y="1116900"/>
            <a:ext cx="3376500" cy="392100"/>
          </a:xfrm>
          <a:prstGeom prst="rect">
            <a:avLst/>
          </a:prstGeom>
          <a:solidFill>
            <a:schemeClr val="accent1"/>
          </a:solidFill>
          <a:ln>
            <a:noFill/>
          </a:ln>
        </p:spPr>
        <p:txBody>
          <a:bodyPr spcFirstLastPara="1" wrap="square" lIns="90000" tIns="22850" rIns="22850" bIns="22850" anchor="ctr" anchorCtr="0">
            <a:noAutofit/>
          </a:bodyPr>
          <a:lstStyle/>
          <a:p>
            <a:pPr marL="0" lvl="0" indent="0" algn="l" rtl="0">
              <a:spcBef>
                <a:spcPts val="0"/>
              </a:spcBef>
              <a:spcAft>
                <a:spcPts val="0"/>
              </a:spcAft>
              <a:buNone/>
            </a:pPr>
            <a:r>
              <a:rPr lang="en" sz="1500" b="1">
                <a:solidFill>
                  <a:srgbClr val="FFFFFF"/>
                </a:solidFill>
                <a:latin typeface="IBM Plex Sans"/>
                <a:ea typeface="IBM Plex Sans"/>
                <a:cs typeface="IBM Plex Sans"/>
                <a:sym typeface="IBM Plex Sans"/>
              </a:rPr>
              <a:t>USING THE TEMPLATE</a:t>
            </a:r>
            <a:endParaRPr sz="1500" b="1">
              <a:solidFill>
                <a:srgbClr val="FFFFFF"/>
              </a:solidFill>
              <a:latin typeface="IBM Plex Sans"/>
              <a:ea typeface="IBM Plex Sans"/>
              <a:cs typeface="IBM Plex Sans"/>
              <a:sym typeface="IBM Plex Sans"/>
            </a:endParaRPr>
          </a:p>
        </p:txBody>
      </p:sp>
    </p:spTree>
  </p:cSld>
  <p:clrMapOvr>
    <a:masterClrMapping/>
  </p:clrMapOvr>
  <p:extLst>
    <p:ext uri="{DCECCB84-F9BA-43D5-87BE-67443E8EF086}">
      <p15:sldGuideLst xmlns:p15="http://schemas.microsoft.com/office/powerpoint/2012/main">
        <p15:guide id="1" pos="108">
          <p15:clr>
            <a:schemeClr val="accent4"/>
          </p15:clr>
        </p15:guide>
        <p15:guide id="2" orient="horz" pos="108">
          <p15:clr>
            <a:schemeClr val="accent4"/>
          </p15:clr>
        </p15:guide>
        <p15:guide id="3" pos="5652">
          <p15:clr>
            <a:schemeClr val="accent4"/>
          </p15:clr>
        </p15:guide>
        <p15:guide id="4" orient="horz" pos="3187">
          <p15:clr>
            <a:schemeClr val="accent4"/>
          </p15:clr>
        </p15:guide>
        <p15:guide id="5" orient="horz" pos="355">
          <p15:clr>
            <a:schemeClr val="accent3"/>
          </p15:clr>
        </p15:guide>
        <p15:guide id="6" orient="horz" pos="596">
          <p15:clr>
            <a:schemeClr val="accent3"/>
          </p15:clr>
        </p15:guide>
        <p15:guide id="7" orient="horz" pos="488">
          <p15:clr>
            <a:schemeClr val="accent3"/>
          </p15:clr>
        </p15:guide>
        <p15:guide id="8" pos="323">
          <p15:clr>
            <a:schemeClr val="accent3"/>
          </p15:clr>
        </p15:guide>
        <p15:guide id="9" pos="4695">
          <p15:clr>
            <a:schemeClr val="accent1"/>
          </p15:clr>
        </p15:guide>
        <p15:guide id="10" pos="1066">
          <p15:clr>
            <a:schemeClr val="accent1"/>
          </p15:clr>
        </p15:guide>
        <p15:guide id="11" orient="horz" pos="3080">
          <p15:clr>
            <a:schemeClr val="accent3"/>
          </p15:clr>
        </p15:guide>
        <p15:guide id="12" pos="5437">
          <p15:clr>
            <a:schemeClr val="accent3"/>
          </p15:clr>
        </p15:guide>
        <p15:guide id="13" orient="horz" pos="704">
          <p15:clr>
            <a:schemeClr val="accent1"/>
          </p15:clr>
        </p15:guide>
        <p15:guide id="14" orient="horz" pos="2820">
          <p15:clr>
            <a:schemeClr val="accent1"/>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2306.08538.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arxiv.org/pdf/2107.12342.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50000">
              <a:srgbClr val="361E74"/>
            </a:gs>
            <a:gs pos="100000">
              <a:srgbClr val="3D85C6"/>
            </a:gs>
          </a:gsLst>
          <a:lin ang="5400012" scaled="0"/>
        </a:gra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body" idx="4"/>
          </p:nvPr>
        </p:nvSpPr>
        <p:spPr>
          <a:xfrm>
            <a:off x="1691550" y="1116891"/>
            <a:ext cx="5760900" cy="3360600"/>
          </a:xfrm>
          <a:prstGeom prst="rect">
            <a:avLst/>
          </a:prstGeom>
        </p:spPr>
        <p:txBody>
          <a:bodyPr spcFirstLastPara="1" wrap="square" lIns="171000" tIns="0" rIns="0" bIns="0" anchor="ctr" anchorCtr="0">
            <a:normAutofit/>
          </a:bodyPr>
          <a:lstStyle/>
          <a:p>
            <a:pPr marL="0" lvl="0" indent="0" algn="ctr" rtl="0">
              <a:lnSpc>
                <a:spcPct val="95000"/>
              </a:lnSpc>
              <a:spcBef>
                <a:spcPts val="0"/>
              </a:spcBef>
              <a:spcAft>
                <a:spcPts val="1200"/>
              </a:spcAft>
              <a:buSzPts val="1018"/>
              <a:buNone/>
            </a:pPr>
            <a:r>
              <a:rPr lang="en" sz="3550" b="1" i="1"/>
              <a:t>Polynomial Approximation of Machine Learning Models</a:t>
            </a:r>
            <a:endParaRPr sz="1237" i="1"/>
          </a:p>
        </p:txBody>
      </p:sp>
      <p:sp>
        <p:nvSpPr>
          <p:cNvPr id="77" name="Google Shape;77;p14"/>
          <p:cNvSpPr txBox="1">
            <a:spLocks noGrp="1"/>
          </p:cNvSpPr>
          <p:nvPr>
            <p:ph type="sldNum" idx="12"/>
          </p:nvPr>
        </p:nvSpPr>
        <p:spPr>
          <a:xfrm>
            <a:off x="8829000" y="4924800"/>
            <a:ext cx="144000" cy="135000"/>
          </a:xfrm>
          <a:prstGeom prst="rect">
            <a:avLst/>
          </a:prstGeom>
          <a:ln w="19050" cap="flat" cmpd="sng">
            <a:solidFill>
              <a:srgbClr val="000000"/>
            </a:solidFill>
            <a:prstDash val="solid"/>
            <a:round/>
            <a:headEnd type="none" w="sm" len="sm"/>
            <a:tailEnd type="none" w="sm" len="sm"/>
          </a:ln>
        </p:spPr>
        <p:txBody>
          <a:bodyPr spcFirstLastPara="1" wrap="square" lIns="0" tIns="0" rIns="0" bIns="0" anchor="ctr" anchorCtr="0">
            <a:normAutofit/>
          </a:bodyPr>
          <a:lstStyle/>
          <a:p>
            <a:pPr marL="0" lvl="0" indent="0" algn="ctr" rtl="0">
              <a:spcBef>
                <a:spcPts val="0"/>
              </a:spcBef>
              <a:spcAft>
                <a:spcPts val="0"/>
              </a:spcAft>
              <a:buClr>
                <a:srgbClr val="53585F"/>
              </a:buClr>
              <a:buFont typeface="Arial"/>
              <a:buNone/>
            </a:pPr>
            <a:fld id="{00000000-1234-1234-1234-123412341234}" type="slidenum">
              <a:rPr lang="en"/>
              <a:t>1</a:t>
            </a:fld>
            <a:endParaRPr/>
          </a:p>
        </p:txBody>
      </p:sp>
      <p:sp>
        <p:nvSpPr>
          <p:cNvPr id="78" name="Google Shape;78;p14"/>
          <p:cNvSpPr txBox="1">
            <a:spLocks noGrp="1"/>
          </p:cNvSpPr>
          <p:nvPr>
            <p:ph type="body" idx="2"/>
          </p:nvPr>
        </p:nvSpPr>
        <p:spPr>
          <a:xfrm>
            <a:off x="105100" y="4354650"/>
            <a:ext cx="3512700" cy="498000"/>
          </a:xfrm>
          <a:prstGeom prst="rect">
            <a:avLst/>
          </a:prstGeom>
        </p:spPr>
        <p:txBody>
          <a:bodyPr spcFirstLastPara="1" wrap="square" lIns="45725" tIns="22850" rIns="22850" bIns="22850" anchor="ctr" anchorCtr="0">
            <a:normAutofit lnSpcReduction="20000"/>
          </a:bodyPr>
          <a:lstStyle/>
          <a:p>
            <a:pPr marL="0" lvl="0" indent="0" algn="l" rtl="0">
              <a:lnSpc>
                <a:spcPct val="100000"/>
              </a:lnSpc>
              <a:spcBef>
                <a:spcPts val="0"/>
              </a:spcBef>
              <a:spcAft>
                <a:spcPts val="0"/>
              </a:spcAft>
              <a:buClr>
                <a:schemeClr val="dk1"/>
              </a:buClr>
              <a:buSzPts val="300"/>
              <a:buFont typeface="Arial"/>
              <a:buNone/>
            </a:pPr>
            <a:r>
              <a:rPr lang="en" sz="1100">
                <a:solidFill>
                  <a:schemeClr val="lt1"/>
                </a:solidFill>
                <a:latin typeface="Montserrat"/>
                <a:ea typeface="Montserrat"/>
                <a:cs typeface="Montserrat"/>
                <a:sym typeface="Montserrat"/>
              </a:rPr>
              <a:t>Prepared by Symbat Bekzhigit</a:t>
            </a:r>
            <a:endParaRPr sz="1100">
              <a:solidFill>
                <a:schemeClr val="lt1"/>
              </a:solidFill>
              <a:latin typeface="Montserrat"/>
              <a:ea typeface="Montserrat"/>
              <a:cs typeface="Montserrat"/>
              <a:sym typeface="Montserrat"/>
            </a:endParaRPr>
          </a:p>
          <a:p>
            <a:pPr marL="0" lvl="0" indent="0" algn="l" rtl="0">
              <a:lnSpc>
                <a:spcPct val="100000"/>
              </a:lnSpc>
              <a:spcBef>
                <a:spcPts val="1200"/>
              </a:spcBef>
              <a:spcAft>
                <a:spcPts val="1200"/>
              </a:spcAft>
              <a:buClr>
                <a:schemeClr val="dk1"/>
              </a:buClr>
              <a:buSzPts val="300"/>
              <a:buFont typeface="Arial"/>
              <a:buNone/>
            </a:pPr>
            <a:r>
              <a:rPr lang="en" sz="1100">
                <a:solidFill>
                  <a:schemeClr val="lt1"/>
                </a:solidFill>
                <a:latin typeface="Montserrat"/>
                <a:ea typeface="Montserrat"/>
                <a:cs typeface="Montserrat"/>
                <a:sym typeface="Montserrat"/>
              </a:rPr>
              <a:t>Supervisors: Eduardo Chielle, Manaar Alam</a:t>
            </a:r>
            <a:endParaRPr sz="1100">
              <a:solidFill>
                <a:schemeClr val="lt1"/>
              </a:solidFill>
              <a:latin typeface="Montserrat"/>
              <a:ea typeface="Montserrat"/>
              <a:cs typeface="Montserrat"/>
              <a:sym typeface="Montserrat"/>
            </a:endParaRPr>
          </a:p>
        </p:txBody>
      </p:sp>
      <p:sp>
        <p:nvSpPr>
          <p:cNvPr id="79" name="Google Shape;79;p14"/>
          <p:cNvSpPr txBox="1">
            <a:spLocks noGrp="1"/>
          </p:cNvSpPr>
          <p:nvPr>
            <p:ph type="body" idx="3"/>
          </p:nvPr>
        </p:nvSpPr>
        <p:spPr>
          <a:xfrm>
            <a:off x="3684150" y="4924800"/>
            <a:ext cx="5145000" cy="135000"/>
          </a:xfrm>
          <a:prstGeom prst="rect">
            <a:avLst/>
          </a:prstGeom>
        </p:spPr>
        <p:txBody>
          <a:bodyPr spcFirstLastPara="1" wrap="square" lIns="22850" tIns="22850" rIns="45725" bIns="22850" anchor="ctr" anchorCtr="0">
            <a:normAutofit lnSpcReduction="20000"/>
          </a:bodyPr>
          <a:lstStyle/>
          <a:p>
            <a:pPr marL="0" lvl="0" indent="0" algn="r" rtl="0">
              <a:spcBef>
                <a:spcPts val="0"/>
              </a:spcBef>
              <a:spcAft>
                <a:spcPts val="1200"/>
              </a:spcAft>
              <a:buClr>
                <a:schemeClr val="dk1"/>
              </a:buClr>
              <a:buSzPts val="300"/>
              <a:buFont typeface="Arial"/>
              <a:buNone/>
            </a:pPr>
            <a:r>
              <a:rPr lang="en">
                <a:solidFill>
                  <a:schemeClr val="lt1"/>
                </a:solidFill>
                <a:latin typeface="Montserrat"/>
                <a:ea typeface="Montserrat"/>
                <a:cs typeface="Montserrat"/>
                <a:sym typeface="Montserrat"/>
              </a:rPr>
              <a:t>Engineering Ethics  |  Spring 2023  | </a:t>
            </a:r>
            <a:r>
              <a:rPr lang="en" b="1">
                <a:solidFill>
                  <a:schemeClr val="lt1"/>
                </a:solidFill>
                <a:latin typeface="Montserrat"/>
                <a:ea typeface="Montserrat"/>
                <a:cs typeface="Montserrat"/>
                <a:sym typeface="Montserrat"/>
              </a:rPr>
              <a:t> Self-driving cars</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body" idx="1"/>
          </p:nvPr>
        </p:nvSpPr>
        <p:spPr>
          <a:xfrm>
            <a:off x="455100" y="1026000"/>
            <a:ext cx="3840900" cy="14859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600" b="1">
                <a:solidFill>
                  <a:srgbClr val="4D5968"/>
                </a:solidFill>
                <a:highlight>
                  <a:srgbClr val="FFFFFF"/>
                </a:highlight>
              </a:rPr>
              <a:t>2. Source Code</a:t>
            </a:r>
            <a:endParaRPr sz="1600" b="1">
              <a:solidFill>
                <a:srgbClr val="4D5968"/>
              </a:solidFill>
              <a:highlight>
                <a:srgbClr val="FFFFFF"/>
              </a:highlight>
            </a:endParaRPr>
          </a:p>
          <a:p>
            <a:pPr marL="0" lvl="0" indent="0" algn="l" rtl="0">
              <a:lnSpc>
                <a:spcPct val="105000"/>
              </a:lnSpc>
              <a:spcBef>
                <a:spcPts val="1200"/>
              </a:spcBef>
              <a:spcAft>
                <a:spcPts val="1200"/>
              </a:spcAft>
              <a:buNone/>
            </a:pPr>
            <a:r>
              <a:rPr lang="en" sz="1600">
                <a:solidFill>
                  <a:srgbClr val="4D5968"/>
                </a:solidFill>
                <a:highlight>
                  <a:srgbClr val="FFFFFF"/>
                </a:highlight>
              </a:rPr>
              <a:t>GitHub repository with the code of the algorithms used, training code, etc.</a:t>
            </a:r>
            <a:endParaRPr sz="1600">
              <a:solidFill>
                <a:srgbClr val="4D5968"/>
              </a:solidFill>
              <a:highlight>
                <a:srgbClr val="FFFFFF"/>
              </a:highlight>
            </a:endParaRPr>
          </a:p>
        </p:txBody>
      </p:sp>
      <p:sp>
        <p:nvSpPr>
          <p:cNvPr id="193" name="Google Shape;193;p23"/>
          <p:cNvSpPr txBox="1">
            <a:spLocks noGrp="1"/>
          </p:cNvSpPr>
          <p:nvPr>
            <p:ph type="title"/>
          </p:nvPr>
        </p:nvSpPr>
        <p:spPr>
          <a:xfrm>
            <a:off x="455100" y="453300"/>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100"/>
              <a:buNone/>
            </a:pPr>
            <a:r>
              <a:rPr lang="en" sz="2200">
                <a:highlight>
                  <a:srgbClr val="D9D2E9"/>
                </a:highlight>
              </a:rPr>
              <a:t>Deliverable</a:t>
            </a:r>
            <a:endParaRPr sz="2200">
              <a:highlight>
                <a:srgbClr val="D9D2E9"/>
              </a:highlight>
            </a:endParaRPr>
          </a:p>
        </p:txBody>
      </p:sp>
      <p:sp>
        <p:nvSpPr>
          <p:cNvPr id="194" name="Google Shape;194;p23"/>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195;p23"/>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196" name="Google Shape;196;p23"/>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197" name="Google Shape;197;p23"/>
          <p:cNvSpPr txBox="1"/>
          <p:nvPr/>
        </p:nvSpPr>
        <p:spPr>
          <a:xfrm>
            <a:off x="215875" y="4868525"/>
            <a:ext cx="3261300" cy="50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500" b="1">
                <a:solidFill>
                  <a:srgbClr val="674EA7"/>
                </a:solidFill>
                <a:latin typeface="Montserrat"/>
                <a:ea typeface="Montserrat"/>
                <a:cs typeface="Montserrat"/>
                <a:sym typeface="Montserrat"/>
              </a:rPr>
              <a:t>Symbat Bekzhigit</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b="1">
              <a:solidFill>
                <a:srgbClr val="674EA7"/>
              </a:solidFill>
              <a:latin typeface="Montserrat"/>
              <a:ea typeface="Montserrat"/>
              <a:cs typeface="Montserrat"/>
              <a:sym typeface="Montserrat"/>
            </a:endParaRPr>
          </a:p>
        </p:txBody>
      </p:sp>
      <p:sp>
        <p:nvSpPr>
          <p:cNvPr id="198" name="Google Shape;198;p23"/>
          <p:cNvSpPr txBox="1"/>
          <p:nvPr/>
        </p:nvSpPr>
        <p:spPr>
          <a:xfrm>
            <a:off x="6793325" y="4868525"/>
            <a:ext cx="3000000" cy="50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500">
                <a:solidFill>
                  <a:srgbClr val="674EA7"/>
                </a:solidFill>
                <a:latin typeface="Montserrat"/>
                <a:ea typeface="Montserrat"/>
                <a:cs typeface="Montserrat"/>
                <a:sym typeface="Montserrat"/>
              </a:rPr>
              <a:t>NYU Abu Dhabi</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a:solidFill>
                <a:srgbClr val="674EA7"/>
              </a:solidFill>
              <a:latin typeface="Montserrat"/>
              <a:ea typeface="Montserrat"/>
              <a:cs typeface="Montserrat"/>
              <a:sym typeface="Montserrat"/>
            </a:endParaRPr>
          </a:p>
        </p:txBody>
      </p:sp>
      <p:sp>
        <p:nvSpPr>
          <p:cNvPr id="199" name="Google Shape;199;p23"/>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6</a:t>
            </a:r>
            <a:endParaRPr sz="500" b="1">
              <a:solidFill>
                <a:srgbClr val="674EA7"/>
              </a:solidFill>
              <a:latin typeface="Montserrat"/>
              <a:ea typeface="Montserrat"/>
              <a:cs typeface="Montserrat"/>
              <a:sym typeface="Montserrat"/>
            </a:endParaRPr>
          </a:p>
        </p:txBody>
      </p:sp>
      <p:pic>
        <p:nvPicPr>
          <p:cNvPr id="200" name="Google Shape;200;p23"/>
          <p:cNvPicPr preferRelativeResize="0"/>
          <p:nvPr/>
        </p:nvPicPr>
        <p:blipFill>
          <a:blip r:embed="rId3">
            <a:alphaModFix/>
          </a:blip>
          <a:stretch>
            <a:fillRect/>
          </a:stretch>
        </p:blipFill>
        <p:spPr>
          <a:xfrm>
            <a:off x="4633200" y="726650"/>
            <a:ext cx="3964399" cy="3926101"/>
          </a:xfrm>
          <a:prstGeom prst="rect">
            <a:avLst/>
          </a:prstGeom>
          <a:noFill/>
          <a:ln>
            <a:noFill/>
          </a:ln>
        </p:spPr>
      </p:pic>
      <p:pic>
        <p:nvPicPr>
          <p:cNvPr id="201" name="Google Shape;201;p23"/>
          <p:cNvPicPr preferRelativeResize="0"/>
          <p:nvPr/>
        </p:nvPicPr>
        <p:blipFill>
          <a:blip r:embed="rId4">
            <a:alphaModFix/>
          </a:blip>
          <a:stretch>
            <a:fillRect/>
          </a:stretch>
        </p:blipFill>
        <p:spPr>
          <a:xfrm>
            <a:off x="667900" y="2237200"/>
            <a:ext cx="3415293" cy="2523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24"/>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7" name="Google Shape;207;p24"/>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208" name="Google Shape;208;p24"/>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209" name="Google Shape;209;p24"/>
          <p:cNvSpPr txBox="1"/>
          <p:nvPr/>
        </p:nvSpPr>
        <p:spPr>
          <a:xfrm>
            <a:off x="215875" y="4868525"/>
            <a:ext cx="32613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b="1">
                <a:solidFill>
                  <a:srgbClr val="674EA7"/>
                </a:solidFill>
                <a:latin typeface="Montserrat"/>
                <a:ea typeface="Montserrat"/>
                <a:cs typeface="Montserrat"/>
                <a:sym typeface="Montserrat"/>
              </a:rPr>
              <a:t>Tomiris Doskhozhina, Shajee’ah Ramjaun, Samira Aldybergenova, Symbat Bekzhigit</a:t>
            </a:r>
            <a:endParaRPr sz="500" b="1">
              <a:solidFill>
                <a:srgbClr val="674EA7"/>
              </a:solidFill>
              <a:latin typeface="Montserrat"/>
              <a:ea typeface="Montserrat"/>
              <a:cs typeface="Montserrat"/>
              <a:sym typeface="Montserrat"/>
            </a:endParaRPr>
          </a:p>
        </p:txBody>
      </p:sp>
      <p:sp>
        <p:nvSpPr>
          <p:cNvPr id="210" name="Google Shape;210;p24"/>
          <p:cNvSpPr txBox="1"/>
          <p:nvPr/>
        </p:nvSpPr>
        <p:spPr>
          <a:xfrm>
            <a:off x="6793325" y="4868525"/>
            <a:ext cx="30000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Engineering ethics | Spring 2023 | </a:t>
            </a:r>
            <a:r>
              <a:rPr lang="en" sz="500" b="1">
                <a:solidFill>
                  <a:srgbClr val="674EA7"/>
                </a:solidFill>
                <a:latin typeface="Montserrat"/>
                <a:ea typeface="Montserrat"/>
                <a:cs typeface="Montserrat"/>
                <a:sym typeface="Montserrat"/>
              </a:rPr>
              <a:t>Self-driving cars </a:t>
            </a:r>
            <a:endParaRPr sz="500" b="1">
              <a:solidFill>
                <a:srgbClr val="674EA7"/>
              </a:solidFill>
              <a:latin typeface="Montserrat"/>
              <a:ea typeface="Montserrat"/>
              <a:cs typeface="Montserrat"/>
              <a:sym typeface="Montserrat"/>
            </a:endParaRPr>
          </a:p>
        </p:txBody>
      </p:sp>
      <p:sp>
        <p:nvSpPr>
          <p:cNvPr id="211" name="Google Shape;211;p24"/>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8</a:t>
            </a:r>
            <a:endParaRPr sz="500" b="1">
              <a:solidFill>
                <a:srgbClr val="674EA7"/>
              </a:solidFill>
              <a:latin typeface="Montserrat"/>
              <a:ea typeface="Montserrat"/>
              <a:cs typeface="Montserrat"/>
              <a:sym typeface="Montserrat"/>
            </a:endParaRPr>
          </a:p>
        </p:txBody>
      </p:sp>
      <p:sp>
        <p:nvSpPr>
          <p:cNvPr id="212" name="Google Shape;212;p24"/>
          <p:cNvSpPr txBox="1"/>
          <p:nvPr/>
        </p:nvSpPr>
        <p:spPr>
          <a:xfrm>
            <a:off x="1973625" y="947725"/>
            <a:ext cx="4297500" cy="28395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5000">
                <a:solidFill>
                  <a:schemeClr val="dk1"/>
                </a:solidFill>
                <a:highlight>
                  <a:schemeClr val="lt1"/>
                </a:highlight>
              </a:rPr>
              <a:t>Feedback</a:t>
            </a:r>
            <a:endParaRPr sz="5000">
              <a:solidFill>
                <a:schemeClr val="dk1"/>
              </a:solidFill>
              <a:highlight>
                <a:schemeClr val="lt1"/>
              </a:highlight>
            </a:endParaRPr>
          </a:p>
          <a:p>
            <a:pPr marL="0" lvl="0" indent="0" algn="ctr" rtl="0">
              <a:lnSpc>
                <a:spcPct val="115000"/>
              </a:lnSpc>
              <a:spcBef>
                <a:spcPts val="1000"/>
              </a:spcBef>
              <a:spcAft>
                <a:spcPts val="0"/>
              </a:spcAft>
              <a:buNone/>
            </a:pPr>
            <a:r>
              <a:rPr lang="en" sz="4200">
                <a:solidFill>
                  <a:srgbClr val="674EA7"/>
                </a:solidFill>
                <a:highlight>
                  <a:schemeClr val="lt1"/>
                </a:highlight>
              </a:rPr>
              <a:t>&amp;</a:t>
            </a:r>
            <a:endParaRPr sz="4200">
              <a:solidFill>
                <a:srgbClr val="674EA7"/>
              </a:solidFill>
              <a:highlight>
                <a:schemeClr val="lt1"/>
              </a:highlight>
            </a:endParaRPr>
          </a:p>
          <a:p>
            <a:pPr marL="0" lvl="0" indent="0" algn="ctr" rtl="0">
              <a:lnSpc>
                <a:spcPct val="115000"/>
              </a:lnSpc>
              <a:spcBef>
                <a:spcPts val="1000"/>
              </a:spcBef>
              <a:spcAft>
                <a:spcPts val="1000"/>
              </a:spcAft>
              <a:buClr>
                <a:schemeClr val="dk1"/>
              </a:buClr>
              <a:buSzPts val="1100"/>
              <a:buFont typeface="Arial"/>
              <a:buNone/>
            </a:pPr>
            <a:r>
              <a:rPr lang="en" sz="5000">
                <a:solidFill>
                  <a:schemeClr val="dk1"/>
                </a:solidFill>
                <a:highlight>
                  <a:schemeClr val="lt1"/>
                </a:highlight>
              </a:rPr>
              <a:t>Thank you!</a:t>
            </a:r>
            <a:endParaRPr sz="5000">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4A7D6"/>
        </a:solidFill>
        <a:effectLst/>
      </p:bgPr>
    </p:bg>
    <p:spTree>
      <p:nvGrpSpPr>
        <p:cNvPr id="1" name="Shape 216"/>
        <p:cNvGrpSpPr/>
        <p:nvPr/>
      </p:nvGrpSpPr>
      <p:grpSpPr>
        <a:xfrm>
          <a:off x="0" y="0"/>
          <a:ext cx="0" cy="0"/>
          <a:chOff x="0" y="0"/>
          <a:chExt cx="0" cy="0"/>
        </a:xfrm>
      </p:grpSpPr>
      <p:sp>
        <p:nvSpPr>
          <p:cNvPr id="217" name="Google Shape;217;p25"/>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 name="Google Shape;218;p25"/>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219" name="Google Shape;219;p25"/>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220" name="Google Shape;220;p25"/>
          <p:cNvSpPr txBox="1"/>
          <p:nvPr/>
        </p:nvSpPr>
        <p:spPr>
          <a:xfrm>
            <a:off x="215875" y="4868525"/>
            <a:ext cx="32613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b="1">
                <a:solidFill>
                  <a:srgbClr val="674EA7"/>
                </a:solidFill>
                <a:latin typeface="Montserrat"/>
                <a:ea typeface="Montserrat"/>
                <a:cs typeface="Montserrat"/>
                <a:sym typeface="Montserrat"/>
              </a:rPr>
              <a:t>Tomiris Doskhozhina, Shajee’ah Ramjaun, Samira Aldybergenova, Symbat Bekzhigit</a:t>
            </a:r>
            <a:endParaRPr sz="500" b="1">
              <a:solidFill>
                <a:srgbClr val="674EA7"/>
              </a:solidFill>
              <a:latin typeface="Montserrat"/>
              <a:ea typeface="Montserrat"/>
              <a:cs typeface="Montserrat"/>
              <a:sym typeface="Montserrat"/>
            </a:endParaRPr>
          </a:p>
        </p:txBody>
      </p:sp>
      <p:sp>
        <p:nvSpPr>
          <p:cNvPr id="221" name="Google Shape;221;p25"/>
          <p:cNvSpPr txBox="1"/>
          <p:nvPr/>
        </p:nvSpPr>
        <p:spPr>
          <a:xfrm>
            <a:off x="6793325" y="4868525"/>
            <a:ext cx="30000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Engineering ethics | Spring 2023 | </a:t>
            </a:r>
            <a:r>
              <a:rPr lang="en" sz="500" b="1">
                <a:solidFill>
                  <a:srgbClr val="674EA7"/>
                </a:solidFill>
                <a:latin typeface="Montserrat"/>
                <a:ea typeface="Montserrat"/>
                <a:cs typeface="Montserrat"/>
                <a:sym typeface="Montserrat"/>
              </a:rPr>
              <a:t>Self-driving cars </a:t>
            </a:r>
            <a:endParaRPr sz="500" b="1">
              <a:solidFill>
                <a:srgbClr val="674EA7"/>
              </a:solidFill>
              <a:latin typeface="Montserrat"/>
              <a:ea typeface="Montserrat"/>
              <a:cs typeface="Montserrat"/>
              <a:sym typeface="Montserrat"/>
            </a:endParaRPr>
          </a:p>
        </p:txBody>
      </p:sp>
      <p:sp>
        <p:nvSpPr>
          <p:cNvPr id="222" name="Google Shape;222;p25"/>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8</a:t>
            </a:r>
            <a:endParaRPr sz="500" b="1">
              <a:solidFill>
                <a:srgbClr val="674EA7"/>
              </a:solidFill>
              <a:latin typeface="Montserrat"/>
              <a:ea typeface="Montserrat"/>
              <a:cs typeface="Montserrat"/>
              <a:sym typeface="Montserrat"/>
            </a:endParaRPr>
          </a:p>
        </p:txBody>
      </p:sp>
      <p:sp>
        <p:nvSpPr>
          <p:cNvPr id="223" name="Google Shape;223;p25"/>
          <p:cNvSpPr txBox="1"/>
          <p:nvPr/>
        </p:nvSpPr>
        <p:spPr>
          <a:xfrm>
            <a:off x="2158425" y="1894950"/>
            <a:ext cx="4297500" cy="95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5000">
                <a:solidFill>
                  <a:schemeClr val="dk1"/>
                </a:solidFill>
                <a:highlight>
                  <a:srgbClr val="B4A7D6"/>
                </a:highlight>
              </a:rPr>
              <a:t>Q&amp;A      </a:t>
            </a:r>
            <a:endParaRPr sz="5000">
              <a:solidFill>
                <a:schemeClr val="dk1"/>
              </a:solidFill>
              <a:highlight>
                <a:srgbClr val="B4A7D6"/>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509875" y="480833"/>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900">
                <a:solidFill>
                  <a:srgbClr val="222222"/>
                </a:solidFill>
                <a:highlight>
                  <a:srgbClr val="D9D2E9"/>
                </a:highlight>
              </a:rPr>
              <a:t>The problem addressed</a:t>
            </a:r>
            <a:endParaRPr sz="1900">
              <a:highlight>
                <a:srgbClr val="D9D2E9"/>
              </a:highlight>
            </a:endParaRPr>
          </a:p>
        </p:txBody>
      </p:sp>
      <p:sp>
        <p:nvSpPr>
          <p:cNvPr id="85" name="Google Shape;85;p15"/>
          <p:cNvSpPr txBox="1">
            <a:spLocks noGrp="1"/>
          </p:cNvSpPr>
          <p:nvPr>
            <p:ph type="body" idx="1"/>
          </p:nvPr>
        </p:nvSpPr>
        <p:spPr>
          <a:xfrm>
            <a:off x="450900" y="1053525"/>
            <a:ext cx="79557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500">
                <a:solidFill>
                  <a:schemeClr val="dk1"/>
                </a:solidFill>
                <a:highlight>
                  <a:schemeClr val="lt1"/>
                </a:highlight>
              </a:rPr>
              <a:t>The available research on the </a:t>
            </a:r>
            <a:r>
              <a:rPr lang="en" sz="1500" b="1">
                <a:solidFill>
                  <a:schemeClr val="dk1"/>
                </a:solidFill>
                <a:highlight>
                  <a:schemeClr val="lt1"/>
                </a:highlight>
              </a:rPr>
              <a:t>privacy-preserving inference</a:t>
            </a:r>
            <a:r>
              <a:rPr lang="en" sz="1500">
                <a:solidFill>
                  <a:schemeClr val="dk1"/>
                </a:solidFill>
                <a:highlight>
                  <a:schemeClr val="lt1"/>
                </a:highlight>
              </a:rPr>
              <a:t> on DNNs has managed to make only small models work due to the challenges posed by homomorphic encryption on larger models. </a:t>
            </a:r>
            <a:endParaRPr sz="1500">
              <a:solidFill>
                <a:schemeClr val="dk1"/>
              </a:solidFill>
              <a:highlight>
                <a:schemeClr val="lt1"/>
              </a:highlight>
            </a:endParaRPr>
          </a:p>
          <a:p>
            <a:pPr marL="0" lvl="0" indent="0" algn="l" rtl="0">
              <a:spcBef>
                <a:spcPts val="0"/>
              </a:spcBef>
              <a:spcAft>
                <a:spcPts val="0"/>
              </a:spcAft>
              <a:buNone/>
            </a:pPr>
            <a:endParaRPr sz="1500">
              <a:solidFill>
                <a:schemeClr val="dk1"/>
              </a:solidFill>
              <a:highlight>
                <a:schemeClr val="lt1"/>
              </a:highlight>
            </a:endParaRPr>
          </a:p>
          <a:p>
            <a:pPr marL="0" lvl="0" indent="0" algn="l" rtl="0">
              <a:spcBef>
                <a:spcPts val="0"/>
              </a:spcBef>
              <a:spcAft>
                <a:spcPts val="0"/>
              </a:spcAft>
              <a:buNone/>
            </a:pPr>
            <a:endParaRPr sz="1500">
              <a:solidFill>
                <a:schemeClr val="dk1"/>
              </a:solidFill>
              <a:highlight>
                <a:schemeClr val="lt1"/>
              </a:highlight>
            </a:endParaRPr>
          </a:p>
          <a:p>
            <a:pPr marL="0" lvl="0" indent="0" algn="l" rtl="0">
              <a:spcBef>
                <a:spcPts val="0"/>
              </a:spcBef>
              <a:spcAft>
                <a:spcPts val="0"/>
              </a:spcAft>
              <a:buNone/>
            </a:pPr>
            <a:r>
              <a:rPr lang="en" sz="1500">
                <a:solidFill>
                  <a:schemeClr val="dk1"/>
                </a:solidFill>
                <a:highlight>
                  <a:schemeClr val="lt1"/>
                </a:highlight>
              </a:rPr>
              <a:t>Therefore, our primary </a:t>
            </a:r>
            <a:r>
              <a:rPr lang="en" sz="1500" b="1">
                <a:solidFill>
                  <a:schemeClr val="dk1"/>
                </a:solidFill>
                <a:highlight>
                  <a:schemeClr val="lt1"/>
                </a:highlight>
              </a:rPr>
              <a:t>objective</a:t>
            </a:r>
            <a:r>
              <a:rPr lang="en" sz="1500">
                <a:solidFill>
                  <a:schemeClr val="dk1"/>
                </a:solidFill>
                <a:highlight>
                  <a:schemeClr val="lt1"/>
                </a:highlight>
              </a:rPr>
              <a:t> in this internship was to contribute to the current research on the privacy-preserving inference on DNNs by exploring various methodologies for approximating the ReLU (Rectified Linear Unit) function with </a:t>
            </a:r>
            <a:r>
              <a:rPr lang="en" sz="1500" b="1">
                <a:solidFill>
                  <a:schemeClr val="dk1"/>
                </a:solidFill>
                <a:highlight>
                  <a:schemeClr val="lt1"/>
                </a:highlight>
              </a:rPr>
              <a:t>low-degree polynomials</a:t>
            </a:r>
            <a:r>
              <a:rPr lang="en" sz="1500">
                <a:solidFill>
                  <a:schemeClr val="dk1"/>
                </a:solidFill>
                <a:highlight>
                  <a:schemeClr val="lt1"/>
                </a:highlight>
              </a:rPr>
              <a:t>, progressively shifting from small models to a larger, more complex models.</a:t>
            </a:r>
            <a:endParaRPr sz="2100">
              <a:solidFill>
                <a:schemeClr val="dk1"/>
              </a:solidFill>
              <a:highlight>
                <a:schemeClr val="lt1"/>
              </a:highlight>
            </a:endParaRPr>
          </a:p>
        </p:txBody>
      </p:sp>
      <p:sp>
        <p:nvSpPr>
          <p:cNvPr id="86" name="Google Shape;86;p15"/>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 name="Google Shape;87;p15"/>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88" name="Google Shape;88;p15"/>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89" name="Google Shape;89;p15"/>
          <p:cNvSpPr txBox="1"/>
          <p:nvPr/>
        </p:nvSpPr>
        <p:spPr>
          <a:xfrm>
            <a:off x="215875" y="4868525"/>
            <a:ext cx="3261300" cy="50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500" b="1">
                <a:solidFill>
                  <a:srgbClr val="674EA7"/>
                </a:solidFill>
                <a:latin typeface="Montserrat"/>
                <a:ea typeface="Montserrat"/>
                <a:cs typeface="Montserrat"/>
                <a:sym typeface="Montserrat"/>
              </a:rPr>
              <a:t>Symbat Bekzhigit</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b="1">
              <a:solidFill>
                <a:srgbClr val="674EA7"/>
              </a:solidFill>
              <a:latin typeface="Montserrat"/>
              <a:ea typeface="Montserrat"/>
              <a:cs typeface="Montserrat"/>
              <a:sym typeface="Montserrat"/>
            </a:endParaRPr>
          </a:p>
        </p:txBody>
      </p:sp>
      <p:sp>
        <p:nvSpPr>
          <p:cNvPr id="90" name="Google Shape;90;p15"/>
          <p:cNvSpPr txBox="1"/>
          <p:nvPr/>
        </p:nvSpPr>
        <p:spPr>
          <a:xfrm>
            <a:off x="6793325" y="4868525"/>
            <a:ext cx="3000000" cy="50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500">
                <a:solidFill>
                  <a:srgbClr val="674EA7"/>
                </a:solidFill>
                <a:latin typeface="Montserrat"/>
                <a:ea typeface="Montserrat"/>
                <a:cs typeface="Montserrat"/>
                <a:sym typeface="Montserrat"/>
              </a:rPr>
              <a:t>NYU Abu Dhabi</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a:solidFill>
                <a:srgbClr val="674EA7"/>
              </a:solidFill>
              <a:latin typeface="Montserrat"/>
              <a:ea typeface="Montserrat"/>
              <a:cs typeface="Montserrat"/>
              <a:sym typeface="Montserrat"/>
            </a:endParaRPr>
          </a:p>
        </p:txBody>
      </p:sp>
      <p:sp>
        <p:nvSpPr>
          <p:cNvPr id="91" name="Google Shape;91;p15"/>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2</a:t>
            </a:r>
            <a:endParaRPr sz="500" b="1">
              <a:solidFill>
                <a:srgbClr val="674EA7"/>
              </a:solidFill>
              <a:latin typeface="Montserrat"/>
              <a:ea typeface="Montserrat"/>
              <a:cs typeface="Montserrat"/>
              <a:sym typeface="Montserrat"/>
            </a:endParaRPr>
          </a:p>
        </p:txBody>
      </p:sp>
      <p:pic>
        <p:nvPicPr>
          <p:cNvPr id="92" name="Google Shape;92;p15"/>
          <p:cNvPicPr preferRelativeResize="0"/>
          <p:nvPr/>
        </p:nvPicPr>
        <p:blipFill rotWithShape="1">
          <a:blip r:embed="rId3">
            <a:alphaModFix/>
          </a:blip>
          <a:srcRect l="6820"/>
          <a:stretch/>
        </p:blipFill>
        <p:spPr>
          <a:xfrm>
            <a:off x="7700788" y="3744600"/>
            <a:ext cx="1185075" cy="120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body" idx="1"/>
          </p:nvPr>
        </p:nvSpPr>
        <p:spPr>
          <a:xfrm>
            <a:off x="369300" y="2431450"/>
            <a:ext cx="5084700" cy="196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500">
                <a:solidFill>
                  <a:schemeClr val="dk1"/>
                </a:solidFill>
              </a:rPr>
              <a:t>By approximating the </a:t>
            </a:r>
            <a:r>
              <a:rPr lang="en" sz="1500" b="1">
                <a:solidFill>
                  <a:schemeClr val="dk1"/>
                </a:solidFill>
              </a:rPr>
              <a:t>ReLU</a:t>
            </a:r>
            <a:r>
              <a:rPr lang="en" sz="1500">
                <a:solidFill>
                  <a:schemeClr val="dk1"/>
                </a:solidFill>
              </a:rPr>
              <a:t> function with low-order polynomials, it becomes possible to efficiently compute the ReLU operation using homomorphic encryption, expanding its utility and enabl secure processing of ReLU-based neural networks or algorithms</a:t>
            </a:r>
            <a:endParaRPr sz="1500"/>
          </a:p>
        </p:txBody>
      </p:sp>
      <p:sp>
        <p:nvSpPr>
          <p:cNvPr id="98" name="Google Shape;98;p16"/>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16"/>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100" name="Google Shape;100;p16"/>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101" name="Google Shape;101;p16"/>
          <p:cNvSpPr txBox="1"/>
          <p:nvPr/>
        </p:nvSpPr>
        <p:spPr>
          <a:xfrm>
            <a:off x="215875" y="4868525"/>
            <a:ext cx="3261300" cy="50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500" b="1">
                <a:solidFill>
                  <a:srgbClr val="674EA7"/>
                </a:solidFill>
                <a:latin typeface="Montserrat"/>
                <a:ea typeface="Montserrat"/>
                <a:cs typeface="Montserrat"/>
                <a:sym typeface="Montserrat"/>
              </a:rPr>
              <a:t>Symbat Bekzhigit</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b="1">
              <a:solidFill>
                <a:srgbClr val="674EA7"/>
              </a:solidFill>
              <a:latin typeface="Montserrat"/>
              <a:ea typeface="Montserrat"/>
              <a:cs typeface="Montserrat"/>
              <a:sym typeface="Montserrat"/>
            </a:endParaRPr>
          </a:p>
        </p:txBody>
      </p:sp>
      <p:sp>
        <p:nvSpPr>
          <p:cNvPr id="102" name="Google Shape;102;p16"/>
          <p:cNvSpPr txBox="1"/>
          <p:nvPr/>
        </p:nvSpPr>
        <p:spPr>
          <a:xfrm>
            <a:off x="6793325" y="4868525"/>
            <a:ext cx="3000000" cy="50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500">
                <a:solidFill>
                  <a:srgbClr val="674EA7"/>
                </a:solidFill>
                <a:latin typeface="Montserrat"/>
                <a:ea typeface="Montserrat"/>
                <a:cs typeface="Montserrat"/>
                <a:sym typeface="Montserrat"/>
              </a:rPr>
              <a:t>NYU Abu Dhabi</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a:solidFill>
                <a:srgbClr val="674EA7"/>
              </a:solidFill>
              <a:latin typeface="Montserrat"/>
              <a:ea typeface="Montserrat"/>
              <a:cs typeface="Montserrat"/>
              <a:sym typeface="Montserrat"/>
            </a:endParaRPr>
          </a:p>
        </p:txBody>
      </p:sp>
      <p:sp>
        <p:nvSpPr>
          <p:cNvPr id="103" name="Google Shape;103;p16"/>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3</a:t>
            </a:r>
            <a:endParaRPr sz="500" b="1">
              <a:solidFill>
                <a:srgbClr val="674EA7"/>
              </a:solidFill>
              <a:latin typeface="Montserrat"/>
              <a:ea typeface="Montserrat"/>
              <a:cs typeface="Montserrat"/>
              <a:sym typeface="Montserrat"/>
            </a:endParaRPr>
          </a:p>
        </p:txBody>
      </p:sp>
      <p:sp>
        <p:nvSpPr>
          <p:cNvPr id="104" name="Google Shape;104;p16"/>
          <p:cNvSpPr txBox="1">
            <a:spLocks noGrp="1"/>
          </p:cNvSpPr>
          <p:nvPr>
            <p:ph type="title"/>
          </p:nvPr>
        </p:nvSpPr>
        <p:spPr>
          <a:xfrm>
            <a:off x="455100" y="453300"/>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 sz="2200">
                <a:highlight>
                  <a:srgbClr val="D9D2E9"/>
                </a:highlight>
              </a:rPr>
              <a:t>Reasoning</a:t>
            </a:r>
            <a:endParaRPr sz="2200">
              <a:highlight>
                <a:srgbClr val="D9D2E9"/>
              </a:highlight>
            </a:endParaRPr>
          </a:p>
        </p:txBody>
      </p:sp>
      <p:pic>
        <p:nvPicPr>
          <p:cNvPr id="105" name="Google Shape;105;p16"/>
          <p:cNvPicPr preferRelativeResize="0"/>
          <p:nvPr/>
        </p:nvPicPr>
        <p:blipFill>
          <a:blip r:embed="rId3">
            <a:alphaModFix/>
          </a:blip>
          <a:stretch>
            <a:fillRect/>
          </a:stretch>
        </p:blipFill>
        <p:spPr>
          <a:xfrm>
            <a:off x="5523599" y="2201975"/>
            <a:ext cx="3452100" cy="2191225"/>
          </a:xfrm>
          <a:prstGeom prst="rect">
            <a:avLst/>
          </a:prstGeom>
          <a:noFill/>
          <a:ln>
            <a:noFill/>
          </a:ln>
        </p:spPr>
      </p:pic>
      <p:sp>
        <p:nvSpPr>
          <p:cNvPr id="106" name="Google Shape;106;p16"/>
          <p:cNvSpPr txBox="1"/>
          <p:nvPr/>
        </p:nvSpPr>
        <p:spPr>
          <a:xfrm>
            <a:off x="369300" y="1255475"/>
            <a:ext cx="8485500" cy="94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solidFill>
                  <a:schemeClr val="dk1"/>
                </a:solidFill>
              </a:rPr>
              <a:t>Homomorphic encryption</a:t>
            </a:r>
            <a:r>
              <a:rPr lang="en" sz="1500">
                <a:solidFill>
                  <a:schemeClr val="dk1"/>
                </a:solidFill>
              </a:rPr>
              <a:t> allows for secure computation on encrypted data, making it a valuable tool for privacy-preserving applications. However, it has its limitations, particularly in performing computations with complex functions like ReLU.</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body" idx="1"/>
          </p:nvPr>
        </p:nvSpPr>
        <p:spPr>
          <a:xfrm>
            <a:off x="455100" y="1172925"/>
            <a:ext cx="4903500" cy="3548700"/>
          </a:xfrm>
          <a:prstGeom prst="rect">
            <a:avLst/>
          </a:prstGeom>
        </p:spPr>
        <p:txBody>
          <a:bodyPr spcFirstLastPara="1" wrap="square" lIns="91425" tIns="91425" rIns="91425" bIns="91425" anchor="t" anchorCtr="0">
            <a:normAutofit lnSpcReduction="10000"/>
          </a:bodyPr>
          <a:lstStyle/>
          <a:p>
            <a:pPr marL="457200" lvl="0" indent="-349250" algn="l" rtl="0">
              <a:spcBef>
                <a:spcPts val="0"/>
              </a:spcBef>
              <a:spcAft>
                <a:spcPts val="0"/>
              </a:spcAft>
              <a:buClr>
                <a:srgbClr val="222222"/>
              </a:buClr>
              <a:buSzPts val="1900"/>
              <a:buChar char="●"/>
            </a:pPr>
            <a:r>
              <a:rPr lang="en" sz="1900">
                <a:solidFill>
                  <a:srgbClr val="222222"/>
                </a:solidFill>
                <a:highlight>
                  <a:srgbClr val="FFFFFF"/>
                </a:highlight>
              </a:rPr>
              <a:t>Literature review</a:t>
            </a:r>
            <a:endParaRPr sz="1900">
              <a:solidFill>
                <a:srgbClr val="222222"/>
              </a:solidFill>
              <a:highlight>
                <a:srgbClr val="FFFFFF"/>
              </a:highlight>
            </a:endParaRPr>
          </a:p>
          <a:p>
            <a:pPr marL="0" lvl="0" indent="0" algn="l" rtl="0">
              <a:spcBef>
                <a:spcPts val="1200"/>
              </a:spcBef>
              <a:spcAft>
                <a:spcPts val="0"/>
              </a:spcAft>
              <a:buNone/>
            </a:pPr>
            <a:endParaRPr sz="1200">
              <a:solidFill>
                <a:schemeClr val="dk1"/>
              </a:solidFill>
            </a:endParaRPr>
          </a:p>
          <a:p>
            <a:pPr marL="457200" lvl="0" indent="-336550" algn="l" rtl="0">
              <a:spcBef>
                <a:spcPts val="0"/>
              </a:spcBef>
              <a:spcAft>
                <a:spcPts val="0"/>
              </a:spcAft>
              <a:buClr>
                <a:schemeClr val="dk1"/>
              </a:buClr>
              <a:buSzPts val="1700"/>
              <a:buAutoNum type="arabicPeriod"/>
            </a:pPr>
            <a:r>
              <a:rPr lang="en" sz="1700">
                <a:solidFill>
                  <a:schemeClr val="dk1"/>
                </a:solidFill>
              </a:rPr>
              <a:t>CryptoNets: Applying Neural Networks to Encrypted Data with High Throughput and Accuracy </a:t>
            </a:r>
            <a:endParaRPr sz="1700">
              <a:solidFill>
                <a:schemeClr val="dk1"/>
              </a:solidFill>
            </a:endParaRPr>
          </a:p>
          <a:p>
            <a:pPr marL="457200" lvl="0" indent="-336550" algn="l" rtl="0">
              <a:spcBef>
                <a:spcPts val="0"/>
              </a:spcBef>
              <a:spcAft>
                <a:spcPts val="0"/>
              </a:spcAft>
              <a:buClr>
                <a:schemeClr val="dk1"/>
              </a:buClr>
              <a:buSzPts val="1700"/>
              <a:buAutoNum type="arabicPeriod"/>
            </a:pPr>
            <a:r>
              <a:rPr lang="en" sz="1700" u="sng">
                <a:solidFill>
                  <a:schemeClr val="hlink"/>
                </a:solidFill>
                <a:hlinkClick r:id="rId3"/>
              </a:rPr>
              <a:t>Fast and Private Inference of Deep Neural Networks by Co-designing Activation Functions</a:t>
            </a:r>
            <a:endParaRPr sz="1700">
              <a:solidFill>
                <a:schemeClr val="dk1"/>
              </a:solidFill>
            </a:endParaRPr>
          </a:p>
          <a:p>
            <a:pPr marL="457200" lvl="0" indent="-336550" algn="l" rtl="0">
              <a:spcBef>
                <a:spcPts val="0"/>
              </a:spcBef>
              <a:spcAft>
                <a:spcPts val="0"/>
              </a:spcAft>
              <a:buClr>
                <a:schemeClr val="dk1"/>
              </a:buClr>
              <a:buSzPts val="1700"/>
              <a:buAutoNum type="arabicPeriod"/>
            </a:pPr>
            <a:r>
              <a:rPr lang="en" sz="1700" u="sng">
                <a:solidFill>
                  <a:schemeClr val="hlink"/>
                </a:solidFill>
                <a:hlinkClick r:id="rId4"/>
              </a:rPr>
              <a:t>Sisyphus: A Cautionary Tale of Using Low-Degree Polynomial Activations in Privacy-Preserving Deep Learning</a:t>
            </a:r>
            <a:endParaRPr sz="1700">
              <a:solidFill>
                <a:schemeClr val="dk1"/>
              </a:solidFill>
            </a:endParaRPr>
          </a:p>
          <a:p>
            <a:pPr marL="0" lvl="0" indent="0" algn="l" rtl="0">
              <a:spcBef>
                <a:spcPts val="0"/>
              </a:spcBef>
              <a:spcAft>
                <a:spcPts val="0"/>
              </a:spcAft>
              <a:buNone/>
            </a:pPr>
            <a:endParaRPr sz="1600">
              <a:solidFill>
                <a:schemeClr val="dk1"/>
              </a:solidFill>
            </a:endParaRPr>
          </a:p>
        </p:txBody>
      </p:sp>
      <p:sp>
        <p:nvSpPr>
          <p:cNvPr id="112" name="Google Shape;112;p17"/>
          <p:cNvSpPr txBox="1">
            <a:spLocks noGrp="1"/>
          </p:cNvSpPr>
          <p:nvPr>
            <p:ph type="title"/>
          </p:nvPr>
        </p:nvSpPr>
        <p:spPr>
          <a:xfrm>
            <a:off x="455100" y="4533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100"/>
              <a:buNone/>
            </a:pPr>
            <a:r>
              <a:rPr lang="en" sz="1900">
                <a:solidFill>
                  <a:srgbClr val="222222"/>
                </a:solidFill>
                <a:highlight>
                  <a:srgbClr val="D9D2E9"/>
                </a:highlight>
              </a:rPr>
              <a:t>What I have done to address it </a:t>
            </a:r>
            <a:endParaRPr sz="1900">
              <a:highlight>
                <a:srgbClr val="D9D2E9"/>
              </a:highlight>
            </a:endParaRPr>
          </a:p>
        </p:txBody>
      </p:sp>
      <p:sp>
        <p:nvSpPr>
          <p:cNvPr id="113" name="Google Shape;113;p17"/>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 name="Google Shape;114;p17"/>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115" name="Google Shape;115;p17"/>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116" name="Google Shape;116;p17"/>
          <p:cNvSpPr txBox="1"/>
          <p:nvPr/>
        </p:nvSpPr>
        <p:spPr>
          <a:xfrm>
            <a:off x="215875" y="4868525"/>
            <a:ext cx="3261300" cy="50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500" b="1">
                <a:solidFill>
                  <a:srgbClr val="674EA7"/>
                </a:solidFill>
                <a:latin typeface="Montserrat"/>
                <a:ea typeface="Montserrat"/>
                <a:cs typeface="Montserrat"/>
                <a:sym typeface="Montserrat"/>
              </a:rPr>
              <a:t>Symbat Bekzhigit</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b="1">
              <a:solidFill>
                <a:srgbClr val="674EA7"/>
              </a:solidFill>
              <a:latin typeface="Montserrat"/>
              <a:ea typeface="Montserrat"/>
              <a:cs typeface="Montserrat"/>
              <a:sym typeface="Montserrat"/>
            </a:endParaRPr>
          </a:p>
        </p:txBody>
      </p:sp>
      <p:sp>
        <p:nvSpPr>
          <p:cNvPr id="117" name="Google Shape;117;p17"/>
          <p:cNvSpPr txBox="1"/>
          <p:nvPr/>
        </p:nvSpPr>
        <p:spPr>
          <a:xfrm>
            <a:off x="6793325" y="4868525"/>
            <a:ext cx="3000000" cy="50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500">
                <a:solidFill>
                  <a:srgbClr val="674EA7"/>
                </a:solidFill>
                <a:latin typeface="Montserrat"/>
                <a:ea typeface="Montserrat"/>
                <a:cs typeface="Montserrat"/>
                <a:sym typeface="Montserrat"/>
              </a:rPr>
              <a:t>NYU Abu Dhabi</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a:solidFill>
                <a:srgbClr val="674EA7"/>
              </a:solidFill>
              <a:latin typeface="Montserrat"/>
              <a:ea typeface="Montserrat"/>
              <a:cs typeface="Montserrat"/>
              <a:sym typeface="Montserrat"/>
            </a:endParaRPr>
          </a:p>
        </p:txBody>
      </p:sp>
      <p:sp>
        <p:nvSpPr>
          <p:cNvPr id="118" name="Google Shape;118;p17"/>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5</a:t>
            </a:r>
            <a:endParaRPr sz="500" b="1">
              <a:solidFill>
                <a:srgbClr val="674EA7"/>
              </a:solidFill>
              <a:latin typeface="Montserrat"/>
              <a:ea typeface="Montserrat"/>
              <a:cs typeface="Montserrat"/>
              <a:sym typeface="Montserrat"/>
            </a:endParaRPr>
          </a:p>
        </p:txBody>
      </p:sp>
      <p:pic>
        <p:nvPicPr>
          <p:cNvPr id="119" name="Google Shape;119;p17"/>
          <p:cNvPicPr preferRelativeResize="0"/>
          <p:nvPr/>
        </p:nvPicPr>
        <p:blipFill>
          <a:blip r:embed="rId5">
            <a:alphaModFix/>
          </a:blip>
          <a:stretch>
            <a:fillRect/>
          </a:stretch>
        </p:blipFill>
        <p:spPr>
          <a:xfrm>
            <a:off x="5538193" y="914550"/>
            <a:ext cx="3189707" cy="3807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a:spLocks noGrp="1"/>
          </p:cNvSpPr>
          <p:nvPr>
            <p:ph type="body" idx="1"/>
          </p:nvPr>
        </p:nvSpPr>
        <p:spPr>
          <a:xfrm>
            <a:off x="215875" y="1152475"/>
            <a:ext cx="8844900" cy="3712800"/>
          </a:xfrm>
          <a:prstGeom prst="rect">
            <a:avLst/>
          </a:prstGeom>
        </p:spPr>
        <p:txBody>
          <a:bodyPr spcFirstLastPara="1" wrap="square" lIns="91425" tIns="91425" rIns="91425" bIns="91425" anchor="t" anchorCtr="0">
            <a:normAutofit lnSpcReduction="20000"/>
          </a:bodyPr>
          <a:lstStyle/>
          <a:p>
            <a:pPr marL="457200" lvl="0" indent="-349250" algn="l" rtl="0">
              <a:spcBef>
                <a:spcPts val="0"/>
              </a:spcBef>
              <a:spcAft>
                <a:spcPts val="0"/>
              </a:spcAft>
              <a:buClr>
                <a:srgbClr val="434343"/>
              </a:buClr>
              <a:buSzPts val="1900"/>
              <a:buChar char="●"/>
            </a:pPr>
            <a:r>
              <a:rPr lang="en" sz="1900">
                <a:solidFill>
                  <a:schemeClr val="dk1"/>
                </a:solidFill>
              </a:rPr>
              <a:t>Polynomial Approximation Algorithm</a:t>
            </a:r>
            <a:endParaRPr sz="1900">
              <a:solidFill>
                <a:schemeClr val="dk1"/>
              </a:solidFill>
            </a:endParaRPr>
          </a:p>
          <a:p>
            <a:pPr marL="457200" lvl="0" indent="0" algn="l" rtl="0">
              <a:spcBef>
                <a:spcPts val="0"/>
              </a:spcBef>
              <a:spcAft>
                <a:spcPts val="0"/>
              </a:spcAft>
              <a:buNone/>
            </a:pPr>
            <a:endParaRPr sz="1300">
              <a:solidFill>
                <a:schemeClr val="dk1"/>
              </a:solidFill>
            </a:endParaRPr>
          </a:p>
          <a:p>
            <a:pPr marL="457200" lvl="0" indent="0" algn="l" rtl="0">
              <a:spcBef>
                <a:spcPts val="0"/>
              </a:spcBef>
              <a:spcAft>
                <a:spcPts val="0"/>
              </a:spcAft>
              <a:buNone/>
            </a:pPr>
            <a:r>
              <a:rPr lang="en" sz="1300" b="1">
                <a:solidFill>
                  <a:schemeClr val="dk1"/>
                </a:solidFill>
              </a:rPr>
              <a:t>The Remez Algorithm</a:t>
            </a:r>
            <a:r>
              <a:rPr lang="en" sz="1300">
                <a:solidFill>
                  <a:schemeClr val="dk1"/>
                </a:solidFill>
              </a:rPr>
              <a:t> is an iterative method used to find </a:t>
            </a:r>
            <a:endParaRPr sz="1300">
              <a:solidFill>
                <a:schemeClr val="dk1"/>
              </a:solidFill>
            </a:endParaRPr>
          </a:p>
          <a:p>
            <a:pPr marL="457200" lvl="0" indent="0" algn="l" rtl="0">
              <a:spcBef>
                <a:spcPts val="0"/>
              </a:spcBef>
              <a:spcAft>
                <a:spcPts val="0"/>
              </a:spcAft>
              <a:buNone/>
            </a:pPr>
            <a:r>
              <a:rPr lang="en" sz="1300">
                <a:solidFill>
                  <a:schemeClr val="dk1"/>
                </a:solidFill>
              </a:rPr>
              <a:t>the best polynomial approximation of a given function over </a:t>
            </a:r>
            <a:endParaRPr sz="1300">
              <a:solidFill>
                <a:schemeClr val="dk1"/>
              </a:solidFill>
            </a:endParaRPr>
          </a:p>
          <a:p>
            <a:pPr marL="457200" lvl="0" indent="0" algn="l" rtl="0">
              <a:spcBef>
                <a:spcPts val="0"/>
              </a:spcBef>
              <a:spcAft>
                <a:spcPts val="0"/>
              </a:spcAft>
              <a:buNone/>
            </a:pPr>
            <a:r>
              <a:rPr lang="en" sz="1300">
                <a:solidFill>
                  <a:schemeClr val="dk1"/>
                </a:solidFill>
              </a:rPr>
              <a:t>a specified interval. It aims to minimize the maximum error </a:t>
            </a:r>
            <a:endParaRPr sz="1300">
              <a:solidFill>
                <a:schemeClr val="dk1"/>
              </a:solidFill>
            </a:endParaRPr>
          </a:p>
          <a:p>
            <a:pPr marL="457200" lvl="0" indent="0" algn="l" rtl="0">
              <a:spcBef>
                <a:spcPts val="0"/>
              </a:spcBef>
              <a:spcAft>
                <a:spcPts val="0"/>
              </a:spcAft>
              <a:buNone/>
            </a:pPr>
            <a:r>
              <a:rPr lang="en" sz="1300">
                <a:solidFill>
                  <a:schemeClr val="dk1"/>
                </a:solidFill>
              </a:rPr>
              <a:t>between the function and the polynomial approximation, </a:t>
            </a:r>
            <a:endParaRPr sz="1300">
              <a:solidFill>
                <a:schemeClr val="dk1"/>
              </a:solidFill>
            </a:endParaRPr>
          </a:p>
          <a:p>
            <a:pPr marL="457200" lvl="0" indent="0" algn="l" rtl="0">
              <a:spcBef>
                <a:spcPts val="0"/>
              </a:spcBef>
              <a:spcAft>
                <a:spcPts val="0"/>
              </a:spcAft>
              <a:buNone/>
            </a:pPr>
            <a:r>
              <a:rPr lang="en" sz="1300">
                <a:solidFill>
                  <a:schemeClr val="dk1"/>
                </a:solidFill>
              </a:rPr>
              <a:t>also known as the maximum deviation. </a:t>
            </a:r>
            <a:endParaRPr sz="1300">
              <a:solidFill>
                <a:schemeClr val="dk1"/>
              </a:solidFill>
            </a:endParaRPr>
          </a:p>
          <a:p>
            <a:pPr marL="457200" lvl="0" indent="0" algn="l" rtl="0">
              <a:spcBef>
                <a:spcPts val="0"/>
              </a:spcBef>
              <a:spcAft>
                <a:spcPts val="0"/>
              </a:spcAft>
              <a:buNone/>
            </a:pPr>
            <a:endParaRPr sz="1200">
              <a:solidFill>
                <a:schemeClr val="dk1"/>
              </a:solidFill>
            </a:endParaRPr>
          </a:p>
          <a:p>
            <a:pPr marL="457200" lvl="0" indent="-349250" algn="l" rtl="0">
              <a:spcBef>
                <a:spcPts val="0"/>
              </a:spcBef>
              <a:spcAft>
                <a:spcPts val="0"/>
              </a:spcAft>
              <a:buClr>
                <a:srgbClr val="434343"/>
              </a:buClr>
              <a:buSzPts val="1900"/>
              <a:buChar char="●"/>
            </a:pPr>
            <a:r>
              <a:rPr lang="en" sz="1900">
                <a:solidFill>
                  <a:schemeClr val="dk1"/>
                </a:solidFill>
              </a:rPr>
              <a:t>Models</a:t>
            </a:r>
            <a:endParaRPr sz="1900">
              <a:solidFill>
                <a:schemeClr val="dk1"/>
              </a:solidFill>
            </a:endParaRPr>
          </a:p>
          <a:p>
            <a:pPr marL="0" lvl="0" indent="0" algn="l" rtl="0">
              <a:spcBef>
                <a:spcPts val="0"/>
              </a:spcBef>
              <a:spcAft>
                <a:spcPts val="0"/>
              </a:spcAft>
              <a:buNone/>
            </a:pPr>
            <a:endParaRPr sz="1900">
              <a:solidFill>
                <a:schemeClr val="dk1"/>
              </a:solidFill>
            </a:endParaRPr>
          </a:p>
          <a:p>
            <a:pPr marL="457200" lvl="0" indent="-311150" algn="l" rtl="0">
              <a:spcBef>
                <a:spcPts val="0"/>
              </a:spcBef>
              <a:spcAft>
                <a:spcPts val="0"/>
              </a:spcAft>
              <a:buClr>
                <a:schemeClr val="dk1"/>
              </a:buClr>
              <a:buSzPts val="1300"/>
              <a:buChar char="-"/>
            </a:pPr>
            <a:r>
              <a:rPr lang="en" sz="1300" i="1">
                <a:solidFill>
                  <a:schemeClr val="dk1"/>
                </a:solidFill>
              </a:rPr>
              <a:t>Custom CNN #1: </a:t>
            </a:r>
            <a:r>
              <a:rPr lang="en" sz="1300">
                <a:solidFill>
                  <a:schemeClr val="dk1"/>
                </a:solidFill>
              </a:rPr>
              <a:t>1 </a:t>
            </a:r>
            <a:r>
              <a:rPr lang="en" sz="1300">
                <a:solidFill>
                  <a:schemeClr val="dk1"/>
                </a:solidFill>
                <a:highlight>
                  <a:srgbClr val="FFFFFF"/>
                </a:highlight>
              </a:rPr>
              <a:t>ReLU</a:t>
            </a:r>
            <a:r>
              <a:rPr lang="en" sz="1300">
                <a:solidFill>
                  <a:schemeClr val="dk1"/>
                </a:solidFill>
              </a:rPr>
              <a:t> layer, 1 </a:t>
            </a:r>
            <a:r>
              <a:rPr lang="en" sz="1300">
                <a:solidFill>
                  <a:schemeClr val="dk1"/>
                </a:solidFill>
                <a:highlight>
                  <a:srgbClr val="FFFFFF"/>
                </a:highlight>
              </a:rPr>
              <a:t>Convolutionional layer, </a:t>
            </a:r>
            <a:endParaRPr sz="1300">
              <a:solidFill>
                <a:schemeClr val="dk1"/>
              </a:solidFill>
              <a:highlight>
                <a:srgbClr val="FFFFFF"/>
              </a:highlight>
            </a:endParaRPr>
          </a:p>
          <a:p>
            <a:pPr marL="0" lvl="0" indent="0" algn="l" rtl="0">
              <a:spcBef>
                <a:spcPts val="0"/>
              </a:spcBef>
              <a:spcAft>
                <a:spcPts val="0"/>
              </a:spcAft>
              <a:buNone/>
            </a:pPr>
            <a:r>
              <a:rPr lang="en" sz="1300">
                <a:solidFill>
                  <a:schemeClr val="dk1"/>
                </a:solidFill>
                <a:highlight>
                  <a:srgbClr val="FFFFFF"/>
                </a:highlight>
              </a:rPr>
              <a:t>Flatten, and Dense layers</a:t>
            </a:r>
            <a:endParaRPr sz="1300">
              <a:solidFill>
                <a:schemeClr val="dk1"/>
              </a:solidFill>
            </a:endParaRPr>
          </a:p>
          <a:p>
            <a:pPr marL="457200" lvl="0" indent="-311150" algn="l" rtl="0">
              <a:spcBef>
                <a:spcPts val="0"/>
              </a:spcBef>
              <a:spcAft>
                <a:spcPts val="0"/>
              </a:spcAft>
              <a:buClr>
                <a:schemeClr val="dk1"/>
              </a:buClr>
              <a:buSzPts val="1300"/>
              <a:buChar char="-"/>
            </a:pPr>
            <a:r>
              <a:rPr lang="en" sz="1300" i="1">
                <a:solidFill>
                  <a:schemeClr val="dk1"/>
                </a:solidFill>
              </a:rPr>
              <a:t>Custom CNN #2:</a:t>
            </a:r>
            <a:r>
              <a:rPr lang="en" sz="1300">
                <a:solidFill>
                  <a:schemeClr val="dk1"/>
                </a:solidFill>
              </a:rPr>
              <a:t>  2 </a:t>
            </a:r>
            <a:r>
              <a:rPr lang="en" sz="1300">
                <a:solidFill>
                  <a:schemeClr val="dk1"/>
                </a:solidFill>
                <a:highlight>
                  <a:srgbClr val="FFFFFF"/>
                </a:highlight>
              </a:rPr>
              <a:t>ReLU</a:t>
            </a:r>
            <a:r>
              <a:rPr lang="en" sz="1300">
                <a:solidFill>
                  <a:schemeClr val="dk1"/>
                </a:solidFill>
              </a:rPr>
              <a:t> layers, 2 </a:t>
            </a:r>
            <a:r>
              <a:rPr lang="en" sz="1300">
                <a:solidFill>
                  <a:schemeClr val="dk1"/>
                </a:solidFill>
                <a:highlight>
                  <a:srgbClr val="FFFFFF"/>
                </a:highlight>
              </a:rPr>
              <a:t>Convolutionional layers,</a:t>
            </a:r>
            <a:endParaRPr sz="1300">
              <a:solidFill>
                <a:schemeClr val="dk1"/>
              </a:solidFill>
              <a:highlight>
                <a:srgbClr val="FFFFFF"/>
              </a:highlight>
            </a:endParaRPr>
          </a:p>
          <a:p>
            <a:pPr marL="0" lvl="0" indent="0" algn="l" rtl="0">
              <a:spcBef>
                <a:spcPts val="0"/>
              </a:spcBef>
              <a:spcAft>
                <a:spcPts val="0"/>
              </a:spcAft>
              <a:buNone/>
            </a:pPr>
            <a:r>
              <a:rPr lang="en" sz="1300">
                <a:solidFill>
                  <a:schemeClr val="dk1"/>
                </a:solidFill>
                <a:highlight>
                  <a:srgbClr val="FFFFFF"/>
                </a:highlight>
              </a:rPr>
              <a:t>Flatten, and Dense layers</a:t>
            </a:r>
            <a:endParaRPr sz="1300">
              <a:solidFill>
                <a:schemeClr val="dk1"/>
              </a:solidFill>
              <a:highlight>
                <a:srgbClr val="FFFFFF"/>
              </a:highlight>
            </a:endParaRPr>
          </a:p>
          <a:p>
            <a:pPr marL="457200" lvl="0" indent="-311150" algn="l" rtl="0">
              <a:spcBef>
                <a:spcPts val="0"/>
              </a:spcBef>
              <a:spcAft>
                <a:spcPts val="0"/>
              </a:spcAft>
              <a:buClr>
                <a:schemeClr val="dk1"/>
              </a:buClr>
              <a:buSzPts val="1300"/>
              <a:buChar char="-"/>
            </a:pPr>
            <a:r>
              <a:rPr lang="en" sz="1300" i="1">
                <a:solidFill>
                  <a:schemeClr val="dk1"/>
                </a:solidFill>
                <a:highlight>
                  <a:srgbClr val="FFFFFF"/>
                </a:highlight>
              </a:rPr>
              <a:t>LeNet-5: </a:t>
            </a:r>
            <a:r>
              <a:rPr lang="en" sz="1300">
                <a:solidFill>
                  <a:schemeClr val="dk1"/>
                </a:solidFill>
                <a:highlight>
                  <a:srgbClr val="FFFFFF"/>
                </a:highlight>
              </a:rPr>
              <a:t>implemented from scratch</a:t>
            </a:r>
            <a:endParaRPr sz="1300">
              <a:solidFill>
                <a:schemeClr val="dk1"/>
              </a:solidFill>
              <a:highlight>
                <a:srgbClr val="FFFFFF"/>
              </a:highlight>
            </a:endParaRPr>
          </a:p>
          <a:p>
            <a:pPr marL="457200" lvl="0" indent="-311150" algn="l" rtl="0">
              <a:spcBef>
                <a:spcPts val="0"/>
              </a:spcBef>
              <a:spcAft>
                <a:spcPts val="0"/>
              </a:spcAft>
              <a:buClr>
                <a:schemeClr val="dk1"/>
              </a:buClr>
              <a:buSzPts val="1300"/>
              <a:buChar char="-"/>
            </a:pPr>
            <a:r>
              <a:rPr lang="en" sz="1300" i="1">
                <a:solidFill>
                  <a:schemeClr val="dk1"/>
                </a:solidFill>
                <a:highlight>
                  <a:srgbClr val="FFFFFF"/>
                </a:highlight>
              </a:rPr>
              <a:t>ResNet-18: </a:t>
            </a:r>
            <a:r>
              <a:rPr lang="en" sz="1300">
                <a:solidFill>
                  <a:schemeClr val="dk1"/>
                </a:solidFill>
                <a:highlight>
                  <a:srgbClr val="FFFFFF"/>
                </a:highlight>
              </a:rPr>
              <a:t>implemented from scratch</a:t>
            </a:r>
            <a:endParaRPr sz="1300">
              <a:solidFill>
                <a:schemeClr val="dk1"/>
              </a:solidFill>
              <a:highlight>
                <a:srgbClr val="FFFFFF"/>
              </a:highlight>
            </a:endParaRPr>
          </a:p>
        </p:txBody>
      </p:sp>
      <p:sp>
        <p:nvSpPr>
          <p:cNvPr id="125" name="Google Shape;125;p18"/>
          <p:cNvSpPr txBox="1">
            <a:spLocks noGrp="1"/>
          </p:cNvSpPr>
          <p:nvPr>
            <p:ph type="title"/>
          </p:nvPr>
        </p:nvSpPr>
        <p:spPr>
          <a:xfrm>
            <a:off x="455100" y="4533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100"/>
              <a:buNone/>
            </a:pPr>
            <a:r>
              <a:rPr lang="en" sz="1900">
                <a:solidFill>
                  <a:srgbClr val="222222"/>
                </a:solidFill>
                <a:highlight>
                  <a:srgbClr val="D9D2E9"/>
                </a:highlight>
              </a:rPr>
              <a:t>What I have done to address it </a:t>
            </a:r>
            <a:endParaRPr sz="1900">
              <a:highlight>
                <a:srgbClr val="D9D2E9"/>
              </a:highlight>
            </a:endParaRPr>
          </a:p>
        </p:txBody>
      </p:sp>
      <p:sp>
        <p:nvSpPr>
          <p:cNvPr id="126" name="Google Shape;126;p18"/>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 name="Google Shape;127;p18"/>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128" name="Google Shape;128;p18"/>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129" name="Google Shape;129;p18"/>
          <p:cNvSpPr txBox="1"/>
          <p:nvPr/>
        </p:nvSpPr>
        <p:spPr>
          <a:xfrm>
            <a:off x="215875" y="4868525"/>
            <a:ext cx="3261300" cy="50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500" b="1">
                <a:solidFill>
                  <a:srgbClr val="674EA7"/>
                </a:solidFill>
                <a:latin typeface="Montserrat"/>
                <a:ea typeface="Montserrat"/>
                <a:cs typeface="Montserrat"/>
                <a:sym typeface="Montserrat"/>
              </a:rPr>
              <a:t>Symbat Bekzhigit</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b="1">
              <a:solidFill>
                <a:srgbClr val="674EA7"/>
              </a:solidFill>
              <a:latin typeface="Montserrat"/>
              <a:ea typeface="Montserrat"/>
              <a:cs typeface="Montserrat"/>
              <a:sym typeface="Montserrat"/>
            </a:endParaRPr>
          </a:p>
        </p:txBody>
      </p:sp>
      <p:sp>
        <p:nvSpPr>
          <p:cNvPr id="130" name="Google Shape;130;p18"/>
          <p:cNvSpPr txBox="1"/>
          <p:nvPr/>
        </p:nvSpPr>
        <p:spPr>
          <a:xfrm>
            <a:off x="6793325" y="4868525"/>
            <a:ext cx="3000000" cy="50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500">
                <a:solidFill>
                  <a:srgbClr val="674EA7"/>
                </a:solidFill>
                <a:latin typeface="Montserrat"/>
                <a:ea typeface="Montserrat"/>
                <a:cs typeface="Montserrat"/>
                <a:sym typeface="Montserrat"/>
              </a:rPr>
              <a:t>NYU Abu Dhabi</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a:solidFill>
                <a:srgbClr val="674EA7"/>
              </a:solidFill>
              <a:latin typeface="Montserrat"/>
              <a:ea typeface="Montserrat"/>
              <a:cs typeface="Montserrat"/>
              <a:sym typeface="Montserrat"/>
            </a:endParaRPr>
          </a:p>
        </p:txBody>
      </p:sp>
      <p:sp>
        <p:nvSpPr>
          <p:cNvPr id="131" name="Google Shape;131;p18"/>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5</a:t>
            </a:r>
            <a:endParaRPr sz="500" b="1">
              <a:solidFill>
                <a:srgbClr val="674EA7"/>
              </a:solidFill>
              <a:latin typeface="Montserrat"/>
              <a:ea typeface="Montserrat"/>
              <a:cs typeface="Montserrat"/>
              <a:sym typeface="Montserrat"/>
            </a:endParaRPr>
          </a:p>
        </p:txBody>
      </p:sp>
      <p:pic>
        <p:nvPicPr>
          <p:cNvPr id="132" name="Google Shape;132;p18"/>
          <p:cNvPicPr preferRelativeResize="0"/>
          <p:nvPr/>
        </p:nvPicPr>
        <p:blipFill rotWithShape="1">
          <a:blip r:embed="rId3">
            <a:alphaModFix/>
          </a:blip>
          <a:srcRect l="4752"/>
          <a:stretch/>
        </p:blipFill>
        <p:spPr>
          <a:xfrm>
            <a:off x="5195500" y="1477475"/>
            <a:ext cx="3780199" cy="3162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body" idx="1"/>
          </p:nvPr>
        </p:nvSpPr>
        <p:spPr>
          <a:xfrm>
            <a:off x="540300" y="1152475"/>
            <a:ext cx="8520600" cy="371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a:solidFill>
                <a:srgbClr val="222222"/>
              </a:solidFill>
              <a:highlight>
                <a:srgbClr val="FFFFFF"/>
              </a:highlight>
            </a:endParaRPr>
          </a:p>
          <a:p>
            <a:pPr marL="0" lvl="0" indent="0" algn="l" rtl="0">
              <a:spcBef>
                <a:spcPts val="0"/>
              </a:spcBef>
              <a:spcAft>
                <a:spcPts val="0"/>
              </a:spcAft>
              <a:buNone/>
            </a:pPr>
            <a:endParaRPr sz="1200">
              <a:solidFill>
                <a:srgbClr val="1D1C1D"/>
              </a:solidFill>
              <a:highlight>
                <a:srgbClr val="F8F8F8"/>
              </a:highlight>
            </a:endParaRPr>
          </a:p>
          <a:p>
            <a:pPr marL="0" lvl="0" indent="0" algn="l" rtl="0">
              <a:spcBef>
                <a:spcPts val="0"/>
              </a:spcBef>
              <a:spcAft>
                <a:spcPts val="1200"/>
              </a:spcAft>
              <a:buNone/>
            </a:pPr>
            <a:endParaRPr sz="1900">
              <a:solidFill>
                <a:srgbClr val="222222"/>
              </a:solidFill>
              <a:highlight>
                <a:srgbClr val="FFFFFF"/>
              </a:highlight>
            </a:endParaRPr>
          </a:p>
        </p:txBody>
      </p:sp>
      <p:sp>
        <p:nvSpPr>
          <p:cNvPr id="138" name="Google Shape;138;p19"/>
          <p:cNvSpPr txBox="1">
            <a:spLocks noGrp="1"/>
          </p:cNvSpPr>
          <p:nvPr>
            <p:ph type="title"/>
          </p:nvPr>
        </p:nvSpPr>
        <p:spPr>
          <a:xfrm>
            <a:off x="234788" y="296875"/>
            <a:ext cx="8718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100"/>
              <a:buNone/>
            </a:pPr>
            <a:r>
              <a:rPr lang="en" sz="1900">
                <a:highlight>
                  <a:srgbClr val="D9D2E9"/>
                </a:highlight>
              </a:rPr>
              <a:t>3 Types of Polynomial Approximations</a:t>
            </a:r>
            <a:endParaRPr sz="1900">
              <a:highlight>
                <a:srgbClr val="D9D2E9"/>
              </a:highlight>
            </a:endParaRPr>
          </a:p>
        </p:txBody>
      </p:sp>
      <p:sp>
        <p:nvSpPr>
          <p:cNvPr id="139" name="Google Shape;139;p19"/>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19"/>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141" name="Google Shape;141;p19"/>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142" name="Google Shape;142;p19"/>
          <p:cNvSpPr txBox="1"/>
          <p:nvPr/>
        </p:nvSpPr>
        <p:spPr>
          <a:xfrm>
            <a:off x="215875" y="4868525"/>
            <a:ext cx="3261300" cy="50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500" b="1">
                <a:solidFill>
                  <a:srgbClr val="674EA7"/>
                </a:solidFill>
                <a:latin typeface="Montserrat"/>
                <a:ea typeface="Montserrat"/>
                <a:cs typeface="Montserrat"/>
                <a:sym typeface="Montserrat"/>
              </a:rPr>
              <a:t>Symbat Bekzhigit</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b="1">
              <a:solidFill>
                <a:srgbClr val="674EA7"/>
              </a:solidFill>
              <a:latin typeface="Montserrat"/>
              <a:ea typeface="Montserrat"/>
              <a:cs typeface="Montserrat"/>
              <a:sym typeface="Montserrat"/>
            </a:endParaRPr>
          </a:p>
        </p:txBody>
      </p:sp>
      <p:sp>
        <p:nvSpPr>
          <p:cNvPr id="143" name="Google Shape;143;p19"/>
          <p:cNvSpPr txBox="1"/>
          <p:nvPr/>
        </p:nvSpPr>
        <p:spPr>
          <a:xfrm>
            <a:off x="6793325" y="4868525"/>
            <a:ext cx="3000000" cy="50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500">
                <a:solidFill>
                  <a:srgbClr val="674EA7"/>
                </a:solidFill>
                <a:latin typeface="Montserrat"/>
                <a:ea typeface="Montserrat"/>
                <a:cs typeface="Montserrat"/>
                <a:sym typeface="Montserrat"/>
              </a:rPr>
              <a:t>NYU Abu Dhabi</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a:solidFill>
                <a:srgbClr val="674EA7"/>
              </a:solidFill>
              <a:latin typeface="Montserrat"/>
              <a:ea typeface="Montserrat"/>
              <a:cs typeface="Montserrat"/>
              <a:sym typeface="Montserrat"/>
            </a:endParaRPr>
          </a:p>
        </p:txBody>
      </p:sp>
      <p:sp>
        <p:nvSpPr>
          <p:cNvPr id="144" name="Google Shape;144;p19"/>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5</a:t>
            </a:r>
            <a:endParaRPr sz="500" b="1">
              <a:solidFill>
                <a:srgbClr val="674EA7"/>
              </a:solidFill>
              <a:latin typeface="Montserrat"/>
              <a:ea typeface="Montserrat"/>
              <a:cs typeface="Montserrat"/>
              <a:sym typeface="Montserrat"/>
            </a:endParaRPr>
          </a:p>
        </p:txBody>
      </p:sp>
      <p:pic>
        <p:nvPicPr>
          <p:cNvPr id="145" name="Google Shape;145;p19"/>
          <p:cNvPicPr preferRelativeResize="0"/>
          <p:nvPr/>
        </p:nvPicPr>
        <p:blipFill>
          <a:blip r:embed="rId3">
            <a:alphaModFix/>
          </a:blip>
          <a:stretch>
            <a:fillRect/>
          </a:stretch>
        </p:blipFill>
        <p:spPr>
          <a:xfrm>
            <a:off x="301425" y="943525"/>
            <a:ext cx="8585324" cy="382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body" idx="1"/>
          </p:nvPr>
        </p:nvSpPr>
        <p:spPr>
          <a:xfrm>
            <a:off x="540300" y="1152475"/>
            <a:ext cx="8314500" cy="37128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Clr>
                <a:srgbClr val="222222"/>
              </a:buClr>
              <a:buSzPts val="1900"/>
              <a:buAutoNum type="arabicPeriod"/>
            </a:pPr>
            <a:r>
              <a:rPr lang="en" sz="1900">
                <a:solidFill>
                  <a:srgbClr val="222222"/>
                </a:solidFill>
                <a:highlight>
                  <a:srgbClr val="FFFFFF"/>
                </a:highlight>
              </a:rPr>
              <a:t>Approximation of the ReLU layer as a whole</a:t>
            </a:r>
            <a:endParaRPr sz="1900">
              <a:solidFill>
                <a:srgbClr val="222222"/>
              </a:solidFill>
              <a:highlight>
                <a:srgbClr val="FFFFFF"/>
              </a:highlight>
            </a:endParaRPr>
          </a:p>
          <a:p>
            <a:pPr marL="457200" lvl="0" indent="-349250" algn="l" rtl="0">
              <a:spcBef>
                <a:spcPts val="0"/>
              </a:spcBef>
              <a:spcAft>
                <a:spcPts val="0"/>
              </a:spcAft>
              <a:buClr>
                <a:srgbClr val="222222"/>
              </a:buClr>
              <a:buSzPts val="1900"/>
              <a:buAutoNum type="arabicPeriod"/>
            </a:pPr>
            <a:r>
              <a:rPr lang="en" sz="1900">
                <a:solidFill>
                  <a:srgbClr val="222222"/>
                </a:solidFill>
                <a:highlight>
                  <a:srgbClr val="FFFFFF"/>
                </a:highlight>
              </a:rPr>
              <a:t>Channel-specific approximation </a:t>
            </a:r>
            <a:endParaRPr sz="1900">
              <a:solidFill>
                <a:srgbClr val="222222"/>
              </a:solidFill>
              <a:highlight>
                <a:srgbClr val="FFFFFF"/>
              </a:highlight>
            </a:endParaRPr>
          </a:p>
        </p:txBody>
      </p:sp>
      <p:sp>
        <p:nvSpPr>
          <p:cNvPr id="151" name="Google Shape;151;p20"/>
          <p:cNvSpPr txBox="1">
            <a:spLocks noGrp="1"/>
          </p:cNvSpPr>
          <p:nvPr>
            <p:ph type="title"/>
          </p:nvPr>
        </p:nvSpPr>
        <p:spPr>
          <a:xfrm>
            <a:off x="257250" y="453300"/>
            <a:ext cx="8718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100"/>
              <a:buNone/>
            </a:pPr>
            <a:r>
              <a:rPr lang="en" sz="1900">
                <a:highlight>
                  <a:srgbClr val="D9D2E9"/>
                </a:highlight>
              </a:rPr>
              <a:t>2 Different Approaches To Approximations</a:t>
            </a:r>
            <a:endParaRPr sz="1900">
              <a:highlight>
                <a:srgbClr val="D9D2E9"/>
              </a:highlight>
            </a:endParaRPr>
          </a:p>
        </p:txBody>
      </p:sp>
      <p:sp>
        <p:nvSpPr>
          <p:cNvPr id="152" name="Google Shape;152;p20"/>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20"/>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154" name="Google Shape;154;p20"/>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155" name="Google Shape;155;p20"/>
          <p:cNvSpPr txBox="1"/>
          <p:nvPr/>
        </p:nvSpPr>
        <p:spPr>
          <a:xfrm>
            <a:off x="215875" y="4868525"/>
            <a:ext cx="3261300" cy="50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500" b="1">
                <a:solidFill>
                  <a:srgbClr val="674EA7"/>
                </a:solidFill>
                <a:latin typeface="Montserrat"/>
                <a:ea typeface="Montserrat"/>
                <a:cs typeface="Montserrat"/>
                <a:sym typeface="Montserrat"/>
              </a:rPr>
              <a:t>Symbat Bekzhigit</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b="1">
              <a:solidFill>
                <a:srgbClr val="674EA7"/>
              </a:solidFill>
              <a:latin typeface="Montserrat"/>
              <a:ea typeface="Montserrat"/>
              <a:cs typeface="Montserrat"/>
              <a:sym typeface="Montserrat"/>
            </a:endParaRPr>
          </a:p>
        </p:txBody>
      </p:sp>
      <p:sp>
        <p:nvSpPr>
          <p:cNvPr id="156" name="Google Shape;156;p20"/>
          <p:cNvSpPr txBox="1"/>
          <p:nvPr/>
        </p:nvSpPr>
        <p:spPr>
          <a:xfrm>
            <a:off x="6793325" y="4868525"/>
            <a:ext cx="3000000" cy="50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500">
                <a:solidFill>
                  <a:srgbClr val="674EA7"/>
                </a:solidFill>
                <a:latin typeface="Montserrat"/>
                <a:ea typeface="Montserrat"/>
                <a:cs typeface="Montserrat"/>
                <a:sym typeface="Montserrat"/>
              </a:rPr>
              <a:t>NYU Abu Dhabi</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a:solidFill>
                <a:srgbClr val="674EA7"/>
              </a:solidFill>
              <a:latin typeface="Montserrat"/>
              <a:ea typeface="Montserrat"/>
              <a:cs typeface="Montserrat"/>
              <a:sym typeface="Montserrat"/>
            </a:endParaRPr>
          </a:p>
        </p:txBody>
      </p:sp>
      <p:sp>
        <p:nvSpPr>
          <p:cNvPr id="157" name="Google Shape;157;p20"/>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5</a:t>
            </a:r>
            <a:endParaRPr sz="500" b="1">
              <a:solidFill>
                <a:srgbClr val="674EA7"/>
              </a:solidFill>
              <a:latin typeface="Montserrat"/>
              <a:ea typeface="Montserrat"/>
              <a:cs typeface="Montserrat"/>
              <a:sym typeface="Montserrat"/>
            </a:endParaRPr>
          </a:p>
        </p:txBody>
      </p:sp>
      <p:pic>
        <p:nvPicPr>
          <p:cNvPr id="158" name="Google Shape;158;p20"/>
          <p:cNvPicPr preferRelativeResize="0"/>
          <p:nvPr/>
        </p:nvPicPr>
        <p:blipFill>
          <a:blip r:embed="rId3">
            <a:alphaModFix/>
          </a:blip>
          <a:stretch>
            <a:fillRect/>
          </a:stretch>
        </p:blipFill>
        <p:spPr>
          <a:xfrm>
            <a:off x="595538" y="2001775"/>
            <a:ext cx="8204026" cy="2457450"/>
          </a:xfrm>
          <a:prstGeom prst="rect">
            <a:avLst/>
          </a:prstGeom>
          <a:noFill/>
          <a:ln>
            <a:noFill/>
          </a:ln>
        </p:spPr>
      </p:pic>
      <p:sp>
        <p:nvSpPr>
          <p:cNvPr id="159" name="Google Shape;159;p20"/>
          <p:cNvSpPr txBox="1"/>
          <p:nvPr/>
        </p:nvSpPr>
        <p:spPr>
          <a:xfrm>
            <a:off x="2848750" y="4532488"/>
            <a:ext cx="2565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i="1"/>
              <a:t>Figure 1: LeNet-5 architecture</a:t>
            </a:r>
            <a:endParaRPr sz="1300" i="1"/>
          </a:p>
        </p:txBody>
      </p:sp>
      <p:pic>
        <p:nvPicPr>
          <p:cNvPr id="160" name="Google Shape;160;p20"/>
          <p:cNvPicPr preferRelativeResize="0"/>
          <p:nvPr/>
        </p:nvPicPr>
        <p:blipFill>
          <a:blip r:embed="rId4">
            <a:alphaModFix/>
          </a:blip>
          <a:stretch>
            <a:fillRect/>
          </a:stretch>
        </p:blipFill>
        <p:spPr>
          <a:xfrm>
            <a:off x="5057450" y="3653151"/>
            <a:ext cx="4086551" cy="96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body" idx="1"/>
          </p:nvPr>
        </p:nvSpPr>
        <p:spPr>
          <a:xfrm>
            <a:off x="540300" y="1152475"/>
            <a:ext cx="8520600" cy="371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900">
              <a:solidFill>
                <a:srgbClr val="222222"/>
              </a:solidFill>
              <a:highlight>
                <a:srgbClr val="FFFFFF"/>
              </a:highlight>
            </a:endParaRPr>
          </a:p>
          <a:p>
            <a:pPr marL="0" lvl="0" indent="0" algn="l" rtl="0">
              <a:spcBef>
                <a:spcPts val="0"/>
              </a:spcBef>
              <a:spcAft>
                <a:spcPts val="0"/>
              </a:spcAft>
              <a:buNone/>
            </a:pPr>
            <a:endParaRPr sz="1900">
              <a:solidFill>
                <a:srgbClr val="222222"/>
              </a:solidFill>
              <a:highlight>
                <a:srgbClr val="FFFFFF"/>
              </a:highlight>
            </a:endParaRPr>
          </a:p>
          <a:p>
            <a:pPr marL="0" lvl="0" indent="0" algn="l" rtl="0">
              <a:spcBef>
                <a:spcPts val="1200"/>
              </a:spcBef>
              <a:spcAft>
                <a:spcPts val="1200"/>
              </a:spcAft>
              <a:buNone/>
            </a:pPr>
            <a:endParaRPr sz="1900">
              <a:solidFill>
                <a:srgbClr val="222222"/>
              </a:solidFill>
              <a:highlight>
                <a:srgbClr val="FFFFFF"/>
              </a:highlight>
            </a:endParaRPr>
          </a:p>
        </p:txBody>
      </p:sp>
      <p:sp>
        <p:nvSpPr>
          <p:cNvPr id="166" name="Google Shape;166;p21"/>
          <p:cNvSpPr txBox="1">
            <a:spLocks noGrp="1"/>
          </p:cNvSpPr>
          <p:nvPr>
            <p:ph type="title"/>
          </p:nvPr>
        </p:nvSpPr>
        <p:spPr>
          <a:xfrm>
            <a:off x="455100" y="4533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100"/>
              <a:buNone/>
            </a:pPr>
            <a:r>
              <a:rPr lang="en" sz="1900">
                <a:solidFill>
                  <a:srgbClr val="222222"/>
                </a:solidFill>
                <a:highlight>
                  <a:srgbClr val="D9D2E9"/>
                </a:highlight>
              </a:rPr>
              <a:t>Results</a:t>
            </a:r>
            <a:endParaRPr sz="1900">
              <a:highlight>
                <a:srgbClr val="D9D2E9"/>
              </a:highlight>
            </a:endParaRPr>
          </a:p>
        </p:txBody>
      </p:sp>
      <p:sp>
        <p:nvSpPr>
          <p:cNvPr id="167" name="Google Shape;167;p21"/>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 name="Google Shape;168;p21"/>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169" name="Google Shape;169;p21"/>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170" name="Google Shape;170;p21"/>
          <p:cNvSpPr txBox="1"/>
          <p:nvPr/>
        </p:nvSpPr>
        <p:spPr>
          <a:xfrm>
            <a:off x="215875" y="4868525"/>
            <a:ext cx="32613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b="1">
                <a:solidFill>
                  <a:srgbClr val="674EA7"/>
                </a:solidFill>
                <a:latin typeface="Montserrat"/>
                <a:ea typeface="Montserrat"/>
                <a:cs typeface="Montserrat"/>
                <a:sym typeface="Montserrat"/>
              </a:rPr>
              <a:t>Symbat Bekzhigit</a:t>
            </a:r>
            <a:endParaRPr sz="500" b="1">
              <a:solidFill>
                <a:srgbClr val="674EA7"/>
              </a:solidFill>
              <a:latin typeface="Montserrat"/>
              <a:ea typeface="Montserrat"/>
              <a:cs typeface="Montserrat"/>
              <a:sym typeface="Montserrat"/>
            </a:endParaRPr>
          </a:p>
        </p:txBody>
      </p:sp>
      <p:sp>
        <p:nvSpPr>
          <p:cNvPr id="171" name="Google Shape;171;p21"/>
          <p:cNvSpPr txBox="1"/>
          <p:nvPr/>
        </p:nvSpPr>
        <p:spPr>
          <a:xfrm>
            <a:off x="6793325" y="4868525"/>
            <a:ext cx="3000000" cy="504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500">
                <a:solidFill>
                  <a:srgbClr val="674EA7"/>
                </a:solidFill>
                <a:latin typeface="Montserrat"/>
                <a:ea typeface="Montserrat"/>
                <a:cs typeface="Montserrat"/>
                <a:sym typeface="Montserrat"/>
              </a:rPr>
              <a:t>NYU Abu Dhabi</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b="1">
              <a:solidFill>
                <a:srgbClr val="674EA7"/>
              </a:solidFill>
              <a:latin typeface="Montserrat"/>
              <a:ea typeface="Montserrat"/>
              <a:cs typeface="Montserrat"/>
              <a:sym typeface="Montserrat"/>
            </a:endParaRPr>
          </a:p>
        </p:txBody>
      </p:sp>
      <p:sp>
        <p:nvSpPr>
          <p:cNvPr id="172" name="Google Shape;172;p21"/>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5</a:t>
            </a:r>
            <a:endParaRPr sz="500" b="1">
              <a:solidFill>
                <a:srgbClr val="674EA7"/>
              </a:solidFill>
              <a:latin typeface="Montserrat"/>
              <a:ea typeface="Montserrat"/>
              <a:cs typeface="Montserrat"/>
              <a:sym typeface="Montserrat"/>
            </a:endParaRPr>
          </a:p>
        </p:txBody>
      </p:sp>
      <p:graphicFrame>
        <p:nvGraphicFramePr>
          <p:cNvPr id="173" name="Google Shape;173;p21"/>
          <p:cNvGraphicFramePr/>
          <p:nvPr/>
        </p:nvGraphicFramePr>
        <p:xfrm>
          <a:off x="385250" y="1061475"/>
          <a:ext cx="8309400" cy="3570445"/>
        </p:xfrm>
        <a:graphic>
          <a:graphicData uri="http://schemas.openxmlformats.org/drawingml/2006/table">
            <a:tbl>
              <a:tblPr>
                <a:noFill/>
                <a:tableStyleId>{8D1854C0-2BF3-4AFB-9A9C-064387423895}</a:tableStyleId>
              </a:tblPr>
              <a:tblGrid>
                <a:gridCol w="1415800">
                  <a:extLst>
                    <a:ext uri="{9D8B030D-6E8A-4147-A177-3AD203B41FA5}">
                      <a16:colId xmlns:a16="http://schemas.microsoft.com/office/drawing/2014/main" val="20000"/>
                    </a:ext>
                  </a:extLst>
                </a:gridCol>
                <a:gridCol w="2267550">
                  <a:extLst>
                    <a:ext uri="{9D8B030D-6E8A-4147-A177-3AD203B41FA5}">
                      <a16:colId xmlns:a16="http://schemas.microsoft.com/office/drawing/2014/main" val="20001"/>
                    </a:ext>
                  </a:extLst>
                </a:gridCol>
                <a:gridCol w="2548700">
                  <a:extLst>
                    <a:ext uri="{9D8B030D-6E8A-4147-A177-3AD203B41FA5}">
                      <a16:colId xmlns:a16="http://schemas.microsoft.com/office/drawing/2014/main" val="20002"/>
                    </a:ext>
                  </a:extLst>
                </a:gridCol>
                <a:gridCol w="2077350">
                  <a:extLst>
                    <a:ext uri="{9D8B030D-6E8A-4147-A177-3AD203B41FA5}">
                      <a16:colId xmlns:a16="http://schemas.microsoft.com/office/drawing/2014/main" val="20003"/>
                    </a:ext>
                  </a:extLst>
                </a:gridCol>
              </a:tblGrid>
              <a:tr h="461575">
                <a:tc>
                  <a:txBody>
                    <a:bodyPr/>
                    <a:lstStyle/>
                    <a:p>
                      <a:pPr marL="0" lvl="0" indent="0" algn="l" rtl="0">
                        <a:spcBef>
                          <a:spcPts val="0"/>
                        </a:spcBef>
                        <a:spcAft>
                          <a:spcPts val="0"/>
                        </a:spcAft>
                        <a:buNone/>
                      </a:pPr>
                      <a:endParaRPr b="1"/>
                    </a:p>
                  </a:txBody>
                  <a:tcPr marL="91425" marR="91425" marT="91425" marB="91425"/>
                </a:tc>
                <a:tc>
                  <a:txBody>
                    <a:bodyPr/>
                    <a:lstStyle/>
                    <a:p>
                      <a:pPr marL="0" lvl="0" indent="0" algn="l" rtl="0">
                        <a:spcBef>
                          <a:spcPts val="0"/>
                        </a:spcBef>
                        <a:spcAft>
                          <a:spcPts val="0"/>
                        </a:spcAft>
                        <a:buNone/>
                      </a:pPr>
                      <a:r>
                        <a:rPr lang="en" b="1"/>
                        <a:t>MNIST</a:t>
                      </a:r>
                      <a:endParaRPr b="1"/>
                    </a:p>
                  </a:txBody>
                  <a:tcPr marL="91425" marR="91425" marT="91425" marB="91425">
                    <a:solidFill>
                      <a:srgbClr val="CFE2F3"/>
                    </a:solidFill>
                  </a:tcPr>
                </a:tc>
                <a:tc>
                  <a:txBody>
                    <a:bodyPr/>
                    <a:lstStyle/>
                    <a:p>
                      <a:pPr marL="0" lvl="0" indent="0" algn="l" rtl="0">
                        <a:spcBef>
                          <a:spcPts val="0"/>
                        </a:spcBef>
                        <a:spcAft>
                          <a:spcPts val="0"/>
                        </a:spcAft>
                        <a:buNone/>
                      </a:pPr>
                      <a:r>
                        <a:rPr lang="en" b="1"/>
                        <a:t>CIFAR-10</a:t>
                      </a:r>
                      <a:endParaRPr b="1"/>
                    </a:p>
                  </a:txBody>
                  <a:tcPr marL="91425" marR="91425" marT="91425" marB="91425">
                    <a:solidFill>
                      <a:srgbClr val="CFE2F3"/>
                    </a:solidFill>
                  </a:tcPr>
                </a:tc>
                <a:tc>
                  <a:txBody>
                    <a:bodyPr/>
                    <a:lstStyle/>
                    <a:p>
                      <a:pPr marL="0" lvl="0" indent="0" algn="l" rtl="0">
                        <a:spcBef>
                          <a:spcPts val="0"/>
                        </a:spcBef>
                        <a:spcAft>
                          <a:spcPts val="0"/>
                        </a:spcAft>
                        <a:buNone/>
                      </a:pPr>
                      <a:r>
                        <a:rPr lang="en" b="1"/>
                        <a:t>Caltech-101</a:t>
                      </a:r>
                      <a:endParaRPr b="1"/>
                    </a:p>
                  </a:txBody>
                  <a:tcPr marL="91425" marR="91425" marT="91425" marB="91425">
                    <a:solidFill>
                      <a:srgbClr val="CFE2F3"/>
                    </a:solidFill>
                  </a:tcPr>
                </a:tc>
                <a:extLst>
                  <a:ext uri="{0D108BD9-81ED-4DB2-BD59-A6C34878D82A}">
                    <a16:rowId xmlns:a16="http://schemas.microsoft.com/office/drawing/2014/main" val="10000"/>
                  </a:ext>
                </a:extLst>
              </a:tr>
              <a:tr h="235525">
                <a:tc>
                  <a:txBody>
                    <a:bodyPr/>
                    <a:lstStyle/>
                    <a:p>
                      <a:pPr marL="0" lvl="0" indent="0" algn="l" rtl="0">
                        <a:spcBef>
                          <a:spcPts val="0"/>
                        </a:spcBef>
                        <a:spcAft>
                          <a:spcPts val="0"/>
                        </a:spcAft>
                        <a:buNone/>
                      </a:pPr>
                      <a:r>
                        <a:rPr lang="en" b="1">
                          <a:highlight>
                            <a:srgbClr val="FFF2CC"/>
                          </a:highlight>
                        </a:rPr>
                        <a:t>Custom CNN #1</a:t>
                      </a:r>
                      <a:endParaRPr b="1">
                        <a:highlight>
                          <a:srgbClr val="FFF2CC"/>
                        </a:highlight>
                      </a:endParaRPr>
                    </a:p>
                  </a:txBody>
                  <a:tcPr marL="91425" marR="91425" marT="91425" marB="91425">
                    <a:solidFill>
                      <a:srgbClr val="FFF2CC"/>
                    </a:solidFill>
                  </a:tcPr>
                </a:tc>
                <a:tc>
                  <a:txBody>
                    <a:bodyPr/>
                    <a:lstStyle/>
                    <a:p>
                      <a:pPr marL="0" lvl="0" indent="0" algn="l" rtl="0">
                        <a:spcBef>
                          <a:spcPts val="0"/>
                        </a:spcBef>
                        <a:spcAft>
                          <a:spcPts val="0"/>
                        </a:spcAft>
                        <a:buNone/>
                      </a:pPr>
                      <a:r>
                        <a:rPr lang="en"/>
                        <a:t>Original: 97.290</a:t>
                      </a:r>
                      <a:endParaRPr/>
                    </a:p>
                    <a:p>
                      <a:pPr marL="0" lvl="0" indent="0" algn="l" rtl="0">
                        <a:spcBef>
                          <a:spcPts val="0"/>
                        </a:spcBef>
                        <a:spcAft>
                          <a:spcPts val="0"/>
                        </a:spcAft>
                        <a:buNone/>
                      </a:pPr>
                      <a:r>
                        <a:rPr lang="en"/>
                        <a:t>M1: 96.840</a:t>
                      </a:r>
                      <a:endParaRPr/>
                    </a:p>
                    <a:p>
                      <a:pPr marL="0" lvl="0" indent="0" algn="l" rtl="0">
                        <a:spcBef>
                          <a:spcPts val="0"/>
                        </a:spcBef>
                        <a:spcAft>
                          <a:spcPts val="0"/>
                        </a:spcAft>
                        <a:buNone/>
                      </a:pPr>
                      <a:r>
                        <a:rPr lang="en"/>
                        <a:t>M2: -</a:t>
                      </a:r>
                      <a:endParaRPr/>
                    </a:p>
                    <a:p>
                      <a:pPr marL="0" lvl="0" indent="0" algn="l" rtl="0">
                        <a:spcBef>
                          <a:spcPts val="0"/>
                        </a:spcBef>
                        <a:spcAft>
                          <a:spcPts val="0"/>
                        </a:spcAft>
                        <a:buNone/>
                      </a:pPr>
                      <a:r>
                        <a:rPr lang="en"/>
                        <a:t>M3: -</a:t>
                      </a:r>
                      <a:endParaRPr/>
                    </a:p>
                  </a:txBody>
                  <a:tcPr marL="91425" marR="91425" marT="91425" marB="91425"/>
                </a:tc>
                <a:tc>
                  <a:txBody>
                    <a:bodyPr/>
                    <a:lstStyle/>
                    <a:p>
                      <a:pPr marL="0" lvl="0" indent="0" algn="ctr" rtl="0">
                        <a:spcBef>
                          <a:spcPts val="0"/>
                        </a:spcBef>
                        <a:spcAft>
                          <a:spcPts val="0"/>
                        </a:spcAft>
                        <a:buNone/>
                      </a:pPr>
                      <a:r>
                        <a:rPr lang="en"/>
                        <a:t>x</a:t>
                      </a:r>
                      <a:endParaRPr/>
                    </a:p>
                  </a:txBody>
                  <a:tcPr marL="91425" marR="91425" marT="91425" marB="91425"/>
                </a:tc>
                <a:tc>
                  <a:txBody>
                    <a:bodyPr/>
                    <a:lstStyle/>
                    <a:p>
                      <a:pPr marL="0" lvl="0" indent="0" algn="ctr" rtl="0">
                        <a:spcBef>
                          <a:spcPts val="0"/>
                        </a:spcBef>
                        <a:spcAft>
                          <a:spcPts val="0"/>
                        </a:spcAft>
                        <a:buNone/>
                      </a:pPr>
                      <a:r>
                        <a:rPr lang="en"/>
                        <a:t>x</a:t>
                      </a:r>
                      <a:endParaRPr/>
                    </a:p>
                  </a:txBody>
                  <a:tcPr marL="91425" marR="91425" marT="91425" marB="91425"/>
                </a:tc>
                <a:extLst>
                  <a:ext uri="{0D108BD9-81ED-4DB2-BD59-A6C34878D82A}">
                    <a16:rowId xmlns:a16="http://schemas.microsoft.com/office/drawing/2014/main" val="10001"/>
                  </a:ext>
                </a:extLst>
              </a:tr>
              <a:tr h="850225">
                <a:tc>
                  <a:txBody>
                    <a:bodyPr/>
                    <a:lstStyle/>
                    <a:p>
                      <a:pPr marL="0" lvl="0" indent="0" algn="l" rtl="0">
                        <a:spcBef>
                          <a:spcPts val="0"/>
                        </a:spcBef>
                        <a:spcAft>
                          <a:spcPts val="0"/>
                        </a:spcAft>
                        <a:buClr>
                          <a:schemeClr val="dk1"/>
                        </a:buClr>
                        <a:buSzPts val="1100"/>
                        <a:buFont typeface="Arial"/>
                        <a:buNone/>
                      </a:pPr>
                      <a:r>
                        <a:rPr lang="en" b="1">
                          <a:solidFill>
                            <a:schemeClr val="dk1"/>
                          </a:solidFill>
                        </a:rPr>
                        <a:t>Custom CNN #2</a:t>
                      </a:r>
                      <a:endParaRPr b="1"/>
                    </a:p>
                  </a:txBody>
                  <a:tcPr marL="91425" marR="91425" marT="91425" marB="91425">
                    <a:solidFill>
                      <a:srgbClr val="FFF2CC"/>
                    </a:solidFill>
                  </a:tcPr>
                </a:tc>
                <a:tc>
                  <a:txBody>
                    <a:bodyPr/>
                    <a:lstStyle/>
                    <a:p>
                      <a:pPr marL="0" lvl="0" indent="0" algn="l" rtl="0">
                        <a:spcBef>
                          <a:spcPts val="0"/>
                        </a:spcBef>
                        <a:spcAft>
                          <a:spcPts val="0"/>
                        </a:spcAft>
                        <a:buClr>
                          <a:schemeClr val="dk1"/>
                        </a:buClr>
                        <a:buSzPts val="1100"/>
                        <a:buFont typeface="Arial"/>
                        <a:buNone/>
                      </a:pPr>
                      <a:r>
                        <a:rPr lang="en">
                          <a:solidFill>
                            <a:schemeClr val="dk1"/>
                          </a:solidFill>
                        </a:rPr>
                        <a:t>Original: 98.620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M1: 94.040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M2: 92.150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M3: 95.200</a:t>
                      </a:r>
                      <a:endParaRPr/>
                    </a:p>
                  </a:txBody>
                  <a:tcPr marL="91425" marR="91425" marT="91425" marB="91425"/>
                </a:tc>
                <a:tc>
                  <a:txBody>
                    <a:bodyPr/>
                    <a:lstStyle/>
                    <a:p>
                      <a:pPr marL="0" lvl="0" indent="0" algn="ctr" rtl="0">
                        <a:spcBef>
                          <a:spcPts val="0"/>
                        </a:spcBef>
                        <a:spcAft>
                          <a:spcPts val="0"/>
                        </a:spcAft>
                        <a:buNone/>
                      </a:pPr>
                      <a:r>
                        <a:rPr lang="en"/>
                        <a:t>x</a:t>
                      </a:r>
                      <a:endParaRPr/>
                    </a:p>
                  </a:txBody>
                  <a:tcPr marL="91425" marR="91425" marT="91425" marB="91425"/>
                </a:tc>
                <a:tc>
                  <a:txBody>
                    <a:bodyPr/>
                    <a:lstStyle/>
                    <a:p>
                      <a:pPr marL="0" lvl="0" indent="0" algn="ctr" rtl="0">
                        <a:spcBef>
                          <a:spcPts val="0"/>
                        </a:spcBef>
                        <a:spcAft>
                          <a:spcPts val="0"/>
                        </a:spcAft>
                        <a:buNone/>
                      </a:pPr>
                      <a:r>
                        <a:rPr lang="en"/>
                        <a:t>x</a:t>
                      </a:r>
                      <a:endParaRPr/>
                    </a:p>
                  </a:txBody>
                  <a:tcPr marL="91425" marR="91425" marT="91425" marB="91425"/>
                </a:tc>
                <a:extLst>
                  <a:ext uri="{0D108BD9-81ED-4DB2-BD59-A6C34878D82A}">
                    <a16:rowId xmlns:a16="http://schemas.microsoft.com/office/drawing/2014/main" val="10002"/>
                  </a:ext>
                </a:extLst>
              </a:tr>
              <a:tr h="850225">
                <a:tc>
                  <a:txBody>
                    <a:bodyPr/>
                    <a:lstStyle/>
                    <a:p>
                      <a:pPr marL="0" lvl="0" indent="0" algn="l" rtl="0">
                        <a:spcBef>
                          <a:spcPts val="0"/>
                        </a:spcBef>
                        <a:spcAft>
                          <a:spcPts val="0"/>
                        </a:spcAft>
                        <a:buClr>
                          <a:schemeClr val="dk1"/>
                        </a:buClr>
                        <a:buSzPts val="1100"/>
                        <a:buFont typeface="Arial"/>
                        <a:buNone/>
                      </a:pPr>
                      <a:r>
                        <a:rPr lang="en" b="1">
                          <a:solidFill>
                            <a:schemeClr val="dk1"/>
                          </a:solidFill>
                        </a:rPr>
                        <a:t>LeNet-5</a:t>
                      </a:r>
                      <a:endParaRPr b="1"/>
                    </a:p>
                  </a:txBody>
                  <a:tcPr marL="91425" marR="91425" marT="91425" marB="91425">
                    <a:solidFill>
                      <a:srgbClr val="FFF2CC"/>
                    </a:solidFill>
                  </a:tcPr>
                </a:tc>
                <a:tc>
                  <a:txBody>
                    <a:bodyPr/>
                    <a:lstStyle/>
                    <a:p>
                      <a:pPr marL="0" lvl="0" indent="0" algn="ctr" rtl="0">
                        <a:spcBef>
                          <a:spcPts val="0"/>
                        </a:spcBef>
                        <a:spcAft>
                          <a:spcPts val="0"/>
                        </a:spcAft>
                        <a:buNone/>
                      </a:pPr>
                      <a:r>
                        <a:rPr lang="en"/>
                        <a:t>x</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Original: 74.410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M1: 23.600 -&gt; 31.810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M2: 9.320 -&gt; 28.430</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M3: 59.150</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Original: 59.447</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M1: 37.558</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M2: 37.788</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M3: 56.336</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body" idx="1"/>
          </p:nvPr>
        </p:nvSpPr>
        <p:spPr>
          <a:xfrm>
            <a:off x="455100" y="1026000"/>
            <a:ext cx="3840900" cy="1485900"/>
          </a:xfrm>
          <a:prstGeom prst="rect">
            <a:avLst/>
          </a:prstGeom>
        </p:spPr>
        <p:txBody>
          <a:bodyPr spcFirstLastPara="1" wrap="square" lIns="91425" tIns="91425" rIns="91425" bIns="91425" anchor="t" anchorCtr="0">
            <a:normAutofit lnSpcReduction="20000"/>
          </a:bodyPr>
          <a:lstStyle/>
          <a:p>
            <a:pPr marL="457200" lvl="0" indent="-330200" algn="l" rtl="0">
              <a:lnSpc>
                <a:spcPct val="105000"/>
              </a:lnSpc>
              <a:spcBef>
                <a:spcPts val="0"/>
              </a:spcBef>
              <a:spcAft>
                <a:spcPts val="0"/>
              </a:spcAft>
              <a:buClr>
                <a:srgbClr val="4D5968"/>
              </a:buClr>
              <a:buSzPts val="1600"/>
              <a:buAutoNum type="arabicPeriod"/>
            </a:pPr>
            <a:r>
              <a:rPr lang="en" sz="1600" b="1">
                <a:solidFill>
                  <a:srgbClr val="4D5968"/>
                </a:solidFill>
                <a:highlight>
                  <a:srgbClr val="FFFFFF"/>
                </a:highlight>
              </a:rPr>
              <a:t>Report</a:t>
            </a:r>
            <a:endParaRPr sz="1600" b="1">
              <a:solidFill>
                <a:srgbClr val="4D5968"/>
              </a:solidFill>
              <a:highlight>
                <a:srgbClr val="FFFFFF"/>
              </a:highlight>
            </a:endParaRPr>
          </a:p>
          <a:p>
            <a:pPr marL="0" lvl="0" indent="0" algn="l" rtl="0">
              <a:lnSpc>
                <a:spcPct val="105000"/>
              </a:lnSpc>
              <a:spcBef>
                <a:spcPts val="1200"/>
              </a:spcBef>
              <a:spcAft>
                <a:spcPts val="1200"/>
              </a:spcAft>
              <a:buNone/>
            </a:pPr>
            <a:r>
              <a:rPr lang="en" sz="1600">
                <a:solidFill>
                  <a:srgbClr val="4D5968"/>
                </a:solidFill>
                <a:highlight>
                  <a:srgbClr val="FFFFFF"/>
                </a:highlight>
              </a:rPr>
              <a:t>I’ve compiled everything I did throughout the internship, i</a:t>
            </a:r>
            <a:r>
              <a:rPr lang="en" sz="1600">
                <a:solidFill>
                  <a:srgbClr val="4D5968"/>
                </a:solidFill>
                <a:highlight>
                  <a:schemeClr val="lt1"/>
                </a:highlight>
              </a:rPr>
              <a:t>ncluding figures, tables,</a:t>
            </a:r>
            <a:r>
              <a:rPr lang="en" sz="1600">
                <a:solidFill>
                  <a:srgbClr val="4D5968"/>
                </a:solidFill>
                <a:highlight>
                  <a:srgbClr val="FFFFFF"/>
                </a:highlight>
              </a:rPr>
              <a:t> results, etc. in this comprehensive report.</a:t>
            </a:r>
            <a:endParaRPr sz="1600">
              <a:solidFill>
                <a:srgbClr val="4D5968"/>
              </a:solidFill>
              <a:highlight>
                <a:srgbClr val="FFFFFF"/>
              </a:highlight>
            </a:endParaRPr>
          </a:p>
        </p:txBody>
      </p:sp>
      <p:sp>
        <p:nvSpPr>
          <p:cNvPr id="179" name="Google Shape;179;p22"/>
          <p:cNvSpPr txBox="1">
            <a:spLocks noGrp="1"/>
          </p:cNvSpPr>
          <p:nvPr>
            <p:ph type="title"/>
          </p:nvPr>
        </p:nvSpPr>
        <p:spPr>
          <a:xfrm>
            <a:off x="455100" y="453300"/>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n" sz="2200">
                <a:highlight>
                  <a:srgbClr val="D9D2E9"/>
                </a:highlight>
              </a:rPr>
              <a:t>Deliverable</a:t>
            </a:r>
            <a:endParaRPr sz="2200">
              <a:highlight>
                <a:srgbClr val="D9D2E9"/>
              </a:highlight>
            </a:endParaRPr>
          </a:p>
        </p:txBody>
      </p:sp>
      <p:sp>
        <p:nvSpPr>
          <p:cNvPr id="180" name="Google Shape;180;p22"/>
          <p:cNvSpPr/>
          <p:nvPr/>
        </p:nvSpPr>
        <p:spPr>
          <a:xfrm>
            <a:off x="225200" y="4945325"/>
            <a:ext cx="8629500" cy="108000"/>
          </a:xfrm>
          <a:prstGeom prst="rect">
            <a:avLst/>
          </a:prstGeom>
          <a:noFill/>
          <a:ln w="9525" cap="flat" cmpd="sng">
            <a:solidFill>
              <a:srgbClr val="674E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22"/>
          <p:cNvCxnSpPr/>
          <p:nvPr/>
        </p:nvCxnSpPr>
        <p:spPr>
          <a:xfrm>
            <a:off x="3639175" y="4945325"/>
            <a:ext cx="0" cy="117000"/>
          </a:xfrm>
          <a:prstGeom prst="straightConnector1">
            <a:avLst/>
          </a:prstGeom>
          <a:noFill/>
          <a:ln w="9525" cap="flat" cmpd="sng">
            <a:solidFill>
              <a:srgbClr val="674EA7"/>
            </a:solidFill>
            <a:prstDash val="solid"/>
            <a:round/>
            <a:headEnd type="none" w="med" len="med"/>
            <a:tailEnd type="none" w="med" len="med"/>
          </a:ln>
        </p:spPr>
      </p:cxnSp>
      <p:cxnSp>
        <p:nvCxnSpPr>
          <p:cNvPr id="182" name="Google Shape;182;p22"/>
          <p:cNvCxnSpPr/>
          <p:nvPr/>
        </p:nvCxnSpPr>
        <p:spPr>
          <a:xfrm>
            <a:off x="8727900" y="4945325"/>
            <a:ext cx="0" cy="117000"/>
          </a:xfrm>
          <a:prstGeom prst="straightConnector1">
            <a:avLst/>
          </a:prstGeom>
          <a:noFill/>
          <a:ln w="9525" cap="flat" cmpd="sng">
            <a:solidFill>
              <a:srgbClr val="674EA7"/>
            </a:solidFill>
            <a:prstDash val="solid"/>
            <a:round/>
            <a:headEnd type="none" w="med" len="med"/>
            <a:tailEnd type="none" w="med" len="med"/>
          </a:ln>
        </p:spPr>
      </p:cxnSp>
      <p:sp>
        <p:nvSpPr>
          <p:cNvPr id="183" name="Google Shape;183;p22"/>
          <p:cNvSpPr txBox="1"/>
          <p:nvPr/>
        </p:nvSpPr>
        <p:spPr>
          <a:xfrm>
            <a:off x="215875" y="4868525"/>
            <a:ext cx="3261300" cy="50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500" b="1">
                <a:solidFill>
                  <a:srgbClr val="674EA7"/>
                </a:solidFill>
                <a:latin typeface="Montserrat"/>
                <a:ea typeface="Montserrat"/>
                <a:cs typeface="Montserrat"/>
                <a:sym typeface="Montserrat"/>
              </a:rPr>
              <a:t>Symbat Bekzhigit</a:t>
            </a:r>
            <a:endParaRPr sz="500" b="1">
              <a:solidFill>
                <a:srgbClr val="674EA7"/>
              </a:solidFill>
              <a:latin typeface="Montserrat"/>
              <a:ea typeface="Montserrat"/>
              <a:cs typeface="Montserrat"/>
              <a:sym typeface="Montserrat"/>
            </a:endParaRPr>
          </a:p>
          <a:p>
            <a:pPr marL="0" lvl="0" indent="0" algn="l" rtl="0">
              <a:lnSpc>
                <a:spcPct val="115000"/>
              </a:lnSpc>
              <a:spcBef>
                <a:spcPts val="1200"/>
              </a:spcBef>
              <a:spcAft>
                <a:spcPts val="1200"/>
              </a:spcAft>
              <a:buNone/>
            </a:pPr>
            <a:endParaRPr sz="500" b="1">
              <a:solidFill>
                <a:srgbClr val="674EA7"/>
              </a:solidFill>
              <a:latin typeface="Montserrat"/>
              <a:ea typeface="Montserrat"/>
              <a:cs typeface="Montserrat"/>
              <a:sym typeface="Montserrat"/>
            </a:endParaRPr>
          </a:p>
        </p:txBody>
      </p:sp>
      <p:sp>
        <p:nvSpPr>
          <p:cNvPr id="184" name="Google Shape;184;p22"/>
          <p:cNvSpPr txBox="1"/>
          <p:nvPr/>
        </p:nvSpPr>
        <p:spPr>
          <a:xfrm>
            <a:off x="6793325" y="4868525"/>
            <a:ext cx="3000000" cy="261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500">
                <a:solidFill>
                  <a:srgbClr val="674EA7"/>
                </a:solidFill>
                <a:latin typeface="Montserrat"/>
                <a:ea typeface="Montserrat"/>
                <a:cs typeface="Montserrat"/>
                <a:sym typeface="Montserrat"/>
              </a:rPr>
              <a:t>NYU Abu Dhabi</a:t>
            </a:r>
            <a:endParaRPr sz="500" b="1">
              <a:solidFill>
                <a:srgbClr val="674EA7"/>
              </a:solidFill>
              <a:latin typeface="Montserrat"/>
              <a:ea typeface="Montserrat"/>
              <a:cs typeface="Montserrat"/>
              <a:sym typeface="Montserrat"/>
            </a:endParaRPr>
          </a:p>
        </p:txBody>
      </p:sp>
      <p:sp>
        <p:nvSpPr>
          <p:cNvPr id="185" name="Google Shape;185;p22"/>
          <p:cNvSpPr txBox="1"/>
          <p:nvPr/>
        </p:nvSpPr>
        <p:spPr>
          <a:xfrm>
            <a:off x="8673850" y="4873025"/>
            <a:ext cx="216900" cy="2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500">
                <a:solidFill>
                  <a:srgbClr val="674EA7"/>
                </a:solidFill>
                <a:latin typeface="Montserrat"/>
                <a:ea typeface="Montserrat"/>
                <a:cs typeface="Montserrat"/>
                <a:sym typeface="Montserrat"/>
              </a:rPr>
              <a:t>6</a:t>
            </a:r>
            <a:endParaRPr sz="500" b="1">
              <a:solidFill>
                <a:srgbClr val="674EA7"/>
              </a:solidFill>
              <a:latin typeface="Montserrat"/>
              <a:ea typeface="Montserrat"/>
              <a:cs typeface="Montserrat"/>
              <a:sym typeface="Montserrat"/>
            </a:endParaRPr>
          </a:p>
        </p:txBody>
      </p:sp>
      <p:pic>
        <p:nvPicPr>
          <p:cNvPr id="186" name="Google Shape;186;p22"/>
          <p:cNvPicPr preferRelativeResize="0"/>
          <p:nvPr/>
        </p:nvPicPr>
        <p:blipFill rotWithShape="1">
          <a:blip r:embed="rId3">
            <a:alphaModFix/>
          </a:blip>
          <a:srcRect l="6950"/>
          <a:stretch/>
        </p:blipFill>
        <p:spPr>
          <a:xfrm>
            <a:off x="4429425" y="794025"/>
            <a:ext cx="4425276" cy="3437475"/>
          </a:xfrm>
          <a:prstGeom prst="rect">
            <a:avLst/>
          </a:prstGeom>
          <a:noFill/>
          <a:ln>
            <a:noFill/>
          </a:ln>
        </p:spPr>
      </p:pic>
      <p:pic>
        <p:nvPicPr>
          <p:cNvPr id="187" name="Google Shape;187;p22"/>
          <p:cNvPicPr preferRelativeResize="0"/>
          <p:nvPr/>
        </p:nvPicPr>
        <p:blipFill>
          <a:blip r:embed="rId4">
            <a:alphaModFix/>
          </a:blip>
          <a:stretch>
            <a:fillRect/>
          </a:stretch>
        </p:blipFill>
        <p:spPr>
          <a:xfrm>
            <a:off x="732350" y="2448250"/>
            <a:ext cx="3043262" cy="2297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1583</Words>
  <Application>Microsoft Macintosh PowerPoint</Application>
  <PresentationFormat>On-screen Show (16:9)</PresentationFormat>
  <Paragraphs>149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Montserrat Medium</vt:lpstr>
      <vt:lpstr>Montserrat</vt:lpstr>
      <vt:lpstr>IBM Plex Sans</vt:lpstr>
      <vt:lpstr>Simple Light</vt:lpstr>
      <vt:lpstr>PowerPoint Presentation</vt:lpstr>
      <vt:lpstr>The problem addressed</vt:lpstr>
      <vt:lpstr>Reasoning</vt:lpstr>
      <vt:lpstr>What I have done to address it </vt:lpstr>
      <vt:lpstr>What I have done to address it </vt:lpstr>
      <vt:lpstr>3 Types of Polynomial Approximations</vt:lpstr>
      <vt:lpstr>2 Different Approaches To Approximations</vt:lpstr>
      <vt:lpstr>Results</vt:lpstr>
      <vt:lpstr>Deliverable</vt:lpstr>
      <vt:lpstr>Deliverable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Symbat Bekzhigit</cp:lastModifiedBy>
  <cp:revision>1</cp:revision>
  <dcterms:modified xsi:type="dcterms:W3CDTF">2024-02-01T18:47:14Z</dcterms:modified>
</cp:coreProperties>
</file>