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48"/>
    <p:restoredTop sz="94694"/>
  </p:normalViewPr>
  <p:slideViewPr>
    <p:cSldViewPr snapToGrid="0">
      <p:cViewPr varScale="1">
        <p:scale>
          <a:sx n="75" d="100"/>
          <a:sy n="75" d="100"/>
        </p:scale>
        <p:origin x="168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9FDA-B364-9C18-237A-A211CED41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49AFE-6CCA-BC53-A39F-D48252C84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4F5F7-3A8C-953F-E2DC-AE71C8DF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4CF-3B87-8741-A2A1-805F099A5847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5B117-855B-57DB-E41F-0A30F951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41F10-7DCD-178D-9F98-880CCE17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94F2-C7C7-BE4E-B4A9-9BED3FF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4138-24D2-F2B2-7770-007AD668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9FFE3-5E6A-3D73-1F1F-45D2A8C8F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DCCC4-1A0C-19F2-749A-5AABAC7B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4CF-3B87-8741-A2A1-805F099A5847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1E928-8905-A5A1-9B77-5A4A6E95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2B533-456D-3DA8-79B4-593A11CB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94F2-C7C7-BE4E-B4A9-9BED3FF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4E91D-62E9-D8C4-5651-65CB69D5A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EB5DC-C7E4-DC8D-5B7C-7447C4A44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DF85B-84EB-404D-9E98-7A90D198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4CF-3B87-8741-A2A1-805F099A5847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B960D-5C12-53FA-9B7B-132C2EF2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B3F4A-F42D-4140-FC07-8CCE3C2C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94F2-C7C7-BE4E-B4A9-9BED3FF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1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03D7-E4A2-4F73-E120-CBAE2DCE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B822A-81EF-56BA-A9A2-1673E12E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8DEB5-0903-FBF6-DC4E-91BD7311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4CF-3B87-8741-A2A1-805F099A5847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354D1-29CD-61E2-60C0-CBB6AD94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3C11B-D32D-E81A-24AC-3FF9D8FF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94F2-C7C7-BE4E-B4A9-9BED3FF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0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D44A-B72B-191E-099E-0316B6FC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97219-BFD8-43FB-43CC-19453ABB9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ABA11-D065-1E60-2A81-EB81F74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4CF-3B87-8741-A2A1-805F099A5847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18281-C6F7-FEBB-5A30-B57C045A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C3978-56A2-D6E4-7578-0E2CAFDC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94F2-C7C7-BE4E-B4A9-9BED3FF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4FFC-9D9D-B0EE-31D9-139A5727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C5A6-3DBC-23A2-6F07-1DE6BB4D5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0BF59-ED75-4044-ECC6-F67C7D044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11BAA-E062-B3F2-9ADD-98C8BD46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4CF-3B87-8741-A2A1-805F099A5847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206A0-9D7A-52F6-B9FA-4416D897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E9135-3CC7-C1C1-1357-E98A8CCA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94F2-C7C7-BE4E-B4A9-9BED3FF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3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AC1A-48CB-AD63-3C3D-ED77411E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FE827-1177-C6D3-EADB-A8794C16B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1D1EA-6EF2-9404-572C-3F274F4AF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AC1D6-8215-84B1-1933-D0ABF0FB7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5327C-20BC-C69B-8C68-92DA1EAC6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A2C1D-F445-C6F5-45CC-FECFBA98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4CF-3B87-8741-A2A1-805F099A5847}" type="datetimeFigureOut">
              <a:rPr lang="en-US" smtClean="0"/>
              <a:t>7/28/23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9E6665-AAFA-ED56-FB25-C8B831A8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82FC33-9F5B-3E63-3D9F-D754B14F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94F2-C7C7-BE4E-B4A9-9BED3FF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6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C7F0-7CC0-B6A9-CCE2-1F40F768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10E2F-3513-1E7F-43F3-23885DB3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4CF-3B87-8741-A2A1-805F099A5847}" type="datetimeFigureOut">
              <a:rPr lang="en-US" smtClean="0"/>
              <a:t>7/28/23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A94CD-46E9-15C2-1EE6-8982F5AF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6E754-5CDC-7EA5-70BD-85836EBB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94F2-C7C7-BE4E-B4A9-9BED3FF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7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4DC61A-3B70-9065-D782-91BE1C6F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4CF-3B87-8741-A2A1-805F099A5847}" type="datetimeFigureOut">
              <a:rPr lang="en-US" smtClean="0"/>
              <a:t>7/28/23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6B03E-9944-5368-6727-6775033B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E7E1-EEC4-9E3E-D174-F0D0BE32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94F2-C7C7-BE4E-B4A9-9BED3FF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2AFD-41A6-491D-A74C-D72B2FDE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0EED-6864-2216-D097-185B56D5E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5E53C-C8AB-F9AB-14D4-FF058D573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85480-2391-8163-4199-87500D3D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4CF-3B87-8741-A2A1-805F099A5847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D907F-A2D9-4192-B744-5CB01CCD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72299-57A0-A885-AB21-00D465B0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94F2-C7C7-BE4E-B4A9-9BED3FF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C111-4D51-5115-61D0-1BC829B7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F6E3A-8D16-ED64-43FD-65F9A9EED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1DADF-6350-2FF9-47E8-E64512F16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D5D58-2C1E-FA2D-22EA-79445E51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4CF-3B87-8741-A2A1-805F099A5847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A95A4-4AC3-0FCA-34AB-0D291807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1DB3A-199E-1567-32E2-4E21F064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94F2-C7C7-BE4E-B4A9-9BED3FF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2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4210A2-B140-FD59-6F85-A084BABA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B3BCD-6582-7AA3-A05C-C9AF2FA32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5495-158E-4D1F-9119-2E9F53CDF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D4CF-3B87-8741-A2A1-805F099A5847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A8214-F049-D42E-D2A3-6FF130D36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CC47-CF96-0AC9-67FB-4AC8932D0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294F2-C7C7-BE4E-B4A9-9BED3FF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5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38D71D2-4143-2A00-F6C0-966AB164E6BD}"/>
              </a:ext>
            </a:extLst>
          </p:cNvPr>
          <p:cNvSpPr/>
          <p:nvPr/>
        </p:nvSpPr>
        <p:spPr>
          <a:xfrm>
            <a:off x="2677886" y="105314"/>
            <a:ext cx="6825343" cy="668961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main_container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02178A7-B906-C97A-3EEC-CD9DE0E7963F}"/>
              </a:ext>
            </a:extLst>
          </p:cNvPr>
          <p:cNvSpPr/>
          <p:nvPr/>
        </p:nvSpPr>
        <p:spPr>
          <a:xfrm>
            <a:off x="3313876" y="1024630"/>
            <a:ext cx="2662178" cy="111964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problem_col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0AF1511-56E7-23CC-866F-AA74BC3B7FD1}"/>
              </a:ext>
            </a:extLst>
          </p:cNvPr>
          <p:cNvSpPr/>
          <p:nvPr/>
        </p:nvSpPr>
        <p:spPr>
          <a:xfrm>
            <a:off x="6226838" y="1024630"/>
            <a:ext cx="2662178" cy="111964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solver_col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475D917-EB7E-C771-7AE6-2241DCC72085}"/>
              </a:ext>
            </a:extLst>
          </p:cNvPr>
          <p:cNvSpPr/>
          <p:nvPr/>
        </p:nvSpPr>
        <p:spPr>
          <a:xfrm>
            <a:off x="6645729" y="1411428"/>
            <a:ext cx="1747157" cy="21227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checkbox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C0E3C-181F-9984-0DA0-C0A39E9DBFFD}"/>
              </a:ext>
            </a:extLst>
          </p:cNvPr>
          <p:cNvSpPr txBox="1"/>
          <p:nvPr/>
        </p:nvSpPr>
        <p:spPr>
          <a:xfrm>
            <a:off x="8855150" y="1304693"/>
            <a:ext cx="332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st.session_state.compare_solvers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A9CA6C-61D9-1965-3F88-6F47A138D02B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8392886" y="1506289"/>
            <a:ext cx="496130" cy="1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38D3A42-E15B-18F6-803D-0EEF107F23E6}"/>
              </a:ext>
            </a:extLst>
          </p:cNvPr>
          <p:cNvSpPr/>
          <p:nvPr/>
        </p:nvSpPr>
        <p:spPr>
          <a:xfrm>
            <a:off x="3326178" y="2221701"/>
            <a:ext cx="5562838" cy="137738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solver_config_container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1145117-6DE9-B11D-DFA5-8A66148DF70A}"/>
              </a:ext>
            </a:extLst>
          </p:cNvPr>
          <p:cNvSpPr/>
          <p:nvPr/>
        </p:nvSpPr>
        <p:spPr>
          <a:xfrm>
            <a:off x="3313876" y="3650492"/>
            <a:ext cx="5562838" cy="124095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problem_description_container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EF30133-F904-D133-CC75-0395CE6F0745}"/>
              </a:ext>
            </a:extLst>
          </p:cNvPr>
          <p:cNvSpPr/>
          <p:nvPr/>
        </p:nvSpPr>
        <p:spPr>
          <a:xfrm>
            <a:off x="3326178" y="4936553"/>
            <a:ext cx="5562838" cy="169930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solve_container</a:t>
            </a:r>
            <a:endParaRPr lang="en-US" dirty="0"/>
          </a:p>
          <a:p>
            <a:pPr algn="ctr"/>
            <a:r>
              <a:rPr lang="en-US" dirty="0"/>
              <a:t>(includes results)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F1B8072-01BA-15CD-727C-19B7A5ED7BA2}"/>
              </a:ext>
            </a:extLst>
          </p:cNvPr>
          <p:cNvSpPr/>
          <p:nvPr/>
        </p:nvSpPr>
        <p:spPr>
          <a:xfrm>
            <a:off x="3771386" y="1454185"/>
            <a:ext cx="1747157" cy="21227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selectbox</a:t>
            </a: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56EBDB-B7A6-D1C3-54EE-6758C1A78D44}"/>
              </a:ext>
            </a:extLst>
          </p:cNvPr>
          <p:cNvSpPr txBox="1"/>
          <p:nvPr/>
        </p:nvSpPr>
        <p:spPr>
          <a:xfrm>
            <a:off x="103420" y="1244113"/>
            <a:ext cx="316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st.session_state.problem_name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B37958-C01E-36F9-9E46-26F14DEB832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199949" y="1481791"/>
            <a:ext cx="571437" cy="7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2F8730D-E236-5534-9BC6-B47099A5B6D7}"/>
              </a:ext>
            </a:extLst>
          </p:cNvPr>
          <p:cNvSpPr/>
          <p:nvPr/>
        </p:nvSpPr>
        <p:spPr>
          <a:xfrm>
            <a:off x="6353301" y="1738388"/>
            <a:ext cx="2376128" cy="25721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selectbox</a:t>
            </a:r>
            <a:r>
              <a:rPr lang="en-US" dirty="0"/>
              <a:t>/multiselect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69BE91-9A90-202F-E137-075B721BFC19}"/>
              </a:ext>
            </a:extLst>
          </p:cNvPr>
          <p:cNvSpPr txBox="1"/>
          <p:nvPr/>
        </p:nvSpPr>
        <p:spPr>
          <a:xfrm>
            <a:off x="8895253" y="1728815"/>
            <a:ext cx="3262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st.session_state.solver_name</a:t>
            </a:r>
            <a:r>
              <a:rPr lang="en-US" dirty="0"/>
              <a:t> or</a:t>
            </a:r>
          </a:p>
          <a:p>
            <a:r>
              <a:rPr lang="en-US" dirty="0" err="1"/>
              <a:t>st.session_state.multiple_solvers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C0457B-BC10-FE3C-8856-3A058AEB11FF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8729429" y="1866996"/>
            <a:ext cx="199690" cy="20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7B88251-9377-6F62-F80A-90324D038E19}"/>
              </a:ext>
            </a:extLst>
          </p:cNvPr>
          <p:cNvSpPr/>
          <p:nvPr/>
        </p:nvSpPr>
        <p:spPr>
          <a:xfrm>
            <a:off x="3380010" y="2611581"/>
            <a:ext cx="2662178" cy="98700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multi_solver_cols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80450E9-4219-5F5D-D337-2C6CD35E45B6}"/>
              </a:ext>
            </a:extLst>
          </p:cNvPr>
          <p:cNvSpPr/>
          <p:nvPr/>
        </p:nvSpPr>
        <p:spPr>
          <a:xfrm>
            <a:off x="6188218" y="2611581"/>
            <a:ext cx="2662178" cy="98700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multi_solver_cols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110541-735E-E88E-B400-6D0ADFD21632}"/>
              </a:ext>
            </a:extLst>
          </p:cNvPr>
          <p:cNvSpPr txBox="1"/>
          <p:nvPr/>
        </p:nvSpPr>
        <p:spPr>
          <a:xfrm>
            <a:off x="4714665" y="3294907"/>
            <a:ext cx="306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1 column for single solver</a:t>
            </a:r>
          </a:p>
        </p:txBody>
      </p:sp>
    </p:spTree>
    <p:extLst>
      <p:ext uri="{BB962C8B-B14F-4D97-AF65-F5344CB8AC3E}">
        <p14:creationId xmlns:p14="http://schemas.microsoft.com/office/powerpoint/2010/main" val="298459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38D71D2-4143-2A00-F6C0-966AB164E6BD}"/>
              </a:ext>
            </a:extLst>
          </p:cNvPr>
          <p:cNvSpPr/>
          <p:nvPr/>
        </p:nvSpPr>
        <p:spPr>
          <a:xfrm>
            <a:off x="2813351" y="277589"/>
            <a:ext cx="6825343" cy="6170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solver_config_container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56EBDB-B7A6-D1C3-54EE-6758C1A78D44}"/>
              </a:ext>
            </a:extLst>
          </p:cNvPr>
          <p:cNvSpPr txBox="1"/>
          <p:nvPr/>
        </p:nvSpPr>
        <p:spPr>
          <a:xfrm>
            <a:off x="28284" y="3612241"/>
            <a:ext cx="3508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st.session_state.selected_config_names</a:t>
            </a:r>
            <a:endParaRPr lang="en-US" sz="1600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7B88251-9377-6F62-F80A-90324D038E19}"/>
              </a:ext>
            </a:extLst>
          </p:cNvPr>
          <p:cNvSpPr/>
          <p:nvPr/>
        </p:nvSpPr>
        <p:spPr>
          <a:xfrm>
            <a:off x="3090700" y="1060174"/>
            <a:ext cx="3086953" cy="522135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multi_solver_cols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E8B9D3F-0BE9-7469-E19C-F84182108ACC}"/>
              </a:ext>
            </a:extLst>
          </p:cNvPr>
          <p:cNvSpPr/>
          <p:nvPr/>
        </p:nvSpPr>
        <p:spPr>
          <a:xfrm>
            <a:off x="3380449" y="1579583"/>
            <a:ext cx="2621837" cy="2122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Subheader</a:t>
            </a:r>
            <a:r>
              <a:rPr lang="en-US" dirty="0"/>
              <a:t> (</a:t>
            </a:r>
            <a:r>
              <a:rPr lang="en-US" dirty="0" err="1"/>
              <a:t>solver_name</a:t>
            </a:r>
            <a:r>
              <a:rPr lang="en-US" dirty="0"/>
              <a:t>) 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A80DC91-59D2-39E5-2859-7CB785167620}"/>
              </a:ext>
            </a:extLst>
          </p:cNvPr>
          <p:cNvSpPr/>
          <p:nvPr/>
        </p:nvSpPr>
        <p:spPr>
          <a:xfrm>
            <a:off x="6326332" y="1060174"/>
            <a:ext cx="3086953" cy="522135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multi_solver_cols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F1041-0D95-389E-34F7-BA85C2BD878A}"/>
              </a:ext>
            </a:extLst>
          </p:cNvPr>
          <p:cNvSpPr txBox="1"/>
          <p:nvPr/>
        </p:nvSpPr>
        <p:spPr>
          <a:xfrm>
            <a:off x="4643931" y="6488668"/>
            <a:ext cx="306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1 column for single solver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A6F20FA-7AD5-66E6-1514-AEF1C197042C}"/>
              </a:ext>
            </a:extLst>
          </p:cNvPr>
          <p:cNvSpPr/>
          <p:nvPr/>
        </p:nvSpPr>
        <p:spPr>
          <a:xfrm>
            <a:off x="3760597" y="3545715"/>
            <a:ext cx="1747157" cy="21227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multiselect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F6B102-A667-2DE7-2D20-D2E1AE34CD3F}"/>
              </a:ext>
            </a:extLst>
          </p:cNvPr>
          <p:cNvCxnSpPr>
            <a:cxnSpLocks/>
          </p:cNvCxnSpPr>
          <p:nvPr/>
        </p:nvCxnSpPr>
        <p:spPr>
          <a:xfrm flipV="1">
            <a:off x="3438483" y="3651389"/>
            <a:ext cx="461065" cy="10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11BDAF2-6E6A-E3A2-BEE7-4A47219215F5}"/>
              </a:ext>
            </a:extLst>
          </p:cNvPr>
          <p:cNvSpPr/>
          <p:nvPr/>
        </p:nvSpPr>
        <p:spPr>
          <a:xfrm>
            <a:off x="3323905" y="3842267"/>
            <a:ext cx="2621837" cy="166977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/>
              <a:t>Tabs (selected configs)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5A132C9-D6FA-4AE3-9354-8FE138CBE6D2}"/>
              </a:ext>
            </a:extLst>
          </p:cNvPr>
          <p:cNvSpPr/>
          <p:nvPr/>
        </p:nvSpPr>
        <p:spPr>
          <a:xfrm>
            <a:off x="3729258" y="4438616"/>
            <a:ext cx="1747157" cy="21227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slider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D7277E5-4B8A-51E5-39E2-ECF435D3E963}"/>
              </a:ext>
            </a:extLst>
          </p:cNvPr>
          <p:cNvSpPr/>
          <p:nvPr/>
        </p:nvSpPr>
        <p:spPr>
          <a:xfrm>
            <a:off x="3725024" y="4831414"/>
            <a:ext cx="1747157" cy="21227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slider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AAFD37-EED5-2746-80AC-715DD40CBC64}"/>
              </a:ext>
            </a:extLst>
          </p:cNvPr>
          <p:cNvSpPr txBox="1"/>
          <p:nvPr/>
        </p:nvSpPr>
        <p:spPr>
          <a:xfrm>
            <a:off x="3333618" y="5142709"/>
            <a:ext cx="2620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slider for each config item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D4136B3-CD86-2097-8926-9E1A96DBC3E1}"/>
              </a:ext>
            </a:extLst>
          </p:cNvPr>
          <p:cNvSpPr/>
          <p:nvPr/>
        </p:nvSpPr>
        <p:spPr>
          <a:xfrm>
            <a:off x="3785123" y="2022389"/>
            <a:ext cx="1747157" cy="21227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button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D1B4529-3538-7328-9746-D3390F43D86D}"/>
              </a:ext>
            </a:extLst>
          </p:cNvPr>
          <p:cNvSpPr/>
          <p:nvPr/>
        </p:nvSpPr>
        <p:spPr>
          <a:xfrm>
            <a:off x="3764331" y="2348452"/>
            <a:ext cx="1747157" cy="39707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text_input</a:t>
            </a:r>
            <a:r>
              <a:rPr lang="en-US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221731-37D6-8085-25B5-1FB465BB7D3D}"/>
              </a:ext>
            </a:extLst>
          </p:cNvPr>
          <p:cNvSpPr txBox="1"/>
          <p:nvPr/>
        </p:nvSpPr>
        <p:spPr>
          <a:xfrm>
            <a:off x="192687" y="3174664"/>
            <a:ext cx="2814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requested_solver_config_name</a:t>
            </a:r>
            <a:endParaRPr lang="en-US" sz="1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1376D6-4A78-8E6B-C788-3B30E94C27C2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006984" y="2703955"/>
            <a:ext cx="955773" cy="63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DEC034D-7204-3E9E-3739-EE853B4FE9A7}"/>
              </a:ext>
            </a:extLst>
          </p:cNvPr>
          <p:cNvSpPr/>
          <p:nvPr/>
        </p:nvSpPr>
        <p:spPr>
          <a:xfrm>
            <a:off x="3742343" y="2859320"/>
            <a:ext cx="1747157" cy="39707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warning / success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F3CF77-55FD-61D5-A1F1-D63F769564B3}"/>
              </a:ext>
            </a:extLst>
          </p:cNvPr>
          <p:cNvSpPr txBox="1"/>
          <p:nvPr/>
        </p:nvSpPr>
        <p:spPr>
          <a:xfrm>
            <a:off x="7061157" y="5613160"/>
            <a:ext cx="16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as on left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2000F-049D-9529-B59F-C0598B4B8ECC}"/>
              </a:ext>
            </a:extLst>
          </p:cNvPr>
          <p:cNvSpPr txBox="1"/>
          <p:nvPr/>
        </p:nvSpPr>
        <p:spPr>
          <a:xfrm>
            <a:off x="329531" y="4141491"/>
            <a:ext cx="24838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All configuration  information (all solvers):</a:t>
            </a:r>
          </a:p>
          <a:p>
            <a:r>
              <a:rPr lang="en-US" sz="1600" dirty="0" err="1"/>
              <a:t>st.session_state.all_configs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AD086-BB3C-C2C0-18BD-759F193686FD}"/>
              </a:ext>
            </a:extLst>
          </p:cNvPr>
          <p:cNvSpPr txBox="1"/>
          <p:nvPr/>
        </p:nvSpPr>
        <p:spPr>
          <a:xfrm>
            <a:off x="8747775" y="2661694"/>
            <a:ext cx="3249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Widget Status Flags</a:t>
            </a:r>
          </a:p>
          <a:p>
            <a:r>
              <a:rPr lang="en-US" sz="1600" dirty="0" err="1"/>
              <a:t>st.session_state.config_tabs_present</a:t>
            </a:r>
            <a:endParaRPr lang="en-US" sz="1600" dirty="0"/>
          </a:p>
          <a:p>
            <a:r>
              <a:rPr lang="en-US" sz="1600" dirty="0" err="1"/>
              <a:t>st.session_state.new_config</a:t>
            </a:r>
            <a:endParaRPr lang="en-US" sz="1600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196AA4D-A225-E632-52D7-9F8CD9F07112}"/>
              </a:ext>
            </a:extLst>
          </p:cNvPr>
          <p:cNvSpPr/>
          <p:nvPr/>
        </p:nvSpPr>
        <p:spPr>
          <a:xfrm>
            <a:off x="3266834" y="1936264"/>
            <a:ext cx="299376" cy="13807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FA06D9-B3B6-37DF-0476-DAC85BC88EAC}"/>
              </a:ext>
            </a:extLst>
          </p:cNvPr>
          <p:cNvSpPr txBox="1"/>
          <p:nvPr/>
        </p:nvSpPr>
        <p:spPr>
          <a:xfrm>
            <a:off x="1820934" y="2457368"/>
            <a:ext cx="1472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 new config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928892EA-5F0E-DEF9-5C24-24EA5912563E}"/>
              </a:ext>
            </a:extLst>
          </p:cNvPr>
          <p:cNvSpPr/>
          <p:nvPr/>
        </p:nvSpPr>
        <p:spPr>
          <a:xfrm flipH="1">
            <a:off x="5423558" y="2307739"/>
            <a:ext cx="322798" cy="10092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925DDB-74C7-1BCE-BC4F-0A540E5FBE19}"/>
              </a:ext>
            </a:extLst>
          </p:cNvPr>
          <p:cNvSpPr txBox="1"/>
          <p:nvPr/>
        </p:nvSpPr>
        <p:spPr>
          <a:xfrm>
            <a:off x="5621008" y="2531983"/>
            <a:ext cx="1617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Only seen when button hit</a:t>
            </a:r>
          </a:p>
        </p:txBody>
      </p:sp>
    </p:spTree>
    <p:extLst>
      <p:ext uri="{BB962C8B-B14F-4D97-AF65-F5344CB8AC3E}">
        <p14:creationId xmlns:p14="http://schemas.microsoft.com/office/powerpoint/2010/main" val="183112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38D71D2-4143-2A00-F6C0-966AB164E6BD}"/>
              </a:ext>
            </a:extLst>
          </p:cNvPr>
          <p:cNvSpPr/>
          <p:nvPr/>
        </p:nvSpPr>
        <p:spPr>
          <a:xfrm>
            <a:off x="2119086" y="935046"/>
            <a:ext cx="6825343" cy="428621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problem_description_container</a:t>
            </a:r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892467D-1F0E-6BD8-6F64-CA4D26C9B65A}"/>
              </a:ext>
            </a:extLst>
          </p:cNvPr>
          <p:cNvSpPr/>
          <p:nvPr/>
        </p:nvSpPr>
        <p:spPr>
          <a:xfrm>
            <a:off x="3072611" y="1756164"/>
            <a:ext cx="4921623" cy="211755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st.expander</a:t>
            </a:r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DD6285D-AC53-87D8-1561-CB780A67D2F1}"/>
              </a:ext>
            </a:extLst>
          </p:cNvPr>
          <p:cNvSpPr/>
          <p:nvPr/>
        </p:nvSpPr>
        <p:spPr>
          <a:xfrm>
            <a:off x="3146056" y="2189301"/>
            <a:ext cx="4780943" cy="168442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input_test_area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4BB02E-BFD5-9754-DA6A-020CD7F618FF}"/>
              </a:ext>
            </a:extLst>
          </p:cNvPr>
          <p:cNvSpPr txBox="1"/>
          <p:nvPr/>
        </p:nvSpPr>
        <p:spPr>
          <a:xfrm>
            <a:off x="7926999" y="2523851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st.session_state.input_text_area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C8777B-F215-A4A8-6E17-8BB949248F14}"/>
              </a:ext>
            </a:extLst>
          </p:cNvPr>
          <p:cNvSpPr txBox="1"/>
          <p:nvPr/>
        </p:nvSpPr>
        <p:spPr>
          <a:xfrm>
            <a:off x="7928642" y="2805364"/>
            <a:ext cx="4143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st.session_state.input_text_area_key</a:t>
            </a:r>
            <a:endParaRPr lang="en-US" dirty="0"/>
          </a:p>
          <a:p>
            <a:r>
              <a:rPr lang="en-US" dirty="0" err="1"/>
              <a:t>st.session_state.previous_input_text_area</a:t>
            </a:r>
            <a:endParaRPr lang="en-US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86002EE-B367-848B-1AA1-8F1200AE93F5}"/>
              </a:ext>
            </a:extLst>
          </p:cNvPr>
          <p:cNvSpPr/>
          <p:nvPr/>
        </p:nvSpPr>
        <p:spPr>
          <a:xfrm>
            <a:off x="3694925" y="4532096"/>
            <a:ext cx="1318067" cy="369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button 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57DF5B9-79FC-C7BB-4E3E-6B2875394E4F}"/>
              </a:ext>
            </a:extLst>
          </p:cNvPr>
          <p:cNvSpPr/>
          <p:nvPr/>
        </p:nvSpPr>
        <p:spPr>
          <a:xfrm>
            <a:off x="3158829" y="4203612"/>
            <a:ext cx="2312815" cy="75828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solve_col</a:t>
            </a:r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0D1AB1A-8645-50F1-D51A-E5129994FAC1}"/>
              </a:ext>
            </a:extLst>
          </p:cNvPr>
          <p:cNvSpPr/>
          <p:nvPr/>
        </p:nvSpPr>
        <p:spPr>
          <a:xfrm>
            <a:off x="5603689" y="4182589"/>
            <a:ext cx="2312815" cy="77930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reset_col</a:t>
            </a:r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AE778A-8765-A9EA-A5ED-81E115C1243B}"/>
              </a:ext>
            </a:extLst>
          </p:cNvPr>
          <p:cNvSpPr/>
          <p:nvPr/>
        </p:nvSpPr>
        <p:spPr>
          <a:xfrm>
            <a:off x="6166216" y="4551591"/>
            <a:ext cx="1318067" cy="369331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button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C0F6F-5345-D1E3-4AD3-E31B68CB63EB}"/>
              </a:ext>
            </a:extLst>
          </p:cNvPr>
          <p:cNvSpPr txBox="1"/>
          <p:nvPr/>
        </p:nvSpPr>
        <p:spPr>
          <a:xfrm>
            <a:off x="7317399" y="5318105"/>
            <a:ext cx="176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Currently hidden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FBE86-0CC2-136F-0759-CAF19966AA91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6976533" y="4901427"/>
            <a:ext cx="340866" cy="60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24F707-C9C4-F71D-B178-2AE485D0D009}"/>
              </a:ext>
            </a:extLst>
          </p:cNvPr>
          <p:cNvSpPr txBox="1"/>
          <p:nvPr/>
        </p:nvSpPr>
        <p:spPr>
          <a:xfrm>
            <a:off x="599455" y="5365076"/>
            <a:ext cx="4081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st.session_state.previous_problem_name</a:t>
            </a:r>
            <a:endParaRPr lang="en-US" dirty="0"/>
          </a:p>
          <a:p>
            <a:r>
              <a:rPr lang="en-US" dirty="0" err="1"/>
              <a:t>st.session_state.base_input_path</a:t>
            </a:r>
            <a:endParaRPr lang="en-US" dirty="0"/>
          </a:p>
          <a:p>
            <a:r>
              <a:rPr lang="en-US" dirty="0" err="1"/>
              <a:t>st.session_state.base_save_path</a:t>
            </a:r>
            <a:endParaRPr lang="en-US" dirty="0"/>
          </a:p>
          <a:p>
            <a:r>
              <a:rPr lang="en-US" dirty="0" err="1"/>
              <a:t>st.session_state.from_user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8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38D71D2-4143-2A00-F6C0-966AB164E6BD}"/>
              </a:ext>
            </a:extLst>
          </p:cNvPr>
          <p:cNvSpPr/>
          <p:nvPr/>
        </p:nvSpPr>
        <p:spPr>
          <a:xfrm>
            <a:off x="2677886" y="90963"/>
            <a:ext cx="6825343" cy="661859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solve_container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02178A7-B906-C97A-3EEC-CD9DE0E7963F}"/>
              </a:ext>
            </a:extLst>
          </p:cNvPr>
          <p:cNvSpPr/>
          <p:nvPr/>
        </p:nvSpPr>
        <p:spPr>
          <a:xfrm>
            <a:off x="3771953" y="2041055"/>
            <a:ext cx="2208880" cy="90534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multi_result_cols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0AF1511-56E7-23CC-866F-AA74BC3B7FD1}"/>
              </a:ext>
            </a:extLst>
          </p:cNvPr>
          <p:cNvSpPr/>
          <p:nvPr/>
        </p:nvSpPr>
        <p:spPr>
          <a:xfrm>
            <a:off x="6209449" y="2041054"/>
            <a:ext cx="2208880" cy="90534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multi_result_cols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38D3A42-E15B-18F6-803D-0EEF107F23E6}"/>
              </a:ext>
            </a:extLst>
          </p:cNvPr>
          <p:cNvSpPr/>
          <p:nvPr/>
        </p:nvSpPr>
        <p:spPr>
          <a:xfrm>
            <a:off x="3623733" y="1210252"/>
            <a:ext cx="4918669" cy="173614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/>
              <a:t>Solver Output (</a:t>
            </a:r>
            <a:r>
              <a:rPr lang="en-US" dirty="0" err="1"/>
              <a:t>st.</a:t>
            </a:r>
            <a:r>
              <a:rPr lang="en-US" dirty="0"/>
              <a:t> expander)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5F08B36-54A3-B5A0-53CB-4752118B44D4}"/>
              </a:ext>
            </a:extLst>
          </p:cNvPr>
          <p:cNvSpPr/>
          <p:nvPr/>
        </p:nvSpPr>
        <p:spPr>
          <a:xfrm>
            <a:off x="3314225" y="760278"/>
            <a:ext cx="5562838" cy="218612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st.</a:t>
            </a:r>
            <a:r>
              <a:rPr lang="en-US" dirty="0"/>
              <a:t> spinner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8FC8D83-205F-29AF-9E74-BAA498872825}"/>
              </a:ext>
            </a:extLst>
          </p:cNvPr>
          <p:cNvSpPr/>
          <p:nvPr/>
        </p:nvSpPr>
        <p:spPr>
          <a:xfrm>
            <a:off x="3322458" y="3044855"/>
            <a:ext cx="5562838" cy="333339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/>
              <a:t>Solver Performance (</a:t>
            </a:r>
            <a:r>
              <a:rPr lang="en-US" dirty="0" err="1"/>
              <a:t>st.</a:t>
            </a:r>
            <a:r>
              <a:rPr lang="en-US" dirty="0"/>
              <a:t> expander)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759E70D-AA49-146C-F6C8-E61836EFBB48}"/>
              </a:ext>
            </a:extLst>
          </p:cNvPr>
          <p:cNvSpPr/>
          <p:nvPr/>
        </p:nvSpPr>
        <p:spPr>
          <a:xfrm>
            <a:off x="3627869" y="1602004"/>
            <a:ext cx="4914533" cy="134439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solve_progress_placeholder</a:t>
            </a:r>
            <a:r>
              <a:rPr lang="en-US" dirty="0"/>
              <a:t> (.empty())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B06BD61-EB35-4BB9-7BDC-013B2E532813}"/>
              </a:ext>
            </a:extLst>
          </p:cNvPr>
          <p:cNvSpPr/>
          <p:nvPr/>
        </p:nvSpPr>
        <p:spPr>
          <a:xfrm>
            <a:off x="4098301" y="2484327"/>
            <a:ext cx="1747157" cy="4620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text_area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FB710-DD49-A004-79D2-15D11E282BD3}"/>
              </a:ext>
            </a:extLst>
          </p:cNvPr>
          <p:cNvSpPr txBox="1"/>
          <p:nvPr/>
        </p:nvSpPr>
        <p:spPr>
          <a:xfrm>
            <a:off x="467891" y="2179487"/>
            <a:ext cx="151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solve_outputs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08A14F-6307-DD4A-CEB7-75D852E5B731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1980806" y="2364153"/>
            <a:ext cx="2117495" cy="35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9DDD054-FBB1-44C4-D454-C26F45A60981}"/>
              </a:ext>
            </a:extLst>
          </p:cNvPr>
          <p:cNvSpPr/>
          <p:nvPr/>
        </p:nvSpPr>
        <p:spPr>
          <a:xfrm>
            <a:off x="6440310" y="2484327"/>
            <a:ext cx="1747157" cy="4620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text_area</a:t>
            </a:r>
            <a:r>
              <a:rPr lang="en-US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BF0BC9-CF49-00CD-1EB2-ECFCCADB472F}"/>
              </a:ext>
            </a:extLst>
          </p:cNvPr>
          <p:cNvSpPr txBox="1"/>
          <p:nvPr/>
        </p:nvSpPr>
        <p:spPr>
          <a:xfrm>
            <a:off x="8868750" y="2468050"/>
            <a:ext cx="3198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When solve is complete</a:t>
            </a:r>
          </a:p>
          <a:p>
            <a:r>
              <a:rPr lang="en-US" dirty="0" err="1"/>
              <a:t>st.session_state.solve_complete</a:t>
            </a:r>
            <a:endParaRPr lang="en-US" dirty="0"/>
          </a:p>
          <a:p>
            <a:r>
              <a:rPr lang="en-US" dirty="0" err="1"/>
              <a:t>st.session_state.solver_metrics</a:t>
            </a:r>
            <a:endParaRPr lang="en-US" dirty="0"/>
          </a:p>
          <a:p>
            <a:r>
              <a:rPr lang="en-US" dirty="0"/>
              <a:t>    - </a:t>
            </a:r>
            <a:r>
              <a:rPr lang="en-US" dirty="0" err="1"/>
              <a:t>execution_time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4838A4-5643-864E-E0D1-FDD2224F0B71}"/>
              </a:ext>
            </a:extLst>
          </p:cNvPr>
          <p:cNvSpPr txBox="1"/>
          <p:nvPr/>
        </p:nvSpPr>
        <p:spPr>
          <a:xfrm>
            <a:off x="8812164" y="4300084"/>
            <a:ext cx="331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st.session_state.result_csv_paths</a:t>
            </a:r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D7843B2-77B6-CBC3-2A8D-A0072EFFA7C8}"/>
              </a:ext>
            </a:extLst>
          </p:cNvPr>
          <p:cNvSpPr/>
          <p:nvPr/>
        </p:nvSpPr>
        <p:spPr>
          <a:xfrm>
            <a:off x="3467156" y="3565056"/>
            <a:ext cx="2496744" cy="138794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multi_result_cols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CB4AD2B-2475-296C-8C69-24D23E876641}"/>
              </a:ext>
            </a:extLst>
          </p:cNvPr>
          <p:cNvSpPr/>
          <p:nvPr/>
        </p:nvSpPr>
        <p:spPr>
          <a:xfrm>
            <a:off x="6192516" y="3564324"/>
            <a:ext cx="2496744" cy="138794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err="1"/>
              <a:t>multi_result_cols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A7CAD4F-C718-4E7C-020D-7E9D6BB2A0E0}"/>
              </a:ext>
            </a:extLst>
          </p:cNvPr>
          <p:cNvSpPr/>
          <p:nvPr/>
        </p:nvSpPr>
        <p:spPr>
          <a:xfrm>
            <a:off x="3606800" y="3985379"/>
            <a:ext cx="2221725" cy="9676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result_tabs</a:t>
            </a:r>
            <a:r>
              <a:rPr lang="en-US" dirty="0"/>
              <a:t> (</a:t>
            </a:r>
            <a:r>
              <a:rPr lang="en-US" dirty="0" err="1"/>
              <a:t>selected_configs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csv file information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78FA4FC-CCAA-2888-448A-2FA78A7D524A}"/>
              </a:ext>
            </a:extLst>
          </p:cNvPr>
          <p:cNvSpPr/>
          <p:nvPr/>
        </p:nvSpPr>
        <p:spPr>
          <a:xfrm>
            <a:off x="6330025" y="3966330"/>
            <a:ext cx="2221725" cy="9676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result_tabs</a:t>
            </a:r>
            <a:r>
              <a:rPr lang="en-US" dirty="0"/>
              <a:t> (</a:t>
            </a:r>
            <a:r>
              <a:rPr lang="en-US" dirty="0" err="1"/>
              <a:t>selected_configs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csv file information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5287454-609B-313C-168B-62CBD01CA9F2}"/>
              </a:ext>
            </a:extLst>
          </p:cNvPr>
          <p:cNvSpPr/>
          <p:nvPr/>
        </p:nvSpPr>
        <p:spPr>
          <a:xfrm>
            <a:off x="3467156" y="5046078"/>
            <a:ext cx="5222104" cy="121925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/>
              <a:t>Pareto Graph (all solvers/configs)</a:t>
            </a:r>
          </a:p>
          <a:p>
            <a:pPr algn="ctr"/>
            <a:r>
              <a:rPr lang="en-US" dirty="0" err="1"/>
              <a:t>Plotly</a:t>
            </a:r>
            <a:r>
              <a:rPr lang="en-US" dirty="0"/>
              <a:t> Scatter Plot</a:t>
            </a:r>
          </a:p>
        </p:txBody>
      </p:sp>
    </p:spTree>
    <p:extLst>
      <p:ext uri="{BB962C8B-B14F-4D97-AF65-F5344CB8AC3E}">
        <p14:creationId xmlns:p14="http://schemas.microsoft.com/office/powerpoint/2010/main" val="164178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454</Words>
  <Application>Microsoft Macintosh PowerPoint</Application>
  <PresentationFormat>Widescreen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Metelko, Mary A</dc:creator>
  <cp:lastModifiedBy>Metelko, Mary A</cp:lastModifiedBy>
  <cp:revision>45</cp:revision>
  <cp:lastPrinted>2023-07-28T17:38:15Z</cp:lastPrinted>
  <dcterms:created xsi:type="dcterms:W3CDTF">2023-07-20T19:55:49Z</dcterms:created>
  <dcterms:modified xsi:type="dcterms:W3CDTF">2023-07-28T18:27:01Z</dcterms:modified>
</cp:coreProperties>
</file>