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86" r:id="rId2"/>
    <p:sldId id="294" r:id="rId3"/>
    <p:sldId id="311" r:id="rId4"/>
    <p:sldId id="310" r:id="rId5"/>
    <p:sldId id="309" r:id="rId6"/>
    <p:sldId id="316" r:id="rId7"/>
    <p:sldId id="317" r:id="rId8"/>
    <p:sldId id="318" r:id="rId9"/>
    <p:sldId id="321" r:id="rId10"/>
    <p:sldId id="319" r:id="rId11"/>
    <p:sldId id="320" r:id="rId12"/>
    <p:sldId id="307" r:id="rId13"/>
    <p:sldId id="322" r:id="rId14"/>
    <p:sldId id="323" r:id="rId15"/>
    <p:sldId id="324" r:id="rId16"/>
    <p:sldId id="325" r:id="rId17"/>
    <p:sldId id="326" r:id="rId18"/>
    <p:sldId id="327" r:id="rId19"/>
    <p:sldId id="308" r:id="rId20"/>
    <p:sldId id="312" r:id="rId21"/>
    <p:sldId id="313" r:id="rId22"/>
    <p:sldId id="314" r:id="rId23"/>
    <p:sldId id="315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282" r:id="rId37"/>
    <p:sldId id="289" r:id="rId38"/>
    <p:sldId id="284" r:id="rId39"/>
    <p:sldId id="288" r:id="rId40"/>
    <p:sldId id="306" r:id="rId41"/>
    <p:sldId id="281" r:id="rId4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65751"/>
    <a:srgbClr val="94BF6E"/>
    <a:srgbClr val="3B8D61"/>
    <a:srgbClr val="3B8D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F1E30-CACE-4A72-AE35-D3C5AC5794C1}">
  <a:tblStyle styleId="{87FF1E30-CACE-4A72-AE35-D3C5AC5794C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9565" autoAdjust="0"/>
  </p:normalViewPr>
  <p:slideViewPr>
    <p:cSldViewPr>
      <p:cViewPr varScale="1">
        <p:scale>
          <a:sx n="92" d="100"/>
          <a:sy n="92" d="100"/>
        </p:scale>
        <p:origin x="-19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26446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5698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1640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143008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57290" y="2500306"/>
            <a:ext cx="642942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hape 17"/>
          <p:cNvSpPr/>
          <p:nvPr userDrawn="1"/>
        </p:nvSpPr>
        <p:spPr>
          <a:xfrm>
            <a:off x="0" y="5717999"/>
            <a:ext cx="9144000" cy="330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8"/>
          <p:cNvSpPr/>
          <p:nvPr userDrawn="1"/>
        </p:nvSpPr>
        <p:spPr>
          <a:xfrm>
            <a:off x="0" y="1"/>
            <a:ext cx="9144000" cy="1000107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9"/>
          <p:cNvSpPr/>
          <p:nvPr userDrawn="1"/>
        </p:nvSpPr>
        <p:spPr>
          <a:xfrm>
            <a:off x="0" y="953252"/>
            <a:ext cx="9144000" cy="332608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0"/>
          <p:cNvSpPr/>
          <p:nvPr userDrawn="1"/>
        </p:nvSpPr>
        <p:spPr>
          <a:xfrm>
            <a:off x="0" y="5991472"/>
            <a:ext cx="9144000" cy="1576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1"/>
          <p:cNvSpPr/>
          <p:nvPr userDrawn="1"/>
        </p:nvSpPr>
        <p:spPr>
          <a:xfrm>
            <a:off x="0" y="6112101"/>
            <a:ext cx="9144000" cy="74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071810"/>
            <a:ext cx="7643866" cy="114300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230" y="1928802"/>
            <a:ext cx="7646421" cy="1143000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hape 17"/>
          <p:cNvSpPr/>
          <p:nvPr userDrawn="1"/>
        </p:nvSpPr>
        <p:spPr>
          <a:xfrm>
            <a:off x="0" y="5717999"/>
            <a:ext cx="9144000" cy="330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8"/>
          <p:cNvSpPr/>
          <p:nvPr userDrawn="1"/>
        </p:nvSpPr>
        <p:spPr>
          <a:xfrm>
            <a:off x="0" y="1"/>
            <a:ext cx="9144000" cy="1000107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9"/>
          <p:cNvSpPr/>
          <p:nvPr userDrawn="1"/>
        </p:nvSpPr>
        <p:spPr>
          <a:xfrm>
            <a:off x="0" y="953252"/>
            <a:ext cx="9144000" cy="332608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0"/>
          <p:cNvSpPr/>
          <p:nvPr userDrawn="1"/>
        </p:nvSpPr>
        <p:spPr>
          <a:xfrm>
            <a:off x="0" y="5991472"/>
            <a:ext cx="9144000" cy="1576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1"/>
          <p:cNvSpPr/>
          <p:nvPr userDrawn="1"/>
        </p:nvSpPr>
        <p:spPr>
          <a:xfrm>
            <a:off x="0" y="6112101"/>
            <a:ext cx="9144000" cy="74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85786" y="4214818"/>
            <a:ext cx="7643812" cy="1214437"/>
          </a:xfrm>
        </p:spPr>
        <p:txBody>
          <a:bodyPr>
            <a:normAutofit/>
          </a:bodyPr>
          <a:lstStyle>
            <a:lvl1pPr algn="r">
              <a:buNone/>
              <a:defRPr sz="2000" i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4" y="3071810"/>
            <a:ext cx="4643470" cy="1433513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34" y="4500571"/>
            <a:ext cx="4643470" cy="121444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hape 17"/>
          <p:cNvSpPr/>
          <p:nvPr userDrawn="1"/>
        </p:nvSpPr>
        <p:spPr>
          <a:xfrm>
            <a:off x="0" y="5717999"/>
            <a:ext cx="3474300" cy="330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8"/>
          <p:cNvSpPr/>
          <p:nvPr userDrawn="1"/>
        </p:nvSpPr>
        <p:spPr>
          <a:xfrm>
            <a:off x="0" y="1"/>
            <a:ext cx="34743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" name="Shape 19"/>
          <p:cNvSpPr/>
          <p:nvPr userDrawn="1"/>
        </p:nvSpPr>
        <p:spPr>
          <a:xfrm>
            <a:off x="0" y="667500"/>
            <a:ext cx="3474300" cy="50988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0"/>
          <p:cNvSpPr/>
          <p:nvPr userDrawn="1"/>
        </p:nvSpPr>
        <p:spPr>
          <a:xfrm>
            <a:off x="0" y="5991472"/>
            <a:ext cx="3474300" cy="1576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1"/>
          <p:cNvSpPr/>
          <p:nvPr userDrawn="1"/>
        </p:nvSpPr>
        <p:spPr>
          <a:xfrm>
            <a:off x="0" y="6112101"/>
            <a:ext cx="3474300" cy="74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118" y="1214423"/>
            <a:ext cx="8229600" cy="5429288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  <a:lvl2pPr>
              <a:defRPr baseline="0">
                <a:solidFill>
                  <a:schemeClr val="accent2"/>
                </a:solidFill>
              </a:defRPr>
            </a:lvl2pPr>
            <a:lvl3pPr>
              <a:defRPr baseline="0">
                <a:solidFill>
                  <a:schemeClr val="accent2"/>
                </a:solidFill>
              </a:defRPr>
            </a:lvl3pPr>
            <a:lvl4pPr>
              <a:defRPr baseline="0">
                <a:solidFill>
                  <a:schemeClr val="accent2"/>
                </a:solidFill>
              </a:defRPr>
            </a:lvl4pPr>
            <a:lvl5pPr>
              <a:defRPr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hape 33"/>
          <p:cNvSpPr/>
          <p:nvPr userDrawn="1"/>
        </p:nvSpPr>
        <p:spPr>
          <a:xfrm>
            <a:off x="0" y="928670"/>
            <a:ext cx="500034" cy="318613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2"/>
          <p:cNvSpPr/>
          <p:nvPr userDrawn="1"/>
        </p:nvSpPr>
        <p:spPr>
          <a:xfrm>
            <a:off x="0" y="357167"/>
            <a:ext cx="6215074" cy="642942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1"/>
          <p:cNvSpPr/>
          <p:nvPr userDrawn="1"/>
        </p:nvSpPr>
        <p:spPr>
          <a:xfrm>
            <a:off x="0" y="1"/>
            <a:ext cx="500034" cy="357165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34"/>
          <p:cNvSpPr/>
          <p:nvPr userDrawn="1"/>
        </p:nvSpPr>
        <p:spPr>
          <a:xfrm>
            <a:off x="0" y="4114800"/>
            <a:ext cx="500034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35"/>
          <p:cNvSpPr/>
          <p:nvPr userDrawn="1"/>
        </p:nvSpPr>
        <p:spPr>
          <a:xfrm>
            <a:off x="0" y="4922001"/>
            <a:ext cx="500034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36"/>
          <p:cNvCxnSpPr/>
          <p:nvPr userDrawn="1"/>
        </p:nvCxnSpPr>
        <p:spPr>
          <a:xfrm rot="5400000">
            <a:off x="536547" y="678637"/>
            <a:ext cx="356396" cy="794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TextBox 12"/>
          <p:cNvSpPr txBox="1"/>
          <p:nvPr userDrawn="1"/>
        </p:nvSpPr>
        <p:spPr>
          <a:xfrm>
            <a:off x="45158" y="65008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C7FA56-88B0-48D2-809B-15C27B4E19FE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428605"/>
            <a:ext cx="5357850" cy="500066"/>
          </a:xfrm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48" y="1214423"/>
            <a:ext cx="3857652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214423"/>
            <a:ext cx="4110038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hape 33"/>
          <p:cNvSpPr/>
          <p:nvPr userDrawn="1"/>
        </p:nvSpPr>
        <p:spPr>
          <a:xfrm>
            <a:off x="0" y="928670"/>
            <a:ext cx="500034" cy="318613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2"/>
          <p:cNvSpPr/>
          <p:nvPr userDrawn="1"/>
        </p:nvSpPr>
        <p:spPr>
          <a:xfrm>
            <a:off x="0" y="357167"/>
            <a:ext cx="6215074" cy="642942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31"/>
          <p:cNvSpPr/>
          <p:nvPr userDrawn="1"/>
        </p:nvSpPr>
        <p:spPr>
          <a:xfrm>
            <a:off x="0" y="1"/>
            <a:ext cx="500034" cy="357165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34"/>
          <p:cNvSpPr/>
          <p:nvPr userDrawn="1"/>
        </p:nvSpPr>
        <p:spPr>
          <a:xfrm>
            <a:off x="0" y="4114800"/>
            <a:ext cx="500034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5"/>
          <p:cNvSpPr/>
          <p:nvPr userDrawn="1"/>
        </p:nvSpPr>
        <p:spPr>
          <a:xfrm>
            <a:off x="0" y="4922001"/>
            <a:ext cx="500034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Shape 36"/>
          <p:cNvCxnSpPr/>
          <p:nvPr userDrawn="1"/>
        </p:nvCxnSpPr>
        <p:spPr>
          <a:xfrm rot="5400000">
            <a:off x="536547" y="678637"/>
            <a:ext cx="356396" cy="794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TextBox 13"/>
          <p:cNvSpPr txBox="1"/>
          <p:nvPr userDrawn="1"/>
        </p:nvSpPr>
        <p:spPr>
          <a:xfrm>
            <a:off x="45158" y="65008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C7FA56-88B0-48D2-809B-15C27B4E19FE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5786" y="428605"/>
            <a:ext cx="5357850" cy="500066"/>
          </a:xfrm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1214422"/>
            <a:ext cx="400052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314" y="1214422"/>
            <a:ext cx="414340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714348" y="1857363"/>
            <a:ext cx="4000528" cy="4786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857363"/>
            <a:ext cx="4110038" cy="4786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hape 33"/>
          <p:cNvSpPr/>
          <p:nvPr userDrawn="1"/>
        </p:nvSpPr>
        <p:spPr>
          <a:xfrm>
            <a:off x="0" y="928670"/>
            <a:ext cx="500034" cy="318613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2"/>
          <p:cNvSpPr/>
          <p:nvPr userDrawn="1"/>
        </p:nvSpPr>
        <p:spPr>
          <a:xfrm>
            <a:off x="0" y="357167"/>
            <a:ext cx="6215074" cy="642942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31"/>
          <p:cNvSpPr/>
          <p:nvPr userDrawn="1"/>
        </p:nvSpPr>
        <p:spPr>
          <a:xfrm>
            <a:off x="0" y="1"/>
            <a:ext cx="500034" cy="357165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5" name="Shape 34"/>
          <p:cNvSpPr/>
          <p:nvPr userDrawn="1"/>
        </p:nvSpPr>
        <p:spPr>
          <a:xfrm>
            <a:off x="0" y="4114800"/>
            <a:ext cx="500034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35"/>
          <p:cNvSpPr/>
          <p:nvPr userDrawn="1"/>
        </p:nvSpPr>
        <p:spPr>
          <a:xfrm>
            <a:off x="0" y="4922001"/>
            <a:ext cx="500034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36"/>
          <p:cNvCxnSpPr/>
          <p:nvPr userDrawn="1"/>
        </p:nvCxnSpPr>
        <p:spPr>
          <a:xfrm rot="5400000">
            <a:off x="536547" y="678637"/>
            <a:ext cx="356396" cy="794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TextBox 17"/>
          <p:cNvSpPr txBox="1"/>
          <p:nvPr userDrawn="1"/>
        </p:nvSpPr>
        <p:spPr>
          <a:xfrm>
            <a:off x="45158" y="65008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C7FA56-88B0-48D2-809B-15C27B4E19FE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85786" y="428605"/>
            <a:ext cx="5357850" cy="500066"/>
          </a:xfrm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3"/>
          <p:cNvSpPr/>
          <p:nvPr userDrawn="1"/>
        </p:nvSpPr>
        <p:spPr>
          <a:xfrm>
            <a:off x="0" y="928670"/>
            <a:ext cx="500034" cy="318613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2"/>
          <p:cNvSpPr/>
          <p:nvPr userDrawn="1"/>
        </p:nvSpPr>
        <p:spPr>
          <a:xfrm>
            <a:off x="0" y="357167"/>
            <a:ext cx="6215074" cy="642942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1"/>
          <p:cNvSpPr/>
          <p:nvPr userDrawn="1"/>
        </p:nvSpPr>
        <p:spPr>
          <a:xfrm>
            <a:off x="0" y="1"/>
            <a:ext cx="500034" cy="357165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" name="Shape 34"/>
          <p:cNvSpPr/>
          <p:nvPr userDrawn="1"/>
        </p:nvSpPr>
        <p:spPr>
          <a:xfrm>
            <a:off x="0" y="4114800"/>
            <a:ext cx="500034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35"/>
          <p:cNvSpPr/>
          <p:nvPr userDrawn="1"/>
        </p:nvSpPr>
        <p:spPr>
          <a:xfrm>
            <a:off x="0" y="4922001"/>
            <a:ext cx="500034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36"/>
          <p:cNvCxnSpPr/>
          <p:nvPr userDrawn="1"/>
        </p:nvCxnSpPr>
        <p:spPr>
          <a:xfrm rot="5400000">
            <a:off x="536547" y="678637"/>
            <a:ext cx="356396" cy="794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TextBox 11"/>
          <p:cNvSpPr txBox="1"/>
          <p:nvPr userDrawn="1"/>
        </p:nvSpPr>
        <p:spPr>
          <a:xfrm>
            <a:off x="45158" y="65008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C7FA56-88B0-48D2-809B-15C27B4E19FE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85786" y="428605"/>
            <a:ext cx="5357850" cy="500066"/>
          </a:xfrm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3"/>
          <p:cNvSpPr/>
          <p:nvPr userDrawn="1"/>
        </p:nvSpPr>
        <p:spPr>
          <a:xfrm>
            <a:off x="0" y="928670"/>
            <a:ext cx="500034" cy="318613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32"/>
          <p:cNvSpPr/>
          <p:nvPr userDrawn="1"/>
        </p:nvSpPr>
        <p:spPr>
          <a:xfrm>
            <a:off x="0" y="357167"/>
            <a:ext cx="500034" cy="642942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1"/>
          <p:cNvSpPr/>
          <p:nvPr userDrawn="1"/>
        </p:nvSpPr>
        <p:spPr>
          <a:xfrm>
            <a:off x="0" y="1"/>
            <a:ext cx="500034" cy="357165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" name="Shape 34"/>
          <p:cNvSpPr/>
          <p:nvPr userDrawn="1"/>
        </p:nvSpPr>
        <p:spPr>
          <a:xfrm>
            <a:off x="0" y="4114800"/>
            <a:ext cx="500034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5"/>
          <p:cNvSpPr/>
          <p:nvPr userDrawn="1"/>
        </p:nvSpPr>
        <p:spPr>
          <a:xfrm>
            <a:off x="0" y="4922001"/>
            <a:ext cx="500034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TextBox 9"/>
          <p:cNvSpPr txBox="1"/>
          <p:nvPr userDrawn="1"/>
        </p:nvSpPr>
        <p:spPr>
          <a:xfrm>
            <a:off x="45158" y="65008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C7FA56-88B0-48D2-809B-15C27B4E19FE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3"/>
          <p:cNvSpPr/>
          <p:nvPr userDrawn="1"/>
        </p:nvSpPr>
        <p:spPr>
          <a:xfrm>
            <a:off x="0" y="928670"/>
            <a:ext cx="500034" cy="318613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32"/>
          <p:cNvSpPr/>
          <p:nvPr userDrawn="1"/>
        </p:nvSpPr>
        <p:spPr>
          <a:xfrm>
            <a:off x="0" y="357167"/>
            <a:ext cx="500034" cy="642942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31"/>
          <p:cNvSpPr/>
          <p:nvPr userDrawn="1"/>
        </p:nvSpPr>
        <p:spPr>
          <a:xfrm>
            <a:off x="0" y="1"/>
            <a:ext cx="500034" cy="357165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" name="Shape 34"/>
          <p:cNvSpPr/>
          <p:nvPr userDrawn="1"/>
        </p:nvSpPr>
        <p:spPr>
          <a:xfrm>
            <a:off x="0" y="4114800"/>
            <a:ext cx="500034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5"/>
          <p:cNvSpPr/>
          <p:nvPr userDrawn="1"/>
        </p:nvSpPr>
        <p:spPr>
          <a:xfrm>
            <a:off x="0" y="4922001"/>
            <a:ext cx="500034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TextBox 9"/>
          <p:cNvSpPr txBox="1"/>
          <p:nvPr userDrawn="1"/>
        </p:nvSpPr>
        <p:spPr>
          <a:xfrm>
            <a:off x="45158" y="65008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C7FA56-88B0-48D2-809B-15C27B4E19FE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6072227"/>
            <a:ext cx="8215370" cy="571483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2"/>
          <p:cNvSpPr/>
          <p:nvPr userDrawn="1"/>
        </p:nvSpPr>
        <p:spPr>
          <a:xfrm>
            <a:off x="0" y="1531000"/>
            <a:ext cx="9144000" cy="3796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83"/>
          <p:cNvSpPr/>
          <p:nvPr userDrawn="1"/>
        </p:nvSpPr>
        <p:spPr>
          <a:xfrm>
            <a:off x="0" y="1"/>
            <a:ext cx="91440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" name="Shape 84"/>
          <p:cNvSpPr/>
          <p:nvPr userDrawn="1"/>
        </p:nvSpPr>
        <p:spPr>
          <a:xfrm>
            <a:off x="0" y="667499"/>
            <a:ext cx="9144000" cy="976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85"/>
          <p:cNvSpPr/>
          <p:nvPr userDrawn="1"/>
        </p:nvSpPr>
        <p:spPr>
          <a:xfrm>
            <a:off x="0" y="5283733"/>
            <a:ext cx="9144000" cy="4936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86"/>
          <p:cNvSpPr/>
          <p:nvPr userDrawn="1"/>
        </p:nvSpPr>
        <p:spPr>
          <a:xfrm>
            <a:off x="0" y="5777501"/>
            <a:ext cx="9144000" cy="10803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5926" y="6581025"/>
            <a:ext cx="2417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© </a:t>
            </a:r>
            <a:r>
              <a:rPr lang="en-US" sz="1200" i="1" dirty="0" smtClean="0">
                <a:latin typeface="+mn-lt"/>
              </a:rPr>
              <a:t>2018 </a:t>
            </a:r>
            <a:r>
              <a:rPr lang="en-US" sz="1200" i="1" dirty="0" smtClean="0">
                <a:latin typeface="+mn-lt"/>
              </a:rPr>
              <a:t>– The symbIoTe Consortium</a:t>
            </a:r>
            <a:endParaRPr lang="en-US" sz="1200" i="1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emf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if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gif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T5.1 </a:t>
            </a:r>
            <a:r>
              <a:rPr lang="en-US" dirty="0" smtClean="0"/>
              <a:t>– Performance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symb</a:t>
            </a:r>
            <a:r>
              <a:rPr lang="en-US" sz="5400" b="1" dirty="0" err="1" smtClean="0">
                <a:solidFill>
                  <a:schemeClr val="accent1"/>
                </a:solidFill>
              </a:rPr>
              <a:t>IoT</a:t>
            </a:r>
            <a:r>
              <a:rPr lang="en-US" sz="5400" b="1" dirty="0" err="1" smtClean="0"/>
              <a:t>e</a:t>
            </a:r>
            <a:endParaRPr lang="en-US" sz="5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Ilia</a:t>
            </a:r>
            <a:r>
              <a:rPr lang="en-US" dirty="0" smtClean="0"/>
              <a:t> </a:t>
            </a:r>
            <a:r>
              <a:rPr lang="en-US" dirty="0" err="1" smtClean="0"/>
              <a:t>Pietri</a:t>
            </a:r>
            <a:r>
              <a:rPr lang="en-US" dirty="0" smtClean="0"/>
              <a:t>, Vasilis Glykantzis, </a:t>
            </a:r>
            <a:r>
              <a:rPr lang="en-US" dirty="0" err="1" smtClean="0"/>
              <a:t>Szymon</a:t>
            </a:r>
            <a:r>
              <a:rPr lang="en-US" dirty="0" smtClean="0"/>
              <a:t> Mueller</a:t>
            </a:r>
          </a:p>
          <a:p>
            <a:endParaRPr lang="en-US" dirty="0" smtClean="0"/>
          </a:p>
          <a:p>
            <a:r>
              <a:rPr lang="en-US" dirty="0" smtClean="0"/>
              <a:t> 12</a:t>
            </a:r>
            <a:r>
              <a:rPr lang="en-US" baseline="30000" dirty="0" smtClean="0"/>
              <a:t>th</a:t>
            </a:r>
            <a:r>
              <a:rPr lang="en-US" dirty="0" smtClean="0"/>
              <a:t> Plenary Meeting, 12 – 14 July 2018, Athens, Greece</a:t>
            </a:r>
          </a:p>
          <a:p>
            <a:endParaRPr lang="en-US" dirty="0"/>
          </a:p>
        </p:txBody>
      </p:sp>
      <p:pic>
        <p:nvPicPr>
          <p:cNvPr id="10" name="Picture 9" descr="logo-1.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490367"/>
            <a:ext cx="2001824" cy="1002529"/>
          </a:xfrm>
          <a:prstGeom prst="rect">
            <a:avLst/>
          </a:prstGeom>
        </p:spPr>
      </p:pic>
      <p:pic>
        <p:nvPicPr>
          <p:cNvPr id="7" name="Picture 6" descr="i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6142232"/>
            <a:ext cx="1373328" cy="311104"/>
          </a:xfrm>
          <a:prstGeom prst="rect">
            <a:avLst/>
          </a:prstGeom>
        </p:spPr>
      </p:pic>
      <p:pic>
        <p:nvPicPr>
          <p:cNvPr id="11" name="Picture 10" descr="ait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6480425"/>
            <a:ext cx="1368152" cy="332951"/>
          </a:xfrm>
          <a:prstGeom prst="rect">
            <a:avLst/>
          </a:prstGeom>
        </p:spPr>
      </p:pic>
      <p:pic>
        <p:nvPicPr>
          <p:cNvPr id="12" name="Picture 11" descr="nxw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3768" y="6165304"/>
            <a:ext cx="1440160" cy="344423"/>
          </a:xfrm>
          <a:prstGeom prst="rect">
            <a:avLst/>
          </a:prstGeom>
        </p:spPr>
      </p:pic>
      <p:pic>
        <p:nvPicPr>
          <p:cNvPr id="15" name="Picture 14" descr="univie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8206" y="6505186"/>
            <a:ext cx="1296144" cy="352814"/>
          </a:xfrm>
          <a:prstGeom prst="rect">
            <a:avLst/>
          </a:prstGeom>
        </p:spPr>
      </p:pic>
      <p:pic>
        <p:nvPicPr>
          <p:cNvPr id="17" name="Picture 16" descr="s&amp;c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8366" y="6535300"/>
            <a:ext cx="936104" cy="322700"/>
          </a:xfrm>
          <a:prstGeom prst="rect">
            <a:avLst/>
          </a:prstGeom>
        </p:spPr>
      </p:pic>
      <p:pic>
        <p:nvPicPr>
          <p:cNvPr id="19" name="Picture 18" descr="u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6478" y="6453336"/>
            <a:ext cx="1152128" cy="469607"/>
          </a:xfrm>
          <a:prstGeom prst="rect">
            <a:avLst/>
          </a:prstGeom>
        </p:spPr>
      </p:pic>
      <p:pic>
        <p:nvPicPr>
          <p:cNvPr id="20" name="Picture 19" descr="vip.png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2360" y="6093296"/>
            <a:ext cx="504056" cy="431808"/>
          </a:xfrm>
          <a:prstGeom prst="rect">
            <a:avLst/>
          </a:prstGeom>
        </p:spPr>
      </p:pic>
      <p:pic>
        <p:nvPicPr>
          <p:cNvPr id="21" name="Picture 20" descr="psnc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2622" y="6548452"/>
            <a:ext cx="720080" cy="2649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186690"/>
            <a:ext cx="1093807" cy="2988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56" y="6166388"/>
            <a:ext cx="653920" cy="342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31" y="6160542"/>
            <a:ext cx="913433" cy="30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524310"/>
            <a:ext cx="802430" cy="2916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133158"/>
            <a:ext cx="348679" cy="720000"/>
          </a:xfrm>
          <a:prstGeom prst="rect">
            <a:avLst/>
          </a:prstGeom>
        </p:spPr>
      </p:pic>
      <p:pic>
        <p:nvPicPr>
          <p:cNvPr id="28" name="Picture 27" descr="navigo200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6376" y="6597352"/>
            <a:ext cx="1096392" cy="190677"/>
          </a:xfrm>
          <a:prstGeom prst="rect">
            <a:avLst/>
          </a:prstGeom>
        </p:spPr>
      </p:pic>
      <p:sp>
        <p:nvSpPr>
          <p:cNvPr id="26" name="Textfeld 18"/>
          <p:cNvSpPr txBox="1"/>
          <p:nvPr/>
        </p:nvSpPr>
        <p:spPr>
          <a:xfrm>
            <a:off x="467545" y="2100274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+mn-lt"/>
              </a:rPr>
              <a:t>Grant Agreement No 688156</a:t>
            </a:r>
          </a:p>
        </p:txBody>
      </p:sp>
      <p:pic>
        <p:nvPicPr>
          <p:cNvPr id="29" name="Picture 28" descr="ECH2020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504" y="1628800"/>
            <a:ext cx="2448273" cy="382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 Tests (6)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RAP with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8194" name="Picture 2" descr="E:\symbiote\stress_test\results\results4_12_18_b\true\rapUs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1"/>
            <a:ext cx="8580616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 Tests (7)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AAM with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7170" name="Picture 2" descr="E:\symbiote\stress_test\results\results4_12_18_b\true\aamUs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500309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– 50 concurrent resource register requests</a:t>
            </a:r>
          </a:p>
          <a:p>
            <a:r>
              <a:rPr lang="en-US" dirty="0" smtClean="0"/>
              <a:t>With 2-way authentication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 Tests (1)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 Tests </a:t>
            </a:r>
            <a:r>
              <a:rPr lang="en-US" dirty="0" smtClean="0"/>
              <a:t>(2)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066800" y="1295400"/>
          <a:ext cx="6858000" cy="4800600"/>
        </p:xfrm>
        <a:graphic>
          <a:graphicData uri="http://schemas.openxmlformats.org/presentationml/2006/ole">
            <p:oleObj spid="_x0000_s10243" name="Acrobat Document" r:id="rId3" imgW="6857732" imgH="480020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 Tests (3)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Cloud Core Interface</a:t>
            </a:r>
            <a:endParaRPr lang="en-US" sz="3200" i="1" dirty="0">
              <a:latin typeface="+mn-lt"/>
            </a:endParaRPr>
          </a:p>
        </p:txBody>
      </p:sp>
      <p:pic>
        <p:nvPicPr>
          <p:cNvPr id="11266" name="Picture 2" descr="E:\symbiote\stress_test\results\resultsRHtest7_12_18\cloudcoreinterface_core_RHStress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382000" cy="217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 Tests (4)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AAM</a:t>
            </a:r>
            <a:endParaRPr lang="en-US" sz="3200" i="1" dirty="0">
              <a:latin typeface="+mn-lt"/>
            </a:endParaRPr>
          </a:p>
        </p:txBody>
      </p:sp>
      <p:pic>
        <p:nvPicPr>
          <p:cNvPr id="15362" name="Picture 2" descr="E:\symbiote\stress_test\results\resultsRHtest7_12_18\AAM_core_RHStress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1"/>
            <a:ext cx="8296177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 Tests (5)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Registry</a:t>
            </a:r>
            <a:endParaRPr lang="en-US" sz="3200" i="1" dirty="0">
              <a:latin typeface="+mn-lt"/>
            </a:endParaRPr>
          </a:p>
        </p:txBody>
      </p:sp>
      <p:pic>
        <p:nvPicPr>
          <p:cNvPr id="14338" name="Picture 2" descr="E:\symbiote\stress_test\results\resultsRHtest7_12_18\registry_core_RHStress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905000"/>
            <a:ext cx="8327214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 Tests (6)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Registration Handler</a:t>
            </a:r>
            <a:endParaRPr lang="en-US" sz="3200" i="1" dirty="0">
              <a:latin typeface="+mn-lt"/>
            </a:endParaRPr>
          </a:p>
        </p:txBody>
      </p:sp>
      <p:pic>
        <p:nvPicPr>
          <p:cNvPr id="13314" name="Picture 2" descr="E:\symbiote\stress_test\results\resultsRHtest7_12_18\RH_platform_RHStress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2133601"/>
            <a:ext cx="8229600" cy="2077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 Tests (7)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Platform AAM</a:t>
            </a:r>
            <a:endParaRPr lang="en-US" sz="3200" i="1" dirty="0">
              <a:latin typeface="+mn-lt"/>
            </a:endParaRPr>
          </a:p>
        </p:txBody>
      </p:sp>
      <p:pic>
        <p:nvPicPr>
          <p:cNvPr id="12290" name="Picture 2" descr="E:\symbiote\stress_test\results\resultsRHtest7_12_18\AAM_platform_RHStress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305800" cy="2046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– 50 concurrent search requests</a:t>
            </a:r>
          </a:p>
          <a:p>
            <a:r>
              <a:rPr lang="en-US" dirty="0" smtClean="0"/>
              <a:t>Each response contains 1 only result</a:t>
            </a:r>
          </a:p>
          <a:p>
            <a:r>
              <a:rPr lang="en-US" dirty="0" smtClean="0"/>
              <a:t>Different number of registered resources (i.e. 100, 1000 and 10000)</a:t>
            </a:r>
          </a:p>
          <a:p>
            <a:r>
              <a:rPr lang="en-US" dirty="0" smtClean="0"/>
              <a:t>With/Without 2-way authentication</a:t>
            </a:r>
          </a:p>
          <a:p>
            <a:pPr lvl="1"/>
            <a:r>
              <a:rPr lang="en-US" dirty="0" smtClean="0"/>
              <a:t>Home token taken from the platform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(1)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IoT Platform</a:t>
            </a:r>
          </a:p>
          <a:p>
            <a:pPr lvl="1"/>
            <a:r>
              <a:rPr lang="en-US" dirty="0" smtClean="0"/>
              <a:t>L1 mode</a:t>
            </a:r>
          </a:p>
          <a:p>
            <a:pPr lvl="1"/>
            <a:r>
              <a:rPr lang="en-US" dirty="0" smtClean="0"/>
              <a:t>1 server with </a:t>
            </a:r>
          </a:p>
          <a:p>
            <a:pPr lvl="2"/>
            <a:r>
              <a:rPr lang="en-US" dirty="0" smtClean="0"/>
              <a:t>1 CPU</a:t>
            </a:r>
          </a:p>
          <a:p>
            <a:pPr lvl="2"/>
            <a:r>
              <a:rPr lang="en-US" dirty="0" smtClean="0"/>
              <a:t>8 GB RAM</a:t>
            </a:r>
          </a:p>
          <a:p>
            <a:r>
              <a:rPr lang="en-US" dirty="0" smtClean="0"/>
              <a:t>SymbIoTe Core</a:t>
            </a:r>
          </a:p>
          <a:p>
            <a:pPr lvl="1"/>
            <a:r>
              <a:rPr lang="en-US" dirty="0" smtClean="0"/>
              <a:t>ext-man server</a:t>
            </a:r>
          </a:p>
          <a:p>
            <a:pPr lvl="1"/>
            <a:r>
              <a:rPr lang="en-US" dirty="0" smtClean="0"/>
              <a:t>1 server with </a:t>
            </a:r>
          </a:p>
          <a:p>
            <a:pPr lvl="2"/>
            <a:r>
              <a:rPr lang="en-US" dirty="0" smtClean="0"/>
              <a:t>8 CPUs</a:t>
            </a:r>
          </a:p>
          <a:p>
            <a:pPr lvl="2"/>
            <a:r>
              <a:rPr lang="en-US" dirty="0" smtClean="0"/>
              <a:t>16 GB RAM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(1)</a:t>
            </a:r>
            <a:endParaRPr lang="en-US" dirty="0"/>
          </a:p>
        </p:txBody>
      </p:sp>
      <p:grpSp>
        <p:nvGrpSpPr>
          <p:cNvPr id="6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(2)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43000" y="1219200"/>
          <a:ext cx="6858000" cy="4800600"/>
        </p:xfrm>
        <a:graphic>
          <a:graphicData uri="http://schemas.openxmlformats.org/presentationml/2006/ole">
            <p:oleObj spid="_x0000_s1027" name="Acrobat Document" r:id="rId3" imgW="6857732" imgH="480020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 descr="E:\symbiote\stress_test\results\results_SearchTest 10_12_18_factory_registered100searchByName_false\search_cor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14239"/>
            <a:ext cx="8229600" cy="208156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85800" y="12192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Interface, 100 resources, </a:t>
            </a:r>
            <a:r>
              <a:rPr lang="en-US" sz="3200" b="1" i="1" dirty="0" smtClean="0">
                <a:latin typeface="+mn-lt"/>
              </a:rPr>
              <a:t>no</a:t>
            </a:r>
            <a:r>
              <a:rPr lang="en-US" sz="3200" i="1" dirty="0" smtClean="0">
                <a:latin typeface="+mn-lt"/>
              </a:rPr>
              <a:t> 2-way authentication</a:t>
            </a:r>
            <a:endParaRPr lang="en-US" sz="3200" i="1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(4)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AAM, </a:t>
            </a:r>
            <a:r>
              <a:rPr lang="en-US" sz="3200" i="1" dirty="0" smtClean="0">
                <a:latin typeface="+mn-lt"/>
              </a:rPr>
              <a:t>100 resources, </a:t>
            </a:r>
            <a:r>
              <a:rPr lang="en-US" sz="3200" b="1" i="1" dirty="0" smtClean="0">
                <a:latin typeface="+mn-lt"/>
              </a:rPr>
              <a:t>no</a:t>
            </a:r>
            <a:r>
              <a:rPr lang="en-US" sz="3200" i="1" dirty="0" smtClean="0">
                <a:latin typeface="+mn-lt"/>
              </a:rPr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3074" name="Picture 2" descr="E:\symbiote\stress_test\results\results_SearchTest 10_12_18_factory_registered100searchByName_false\aam_cor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29177"/>
            <a:ext cx="8382000" cy="2142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(5)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Search, </a:t>
            </a:r>
            <a:r>
              <a:rPr lang="en-US" sz="3200" i="1" dirty="0" smtClean="0">
                <a:latin typeface="+mn-lt"/>
              </a:rPr>
              <a:t>100 resources, </a:t>
            </a:r>
            <a:r>
              <a:rPr lang="en-US" sz="3200" b="1" i="1" dirty="0" smtClean="0">
                <a:latin typeface="+mn-lt"/>
              </a:rPr>
              <a:t>no</a:t>
            </a:r>
            <a:r>
              <a:rPr lang="en-US" sz="3200" i="1" dirty="0" smtClean="0">
                <a:latin typeface="+mn-lt"/>
              </a:rPr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4098" name="Picture 2" descr="E:\symbiote\stress_test\results\results_SearchTest 10_12_18_factory_registered100searchByName_false\search_cor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2618"/>
            <a:ext cx="8458200" cy="2139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(6)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990600" y="1219200"/>
          <a:ext cx="6858000" cy="4800600"/>
        </p:xfrm>
        <a:graphic>
          <a:graphicData uri="http://schemas.openxmlformats.org/presentationml/2006/ole">
            <p:oleObj spid="_x0000_s17414" name="Acrobat Document" r:id="rId3" imgW="6857732" imgH="480020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(7)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Interface, 1000 </a:t>
            </a:r>
            <a:r>
              <a:rPr lang="en-US" sz="3200" i="1" dirty="0" smtClean="0">
                <a:latin typeface="+mn-lt"/>
              </a:rPr>
              <a:t>resources, </a:t>
            </a:r>
            <a:r>
              <a:rPr lang="en-US" sz="3200" b="1" i="1" dirty="0" smtClean="0">
                <a:latin typeface="+mn-lt"/>
              </a:rPr>
              <a:t>no</a:t>
            </a:r>
            <a:r>
              <a:rPr lang="en-US" sz="3200" i="1" dirty="0" smtClean="0">
                <a:latin typeface="+mn-lt"/>
              </a:rPr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19458" name="Picture 2" descr="E:\symbiote\stress_test\results\results_SearchTest 10_12_18_factory_registered1000_searchByName_false\copreinterface_cor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2514601"/>
            <a:ext cx="8229600" cy="2103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(8)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AAM</a:t>
            </a:r>
            <a:r>
              <a:rPr lang="en-US" sz="3200" i="1" dirty="0" smtClean="0"/>
              <a:t>, 1000 </a:t>
            </a:r>
            <a:r>
              <a:rPr lang="en-US" sz="3200" i="1" dirty="0" smtClean="0"/>
              <a:t>resources, </a:t>
            </a:r>
            <a:r>
              <a:rPr lang="en-US" sz="3200" b="1" i="1" dirty="0" smtClean="0"/>
              <a:t>no</a:t>
            </a:r>
            <a:r>
              <a:rPr lang="en-US" sz="3200" i="1" dirty="0" smtClean="0"/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20482" name="Picture 2" descr="E:\symbiote\stress_test\results\results_SearchTest 10_12_18_factory_registered1000_searchByName_false\aam_cor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95238"/>
            <a:ext cx="8153400" cy="2100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(9)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Search</a:t>
            </a:r>
            <a:r>
              <a:rPr lang="en-US" sz="3200" i="1" dirty="0" smtClean="0"/>
              <a:t>, </a:t>
            </a:r>
            <a:r>
              <a:rPr lang="en-US" sz="3200" i="1" dirty="0" smtClean="0"/>
              <a:t>1000 resources, </a:t>
            </a:r>
            <a:r>
              <a:rPr lang="en-US" sz="3200" b="1" i="1" dirty="0" smtClean="0"/>
              <a:t>no</a:t>
            </a:r>
            <a:r>
              <a:rPr lang="en-US" sz="3200" i="1" dirty="0" smtClean="0"/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18434" name="Picture 2" descr="E:\symbiote\stress_test\results\results_SearchTest 10_12_18_factory_registered1000_searchByName_false\search_cor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87946"/>
            <a:ext cx="8229600" cy="2107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(10)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914400" y="1143000"/>
          <a:ext cx="7467600" cy="5369633"/>
        </p:xfrm>
        <a:graphic>
          <a:graphicData uri="http://schemas.openxmlformats.org/presentationml/2006/ole">
            <p:oleObj spid="_x0000_s21507" name="Acrobat Document" r:id="rId3" imgW="4471200" imgH="441612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(11)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Interface, </a:t>
            </a:r>
            <a:r>
              <a:rPr lang="en-US" sz="3200" i="1" dirty="0" smtClean="0">
                <a:latin typeface="+mn-lt"/>
              </a:rPr>
              <a:t>100 resources, </a:t>
            </a:r>
            <a:r>
              <a:rPr lang="en-US" sz="3200" b="1" i="1" dirty="0" smtClean="0">
                <a:latin typeface="+mn-lt"/>
              </a:rPr>
              <a:t>no</a:t>
            </a:r>
            <a:r>
              <a:rPr lang="en-US" sz="3200" i="1" dirty="0" smtClean="0">
                <a:latin typeface="+mn-lt"/>
              </a:rPr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22530" name="Picture 2" descr="E:\symbiote\stress_test\results\results_SearchTest 10_12_18_factory_registered10000_searchByName_false\coreinterface_core_stress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90800"/>
            <a:ext cx="8153400" cy="2045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1 machine</a:t>
            </a:r>
          </a:p>
          <a:p>
            <a:pPr lvl="2"/>
            <a:r>
              <a:rPr lang="en-US" dirty="0" smtClean="0"/>
              <a:t>8 CPUs</a:t>
            </a:r>
          </a:p>
          <a:p>
            <a:pPr lvl="2"/>
            <a:r>
              <a:rPr lang="en-US" dirty="0" smtClean="0"/>
              <a:t>16 GB </a:t>
            </a:r>
            <a:r>
              <a:rPr lang="en-US" dirty="0" smtClean="0"/>
              <a:t>RAM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WARN level in both symbIoTe core and IoT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Each experiment was repeated 10 times</a:t>
            </a:r>
          </a:p>
          <a:p>
            <a:pPr lvl="1"/>
            <a:r>
              <a:rPr lang="en-US" dirty="0" smtClean="0"/>
              <a:t>Present the aggregated results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(2)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(12)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AAM</a:t>
            </a:r>
            <a:r>
              <a:rPr lang="en-US" sz="3200" i="1" dirty="0" smtClean="0"/>
              <a:t>, 10000 </a:t>
            </a:r>
            <a:r>
              <a:rPr lang="en-US" sz="3200" i="1" dirty="0" smtClean="0"/>
              <a:t>resources, </a:t>
            </a:r>
            <a:r>
              <a:rPr lang="en-US" sz="3200" b="1" i="1" dirty="0" smtClean="0"/>
              <a:t>no</a:t>
            </a:r>
            <a:r>
              <a:rPr lang="en-US" sz="3200" i="1" dirty="0" smtClean="0"/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23554" name="Picture 2" descr="E:\symbiote\stress_test\results\results_SearchTest 10_12_18_factory_registered10000_searchByName_false\aam_core_stress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1"/>
            <a:ext cx="8153400" cy="209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(13)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Search</a:t>
            </a:r>
            <a:r>
              <a:rPr lang="en-US" sz="3200" i="1" dirty="0" smtClean="0"/>
              <a:t>, </a:t>
            </a:r>
            <a:r>
              <a:rPr lang="en-US" sz="3200" i="1" dirty="0" smtClean="0"/>
              <a:t>10000 resources, </a:t>
            </a:r>
            <a:r>
              <a:rPr lang="en-US" sz="3200" b="1" i="1" dirty="0" smtClean="0"/>
              <a:t>no</a:t>
            </a:r>
            <a:r>
              <a:rPr lang="en-US" sz="3200" i="1" dirty="0" smtClean="0"/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24578" name="Picture 2" descr="E:\symbiote\stress_test\results\results_SearchTest 10_12_18_factory_registered10000_searchByName_false\search_core_stress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8153400" cy="1995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(14)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38200" y="1143000"/>
          <a:ext cx="7868705" cy="4800600"/>
        </p:xfrm>
        <a:graphic>
          <a:graphicData uri="http://schemas.openxmlformats.org/presentationml/2006/ole">
            <p:oleObj spid="_x0000_s25603" name="Acrobat Document" r:id="rId3" imgW="4471200" imgH="441612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(15)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Interface</a:t>
            </a:r>
            <a:r>
              <a:rPr lang="en-US" sz="3200" i="1" dirty="0" smtClean="0"/>
              <a:t>, </a:t>
            </a:r>
            <a:r>
              <a:rPr lang="en-US" sz="3200" i="1" dirty="0" smtClean="0"/>
              <a:t>100 resources, </a:t>
            </a:r>
            <a:r>
              <a:rPr lang="en-US" sz="3200" b="1" i="1" dirty="0" smtClean="0"/>
              <a:t>with</a:t>
            </a:r>
            <a:r>
              <a:rPr lang="en-US" sz="3200" i="1" dirty="0" smtClean="0"/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26628" name="Picture 4" descr="E:\symbiote\stress_test\results\results_SearchTest 10_12_18_factory_registered100searchByName_true\coreinterfac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8382000" cy="2074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(16)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Core AAM</a:t>
            </a:r>
            <a:r>
              <a:rPr lang="en-US" sz="3200" i="1" dirty="0" smtClean="0"/>
              <a:t>, </a:t>
            </a:r>
            <a:r>
              <a:rPr lang="en-US" sz="3200" i="1" dirty="0" smtClean="0"/>
              <a:t>100 resources, </a:t>
            </a:r>
            <a:r>
              <a:rPr lang="en-US" sz="3200" b="1" i="1" dirty="0" smtClean="0"/>
              <a:t>with</a:t>
            </a:r>
            <a:r>
              <a:rPr lang="en-US" sz="3200" i="1" dirty="0" smtClean="0"/>
              <a:t>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15" name="Picture 2" descr="E:\symbiote\stress_test\results\results_SearchTest 10_12_18_factory_registered100searchByName_true\aam_core_sear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8305800" cy="2104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Tests </a:t>
            </a:r>
            <a:r>
              <a:rPr lang="en-US" dirty="0" smtClean="0"/>
              <a:t>(17)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Search</a:t>
            </a:r>
            <a:r>
              <a:rPr lang="en-US" sz="3200" i="1" dirty="0" smtClean="0"/>
              <a:t>, 100 </a:t>
            </a:r>
            <a:r>
              <a:rPr lang="en-US" sz="3200" i="1" dirty="0" smtClean="0"/>
              <a:t>resources, </a:t>
            </a:r>
            <a:r>
              <a:rPr lang="en-US" sz="3200" b="1" i="1" dirty="0" smtClean="0"/>
              <a:t>with</a:t>
            </a:r>
            <a:r>
              <a:rPr lang="en-US" sz="3200" i="1" dirty="0" smtClean="0"/>
              <a:t> 2-way </a:t>
            </a:r>
            <a:r>
              <a:rPr lang="en-US" sz="3200" i="1" dirty="0" smtClean="0"/>
              <a:t>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15" name="Picture 3" descr="E:\symbiote\stress_test\results\results_SearchTest 10_12_18_factory_registered100searchByName_true\search_core_serach_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8382000" cy="2237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6248575" y="1025701"/>
            <a:ext cx="2592000" cy="20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Icons </a:t>
            </a:r>
            <a:r>
              <a:rPr lang="en" sz="9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are editable shapes</a:t>
            </a:r>
            <a:r>
              <a:rPr lang="en" sz="9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Char char="●"/>
            </a:pPr>
            <a:r>
              <a:rPr lang="en" sz="9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Char char="●"/>
            </a:pPr>
            <a:r>
              <a:rPr lang="en" sz="9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</a:p>
          <a:p>
            <a:pPr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</a:t>
            </a:r>
            <a:r>
              <a:rPr lang="en" sz="9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73" name="Shape 373"/>
          <p:cNvGrpSpPr/>
          <p:nvPr/>
        </p:nvGrpSpPr>
        <p:grpSpPr>
          <a:xfrm>
            <a:off x="620374" y="740575"/>
            <a:ext cx="291294" cy="506629"/>
            <a:chOff x="590250" y="244200"/>
            <a:chExt cx="407975" cy="532175"/>
          </a:xfrm>
        </p:grpSpPr>
        <p:sp>
          <p:nvSpPr>
            <p:cNvPr id="374" name="Shape 37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1089883" y="815355"/>
            <a:ext cx="316516" cy="351287"/>
            <a:chOff x="1247825" y="322750"/>
            <a:chExt cx="443300" cy="369000"/>
          </a:xfrm>
        </p:grpSpPr>
        <p:sp>
          <p:nvSpPr>
            <p:cNvPr id="389" name="Shape 38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1576796" y="813617"/>
            <a:ext cx="302593" cy="354763"/>
            <a:chOff x="1929775" y="320925"/>
            <a:chExt cx="423800" cy="372650"/>
          </a:xfrm>
        </p:grpSpPr>
        <p:sp>
          <p:nvSpPr>
            <p:cNvPr id="395" name="Shape 39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2083955" y="800834"/>
            <a:ext cx="247811" cy="380276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580816" y="801999"/>
            <a:ext cx="213896" cy="377943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02" name="Shape 402"/>
          <p:cNvGrpSpPr/>
          <p:nvPr/>
        </p:nvGrpSpPr>
        <p:grpSpPr>
          <a:xfrm>
            <a:off x="3504846" y="773610"/>
            <a:ext cx="286081" cy="434753"/>
            <a:chOff x="4630125" y="278900"/>
            <a:chExt cx="400675" cy="456675"/>
          </a:xfrm>
        </p:grpSpPr>
        <p:sp>
          <p:nvSpPr>
            <p:cNvPr id="403" name="Shape 40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3963582" y="800261"/>
            <a:ext cx="327815" cy="381419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08" name="Shape 408"/>
          <p:cNvGrpSpPr/>
          <p:nvPr/>
        </p:nvGrpSpPr>
        <p:grpSpPr>
          <a:xfrm>
            <a:off x="624729" y="1392671"/>
            <a:ext cx="291276" cy="473596"/>
            <a:chOff x="596350" y="929175"/>
            <a:chExt cx="407950" cy="497475"/>
          </a:xfrm>
        </p:grpSpPr>
        <p:sp>
          <p:nvSpPr>
            <p:cNvPr id="409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1579829" y="1461667"/>
            <a:ext cx="296524" cy="338531"/>
            <a:chOff x="1934025" y="1001650"/>
            <a:chExt cx="415300" cy="355600"/>
          </a:xfrm>
        </p:grpSpPr>
        <p:sp>
          <p:nvSpPr>
            <p:cNvPr id="417" name="Shape 41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1" name="Shape 421"/>
          <p:cNvSpPr/>
          <p:nvPr/>
        </p:nvSpPr>
        <p:spPr>
          <a:xfrm>
            <a:off x="2058752" y="1433164"/>
            <a:ext cx="298237" cy="395341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2539087" y="1452868"/>
            <a:ext cx="297380" cy="355928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3023330" y="1455773"/>
            <a:ext cx="288688" cy="35012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512803" y="1459247"/>
            <a:ext cx="269552" cy="3431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25" name="Shape 425"/>
          <p:cNvGrpSpPr/>
          <p:nvPr/>
        </p:nvGrpSpPr>
        <p:grpSpPr>
          <a:xfrm>
            <a:off x="3979137" y="1436154"/>
            <a:ext cx="297380" cy="397079"/>
            <a:chOff x="5294400" y="974850"/>
            <a:chExt cx="416500" cy="417100"/>
          </a:xfrm>
        </p:grpSpPr>
        <p:sp>
          <p:nvSpPr>
            <p:cNvPr id="426" name="Shape 42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4423442" y="1391529"/>
            <a:ext cx="368673" cy="478808"/>
            <a:chOff x="5916675" y="927975"/>
            <a:chExt cx="516350" cy="502950"/>
          </a:xfrm>
        </p:grpSpPr>
        <p:sp>
          <p:nvSpPr>
            <p:cNvPr id="429" name="Shape 42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602114" y="2127092"/>
            <a:ext cx="332152" cy="299117"/>
            <a:chOff x="564675" y="1700625"/>
            <a:chExt cx="465200" cy="314200"/>
          </a:xfrm>
        </p:grpSpPr>
        <p:sp>
          <p:nvSpPr>
            <p:cNvPr id="432" name="Shape 43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082064" y="2054050"/>
            <a:ext cx="332152" cy="433612"/>
            <a:chOff x="1236875" y="1623900"/>
            <a:chExt cx="465200" cy="455475"/>
          </a:xfrm>
        </p:grpSpPr>
        <p:sp>
          <p:nvSpPr>
            <p:cNvPr id="436" name="Shape 4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1572440" y="2063331"/>
            <a:ext cx="311303" cy="415048"/>
            <a:chOff x="1923675" y="1633650"/>
            <a:chExt cx="436000" cy="435975"/>
          </a:xfrm>
        </p:grpSpPr>
        <p:sp>
          <p:nvSpPr>
            <p:cNvPr id="444" name="Shape 44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2051087" y="2061593"/>
            <a:ext cx="313892" cy="418523"/>
            <a:chOff x="2594050" y="1631825"/>
            <a:chExt cx="439625" cy="439625"/>
          </a:xfrm>
        </p:grpSpPr>
        <p:sp>
          <p:nvSpPr>
            <p:cNvPr id="451" name="Shape 45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2544727" y="2079989"/>
            <a:ext cx="286081" cy="38144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040549" y="2030298"/>
            <a:ext cx="254773" cy="481116"/>
            <a:chOff x="3979850" y="1598950"/>
            <a:chExt cx="356825" cy="505375"/>
          </a:xfrm>
        </p:grpSpPr>
        <p:sp>
          <p:nvSpPr>
            <p:cNvPr id="457" name="Shape 45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480070" y="2133469"/>
            <a:ext cx="335633" cy="274771"/>
            <a:chOff x="4595425" y="1707325"/>
            <a:chExt cx="470075" cy="288625"/>
          </a:xfrm>
        </p:grpSpPr>
        <p:sp>
          <p:nvSpPr>
            <p:cNvPr id="460" name="Shape 46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976104" y="2066235"/>
            <a:ext cx="303467" cy="409240"/>
            <a:chOff x="5290150" y="1636700"/>
            <a:chExt cx="425025" cy="429875"/>
          </a:xfrm>
        </p:grpSpPr>
        <p:sp>
          <p:nvSpPr>
            <p:cNvPr id="466" name="Shape 46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455180" y="2054050"/>
            <a:ext cx="305199" cy="426661"/>
            <a:chOff x="5961125" y="1623900"/>
            <a:chExt cx="427450" cy="448175"/>
          </a:xfrm>
        </p:grpSpPr>
        <p:sp>
          <p:nvSpPr>
            <p:cNvPr id="469" name="Shape 46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4924688" y="2065070"/>
            <a:ext cx="326065" cy="411573"/>
            <a:chOff x="6618700" y="1635475"/>
            <a:chExt cx="456675" cy="432325"/>
          </a:xfrm>
        </p:grpSpPr>
        <p:sp>
          <p:nvSpPr>
            <p:cNvPr id="477" name="Shape 47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639064" y="2725877"/>
            <a:ext cx="258253" cy="369828"/>
            <a:chOff x="616425" y="2329600"/>
            <a:chExt cx="361700" cy="388475"/>
          </a:xfrm>
        </p:grpSpPr>
        <p:sp>
          <p:nvSpPr>
            <p:cNvPr id="483" name="Shape 48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1112070" y="2729351"/>
            <a:ext cx="272158" cy="362877"/>
            <a:chOff x="1278900" y="2333250"/>
            <a:chExt cx="381175" cy="381175"/>
          </a:xfrm>
        </p:grpSpPr>
        <p:sp>
          <p:nvSpPr>
            <p:cNvPr id="492" name="Shape 49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1592003" y="2729351"/>
            <a:ext cx="272176" cy="362877"/>
            <a:chOff x="1951075" y="2333250"/>
            <a:chExt cx="381200" cy="381175"/>
          </a:xfrm>
        </p:grpSpPr>
        <p:sp>
          <p:nvSpPr>
            <p:cNvPr id="497" name="Shape 49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2071954" y="2729351"/>
            <a:ext cx="272158" cy="362877"/>
            <a:chOff x="2623275" y="2333250"/>
            <a:chExt cx="381175" cy="381175"/>
          </a:xfrm>
        </p:grpSpPr>
        <p:sp>
          <p:nvSpPr>
            <p:cNvPr id="502" name="Shape 50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2615380" y="2666757"/>
            <a:ext cx="145209" cy="483449"/>
            <a:chOff x="3384375" y="2267500"/>
            <a:chExt cx="203375" cy="507825"/>
          </a:xfrm>
        </p:grpSpPr>
        <p:sp>
          <p:nvSpPr>
            <p:cNvPr id="507" name="Shape 50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588311" y="2728185"/>
            <a:ext cx="119130" cy="360569"/>
            <a:chOff x="4747025" y="2332025"/>
            <a:chExt cx="166850" cy="378750"/>
          </a:xfrm>
        </p:grpSpPr>
        <p:sp>
          <p:nvSpPr>
            <p:cNvPr id="510" name="Shape 51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3106201" y="2669065"/>
            <a:ext cx="123468" cy="478808"/>
            <a:chOff x="4071800" y="2269925"/>
            <a:chExt cx="172925" cy="502950"/>
          </a:xfrm>
        </p:grpSpPr>
        <p:sp>
          <p:nvSpPr>
            <p:cNvPr id="513" name="Shape 51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5" name="Shape 515"/>
          <p:cNvSpPr/>
          <p:nvPr/>
        </p:nvSpPr>
        <p:spPr>
          <a:xfrm>
            <a:off x="3991407" y="2719291"/>
            <a:ext cx="272158" cy="382584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16" name="Shape 516"/>
          <p:cNvGrpSpPr/>
          <p:nvPr/>
        </p:nvGrpSpPr>
        <p:grpSpPr>
          <a:xfrm>
            <a:off x="4463443" y="2726447"/>
            <a:ext cx="293900" cy="368685"/>
            <a:chOff x="5972700" y="2330200"/>
            <a:chExt cx="411625" cy="387275"/>
          </a:xfrm>
        </p:grpSpPr>
        <p:sp>
          <p:nvSpPr>
            <p:cNvPr id="517" name="Shape 5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721673" y="3324636"/>
            <a:ext cx="93052" cy="452152"/>
            <a:chOff x="732125" y="2958550"/>
            <a:chExt cx="130325" cy="474950"/>
          </a:xfrm>
        </p:grpSpPr>
        <p:sp>
          <p:nvSpPr>
            <p:cNvPr id="520" name="Shape 52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8" name="Shape 528"/>
          <p:cNvSpPr/>
          <p:nvPr/>
        </p:nvSpPr>
        <p:spPr>
          <a:xfrm>
            <a:off x="1585361" y="3306407"/>
            <a:ext cx="285207" cy="488089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1142399" y="3306407"/>
            <a:ext cx="211308" cy="488089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2043269" y="3339131"/>
            <a:ext cx="329546" cy="416213"/>
            <a:chOff x="2583100" y="2973775"/>
            <a:chExt cx="461550" cy="437200"/>
          </a:xfrm>
        </p:grpSpPr>
        <p:sp>
          <p:nvSpPr>
            <p:cNvPr id="531" name="Shape 53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3" name="Shape 533"/>
          <p:cNvSpPr/>
          <p:nvPr/>
        </p:nvSpPr>
        <p:spPr>
          <a:xfrm>
            <a:off x="3496277" y="3348720"/>
            <a:ext cx="302593" cy="403457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3945668" y="3371023"/>
            <a:ext cx="369548" cy="366353"/>
            <a:chOff x="5247525" y="3007275"/>
            <a:chExt cx="517575" cy="384825"/>
          </a:xfrm>
        </p:grpSpPr>
        <p:sp>
          <p:nvSpPr>
            <p:cNvPr id="535" name="Shape 5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3020556" y="3350149"/>
            <a:ext cx="291276" cy="396507"/>
            <a:chOff x="3951850" y="2985350"/>
            <a:chExt cx="407950" cy="416500"/>
          </a:xfrm>
        </p:grpSpPr>
        <p:sp>
          <p:nvSpPr>
            <p:cNvPr id="538" name="Shape 5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605166" y="4017907"/>
            <a:ext cx="337364" cy="345480"/>
            <a:chOff x="568950" y="3686775"/>
            <a:chExt cx="472500" cy="362900"/>
          </a:xfrm>
        </p:grpSpPr>
        <p:sp>
          <p:nvSpPr>
            <p:cNvPr id="543" name="Shape 54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4492606" y="3330181"/>
            <a:ext cx="229550" cy="440561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47" name="Shape 547"/>
          <p:cNvGrpSpPr/>
          <p:nvPr/>
        </p:nvGrpSpPr>
        <p:grpSpPr>
          <a:xfrm>
            <a:off x="1087724" y="4046895"/>
            <a:ext cx="320853" cy="287527"/>
            <a:chOff x="1244800" y="3717225"/>
            <a:chExt cx="449375" cy="302025"/>
          </a:xfrm>
        </p:grpSpPr>
        <p:sp>
          <p:nvSpPr>
            <p:cNvPr id="548" name="Shape 5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1572011" y="4024856"/>
            <a:ext cx="312160" cy="325203"/>
            <a:chOff x="1923075" y="3694075"/>
            <a:chExt cx="437200" cy="341600"/>
          </a:xfrm>
        </p:grpSpPr>
        <p:sp>
          <p:nvSpPr>
            <p:cNvPr id="555" name="Shape 55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054997" y="4019644"/>
            <a:ext cx="306073" cy="335056"/>
            <a:chOff x="2599525" y="3688600"/>
            <a:chExt cx="428675" cy="351950"/>
          </a:xfrm>
        </p:grpSpPr>
        <p:sp>
          <p:nvSpPr>
            <p:cNvPr id="565" name="Shape 56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2549728" y="3996463"/>
            <a:ext cx="283475" cy="372731"/>
            <a:chOff x="3292425" y="3664250"/>
            <a:chExt cx="397025" cy="391525"/>
          </a:xfrm>
        </p:grpSpPr>
        <p:sp>
          <p:nvSpPr>
            <p:cNvPr id="569" name="Shape 56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06633" y="4044563"/>
            <a:ext cx="313910" cy="303759"/>
            <a:chOff x="3932350" y="3714775"/>
            <a:chExt cx="439650" cy="319075"/>
          </a:xfrm>
        </p:grpSpPr>
        <p:sp>
          <p:nvSpPr>
            <p:cNvPr id="573" name="Shape 57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486584" y="4044563"/>
            <a:ext cx="313892" cy="303759"/>
            <a:chOff x="4604550" y="3714775"/>
            <a:chExt cx="439625" cy="319075"/>
          </a:xfrm>
        </p:grpSpPr>
        <p:sp>
          <p:nvSpPr>
            <p:cNvPr id="579" name="Shape 57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3977835" y="4013266"/>
            <a:ext cx="299987" cy="355357"/>
            <a:chOff x="5292575" y="3681900"/>
            <a:chExt cx="420150" cy="373275"/>
          </a:xfrm>
        </p:grpSpPr>
        <p:sp>
          <p:nvSpPr>
            <p:cNvPr id="582" name="Shape 58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440827" y="3968045"/>
            <a:ext cx="333902" cy="445203"/>
            <a:chOff x="5941025" y="3634400"/>
            <a:chExt cx="467650" cy="467650"/>
          </a:xfrm>
        </p:grpSpPr>
        <p:sp>
          <p:nvSpPr>
            <p:cNvPr id="590" name="Shape 59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4942091" y="3996463"/>
            <a:ext cx="291276" cy="388392"/>
            <a:chOff x="6643075" y="3664250"/>
            <a:chExt cx="407950" cy="407975"/>
          </a:xfrm>
        </p:grpSpPr>
        <p:sp>
          <p:nvSpPr>
            <p:cNvPr id="597" name="Shape 59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610379" y="4620166"/>
            <a:ext cx="315641" cy="420831"/>
            <a:chOff x="576250" y="4319400"/>
            <a:chExt cx="442075" cy="442050"/>
          </a:xfrm>
        </p:grpSpPr>
        <p:sp>
          <p:nvSpPr>
            <p:cNvPr id="600" name="Shape 60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4" name="Shape 604"/>
          <p:cNvSpPr/>
          <p:nvPr/>
        </p:nvSpPr>
        <p:spPr>
          <a:xfrm>
            <a:off x="1077199" y="4701505"/>
            <a:ext cx="341720" cy="257372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022902" y="4637155"/>
            <a:ext cx="289544" cy="38608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2542995" y="4661501"/>
            <a:ext cx="289544" cy="33738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3501505" y="4635418"/>
            <a:ext cx="292150" cy="389557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08" name="Shape 608"/>
          <p:cNvGrpSpPr/>
          <p:nvPr/>
        </p:nvGrpSpPr>
        <p:grpSpPr>
          <a:xfrm>
            <a:off x="3960448" y="4641610"/>
            <a:ext cx="334758" cy="368685"/>
            <a:chOff x="5268225" y="4341925"/>
            <a:chExt cx="468850" cy="387275"/>
          </a:xfrm>
        </p:grpSpPr>
        <p:sp>
          <p:nvSpPr>
            <p:cNvPr id="609" name="Shape 60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4457357" y="4630019"/>
            <a:ext cx="300843" cy="401124"/>
            <a:chOff x="5964175" y="4329750"/>
            <a:chExt cx="421350" cy="421350"/>
          </a:xfrm>
        </p:grpSpPr>
        <p:sp>
          <p:nvSpPr>
            <p:cNvPr id="618" name="Shape 61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089883" y="5269954"/>
            <a:ext cx="316516" cy="408097"/>
            <a:chOff x="1247825" y="5001950"/>
            <a:chExt cx="443300" cy="428675"/>
          </a:xfrm>
        </p:grpSpPr>
        <p:sp>
          <p:nvSpPr>
            <p:cNvPr id="621" name="Shape 6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1598091" y="5249653"/>
            <a:ext cx="260003" cy="441727"/>
            <a:chOff x="1959600" y="4980625"/>
            <a:chExt cx="364150" cy="464000"/>
          </a:xfrm>
        </p:grpSpPr>
        <p:sp>
          <p:nvSpPr>
            <p:cNvPr id="628" name="Shape 62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2058924" y="5266479"/>
            <a:ext cx="298237" cy="408669"/>
            <a:chOff x="2605025" y="4998300"/>
            <a:chExt cx="417700" cy="429275"/>
          </a:xfrm>
        </p:grpSpPr>
        <p:sp>
          <p:nvSpPr>
            <p:cNvPr id="636" name="Shape 6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2509743" y="5269953"/>
            <a:ext cx="356500" cy="395912"/>
            <a:chOff x="3236425" y="5001950"/>
            <a:chExt cx="499300" cy="415875"/>
          </a:xfrm>
        </p:grpSpPr>
        <p:sp>
          <p:nvSpPr>
            <p:cNvPr id="640" name="Shape 64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3032284" y="5249653"/>
            <a:ext cx="271302" cy="430708"/>
            <a:chOff x="3968275" y="4980625"/>
            <a:chExt cx="379975" cy="452425"/>
          </a:xfrm>
        </p:grpSpPr>
        <p:sp>
          <p:nvSpPr>
            <p:cNvPr id="647" name="Shape 6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4438651" y="5345875"/>
            <a:ext cx="343469" cy="249280"/>
            <a:chOff x="5937975" y="5081700"/>
            <a:chExt cx="481050" cy="261850"/>
          </a:xfrm>
        </p:grpSpPr>
        <p:sp>
          <p:nvSpPr>
            <p:cNvPr id="651" name="Shape 65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963814" y="5297775"/>
            <a:ext cx="246508" cy="377943"/>
            <a:chOff x="6673500" y="5031175"/>
            <a:chExt cx="345250" cy="397000"/>
          </a:xfrm>
        </p:grpSpPr>
        <p:sp>
          <p:nvSpPr>
            <p:cNvPr id="655" name="Shape 65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3003171" y="795053"/>
            <a:ext cx="329546" cy="391867"/>
            <a:chOff x="3927500" y="301425"/>
            <a:chExt cx="461550" cy="411625"/>
          </a:xfrm>
        </p:grpSpPr>
        <p:sp>
          <p:nvSpPr>
            <p:cNvPr id="661" name="Shape 66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4946430" y="802598"/>
            <a:ext cx="282601" cy="376801"/>
            <a:chOff x="6649150" y="309350"/>
            <a:chExt cx="395800" cy="395800"/>
          </a:xfrm>
        </p:grpSpPr>
        <p:sp>
          <p:nvSpPr>
            <p:cNvPr id="689" name="Shape 68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4464300" y="811285"/>
            <a:ext cx="286956" cy="362307"/>
            <a:chOff x="5973900" y="318475"/>
            <a:chExt cx="401900" cy="380575"/>
          </a:xfrm>
        </p:grpSpPr>
        <p:sp>
          <p:nvSpPr>
            <p:cNvPr id="713" name="Shape 71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1104680" y="1392671"/>
            <a:ext cx="291276" cy="473596"/>
            <a:chOff x="1268550" y="929175"/>
            <a:chExt cx="407950" cy="497475"/>
          </a:xfrm>
        </p:grpSpPr>
        <p:sp>
          <p:nvSpPr>
            <p:cNvPr id="728" name="Shape 72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915566" y="1410641"/>
            <a:ext cx="344326" cy="440561"/>
            <a:chOff x="6605925" y="948050"/>
            <a:chExt cx="482250" cy="462775"/>
          </a:xfrm>
        </p:grpSpPr>
        <p:sp>
          <p:nvSpPr>
            <p:cNvPr id="732" name="Shape 73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4995998" y="2715429"/>
            <a:ext cx="183462" cy="387820"/>
            <a:chOff x="6718575" y="2318625"/>
            <a:chExt cx="256950" cy="407375"/>
          </a:xfrm>
        </p:grpSpPr>
        <p:sp>
          <p:nvSpPr>
            <p:cNvPr id="739" name="Shape 7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2533644" y="3425501"/>
            <a:ext cx="308680" cy="250447"/>
            <a:chOff x="3269900" y="3064500"/>
            <a:chExt cx="432325" cy="263075"/>
          </a:xfrm>
        </p:grpSpPr>
        <p:sp>
          <p:nvSpPr>
            <p:cNvPr id="748" name="Shape 7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4975115" y="3348984"/>
            <a:ext cx="225213" cy="422021"/>
            <a:chOff x="6689325" y="2984125"/>
            <a:chExt cx="315425" cy="443300"/>
          </a:xfrm>
        </p:grpSpPr>
        <p:sp>
          <p:nvSpPr>
            <p:cNvPr id="752" name="Shape 75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1618529" y="4588868"/>
            <a:ext cx="217823" cy="469525"/>
            <a:chOff x="1988225" y="4286525"/>
            <a:chExt cx="305075" cy="493200"/>
          </a:xfrm>
        </p:grpSpPr>
        <p:sp>
          <p:nvSpPr>
            <p:cNvPr id="758" name="Shape 75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2080648" y="4621903"/>
            <a:ext cx="263037" cy="444036"/>
            <a:chOff x="2635450" y="4321225"/>
            <a:chExt cx="368400" cy="466425"/>
          </a:xfrm>
        </p:grpSpPr>
        <p:sp>
          <p:nvSpPr>
            <p:cNvPr id="766" name="Shape 76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4942091" y="4610884"/>
            <a:ext cx="291276" cy="434753"/>
            <a:chOff x="6643075" y="4309650"/>
            <a:chExt cx="407950" cy="456675"/>
          </a:xfrm>
        </p:grpSpPr>
        <p:sp>
          <p:nvSpPr>
            <p:cNvPr id="773" name="Shape 77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3935672" y="5224734"/>
            <a:ext cx="384328" cy="491564"/>
            <a:chOff x="5233525" y="4954450"/>
            <a:chExt cx="538275" cy="516350"/>
          </a:xfrm>
        </p:grpSpPr>
        <p:sp>
          <p:nvSpPr>
            <p:cNvPr id="783" name="Shape 78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3452242" y="5233421"/>
            <a:ext cx="391289" cy="474191"/>
            <a:chOff x="4556450" y="4963575"/>
            <a:chExt cx="548025" cy="498100"/>
          </a:xfrm>
        </p:grpSpPr>
        <p:sp>
          <p:nvSpPr>
            <p:cNvPr id="795" name="Shape 79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578642" y="5336021"/>
            <a:ext cx="378241" cy="278840"/>
            <a:chOff x="531800" y="5071350"/>
            <a:chExt cx="529750" cy="292900"/>
          </a:xfrm>
        </p:grpSpPr>
        <p:sp>
          <p:nvSpPr>
            <p:cNvPr id="801" name="Shape 80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8" name="Shape 808"/>
          <p:cNvGrpSpPr/>
          <p:nvPr/>
        </p:nvGrpSpPr>
        <p:grpSpPr>
          <a:xfrm>
            <a:off x="7620913" y="2285992"/>
            <a:ext cx="433992" cy="563639"/>
            <a:chOff x="5916675" y="927975"/>
            <a:chExt cx="516350" cy="502950"/>
          </a:xfrm>
        </p:grpSpPr>
        <p:sp>
          <p:nvSpPr>
            <p:cNvPr id="809" name="Shape 80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6736934" y="3227193"/>
            <a:ext cx="1079481" cy="1401956"/>
            <a:chOff x="5916675" y="927975"/>
            <a:chExt cx="516350" cy="502950"/>
          </a:xfrm>
        </p:grpSpPr>
        <p:sp>
          <p:nvSpPr>
            <p:cNvPr id="812" name="Shape 81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4" name="Shape 814"/>
          <p:cNvGrpSpPr/>
          <p:nvPr/>
        </p:nvGrpSpPr>
        <p:grpSpPr>
          <a:xfrm>
            <a:off x="6737075" y="2285992"/>
            <a:ext cx="433992" cy="563639"/>
            <a:chOff x="5916675" y="927975"/>
            <a:chExt cx="516350" cy="502950"/>
          </a:xfrm>
        </p:grpSpPr>
        <p:sp>
          <p:nvSpPr>
            <p:cNvPr id="815" name="Shape 81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7" name="Shape 817"/>
          <p:cNvSpPr/>
          <p:nvPr/>
        </p:nvSpPr>
        <p:spPr>
          <a:xfrm>
            <a:off x="7813075" y="2601161"/>
            <a:ext cx="402263" cy="302972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6929238" y="2601161"/>
            <a:ext cx="402263" cy="302972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7214773" y="4011212"/>
            <a:ext cx="1000561" cy="753591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Slides</a:t>
            </a:r>
            <a:endParaRPr lang="en-US" dirty="0"/>
          </a:p>
        </p:txBody>
      </p:sp>
      <p:grpSp>
        <p:nvGrpSpPr>
          <p:cNvPr id="3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5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7095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</a:p>
          <a:p>
            <a:pPr lvl="5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6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2 weeks release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Interworking interface RH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Javadoc</a:t>
            </a:r>
          </a:p>
          <a:p>
            <a:r>
              <a:rPr lang="en-US" dirty="0" smtClean="0"/>
              <a:t>Continuous Deployment</a:t>
            </a:r>
          </a:p>
          <a:p>
            <a:r>
              <a:rPr lang="en-US" dirty="0" smtClean="0"/>
              <a:t>Component Assignment for the Enablers</a:t>
            </a:r>
          </a:p>
          <a:p>
            <a:r>
              <a:rPr lang="en-US" dirty="0" smtClean="0"/>
              <a:t>Monitoring tools</a:t>
            </a:r>
          </a:p>
          <a:p>
            <a:r>
              <a:rPr lang="en-US" dirty="0" smtClean="0"/>
              <a:t>Component owners should take responsibility for their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6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14021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times depending on the number of concurrent requests</a:t>
            </a:r>
          </a:p>
          <a:p>
            <a:r>
              <a:rPr lang="en-US" dirty="0" smtClean="0"/>
              <a:t>CPU/Memory utilization on various components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cAdvisor</a:t>
            </a:r>
            <a:r>
              <a:rPr lang="en-US" dirty="0" smtClean="0"/>
              <a:t>, </a:t>
            </a:r>
            <a:r>
              <a:rPr lang="en-US" dirty="0" err="1" smtClean="0"/>
              <a:t>Grafana</a:t>
            </a:r>
            <a:r>
              <a:rPr lang="en-US" dirty="0" smtClean="0"/>
              <a:t>, </a:t>
            </a:r>
            <a:r>
              <a:rPr lang="en-US" dirty="0" err="1" smtClean="0"/>
              <a:t>InfluxDB</a:t>
            </a:r>
            <a:r>
              <a:rPr lang="en-US" dirty="0" smtClean="0"/>
              <a:t> for the monitoring </a:t>
            </a:r>
            <a:r>
              <a:rPr lang="en-US" dirty="0" err="1" smtClean="0"/>
              <a:t>infrustructure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being measured?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grpSp>
        <p:nvGrpSpPr>
          <p:cNvPr id="3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5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42698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b="1" dirty="0" smtClean="0"/>
              <a:t>		</a:t>
            </a:r>
            <a:r>
              <a:rPr lang="en-US" sz="1600" b="1" dirty="0"/>
              <a:t>	</a:t>
            </a:r>
            <a:r>
              <a:rPr lang="en-US" sz="1600" b="1" dirty="0" smtClean="0"/>
              <a:t>   HEX	    RGB</a:t>
            </a:r>
            <a:endParaRPr sz="1600" b="1" dirty="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/>
              <a:t>Steel </a:t>
            </a:r>
            <a:r>
              <a:rPr lang="en" sz="1400" b="1" dirty="0" smtClean="0"/>
              <a:t>		</a:t>
            </a:r>
            <a:r>
              <a:rPr lang="en" sz="1400" b="1" dirty="0" smtClean="0">
                <a:solidFill>
                  <a:srgbClr val="18637B"/>
                </a:solidFill>
              </a:rPr>
              <a:t>#18637b	 24, 99, 123</a:t>
            </a:r>
            <a:endParaRPr lang="en" sz="1400" dirty="0" smtClean="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 smtClean="0"/>
              <a:t>Dark </a:t>
            </a:r>
            <a:r>
              <a:rPr lang="en" sz="1400" b="1" dirty="0"/>
              <a:t>steel </a:t>
            </a:r>
            <a:r>
              <a:rPr lang="en" sz="1400" b="1" dirty="0" smtClean="0"/>
              <a:t>		#114454	 17, 68, 84</a:t>
            </a:r>
            <a:endParaRPr lang="en" sz="1400" b="1" dirty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b="1" dirty="0"/>
              <a:t>Light Green </a:t>
            </a:r>
            <a:r>
              <a:rPr lang="en" sz="1400" b="1" dirty="0" smtClean="0"/>
              <a:t>		</a:t>
            </a:r>
            <a:r>
              <a:rPr lang="en" sz="1400" b="1" dirty="0" smtClean="0">
                <a:solidFill>
                  <a:srgbClr val="94BF6E"/>
                </a:solidFill>
              </a:rPr>
              <a:t>#94bf6e	 148, 191, 110</a:t>
            </a:r>
            <a:endParaRPr lang="en" sz="1400" dirty="0" smtClean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b="1" dirty="0" smtClean="0"/>
              <a:t>Green 		</a:t>
            </a:r>
            <a:r>
              <a:rPr lang="en" sz="1400" b="1" dirty="0" smtClean="0">
                <a:solidFill>
                  <a:srgbClr val="3B8D61"/>
                </a:solidFill>
              </a:rPr>
              <a:t>#3b8d61	 59, 141, 97</a:t>
            </a:r>
            <a:endParaRPr lang="en" sz="1400" dirty="0" smtClean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b="1" dirty="0" smtClean="0"/>
              <a:t>Dark </a:t>
            </a:r>
            <a:r>
              <a:rPr lang="en" sz="1400" b="1" dirty="0"/>
              <a:t>green </a:t>
            </a:r>
            <a:r>
              <a:rPr lang="en" sz="1400" b="1" dirty="0" smtClean="0"/>
              <a:t>		</a:t>
            </a:r>
            <a:r>
              <a:rPr lang="en" sz="1400" b="1" dirty="0" smtClean="0">
                <a:solidFill>
                  <a:srgbClr val="165751"/>
                </a:solidFill>
              </a:rPr>
              <a:t>#165751	 22, 87, 81</a:t>
            </a:r>
            <a:endParaRPr lang="en" sz="1400" b="1" dirty="0">
              <a:solidFill>
                <a:srgbClr val="165751"/>
              </a:solidFill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Presentation design</a:t>
            </a:r>
          </a:p>
        </p:txBody>
      </p:sp>
      <p:sp>
        <p:nvSpPr>
          <p:cNvPr id="367" name="Shape 367"/>
          <p:cNvSpPr/>
          <p:nvPr/>
        </p:nvSpPr>
        <p:spPr>
          <a:xfrm>
            <a:off x="210490" y="500042"/>
            <a:ext cx="360982" cy="331566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– 50 concurrent access requests</a:t>
            </a:r>
          </a:p>
          <a:p>
            <a:r>
              <a:rPr lang="en-US" dirty="0" smtClean="0"/>
              <a:t>With/Without 2-way authentication</a:t>
            </a:r>
          </a:p>
          <a:p>
            <a:pPr lvl="1"/>
            <a:r>
              <a:rPr lang="en-US" dirty="0" smtClean="0"/>
              <a:t>Home token taken from the platform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 Tests (1)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 Tests </a:t>
            </a:r>
            <a:r>
              <a:rPr lang="en-US" dirty="0" smtClean="0"/>
              <a:t>(2)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143000" y="1371600"/>
          <a:ext cx="6858000" cy="4800600"/>
        </p:xfrm>
        <a:graphic>
          <a:graphicData uri="http://schemas.openxmlformats.org/presentationml/2006/ole">
            <p:oleObj spid="_x0000_s5122" name="Acrobat Document" r:id="rId3" imgW="6857732" imgH="480020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 Tests (3)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RAP without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6146" name="Picture 2" descr="E:\symbiote\stress_test\results\results4_12_18_b\false\usage_r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14525"/>
            <a:ext cx="8458199" cy="204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118" y="1828799"/>
            <a:ext cx="8229600" cy="4814911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 Tests (4)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800" y="1219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+mn-lt"/>
              </a:rPr>
              <a:t>AAM without 2-way authentication</a:t>
            </a:r>
            <a:endParaRPr lang="en-US" sz="3200" i="1" dirty="0">
              <a:latin typeface="+mn-lt"/>
            </a:endParaRPr>
          </a:p>
        </p:txBody>
      </p:sp>
      <p:pic>
        <p:nvPicPr>
          <p:cNvPr id="6146" name="Picture 2" descr="E:\symbiote\stress_test\results\results4_12_18_b\false\usage_r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14525"/>
            <a:ext cx="8458199" cy="204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 Tests </a:t>
            </a:r>
            <a:r>
              <a:rPr lang="en-US" dirty="0" smtClean="0"/>
              <a:t>(5)</a:t>
            </a:r>
            <a:endParaRPr lang="en-US" dirty="0"/>
          </a:p>
        </p:txBody>
      </p:sp>
      <p:grpSp>
        <p:nvGrpSpPr>
          <p:cNvPr id="2" name="Shape 408"/>
          <p:cNvGrpSpPr/>
          <p:nvPr/>
        </p:nvGrpSpPr>
        <p:grpSpPr>
          <a:xfrm>
            <a:off x="248276" y="476672"/>
            <a:ext cx="291276" cy="432048"/>
            <a:chOff x="596350" y="929175"/>
            <a:chExt cx="407950" cy="497475"/>
          </a:xfrm>
        </p:grpSpPr>
        <p:sp>
          <p:nvSpPr>
            <p:cNvPr id="7" name="Shape 40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1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1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1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524000" y="1371600"/>
          <a:ext cx="6858000" cy="4800600"/>
        </p:xfrm>
        <a:graphic>
          <a:graphicData uri="http://schemas.openxmlformats.org/presentationml/2006/ole">
            <p:oleObj spid="_x0000_s9220" name="Acrobat Document" r:id="rId3" imgW="6857732" imgH="4800200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12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symbIo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37B"/>
      </a:accent1>
      <a:accent2>
        <a:srgbClr val="114454"/>
      </a:accent2>
      <a:accent3>
        <a:srgbClr val="94BF6E"/>
      </a:accent3>
      <a:accent4>
        <a:srgbClr val="3B8D61"/>
      </a:accent4>
      <a:accent5>
        <a:srgbClr val="165751"/>
      </a:accent5>
      <a:accent6>
        <a:srgbClr val="31859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9276</TotalTime>
  <Words>539</Words>
  <Application>Microsoft Office PowerPoint</Application>
  <PresentationFormat>On-screen Show (4:3)</PresentationFormat>
  <Paragraphs>158</Paragraphs>
  <Slides>41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Custom Design</vt:lpstr>
      <vt:lpstr>Adobe Acrobat Document</vt:lpstr>
      <vt:lpstr>symbIoTe</vt:lpstr>
      <vt:lpstr>Setup (1)</vt:lpstr>
      <vt:lpstr>Setup (2)</vt:lpstr>
      <vt:lpstr>What is being measured?</vt:lpstr>
      <vt:lpstr>RAP Tests (1)</vt:lpstr>
      <vt:lpstr>RAP Tests (2)</vt:lpstr>
      <vt:lpstr>RAP Tests (3)</vt:lpstr>
      <vt:lpstr>RAP Tests (4)</vt:lpstr>
      <vt:lpstr>RAP Tests (5)</vt:lpstr>
      <vt:lpstr>RAP Tests (6)</vt:lpstr>
      <vt:lpstr>RAP Tests (7)</vt:lpstr>
      <vt:lpstr>RH Tests (1)</vt:lpstr>
      <vt:lpstr>RH Tests (2)</vt:lpstr>
      <vt:lpstr>RH Tests (3)</vt:lpstr>
      <vt:lpstr>RH Tests (4)</vt:lpstr>
      <vt:lpstr>RH Tests (5)</vt:lpstr>
      <vt:lpstr>RH Tests (6)</vt:lpstr>
      <vt:lpstr>RH Tests (7)</vt:lpstr>
      <vt:lpstr>Search Tests (1)</vt:lpstr>
      <vt:lpstr>Search Tests (2)</vt:lpstr>
      <vt:lpstr>Search Tests (3)</vt:lpstr>
      <vt:lpstr>Search Tests (4)</vt:lpstr>
      <vt:lpstr>Search Tests (5)</vt:lpstr>
      <vt:lpstr>Search Tests (6)</vt:lpstr>
      <vt:lpstr>Search Tests (7)</vt:lpstr>
      <vt:lpstr>Search Tests (8)</vt:lpstr>
      <vt:lpstr>Search Tests (9)</vt:lpstr>
      <vt:lpstr>Search Tests (10)</vt:lpstr>
      <vt:lpstr>Search Tests (11)</vt:lpstr>
      <vt:lpstr>Search Tests (12)</vt:lpstr>
      <vt:lpstr>Search Tests (13)</vt:lpstr>
      <vt:lpstr>Search Tests (14)</vt:lpstr>
      <vt:lpstr>Search Tests (15)</vt:lpstr>
      <vt:lpstr>Search Tests (16)</vt:lpstr>
      <vt:lpstr>Search Tests (17)</vt:lpstr>
      <vt:lpstr>Slide 36</vt:lpstr>
      <vt:lpstr>Supplementary Slides</vt:lpstr>
      <vt:lpstr>Title</vt:lpstr>
      <vt:lpstr>Title</vt:lpstr>
      <vt:lpstr>Title Only</vt:lpstr>
      <vt:lpstr>Presentation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Sergios Soursos</dc:creator>
  <cp:lastModifiedBy>Vasilis Glykantzis</cp:lastModifiedBy>
  <cp:revision>176</cp:revision>
  <dcterms:modified xsi:type="dcterms:W3CDTF">2018-12-10T10:31:09Z</dcterms:modified>
</cp:coreProperties>
</file>