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6" r:id="rId6"/>
    <p:sldId id="259" r:id="rId7"/>
    <p:sldId id="261" r:id="rId8"/>
    <p:sldId id="267" r:id="rId9"/>
    <p:sldId id="263" r:id="rId10"/>
    <p:sldId id="268" r:id="rId11"/>
    <p:sldId id="2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52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37" autoAdjust="0"/>
  </p:normalViewPr>
  <p:slideViewPr>
    <p:cSldViewPr snapToGrid="0">
      <p:cViewPr varScale="1">
        <p:scale>
          <a:sx n="62" d="100"/>
          <a:sy n="62" d="100"/>
        </p:scale>
        <p:origin x="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10DB11-5400-42BB-81C1-89F89EA4BD3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8A37C73-90C4-4559-A0FE-7442A92FF544}">
      <dgm:prSet/>
      <dgm:spPr/>
      <dgm:t>
        <a:bodyPr/>
        <a:lstStyle/>
        <a:p>
          <a:r>
            <a:rPr lang="en-US"/>
            <a:t>Customer’s country is a very important risk feature </a:t>
          </a:r>
        </a:p>
      </dgm:t>
    </dgm:pt>
    <dgm:pt modelId="{628A6459-35F8-4511-A5D7-55861EBB064B}" type="parTrans" cxnId="{802DB4EF-A365-4251-B256-BB915B1C77A8}">
      <dgm:prSet/>
      <dgm:spPr/>
      <dgm:t>
        <a:bodyPr/>
        <a:lstStyle/>
        <a:p>
          <a:endParaRPr lang="en-US"/>
        </a:p>
      </dgm:t>
    </dgm:pt>
    <dgm:pt modelId="{7F3DBF3F-DBB5-4060-9F16-5A7285C2F156}" type="sibTrans" cxnId="{802DB4EF-A365-4251-B256-BB915B1C77A8}">
      <dgm:prSet/>
      <dgm:spPr/>
      <dgm:t>
        <a:bodyPr/>
        <a:lstStyle/>
        <a:p>
          <a:endParaRPr lang="en-US"/>
        </a:p>
      </dgm:t>
    </dgm:pt>
    <dgm:pt modelId="{2B95D3B2-63A5-4247-96D0-BDC37834815F}">
      <dgm:prSet/>
      <dgm:spPr/>
      <dgm:t>
        <a:bodyPr/>
        <a:lstStyle/>
        <a:p>
          <a:r>
            <a:rPr lang="en-US"/>
            <a:t>Explanatory power can be improved by adding new data sources</a:t>
          </a:r>
        </a:p>
      </dgm:t>
    </dgm:pt>
    <dgm:pt modelId="{8515953D-CB1F-4569-9BAE-B73E699805ED}" type="parTrans" cxnId="{7D0DB5DE-EA79-4665-A031-C0F3A966360D}">
      <dgm:prSet/>
      <dgm:spPr/>
      <dgm:t>
        <a:bodyPr/>
        <a:lstStyle/>
        <a:p>
          <a:endParaRPr lang="en-US"/>
        </a:p>
      </dgm:t>
    </dgm:pt>
    <dgm:pt modelId="{3FA80690-6A30-468A-840E-4C01531D3769}" type="sibTrans" cxnId="{7D0DB5DE-EA79-4665-A031-C0F3A966360D}">
      <dgm:prSet/>
      <dgm:spPr/>
      <dgm:t>
        <a:bodyPr/>
        <a:lstStyle/>
        <a:p>
          <a:endParaRPr lang="en-US"/>
        </a:p>
      </dgm:t>
    </dgm:pt>
    <dgm:pt modelId="{1BAE0BE6-C9E5-4C06-AF08-1A20EFF7B015}">
      <dgm:prSet/>
      <dgm:spPr/>
      <dgm:t>
        <a:bodyPr/>
        <a:lstStyle/>
        <a:p>
          <a:r>
            <a:rPr lang="en-US"/>
            <a:t>High cash activity is likely to indicate money laundering</a:t>
          </a:r>
        </a:p>
      </dgm:t>
    </dgm:pt>
    <dgm:pt modelId="{8A5357AC-A383-4EA9-9FFF-A79E05D65326}" type="parTrans" cxnId="{D9BBE24E-EA78-4459-B528-FCE773A39480}">
      <dgm:prSet/>
      <dgm:spPr/>
      <dgm:t>
        <a:bodyPr/>
        <a:lstStyle/>
        <a:p>
          <a:endParaRPr lang="en-US"/>
        </a:p>
      </dgm:t>
    </dgm:pt>
    <dgm:pt modelId="{0FFA36C5-232F-4D0C-BBFC-E880329885B4}" type="sibTrans" cxnId="{D9BBE24E-EA78-4459-B528-FCE773A39480}">
      <dgm:prSet/>
      <dgm:spPr/>
      <dgm:t>
        <a:bodyPr/>
        <a:lstStyle/>
        <a:p>
          <a:endParaRPr lang="en-US"/>
        </a:p>
      </dgm:t>
    </dgm:pt>
    <dgm:pt modelId="{D7BA443D-8A5C-4EFE-A540-76F421C103CD}">
      <dgm:prSet/>
      <dgm:spPr/>
      <dgm:t>
        <a:bodyPr/>
        <a:lstStyle/>
        <a:p>
          <a:r>
            <a:rPr lang="en-US" b="1" dirty="0"/>
            <a:t>Feature interaction</a:t>
          </a:r>
          <a:r>
            <a:rPr lang="en-US" dirty="0"/>
            <a:t>: a set of models is more indicative than individual features</a:t>
          </a:r>
        </a:p>
      </dgm:t>
    </dgm:pt>
    <dgm:pt modelId="{FB7ADBCF-42A0-47C6-8685-6404F0187278}" type="parTrans" cxnId="{7B27D8DF-F8F7-4EC6-9DAA-759FFAF32CED}">
      <dgm:prSet/>
      <dgm:spPr/>
      <dgm:t>
        <a:bodyPr/>
        <a:lstStyle/>
        <a:p>
          <a:endParaRPr lang="en-US"/>
        </a:p>
      </dgm:t>
    </dgm:pt>
    <dgm:pt modelId="{FAA3B2CD-E731-420A-8F6E-279CA22AD694}" type="sibTrans" cxnId="{7B27D8DF-F8F7-4EC6-9DAA-759FFAF32CED}">
      <dgm:prSet/>
      <dgm:spPr/>
      <dgm:t>
        <a:bodyPr/>
        <a:lstStyle/>
        <a:p>
          <a:endParaRPr lang="en-US"/>
        </a:p>
      </dgm:t>
    </dgm:pt>
    <dgm:pt modelId="{3FDCCBCF-46A3-4C27-B3E8-B8A98C16984A}" type="pres">
      <dgm:prSet presAssocID="{AF10DB11-5400-42BB-81C1-89F89EA4BD37}" presName="root" presStyleCnt="0">
        <dgm:presLayoutVars>
          <dgm:dir/>
          <dgm:resizeHandles val="exact"/>
        </dgm:presLayoutVars>
      </dgm:prSet>
      <dgm:spPr/>
    </dgm:pt>
    <dgm:pt modelId="{C1A09379-E9D2-4798-9F60-E2C204EE330F}" type="pres">
      <dgm:prSet presAssocID="{58A37C73-90C4-4559-A0FE-7442A92FF544}" presName="compNode" presStyleCnt="0"/>
      <dgm:spPr/>
    </dgm:pt>
    <dgm:pt modelId="{C5BFDC16-33B6-4197-BE0E-6E2143A2A842}" type="pres">
      <dgm:prSet presAssocID="{58A37C73-90C4-4559-A0FE-7442A92FF544}" presName="bgRect" presStyleLbl="bgShp" presStyleIdx="0" presStyleCnt="4"/>
      <dgm:spPr/>
    </dgm:pt>
    <dgm:pt modelId="{F3360455-E26B-4D62-B8E7-7C34504CA8BC}" type="pres">
      <dgm:prSet presAssocID="{58A37C73-90C4-4559-A0FE-7442A92FF54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599BBB51-EF29-4919-AC10-77E0B53E5D7A}" type="pres">
      <dgm:prSet presAssocID="{58A37C73-90C4-4559-A0FE-7442A92FF544}" presName="spaceRect" presStyleCnt="0"/>
      <dgm:spPr/>
    </dgm:pt>
    <dgm:pt modelId="{0C6EE5C2-80D7-4BD7-B6A7-9CCD33728768}" type="pres">
      <dgm:prSet presAssocID="{58A37C73-90C4-4559-A0FE-7442A92FF544}" presName="parTx" presStyleLbl="revTx" presStyleIdx="0" presStyleCnt="4">
        <dgm:presLayoutVars>
          <dgm:chMax val="0"/>
          <dgm:chPref val="0"/>
        </dgm:presLayoutVars>
      </dgm:prSet>
      <dgm:spPr/>
    </dgm:pt>
    <dgm:pt modelId="{052A183B-79B9-4CF9-89A3-51B1DF17CEC9}" type="pres">
      <dgm:prSet presAssocID="{7F3DBF3F-DBB5-4060-9F16-5A7285C2F156}" presName="sibTrans" presStyleCnt="0"/>
      <dgm:spPr/>
    </dgm:pt>
    <dgm:pt modelId="{4552AACB-FC4D-4CCF-B405-076A61679E3A}" type="pres">
      <dgm:prSet presAssocID="{2B95D3B2-63A5-4247-96D0-BDC37834815F}" presName="compNode" presStyleCnt="0"/>
      <dgm:spPr/>
    </dgm:pt>
    <dgm:pt modelId="{9AE1824D-01CD-47D0-A4CD-AF1DE85C350D}" type="pres">
      <dgm:prSet presAssocID="{2B95D3B2-63A5-4247-96D0-BDC37834815F}" presName="bgRect" presStyleLbl="bgShp" presStyleIdx="1" presStyleCnt="4"/>
      <dgm:spPr/>
    </dgm:pt>
    <dgm:pt modelId="{2F4387EC-C6E3-4481-B794-2018FCFA1840}" type="pres">
      <dgm:prSet presAssocID="{2B95D3B2-63A5-4247-96D0-BDC37834815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ECC8A66-F81C-467B-B108-FB40AB470233}" type="pres">
      <dgm:prSet presAssocID="{2B95D3B2-63A5-4247-96D0-BDC37834815F}" presName="spaceRect" presStyleCnt="0"/>
      <dgm:spPr/>
    </dgm:pt>
    <dgm:pt modelId="{54F44348-2160-441F-AD32-A7F2B3113CD4}" type="pres">
      <dgm:prSet presAssocID="{2B95D3B2-63A5-4247-96D0-BDC37834815F}" presName="parTx" presStyleLbl="revTx" presStyleIdx="1" presStyleCnt="4">
        <dgm:presLayoutVars>
          <dgm:chMax val="0"/>
          <dgm:chPref val="0"/>
        </dgm:presLayoutVars>
      </dgm:prSet>
      <dgm:spPr/>
    </dgm:pt>
    <dgm:pt modelId="{2C7D8E35-A27E-42BA-B323-83A2C4479F9B}" type="pres">
      <dgm:prSet presAssocID="{3FA80690-6A30-468A-840E-4C01531D3769}" presName="sibTrans" presStyleCnt="0"/>
      <dgm:spPr/>
    </dgm:pt>
    <dgm:pt modelId="{0A8A251B-FC04-45E4-9A4F-6E4435EAB43A}" type="pres">
      <dgm:prSet presAssocID="{1BAE0BE6-C9E5-4C06-AF08-1A20EFF7B015}" presName="compNode" presStyleCnt="0"/>
      <dgm:spPr/>
    </dgm:pt>
    <dgm:pt modelId="{CDE75965-F22A-457D-AE06-249FA426E979}" type="pres">
      <dgm:prSet presAssocID="{1BAE0BE6-C9E5-4C06-AF08-1A20EFF7B015}" presName="bgRect" presStyleLbl="bgShp" presStyleIdx="2" presStyleCnt="4"/>
      <dgm:spPr/>
    </dgm:pt>
    <dgm:pt modelId="{F4B1BE44-5D2A-42F7-A82C-0B008422F1F1}" type="pres">
      <dgm:prSet presAssocID="{1BAE0BE6-C9E5-4C06-AF08-1A20EFF7B01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C243693E-CAC9-42C6-9C0E-DC25A93B7F77}" type="pres">
      <dgm:prSet presAssocID="{1BAE0BE6-C9E5-4C06-AF08-1A20EFF7B015}" presName="spaceRect" presStyleCnt="0"/>
      <dgm:spPr/>
    </dgm:pt>
    <dgm:pt modelId="{780B0691-3267-4898-B762-BEDAEDF34D7F}" type="pres">
      <dgm:prSet presAssocID="{1BAE0BE6-C9E5-4C06-AF08-1A20EFF7B015}" presName="parTx" presStyleLbl="revTx" presStyleIdx="2" presStyleCnt="4">
        <dgm:presLayoutVars>
          <dgm:chMax val="0"/>
          <dgm:chPref val="0"/>
        </dgm:presLayoutVars>
      </dgm:prSet>
      <dgm:spPr/>
    </dgm:pt>
    <dgm:pt modelId="{4D4BA036-1810-4FDC-9F67-10F341C2885A}" type="pres">
      <dgm:prSet presAssocID="{0FFA36C5-232F-4D0C-BBFC-E880329885B4}" presName="sibTrans" presStyleCnt="0"/>
      <dgm:spPr/>
    </dgm:pt>
    <dgm:pt modelId="{9930F203-2039-4F61-A4F4-FDB17BEB61B8}" type="pres">
      <dgm:prSet presAssocID="{D7BA443D-8A5C-4EFE-A540-76F421C103CD}" presName="compNode" presStyleCnt="0"/>
      <dgm:spPr/>
    </dgm:pt>
    <dgm:pt modelId="{E9C9F877-453B-49E8-ABC2-938B96E32174}" type="pres">
      <dgm:prSet presAssocID="{D7BA443D-8A5C-4EFE-A540-76F421C103CD}" presName="bgRect" presStyleLbl="bgShp" presStyleIdx="3" presStyleCnt="4"/>
      <dgm:spPr/>
    </dgm:pt>
    <dgm:pt modelId="{A3D2F5F6-AC7C-414B-8E86-A176B31563D5}" type="pres">
      <dgm:prSet presAssocID="{D7BA443D-8A5C-4EFE-A540-76F421C103C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C060EC80-8F64-4B0F-8931-240EB803C721}" type="pres">
      <dgm:prSet presAssocID="{D7BA443D-8A5C-4EFE-A540-76F421C103CD}" presName="spaceRect" presStyleCnt="0"/>
      <dgm:spPr/>
    </dgm:pt>
    <dgm:pt modelId="{A9EAEA6F-2081-4FC7-961C-6EADC208478E}" type="pres">
      <dgm:prSet presAssocID="{D7BA443D-8A5C-4EFE-A540-76F421C103C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FD9C035-7C01-401C-B3C5-09FFE43E36BD}" type="presOf" srcId="{D7BA443D-8A5C-4EFE-A540-76F421C103CD}" destId="{A9EAEA6F-2081-4FC7-961C-6EADC208478E}" srcOrd="0" destOrd="0" presId="urn:microsoft.com/office/officeart/2018/2/layout/IconVerticalSolidList"/>
    <dgm:cxn modelId="{D9BBE24E-EA78-4459-B528-FCE773A39480}" srcId="{AF10DB11-5400-42BB-81C1-89F89EA4BD37}" destId="{1BAE0BE6-C9E5-4C06-AF08-1A20EFF7B015}" srcOrd="2" destOrd="0" parTransId="{8A5357AC-A383-4EA9-9FFF-A79E05D65326}" sibTransId="{0FFA36C5-232F-4D0C-BBFC-E880329885B4}"/>
    <dgm:cxn modelId="{2E2221A5-32B7-4458-B374-DB319720033F}" type="presOf" srcId="{AF10DB11-5400-42BB-81C1-89F89EA4BD37}" destId="{3FDCCBCF-46A3-4C27-B3E8-B8A98C16984A}" srcOrd="0" destOrd="0" presId="urn:microsoft.com/office/officeart/2018/2/layout/IconVerticalSolidList"/>
    <dgm:cxn modelId="{E1ED4DB9-5ABA-4545-8646-F085D327CAA3}" type="presOf" srcId="{2B95D3B2-63A5-4247-96D0-BDC37834815F}" destId="{54F44348-2160-441F-AD32-A7F2B3113CD4}" srcOrd="0" destOrd="0" presId="urn:microsoft.com/office/officeart/2018/2/layout/IconVerticalSolidList"/>
    <dgm:cxn modelId="{B2FEFFBE-72C1-4C14-9F0A-330149D68334}" type="presOf" srcId="{58A37C73-90C4-4559-A0FE-7442A92FF544}" destId="{0C6EE5C2-80D7-4BD7-B6A7-9CCD33728768}" srcOrd="0" destOrd="0" presId="urn:microsoft.com/office/officeart/2018/2/layout/IconVerticalSolidList"/>
    <dgm:cxn modelId="{A82CF9D2-8B5D-49FA-940C-802FFF91B42F}" type="presOf" srcId="{1BAE0BE6-C9E5-4C06-AF08-1A20EFF7B015}" destId="{780B0691-3267-4898-B762-BEDAEDF34D7F}" srcOrd="0" destOrd="0" presId="urn:microsoft.com/office/officeart/2018/2/layout/IconVerticalSolidList"/>
    <dgm:cxn modelId="{7D0DB5DE-EA79-4665-A031-C0F3A966360D}" srcId="{AF10DB11-5400-42BB-81C1-89F89EA4BD37}" destId="{2B95D3B2-63A5-4247-96D0-BDC37834815F}" srcOrd="1" destOrd="0" parTransId="{8515953D-CB1F-4569-9BAE-B73E699805ED}" sibTransId="{3FA80690-6A30-468A-840E-4C01531D3769}"/>
    <dgm:cxn modelId="{7B27D8DF-F8F7-4EC6-9DAA-759FFAF32CED}" srcId="{AF10DB11-5400-42BB-81C1-89F89EA4BD37}" destId="{D7BA443D-8A5C-4EFE-A540-76F421C103CD}" srcOrd="3" destOrd="0" parTransId="{FB7ADBCF-42A0-47C6-8685-6404F0187278}" sibTransId="{FAA3B2CD-E731-420A-8F6E-279CA22AD694}"/>
    <dgm:cxn modelId="{802DB4EF-A365-4251-B256-BB915B1C77A8}" srcId="{AF10DB11-5400-42BB-81C1-89F89EA4BD37}" destId="{58A37C73-90C4-4559-A0FE-7442A92FF544}" srcOrd="0" destOrd="0" parTransId="{628A6459-35F8-4511-A5D7-55861EBB064B}" sibTransId="{7F3DBF3F-DBB5-4060-9F16-5A7285C2F156}"/>
    <dgm:cxn modelId="{008D6C1D-A204-418D-AA69-A7CEF85C1E6F}" type="presParOf" srcId="{3FDCCBCF-46A3-4C27-B3E8-B8A98C16984A}" destId="{C1A09379-E9D2-4798-9F60-E2C204EE330F}" srcOrd="0" destOrd="0" presId="urn:microsoft.com/office/officeart/2018/2/layout/IconVerticalSolidList"/>
    <dgm:cxn modelId="{5238C0CD-CC5F-4AC9-A0E8-D118D858FC0B}" type="presParOf" srcId="{C1A09379-E9D2-4798-9F60-E2C204EE330F}" destId="{C5BFDC16-33B6-4197-BE0E-6E2143A2A842}" srcOrd="0" destOrd="0" presId="urn:microsoft.com/office/officeart/2018/2/layout/IconVerticalSolidList"/>
    <dgm:cxn modelId="{22B2BA69-E34D-4C97-A868-662575174144}" type="presParOf" srcId="{C1A09379-E9D2-4798-9F60-E2C204EE330F}" destId="{F3360455-E26B-4D62-B8E7-7C34504CA8BC}" srcOrd="1" destOrd="0" presId="urn:microsoft.com/office/officeart/2018/2/layout/IconVerticalSolidList"/>
    <dgm:cxn modelId="{AB2DE4B3-0633-46F8-BF2E-159E6452CC29}" type="presParOf" srcId="{C1A09379-E9D2-4798-9F60-E2C204EE330F}" destId="{599BBB51-EF29-4919-AC10-77E0B53E5D7A}" srcOrd="2" destOrd="0" presId="urn:microsoft.com/office/officeart/2018/2/layout/IconVerticalSolidList"/>
    <dgm:cxn modelId="{2FC7B572-DE33-46F0-B4F8-712825578294}" type="presParOf" srcId="{C1A09379-E9D2-4798-9F60-E2C204EE330F}" destId="{0C6EE5C2-80D7-4BD7-B6A7-9CCD33728768}" srcOrd="3" destOrd="0" presId="urn:microsoft.com/office/officeart/2018/2/layout/IconVerticalSolidList"/>
    <dgm:cxn modelId="{7A52F38B-D79B-40BB-BA36-E2729D632D35}" type="presParOf" srcId="{3FDCCBCF-46A3-4C27-B3E8-B8A98C16984A}" destId="{052A183B-79B9-4CF9-89A3-51B1DF17CEC9}" srcOrd="1" destOrd="0" presId="urn:microsoft.com/office/officeart/2018/2/layout/IconVerticalSolidList"/>
    <dgm:cxn modelId="{1F335D0D-B388-44FC-9CC3-7A26D6CDD941}" type="presParOf" srcId="{3FDCCBCF-46A3-4C27-B3E8-B8A98C16984A}" destId="{4552AACB-FC4D-4CCF-B405-076A61679E3A}" srcOrd="2" destOrd="0" presId="urn:microsoft.com/office/officeart/2018/2/layout/IconVerticalSolidList"/>
    <dgm:cxn modelId="{314614D5-27C9-41CA-AB21-1727D62CA9E7}" type="presParOf" srcId="{4552AACB-FC4D-4CCF-B405-076A61679E3A}" destId="{9AE1824D-01CD-47D0-A4CD-AF1DE85C350D}" srcOrd="0" destOrd="0" presId="urn:microsoft.com/office/officeart/2018/2/layout/IconVerticalSolidList"/>
    <dgm:cxn modelId="{522ECA93-4758-4C8B-88B1-BB79004AD58C}" type="presParOf" srcId="{4552AACB-FC4D-4CCF-B405-076A61679E3A}" destId="{2F4387EC-C6E3-4481-B794-2018FCFA1840}" srcOrd="1" destOrd="0" presId="urn:microsoft.com/office/officeart/2018/2/layout/IconVerticalSolidList"/>
    <dgm:cxn modelId="{919EF340-D5FF-413D-8B3C-19F23A797D3F}" type="presParOf" srcId="{4552AACB-FC4D-4CCF-B405-076A61679E3A}" destId="{4ECC8A66-F81C-467B-B108-FB40AB470233}" srcOrd="2" destOrd="0" presId="urn:microsoft.com/office/officeart/2018/2/layout/IconVerticalSolidList"/>
    <dgm:cxn modelId="{FE6B01A1-CD94-4CB5-A162-6154F44A4AE8}" type="presParOf" srcId="{4552AACB-FC4D-4CCF-B405-076A61679E3A}" destId="{54F44348-2160-441F-AD32-A7F2B3113CD4}" srcOrd="3" destOrd="0" presId="urn:microsoft.com/office/officeart/2018/2/layout/IconVerticalSolidList"/>
    <dgm:cxn modelId="{718F566B-1200-486D-B102-7E0801293C68}" type="presParOf" srcId="{3FDCCBCF-46A3-4C27-B3E8-B8A98C16984A}" destId="{2C7D8E35-A27E-42BA-B323-83A2C4479F9B}" srcOrd="3" destOrd="0" presId="urn:microsoft.com/office/officeart/2018/2/layout/IconVerticalSolidList"/>
    <dgm:cxn modelId="{B375240F-E03D-4259-8530-8444B91558DC}" type="presParOf" srcId="{3FDCCBCF-46A3-4C27-B3E8-B8A98C16984A}" destId="{0A8A251B-FC04-45E4-9A4F-6E4435EAB43A}" srcOrd="4" destOrd="0" presId="urn:microsoft.com/office/officeart/2018/2/layout/IconVerticalSolidList"/>
    <dgm:cxn modelId="{A9FAE32F-A463-41AE-ABE9-7BA18777ABB1}" type="presParOf" srcId="{0A8A251B-FC04-45E4-9A4F-6E4435EAB43A}" destId="{CDE75965-F22A-457D-AE06-249FA426E979}" srcOrd="0" destOrd="0" presId="urn:microsoft.com/office/officeart/2018/2/layout/IconVerticalSolidList"/>
    <dgm:cxn modelId="{FF3D6397-4E8E-45D0-A190-3999E6382C35}" type="presParOf" srcId="{0A8A251B-FC04-45E4-9A4F-6E4435EAB43A}" destId="{F4B1BE44-5D2A-42F7-A82C-0B008422F1F1}" srcOrd="1" destOrd="0" presId="urn:microsoft.com/office/officeart/2018/2/layout/IconVerticalSolidList"/>
    <dgm:cxn modelId="{56620268-E8EC-4281-9682-B5F03FAD410E}" type="presParOf" srcId="{0A8A251B-FC04-45E4-9A4F-6E4435EAB43A}" destId="{C243693E-CAC9-42C6-9C0E-DC25A93B7F77}" srcOrd="2" destOrd="0" presId="urn:microsoft.com/office/officeart/2018/2/layout/IconVerticalSolidList"/>
    <dgm:cxn modelId="{AA40E03A-3994-4EED-93DD-8EB8FF0F618E}" type="presParOf" srcId="{0A8A251B-FC04-45E4-9A4F-6E4435EAB43A}" destId="{780B0691-3267-4898-B762-BEDAEDF34D7F}" srcOrd="3" destOrd="0" presId="urn:microsoft.com/office/officeart/2018/2/layout/IconVerticalSolidList"/>
    <dgm:cxn modelId="{79FBB408-EC5B-4BB5-8A78-378D5505C7F3}" type="presParOf" srcId="{3FDCCBCF-46A3-4C27-B3E8-B8A98C16984A}" destId="{4D4BA036-1810-4FDC-9F67-10F341C2885A}" srcOrd="5" destOrd="0" presId="urn:microsoft.com/office/officeart/2018/2/layout/IconVerticalSolidList"/>
    <dgm:cxn modelId="{A22A5BCA-8FCE-411E-81B7-CE9D3FA02CE9}" type="presParOf" srcId="{3FDCCBCF-46A3-4C27-B3E8-B8A98C16984A}" destId="{9930F203-2039-4F61-A4F4-FDB17BEB61B8}" srcOrd="6" destOrd="0" presId="urn:microsoft.com/office/officeart/2018/2/layout/IconVerticalSolidList"/>
    <dgm:cxn modelId="{95763D91-E635-4CC4-AA7D-EEE471631995}" type="presParOf" srcId="{9930F203-2039-4F61-A4F4-FDB17BEB61B8}" destId="{E9C9F877-453B-49E8-ABC2-938B96E32174}" srcOrd="0" destOrd="0" presId="urn:microsoft.com/office/officeart/2018/2/layout/IconVerticalSolidList"/>
    <dgm:cxn modelId="{554FC7FF-6BC4-40F7-813A-6304D80D6834}" type="presParOf" srcId="{9930F203-2039-4F61-A4F4-FDB17BEB61B8}" destId="{A3D2F5F6-AC7C-414B-8E86-A176B31563D5}" srcOrd="1" destOrd="0" presId="urn:microsoft.com/office/officeart/2018/2/layout/IconVerticalSolidList"/>
    <dgm:cxn modelId="{E289EAD7-8304-41C7-9BAA-AA09C7B2FB16}" type="presParOf" srcId="{9930F203-2039-4F61-A4F4-FDB17BEB61B8}" destId="{C060EC80-8F64-4B0F-8931-240EB803C721}" srcOrd="2" destOrd="0" presId="urn:microsoft.com/office/officeart/2018/2/layout/IconVerticalSolidList"/>
    <dgm:cxn modelId="{42FD1047-4BFB-4619-8A1D-4C97C4954EFA}" type="presParOf" srcId="{9930F203-2039-4F61-A4F4-FDB17BEB61B8}" destId="{A9EAEA6F-2081-4FC7-961C-6EADC208478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BF172F-1F00-416B-AA8D-5678A64D41AA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FA26058-24FF-4D32-9832-7F28F621CFE1}">
      <dgm:prSet custT="1"/>
      <dgm:spPr/>
      <dgm:t>
        <a:bodyPr/>
        <a:lstStyle/>
        <a:p>
          <a:r>
            <a:rPr lang="en-US" sz="2400" dirty="0">
              <a:latin typeface="Abadi" panose="020B0604020104020204" pitchFamily="34" charset="0"/>
            </a:rPr>
            <a:t>Research on the topic to identify financial criminals </a:t>
          </a:r>
          <a:r>
            <a:rPr lang="en-US" sz="2400" dirty="0" err="1">
              <a:latin typeface="Abadi" panose="020B0604020104020204" pitchFamily="34" charset="0"/>
            </a:rPr>
            <a:t>behaviour</a:t>
          </a:r>
          <a:endParaRPr lang="en-US" sz="2400" dirty="0">
            <a:latin typeface="Abadi" panose="020B0604020104020204" pitchFamily="34" charset="0"/>
          </a:endParaRPr>
        </a:p>
      </dgm:t>
    </dgm:pt>
    <dgm:pt modelId="{9E2D1D66-9C01-4A8C-B502-02D0CA38C346}" type="parTrans" cxnId="{2FF41371-1C33-4280-9790-D4F74A035F58}">
      <dgm:prSet/>
      <dgm:spPr/>
      <dgm:t>
        <a:bodyPr/>
        <a:lstStyle/>
        <a:p>
          <a:endParaRPr lang="en-US"/>
        </a:p>
      </dgm:t>
    </dgm:pt>
    <dgm:pt modelId="{DE5A8078-3B30-485A-836A-5D53B9F403DA}" type="sibTrans" cxnId="{2FF41371-1C33-4280-9790-D4F74A035F58}">
      <dgm:prSet/>
      <dgm:spPr/>
      <dgm:t>
        <a:bodyPr/>
        <a:lstStyle/>
        <a:p>
          <a:endParaRPr lang="en-US"/>
        </a:p>
      </dgm:t>
    </dgm:pt>
    <dgm:pt modelId="{594033C5-EF65-49C6-8C7D-B0B88D9976BE}">
      <dgm:prSet custT="1"/>
      <dgm:spPr/>
      <dgm:t>
        <a:bodyPr/>
        <a:lstStyle/>
        <a:p>
          <a:r>
            <a:rPr lang="en-US" sz="2800" dirty="0"/>
            <a:t>Two additional data sources</a:t>
          </a:r>
        </a:p>
      </dgm:t>
    </dgm:pt>
    <dgm:pt modelId="{D8175F4E-16F2-4771-BD17-77A4186B48DE}" type="parTrans" cxnId="{5CFB0655-B527-4079-8690-555A847C384F}">
      <dgm:prSet/>
      <dgm:spPr/>
      <dgm:t>
        <a:bodyPr/>
        <a:lstStyle/>
        <a:p>
          <a:endParaRPr lang="en-US"/>
        </a:p>
      </dgm:t>
    </dgm:pt>
    <dgm:pt modelId="{A4109BAA-7632-4974-BACB-17A62BFE7E44}" type="sibTrans" cxnId="{5CFB0655-B527-4079-8690-555A847C384F}">
      <dgm:prSet/>
      <dgm:spPr/>
      <dgm:t>
        <a:bodyPr/>
        <a:lstStyle/>
        <a:p>
          <a:endParaRPr lang="en-US"/>
        </a:p>
      </dgm:t>
    </dgm:pt>
    <dgm:pt modelId="{937ADF5E-D2E5-4705-84F0-F3AF80626484}">
      <dgm:prSet custT="1"/>
      <dgm:spPr/>
      <dgm:t>
        <a:bodyPr/>
        <a:lstStyle/>
        <a:p>
          <a:r>
            <a:rPr lang="en-US" sz="2800" b="1" dirty="0"/>
            <a:t>Basel AML Index*</a:t>
          </a:r>
          <a:endParaRPr lang="en-US" sz="2800" dirty="0"/>
        </a:p>
      </dgm:t>
    </dgm:pt>
    <dgm:pt modelId="{BFBA5202-6BE2-46DB-B3EF-5558F2660ECE}" type="parTrans" cxnId="{CFD6B45B-3728-4EDC-A3C9-2C76B79EF739}">
      <dgm:prSet/>
      <dgm:spPr/>
      <dgm:t>
        <a:bodyPr/>
        <a:lstStyle/>
        <a:p>
          <a:endParaRPr lang="en-US"/>
        </a:p>
      </dgm:t>
    </dgm:pt>
    <dgm:pt modelId="{42DFBFD7-110B-44F2-BD9F-B3DF10A28F27}" type="sibTrans" cxnId="{CFD6B45B-3728-4EDC-A3C9-2C76B79EF739}">
      <dgm:prSet/>
      <dgm:spPr/>
      <dgm:t>
        <a:bodyPr/>
        <a:lstStyle/>
        <a:p>
          <a:endParaRPr lang="en-US"/>
        </a:p>
      </dgm:t>
    </dgm:pt>
    <dgm:pt modelId="{69D38088-E33E-49E7-B146-B7340DF8BA1B}">
      <dgm:prSet custT="1"/>
      <dgm:spPr/>
      <dgm:t>
        <a:bodyPr/>
        <a:lstStyle/>
        <a:p>
          <a:r>
            <a:rPr lang="en-US" sz="2800" b="1" dirty="0"/>
            <a:t>Corruption Perceptions Index 2018**</a:t>
          </a:r>
          <a:endParaRPr lang="en-US" sz="2800" dirty="0"/>
        </a:p>
      </dgm:t>
    </dgm:pt>
    <dgm:pt modelId="{D3EAA40B-5BF1-4A7C-BE71-1166B6483A4F}" type="parTrans" cxnId="{F7592AD8-B537-4711-BBA6-5A7CDB3E1C71}">
      <dgm:prSet/>
      <dgm:spPr/>
      <dgm:t>
        <a:bodyPr/>
        <a:lstStyle/>
        <a:p>
          <a:endParaRPr lang="en-US"/>
        </a:p>
      </dgm:t>
    </dgm:pt>
    <dgm:pt modelId="{004D4F5E-3103-492D-8163-B127E8C0D97E}" type="sibTrans" cxnId="{F7592AD8-B537-4711-BBA6-5A7CDB3E1C71}">
      <dgm:prSet/>
      <dgm:spPr/>
      <dgm:t>
        <a:bodyPr/>
        <a:lstStyle/>
        <a:p>
          <a:endParaRPr lang="en-US"/>
        </a:p>
      </dgm:t>
    </dgm:pt>
    <dgm:pt modelId="{63ABDD7E-633D-4966-AF87-51CA18E8E282}" type="pres">
      <dgm:prSet presAssocID="{62BF172F-1F00-416B-AA8D-5678A64D41AA}" presName="Name0" presStyleCnt="0">
        <dgm:presLayoutVars>
          <dgm:dir/>
          <dgm:resizeHandles val="exact"/>
        </dgm:presLayoutVars>
      </dgm:prSet>
      <dgm:spPr/>
    </dgm:pt>
    <dgm:pt modelId="{661646A5-01CB-41B7-9FF3-1B26B605DE8A}" type="pres">
      <dgm:prSet presAssocID="{1FA26058-24FF-4D32-9832-7F28F621CFE1}" presName="node" presStyleLbl="node1" presStyleIdx="0" presStyleCnt="4">
        <dgm:presLayoutVars>
          <dgm:bulletEnabled val="1"/>
        </dgm:presLayoutVars>
      </dgm:prSet>
      <dgm:spPr/>
    </dgm:pt>
    <dgm:pt modelId="{12AFA140-43FA-4336-85A1-FA50A2620D48}" type="pres">
      <dgm:prSet presAssocID="{DE5A8078-3B30-485A-836A-5D53B9F403DA}" presName="sibTrans" presStyleLbl="sibTrans1D1" presStyleIdx="0" presStyleCnt="3"/>
      <dgm:spPr/>
    </dgm:pt>
    <dgm:pt modelId="{6BD36468-BCAC-491C-9B94-9496BB3F0192}" type="pres">
      <dgm:prSet presAssocID="{DE5A8078-3B30-485A-836A-5D53B9F403DA}" presName="connectorText" presStyleLbl="sibTrans1D1" presStyleIdx="0" presStyleCnt="3"/>
      <dgm:spPr/>
    </dgm:pt>
    <dgm:pt modelId="{FE6D2F37-DAAC-4204-8CAF-F7EA783A84DE}" type="pres">
      <dgm:prSet presAssocID="{594033C5-EF65-49C6-8C7D-B0B88D9976BE}" presName="node" presStyleLbl="node1" presStyleIdx="1" presStyleCnt="4">
        <dgm:presLayoutVars>
          <dgm:bulletEnabled val="1"/>
        </dgm:presLayoutVars>
      </dgm:prSet>
      <dgm:spPr/>
    </dgm:pt>
    <dgm:pt modelId="{D1DF1C9A-60EC-420A-B7AF-0AD20D7D911F}" type="pres">
      <dgm:prSet presAssocID="{A4109BAA-7632-4974-BACB-17A62BFE7E44}" presName="sibTrans" presStyleLbl="sibTrans1D1" presStyleIdx="1" presStyleCnt="3"/>
      <dgm:spPr/>
    </dgm:pt>
    <dgm:pt modelId="{A2E8BC1A-2245-45B1-8BCB-414A19E751BB}" type="pres">
      <dgm:prSet presAssocID="{A4109BAA-7632-4974-BACB-17A62BFE7E44}" presName="connectorText" presStyleLbl="sibTrans1D1" presStyleIdx="1" presStyleCnt="3"/>
      <dgm:spPr/>
    </dgm:pt>
    <dgm:pt modelId="{31DD7044-4F7E-46F9-B9B1-D02B4442CD18}" type="pres">
      <dgm:prSet presAssocID="{937ADF5E-D2E5-4705-84F0-F3AF80626484}" presName="node" presStyleLbl="node1" presStyleIdx="2" presStyleCnt="4">
        <dgm:presLayoutVars>
          <dgm:bulletEnabled val="1"/>
        </dgm:presLayoutVars>
      </dgm:prSet>
      <dgm:spPr/>
    </dgm:pt>
    <dgm:pt modelId="{BE3C2370-A048-4A73-BA58-38BFC08FC66A}" type="pres">
      <dgm:prSet presAssocID="{42DFBFD7-110B-44F2-BD9F-B3DF10A28F27}" presName="sibTrans" presStyleLbl="sibTrans1D1" presStyleIdx="2" presStyleCnt="3"/>
      <dgm:spPr/>
    </dgm:pt>
    <dgm:pt modelId="{0801113D-985B-468B-9014-F77E563AA2B4}" type="pres">
      <dgm:prSet presAssocID="{42DFBFD7-110B-44F2-BD9F-B3DF10A28F27}" presName="connectorText" presStyleLbl="sibTrans1D1" presStyleIdx="2" presStyleCnt="3"/>
      <dgm:spPr/>
    </dgm:pt>
    <dgm:pt modelId="{5493F589-CC45-4075-8AD6-3BBAC8B612D5}" type="pres">
      <dgm:prSet presAssocID="{69D38088-E33E-49E7-B146-B7340DF8BA1B}" presName="node" presStyleLbl="node1" presStyleIdx="3" presStyleCnt="4">
        <dgm:presLayoutVars>
          <dgm:bulletEnabled val="1"/>
        </dgm:presLayoutVars>
      </dgm:prSet>
      <dgm:spPr/>
    </dgm:pt>
  </dgm:ptLst>
  <dgm:cxnLst>
    <dgm:cxn modelId="{FDFA990E-5FA8-462B-8B4E-3C5DFE0BAA71}" type="presOf" srcId="{1FA26058-24FF-4D32-9832-7F28F621CFE1}" destId="{661646A5-01CB-41B7-9FF3-1B26B605DE8A}" srcOrd="0" destOrd="0" presId="urn:microsoft.com/office/officeart/2016/7/layout/RepeatingBendingProcessNew"/>
    <dgm:cxn modelId="{D2D28211-BDA9-461C-8500-47BBF6493F1E}" type="presOf" srcId="{69D38088-E33E-49E7-B146-B7340DF8BA1B}" destId="{5493F589-CC45-4075-8AD6-3BBAC8B612D5}" srcOrd="0" destOrd="0" presId="urn:microsoft.com/office/officeart/2016/7/layout/RepeatingBendingProcessNew"/>
    <dgm:cxn modelId="{29FDAA23-078F-450A-AFDF-F7021149EC18}" type="presOf" srcId="{DE5A8078-3B30-485A-836A-5D53B9F403DA}" destId="{12AFA140-43FA-4336-85A1-FA50A2620D48}" srcOrd="0" destOrd="0" presId="urn:microsoft.com/office/officeart/2016/7/layout/RepeatingBendingProcessNew"/>
    <dgm:cxn modelId="{EB564940-38AA-4AD7-9202-355B8B000F40}" type="presOf" srcId="{A4109BAA-7632-4974-BACB-17A62BFE7E44}" destId="{A2E8BC1A-2245-45B1-8BCB-414A19E751BB}" srcOrd="1" destOrd="0" presId="urn:microsoft.com/office/officeart/2016/7/layout/RepeatingBendingProcessNew"/>
    <dgm:cxn modelId="{CFD6B45B-3728-4EDC-A3C9-2C76B79EF739}" srcId="{62BF172F-1F00-416B-AA8D-5678A64D41AA}" destId="{937ADF5E-D2E5-4705-84F0-F3AF80626484}" srcOrd="2" destOrd="0" parTransId="{BFBA5202-6BE2-46DB-B3EF-5558F2660ECE}" sibTransId="{42DFBFD7-110B-44F2-BD9F-B3DF10A28F27}"/>
    <dgm:cxn modelId="{2FF41371-1C33-4280-9790-D4F74A035F58}" srcId="{62BF172F-1F00-416B-AA8D-5678A64D41AA}" destId="{1FA26058-24FF-4D32-9832-7F28F621CFE1}" srcOrd="0" destOrd="0" parTransId="{9E2D1D66-9C01-4A8C-B502-02D0CA38C346}" sibTransId="{DE5A8078-3B30-485A-836A-5D53B9F403DA}"/>
    <dgm:cxn modelId="{4BDC6D51-E661-4E6B-A957-0001E55BABE3}" type="presOf" srcId="{42DFBFD7-110B-44F2-BD9F-B3DF10A28F27}" destId="{0801113D-985B-468B-9014-F77E563AA2B4}" srcOrd="1" destOrd="0" presId="urn:microsoft.com/office/officeart/2016/7/layout/RepeatingBendingProcessNew"/>
    <dgm:cxn modelId="{5CFB0655-B527-4079-8690-555A847C384F}" srcId="{62BF172F-1F00-416B-AA8D-5678A64D41AA}" destId="{594033C5-EF65-49C6-8C7D-B0B88D9976BE}" srcOrd="1" destOrd="0" parTransId="{D8175F4E-16F2-4771-BD17-77A4186B48DE}" sibTransId="{A4109BAA-7632-4974-BACB-17A62BFE7E44}"/>
    <dgm:cxn modelId="{A5FC8375-CD8D-495F-A67E-7E93DF6F7176}" type="presOf" srcId="{594033C5-EF65-49C6-8C7D-B0B88D9976BE}" destId="{FE6D2F37-DAAC-4204-8CAF-F7EA783A84DE}" srcOrd="0" destOrd="0" presId="urn:microsoft.com/office/officeart/2016/7/layout/RepeatingBendingProcessNew"/>
    <dgm:cxn modelId="{D061BBBC-C035-425A-B70C-8F74683CD7F4}" type="presOf" srcId="{DE5A8078-3B30-485A-836A-5D53B9F403DA}" destId="{6BD36468-BCAC-491C-9B94-9496BB3F0192}" srcOrd="1" destOrd="0" presId="urn:microsoft.com/office/officeart/2016/7/layout/RepeatingBendingProcessNew"/>
    <dgm:cxn modelId="{E73E79C9-D576-4183-8D97-B889E48CA360}" type="presOf" srcId="{A4109BAA-7632-4974-BACB-17A62BFE7E44}" destId="{D1DF1C9A-60EC-420A-B7AF-0AD20D7D911F}" srcOrd="0" destOrd="0" presId="urn:microsoft.com/office/officeart/2016/7/layout/RepeatingBendingProcessNew"/>
    <dgm:cxn modelId="{7D6CF8C9-27B7-4E25-A552-97F307BF176C}" type="presOf" srcId="{62BF172F-1F00-416B-AA8D-5678A64D41AA}" destId="{63ABDD7E-633D-4966-AF87-51CA18E8E282}" srcOrd="0" destOrd="0" presId="urn:microsoft.com/office/officeart/2016/7/layout/RepeatingBendingProcessNew"/>
    <dgm:cxn modelId="{23E6C6CC-D223-4622-81A1-C9A2913B849A}" type="presOf" srcId="{42DFBFD7-110B-44F2-BD9F-B3DF10A28F27}" destId="{BE3C2370-A048-4A73-BA58-38BFC08FC66A}" srcOrd="0" destOrd="0" presId="urn:microsoft.com/office/officeart/2016/7/layout/RepeatingBendingProcessNew"/>
    <dgm:cxn modelId="{A623EACE-F818-44C0-8A0F-858BD68C6AB0}" type="presOf" srcId="{937ADF5E-D2E5-4705-84F0-F3AF80626484}" destId="{31DD7044-4F7E-46F9-B9B1-D02B4442CD18}" srcOrd="0" destOrd="0" presId="urn:microsoft.com/office/officeart/2016/7/layout/RepeatingBendingProcessNew"/>
    <dgm:cxn modelId="{F7592AD8-B537-4711-BBA6-5A7CDB3E1C71}" srcId="{62BF172F-1F00-416B-AA8D-5678A64D41AA}" destId="{69D38088-E33E-49E7-B146-B7340DF8BA1B}" srcOrd="3" destOrd="0" parTransId="{D3EAA40B-5BF1-4A7C-BE71-1166B6483A4F}" sibTransId="{004D4F5E-3103-492D-8163-B127E8C0D97E}"/>
    <dgm:cxn modelId="{0A283BF6-C8CA-47AF-BB42-B5E90F440A93}" type="presParOf" srcId="{63ABDD7E-633D-4966-AF87-51CA18E8E282}" destId="{661646A5-01CB-41B7-9FF3-1B26B605DE8A}" srcOrd="0" destOrd="0" presId="urn:microsoft.com/office/officeart/2016/7/layout/RepeatingBendingProcessNew"/>
    <dgm:cxn modelId="{69DD1344-9E18-4533-87AC-27FBCB2B2D81}" type="presParOf" srcId="{63ABDD7E-633D-4966-AF87-51CA18E8E282}" destId="{12AFA140-43FA-4336-85A1-FA50A2620D48}" srcOrd="1" destOrd="0" presId="urn:microsoft.com/office/officeart/2016/7/layout/RepeatingBendingProcessNew"/>
    <dgm:cxn modelId="{4C998769-B739-4D05-AFD9-D25DCA196EC3}" type="presParOf" srcId="{12AFA140-43FA-4336-85A1-FA50A2620D48}" destId="{6BD36468-BCAC-491C-9B94-9496BB3F0192}" srcOrd="0" destOrd="0" presId="urn:microsoft.com/office/officeart/2016/7/layout/RepeatingBendingProcessNew"/>
    <dgm:cxn modelId="{1C265336-A9E9-4AE7-8AB8-093021BF7FA9}" type="presParOf" srcId="{63ABDD7E-633D-4966-AF87-51CA18E8E282}" destId="{FE6D2F37-DAAC-4204-8CAF-F7EA783A84DE}" srcOrd="2" destOrd="0" presId="urn:microsoft.com/office/officeart/2016/7/layout/RepeatingBendingProcessNew"/>
    <dgm:cxn modelId="{205870C5-9518-4E5F-86DF-52DB69933053}" type="presParOf" srcId="{63ABDD7E-633D-4966-AF87-51CA18E8E282}" destId="{D1DF1C9A-60EC-420A-B7AF-0AD20D7D911F}" srcOrd="3" destOrd="0" presId="urn:microsoft.com/office/officeart/2016/7/layout/RepeatingBendingProcessNew"/>
    <dgm:cxn modelId="{26FD2438-1FA3-415C-A6EF-701D8D5B8DA7}" type="presParOf" srcId="{D1DF1C9A-60EC-420A-B7AF-0AD20D7D911F}" destId="{A2E8BC1A-2245-45B1-8BCB-414A19E751BB}" srcOrd="0" destOrd="0" presId="urn:microsoft.com/office/officeart/2016/7/layout/RepeatingBendingProcessNew"/>
    <dgm:cxn modelId="{FF6F1656-44FF-432E-AFF7-6A157B911C34}" type="presParOf" srcId="{63ABDD7E-633D-4966-AF87-51CA18E8E282}" destId="{31DD7044-4F7E-46F9-B9B1-D02B4442CD18}" srcOrd="4" destOrd="0" presId="urn:microsoft.com/office/officeart/2016/7/layout/RepeatingBendingProcessNew"/>
    <dgm:cxn modelId="{D8A09925-1850-4656-A703-9E2AA5CB76DC}" type="presParOf" srcId="{63ABDD7E-633D-4966-AF87-51CA18E8E282}" destId="{BE3C2370-A048-4A73-BA58-38BFC08FC66A}" srcOrd="5" destOrd="0" presId="urn:microsoft.com/office/officeart/2016/7/layout/RepeatingBendingProcessNew"/>
    <dgm:cxn modelId="{2CA32C1B-D01E-494A-9A0C-57CFCA4DE53A}" type="presParOf" srcId="{BE3C2370-A048-4A73-BA58-38BFC08FC66A}" destId="{0801113D-985B-468B-9014-F77E563AA2B4}" srcOrd="0" destOrd="0" presId="urn:microsoft.com/office/officeart/2016/7/layout/RepeatingBendingProcessNew"/>
    <dgm:cxn modelId="{DD5C13BF-0FF3-4B3C-A089-8888C328640F}" type="presParOf" srcId="{63ABDD7E-633D-4966-AF87-51CA18E8E282}" destId="{5493F589-CC45-4075-8AD6-3BBAC8B612D5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BFDC16-33B6-4197-BE0E-6E2143A2A842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360455-E26B-4D62-B8E7-7C34504CA8BC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6EE5C2-80D7-4BD7-B6A7-9CCD33728768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Customer’s country is a very important risk feature </a:t>
          </a:r>
        </a:p>
      </dsp:txBody>
      <dsp:txXfrm>
        <a:off x="1429899" y="2442"/>
        <a:ext cx="5083704" cy="1238008"/>
      </dsp:txXfrm>
    </dsp:sp>
    <dsp:sp modelId="{9AE1824D-01CD-47D0-A4CD-AF1DE85C350D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4387EC-C6E3-4481-B794-2018FCFA1840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F44348-2160-441F-AD32-A7F2B3113CD4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Explanatory power can be improved by adding new data sources</a:t>
          </a:r>
        </a:p>
      </dsp:txBody>
      <dsp:txXfrm>
        <a:off x="1429899" y="1549953"/>
        <a:ext cx="5083704" cy="1238008"/>
      </dsp:txXfrm>
    </dsp:sp>
    <dsp:sp modelId="{CDE75965-F22A-457D-AE06-249FA426E979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1BE44-5D2A-42F7-A82C-0B008422F1F1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0B0691-3267-4898-B762-BEDAEDF34D7F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High cash activity is likely to indicate money laundering</a:t>
          </a:r>
        </a:p>
      </dsp:txBody>
      <dsp:txXfrm>
        <a:off x="1429899" y="3097464"/>
        <a:ext cx="5083704" cy="1238008"/>
      </dsp:txXfrm>
    </dsp:sp>
    <dsp:sp modelId="{E9C9F877-453B-49E8-ABC2-938B96E32174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D2F5F6-AC7C-414B-8E86-A176B31563D5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EAEA6F-2081-4FC7-961C-6EADC208478E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Feature interaction</a:t>
          </a:r>
          <a:r>
            <a:rPr lang="en-US" sz="2200" kern="1200" dirty="0"/>
            <a:t>: a set of models is more indicative than individual features</a:t>
          </a:r>
        </a:p>
      </dsp:txBody>
      <dsp:txXfrm>
        <a:off x="1429899" y="4644974"/>
        <a:ext cx="5083704" cy="1238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FA140-43FA-4336-85A1-FA50A2620D48}">
      <dsp:nvSpPr>
        <dsp:cNvPr id="0" name=""/>
        <dsp:cNvSpPr/>
      </dsp:nvSpPr>
      <dsp:spPr>
        <a:xfrm>
          <a:off x="3292272" y="904772"/>
          <a:ext cx="6964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96455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22323" y="946857"/>
        <a:ext cx="36352" cy="7270"/>
      </dsp:txXfrm>
    </dsp:sp>
    <dsp:sp modelId="{661646A5-01CB-41B7-9FF3-1B26B605DE8A}">
      <dsp:nvSpPr>
        <dsp:cNvPr id="0" name=""/>
        <dsp:cNvSpPr/>
      </dsp:nvSpPr>
      <dsp:spPr>
        <a:xfrm>
          <a:off x="132963" y="2159"/>
          <a:ext cx="3161109" cy="18966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897" tIns="162592" rIns="154897" bIns="162592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badi" panose="020B0604020104020204" pitchFamily="34" charset="0"/>
            </a:rPr>
            <a:t>Research on the topic to identify financial criminals </a:t>
          </a:r>
          <a:r>
            <a:rPr lang="en-US" sz="2400" kern="1200" dirty="0" err="1">
              <a:latin typeface="Abadi" panose="020B0604020104020204" pitchFamily="34" charset="0"/>
            </a:rPr>
            <a:t>behaviour</a:t>
          </a:r>
          <a:endParaRPr lang="en-US" sz="2400" kern="1200" dirty="0">
            <a:latin typeface="Abadi" panose="020B0604020104020204" pitchFamily="34" charset="0"/>
          </a:endParaRPr>
        </a:p>
      </dsp:txBody>
      <dsp:txXfrm>
        <a:off x="132963" y="2159"/>
        <a:ext cx="3161109" cy="1896665"/>
      </dsp:txXfrm>
    </dsp:sp>
    <dsp:sp modelId="{D1DF1C9A-60EC-420A-B7AF-0AD20D7D911F}">
      <dsp:nvSpPr>
        <dsp:cNvPr id="0" name=""/>
        <dsp:cNvSpPr/>
      </dsp:nvSpPr>
      <dsp:spPr>
        <a:xfrm>
          <a:off x="1713517" y="1897025"/>
          <a:ext cx="3888164" cy="696455"/>
        </a:xfrm>
        <a:custGeom>
          <a:avLst/>
          <a:gdLst/>
          <a:ahLst/>
          <a:cxnLst/>
          <a:rect l="0" t="0" r="0" b="0"/>
          <a:pathLst>
            <a:path>
              <a:moveTo>
                <a:pt x="3888164" y="0"/>
              </a:moveTo>
              <a:lnTo>
                <a:pt x="3888164" y="365327"/>
              </a:lnTo>
              <a:lnTo>
                <a:pt x="0" y="365327"/>
              </a:lnTo>
              <a:lnTo>
                <a:pt x="0" y="696455"/>
              </a:lnTo>
            </a:path>
          </a:pathLst>
        </a:custGeom>
        <a:noFill/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58711" y="2241617"/>
        <a:ext cx="197777" cy="7270"/>
      </dsp:txXfrm>
    </dsp:sp>
    <dsp:sp modelId="{FE6D2F37-DAAC-4204-8CAF-F7EA783A84DE}">
      <dsp:nvSpPr>
        <dsp:cNvPr id="0" name=""/>
        <dsp:cNvSpPr/>
      </dsp:nvSpPr>
      <dsp:spPr>
        <a:xfrm>
          <a:off x="4021127" y="2159"/>
          <a:ext cx="3161109" cy="1896665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897" tIns="162592" rIns="154897" bIns="1625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Two additional data sources</a:t>
          </a:r>
        </a:p>
      </dsp:txBody>
      <dsp:txXfrm>
        <a:off x="4021127" y="2159"/>
        <a:ext cx="3161109" cy="1896665"/>
      </dsp:txXfrm>
    </dsp:sp>
    <dsp:sp modelId="{BE3C2370-A048-4A73-BA58-38BFC08FC66A}">
      <dsp:nvSpPr>
        <dsp:cNvPr id="0" name=""/>
        <dsp:cNvSpPr/>
      </dsp:nvSpPr>
      <dsp:spPr>
        <a:xfrm>
          <a:off x="3292272" y="3528493"/>
          <a:ext cx="6964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96455" y="45720"/>
              </a:lnTo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22323" y="3570578"/>
        <a:ext cx="36352" cy="7270"/>
      </dsp:txXfrm>
    </dsp:sp>
    <dsp:sp modelId="{31DD7044-4F7E-46F9-B9B1-D02B4442CD18}">
      <dsp:nvSpPr>
        <dsp:cNvPr id="0" name=""/>
        <dsp:cNvSpPr/>
      </dsp:nvSpPr>
      <dsp:spPr>
        <a:xfrm>
          <a:off x="132963" y="2625880"/>
          <a:ext cx="3161109" cy="1896665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897" tIns="162592" rIns="154897" bIns="1625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Basel AML Index*</a:t>
          </a:r>
          <a:endParaRPr lang="en-US" sz="2800" kern="1200" dirty="0"/>
        </a:p>
      </dsp:txBody>
      <dsp:txXfrm>
        <a:off x="132963" y="2625880"/>
        <a:ext cx="3161109" cy="1896665"/>
      </dsp:txXfrm>
    </dsp:sp>
    <dsp:sp modelId="{5493F589-CC45-4075-8AD6-3BBAC8B612D5}">
      <dsp:nvSpPr>
        <dsp:cNvPr id="0" name=""/>
        <dsp:cNvSpPr/>
      </dsp:nvSpPr>
      <dsp:spPr>
        <a:xfrm>
          <a:off x="4021127" y="2625880"/>
          <a:ext cx="3161109" cy="1896665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897" tIns="162592" rIns="154897" bIns="1625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Corruption Perceptions Index 2018**</a:t>
          </a:r>
          <a:endParaRPr lang="en-US" sz="2800" kern="1200" dirty="0"/>
        </a:p>
      </dsp:txBody>
      <dsp:txXfrm>
        <a:off x="4021127" y="2625880"/>
        <a:ext cx="3161109" cy="18966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EA44CE-4AA9-440E-B4E7-1B4CD75A5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5D423C1-921D-4EC7-B2CC-6F778F0959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E5C805-C668-4EC7-9AB3-99B55ECBA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BCA4-92CD-4FB9-80EB-61305A0E3DB6}" type="datetimeFigureOut">
              <a:rPr lang="ru-RU" smtClean="0"/>
              <a:t>03.11.2019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517DEC-B3BB-47AA-BF23-DF3308ED4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F76B45-DCC1-429E-A39D-12A4C40EF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92C5-1F2E-47E7-84A8-5600C9A6FA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986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F34EA2-11B7-43F8-9671-956A235A5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3000716-7CEE-45DF-B595-2F4F8E2BA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B6EA27-4E2D-4D28-BE2E-4C9D98C2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BCA4-92CD-4FB9-80EB-61305A0E3DB6}" type="datetimeFigureOut">
              <a:rPr lang="ru-RU" smtClean="0"/>
              <a:t>03.11.2019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A778E1-B8BE-416D-B783-454356749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50AF50-A583-4EA1-8FD9-D9FA2663A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92C5-1F2E-47E7-84A8-5600C9A6FA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316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F55E190-D29E-4A58-B1CA-7A48FAB270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781B795-AAEC-4ECE-AE39-35DE5707A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5F26FF-DB40-464A-95E3-AB793BD27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BCA4-92CD-4FB9-80EB-61305A0E3DB6}" type="datetimeFigureOut">
              <a:rPr lang="ru-RU" smtClean="0"/>
              <a:t>03.11.2019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55AB07-9FB3-4538-B30B-41C7D2B1D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F89734-58BD-415A-A6E9-3AB76E369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92C5-1F2E-47E7-84A8-5600C9A6FA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832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675367-5AF2-4D45-B85D-7A20AD648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270534-A9E9-4963-8FA3-9AC202E2F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D4BA28-470C-463E-9991-0D7C88452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BCA4-92CD-4FB9-80EB-61305A0E3DB6}" type="datetimeFigureOut">
              <a:rPr lang="ru-RU" smtClean="0"/>
              <a:t>03.11.2019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C79E21-7314-4E27-B5A4-825C4ED41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B4EDA7-3230-496E-B137-B694E7F9F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92C5-1F2E-47E7-84A8-5600C9A6FA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35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2DDD5B-D510-41D5-830B-908AD22D8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1082A3-3E8D-4449-AD27-D66B9C27D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66AA45-4FC0-45BA-8143-E15FD24EF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BCA4-92CD-4FB9-80EB-61305A0E3DB6}" type="datetimeFigureOut">
              <a:rPr lang="ru-RU" smtClean="0"/>
              <a:t>03.11.2019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23E067-7074-4F03-A720-85FA29852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DC2B24-AEED-4A66-A44E-EAB6F2996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92C5-1F2E-47E7-84A8-5600C9A6FA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725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66A43D-CC59-4DF1-9176-EAEEA1869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AFD186-AEF3-491A-BE63-5A2EBE057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77AD48-3C4F-4F51-AD52-F0767B366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A8A074-1390-45F5-98B1-2CAEBD38D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BCA4-92CD-4FB9-80EB-61305A0E3DB6}" type="datetimeFigureOut">
              <a:rPr lang="ru-RU" smtClean="0"/>
              <a:t>03.11.2019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1005E8-8635-4867-8597-72F69BDBE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5A7BC42-4FA0-46C9-A478-B3E4A41CF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92C5-1F2E-47E7-84A8-5600C9A6FA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630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4EC7E6-751F-4970-BC5C-77715D5E7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063E08E-0099-479E-95C8-EE74E478A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3AAB3B2-D707-4039-9275-86464EB66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F20835E-F24F-4565-91ED-9A185929B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5458AF9-A33A-4AB1-B18F-AC770D1B1E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2657CA4-663B-4FA5-992B-13B2D38C7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BCA4-92CD-4FB9-80EB-61305A0E3DB6}" type="datetimeFigureOut">
              <a:rPr lang="ru-RU" smtClean="0"/>
              <a:t>03.11.2019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175F221-BBAE-4DE8-A23E-72E46BEDB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AAB5CE6-5362-4A9B-A85F-A37244E83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92C5-1F2E-47E7-84A8-5600C9A6FA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261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457540-BDE0-41F7-8609-29B911EE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FC3917A-2B38-4F41-AA6D-1A8CFE3BD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BCA4-92CD-4FB9-80EB-61305A0E3DB6}" type="datetimeFigureOut">
              <a:rPr lang="ru-RU" smtClean="0"/>
              <a:t>03.11.2019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5AF832-5463-4A8E-9A11-9B343D77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45D32A4-826A-47FC-A785-DEF817D9B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92C5-1F2E-47E7-84A8-5600C9A6FA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429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36C44E8-97D2-4F10-9525-269B9FC19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BCA4-92CD-4FB9-80EB-61305A0E3DB6}" type="datetimeFigureOut">
              <a:rPr lang="ru-RU" smtClean="0"/>
              <a:t>03.11.2019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A37CD54-49A7-4EB1-9C1A-C2AFD271E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0E478B-D3F6-46F4-AD75-0C35E3CC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92C5-1F2E-47E7-84A8-5600C9A6FA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1093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A37F26-8958-4CEA-889D-508C044E2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22FF57-61E8-4A15-9F56-D6BD20A4D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B4E51AE-6FEE-4607-9C78-796765D8D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8228D4E-E7C1-4291-B040-69145892F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BCA4-92CD-4FB9-80EB-61305A0E3DB6}" type="datetimeFigureOut">
              <a:rPr lang="ru-RU" smtClean="0"/>
              <a:t>03.11.2019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BD9E50-7155-4715-87B7-8869DEBEF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638991-278A-420F-8C56-702D1CC83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92C5-1F2E-47E7-84A8-5600C9A6FA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685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738659-21B5-4F6E-85D7-DD4987920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888B829-B96E-453D-ABB5-3A57B7ECF2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7E1095-8B48-4F85-8538-D8093E70D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54B74F1-1761-4CB6-8E16-152DE0967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BCA4-92CD-4FB9-80EB-61305A0E3DB6}" type="datetimeFigureOut">
              <a:rPr lang="ru-RU" smtClean="0"/>
              <a:t>03.11.2019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778DEB-DF98-4329-9E01-CB454F386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27F403-92C2-4BB6-BB37-8F6EA3FCC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92C5-1F2E-47E7-84A8-5600C9A6FA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8307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1276A-B1A6-439D-948A-3C2F9B93E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301D28-F8DA-4880-BD01-415721FFD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B6ED66-6038-410E-9EF0-924F3328B7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4BCA4-92CD-4FB9-80EB-61305A0E3DB6}" type="datetimeFigureOut">
              <a:rPr lang="ru-RU" smtClean="0"/>
              <a:t>03.11.2019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F36131-948C-4F34-A150-E6A7DB590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F71B5B-CF49-496C-B97B-A72B1BC46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F92C5-1F2E-47E7-84A8-5600C9A6FA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899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62F6E49-20BA-4596-BBB1-DE2FBF9D6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7848" y="3957403"/>
            <a:ext cx="5644400" cy="1916455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>
                <a:latin typeface="Abadi" panose="020B0604020202020204" pitchFamily="34" charset="0"/>
              </a:rPr>
              <a:t>In old days laundry was done like this…</a:t>
            </a:r>
            <a:endParaRPr lang="ru-RU" sz="3200" dirty="0"/>
          </a:p>
        </p:txBody>
      </p:sp>
      <p:sp>
        <p:nvSpPr>
          <p:cNvPr id="19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Рисунок 4" descr="Изображение выглядит как внутренний, пол, стена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60F338DD-282A-4927-A23F-E2CAE98E64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0348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40067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AC5A6D-7F2C-405C-A142-B2BCA34FE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20" y="4336869"/>
            <a:ext cx="2605268" cy="2424774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Findings</a:t>
            </a:r>
            <a:endParaRPr lang="ru-RU" sz="4400" dirty="0">
              <a:solidFill>
                <a:srgbClr val="FFFFFF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B06433-D13F-4D2C-9DF5-B37A2F31D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15161" y="356187"/>
            <a:ext cx="2878409" cy="1792281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>
                <a:latin typeface="Abadi" panose="020B0604020104020204" pitchFamily="34" charset="0"/>
              </a:rPr>
              <a:t>Feature Interaction</a:t>
            </a:r>
            <a:r>
              <a:rPr lang="en-US" sz="2400" dirty="0">
                <a:latin typeface="Abadi" panose="020B0604020104020204" pitchFamily="34" charset="0"/>
              </a:rPr>
              <a:t>: a combination of the features increases explanatory power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006AA08-A972-4A9D-A8EF-D478A60AA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29599" y="2483669"/>
            <a:ext cx="3030269" cy="4153988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Abadi" panose="020B0604020104020204" pitchFamily="34" charset="0"/>
              </a:rPr>
              <a:t>Identified the </a:t>
            </a:r>
            <a:r>
              <a:rPr lang="en-US" sz="2400" b="1" dirty="0">
                <a:latin typeface="Abadi" panose="020B0604020104020204" pitchFamily="34" charset="0"/>
              </a:rPr>
              <a:t>most influential</a:t>
            </a:r>
            <a:r>
              <a:rPr lang="en-US" sz="2400" dirty="0">
                <a:latin typeface="Abadi" panose="020B0604020104020204" pitchFamily="34" charset="0"/>
              </a:rPr>
              <a:t> features to identify suspicious </a:t>
            </a:r>
            <a:r>
              <a:rPr lang="en-US" sz="2400" dirty="0" err="1">
                <a:latin typeface="Abadi" panose="020B0604020104020204" pitchFamily="34" charset="0"/>
              </a:rPr>
              <a:t>behaviour</a:t>
            </a:r>
            <a:r>
              <a:rPr lang="en-US" sz="2400" dirty="0">
                <a:latin typeface="Abadi" panose="020B0604020104020204" pitchFamily="34" charset="0"/>
              </a:rPr>
              <a:t> in both models:</a:t>
            </a:r>
          </a:p>
          <a:p>
            <a:pPr marL="0" indent="0">
              <a:buNone/>
            </a:pPr>
            <a:endParaRPr lang="en-US" sz="2200" dirty="0">
              <a:latin typeface="Abadi" panose="020B0604020104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 err="1">
                <a:latin typeface="Abadi" panose="020B0604020104020204" pitchFamily="34" charset="0"/>
              </a:rPr>
              <a:t>i</a:t>
            </a:r>
            <a:r>
              <a:rPr lang="en-US" sz="2200" dirty="0">
                <a:latin typeface="Abadi" panose="020B0604020104020204" pitchFamily="34" charset="0"/>
              </a:rPr>
              <a:t>\o ratio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>
                <a:latin typeface="Abadi" panose="020B0604020104020204" pitchFamily="34" charset="0"/>
              </a:rPr>
              <a:t>Age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>
                <a:latin typeface="Abadi" panose="020B0604020104020204" pitchFamily="34" charset="0"/>
              </a:rPr>
              <a:t>Transaction count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>
                <a:latin typeface="Abadi" panose="020B0604020104020204" pitchFamily="34" charset="0"/>
              </a:rPr>
              <a:t>Average of inactive days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>
                <a:latin typeface="Abadi" panose="020B0604020104020204" pitchFamily="34" charset="0"/>
              </a:rPr>
              <a:t>ATM Withdrawal</a:t>
            </a:r>
          </a:p>
          <a:p>
            <a:endParaRPr lang="ru-RU" sz="1700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9F6F739D-C5E9-403D-B52D-64208B33CA80}"/>
              </a:ext>
            </a:extLst>
          </p:cNvPr>
          <p:cNvSpPr/>
          <p:nvPr/>
        </p:nvSpPr>
        <p:spPr>
          <a:xfrm>
            <a:off x="2936508" y="3714564"/>
            <a:ext cx="3846320" cy="3892731"/>
          </a:xfrm>
          <a:prstGeom prst="ellipse">
            <a:avLst/>
          </a:prstGeom>
          <a:solidFill>
            <a:schemeClr val="bg1"/>
          </a:solidFill>
          <a:ln w="1238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A3B6CC-EE15-4E3A-A80D-D7CB5BD0800F}"/>
              </a:ext>
            </a:extLst>
          </p:cNvPr>
          <p:cNvSpPr txBox="1"/>
          <p:nvPr/>
        </p:nvSpPr>
        <p:spPr>
          <a:xfrm>
            <a:off x="3247250" y="4937654"/>
            <a:ext cx="38463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Abadi" panose="020B0604020104020204" pitchFamily="34" charset="0"/>
              </a:rPr>
              <a:t>Outlook for future research</a:t>
            </a:r>
            <a:r>
              <a:rPr lang="en-US" sz="2200" dirty="0">
                <a:latin typeface="Abadi" panose="020B0604020104020204" pitchFamily="34" charset="0"/>
              </a:rPr>
              <a:t>:</a:t>
            </a:r>
          </a:p>
          <a:p>
            <a:r>
              <a:rPr lang="en-US" sz="2200" dirty="0">
                <a:latin typeface="Abadi" panose="020B0604020104020204" pitchFamily="34" charset="0"/>
              </a:rPr>
              <a:t>- The models have better performance potential if including geopolitical data</a:t>
            </a:r>
            <a:endParaRPr lang="ru-RU" sz="2200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E132A2D5-AADA-4558-BF87-82A07D4C81B3}"/>
              </a:ext>
            </a:extLst>
          </p:cNvPr>
          <p:cNvSpPr/>
          <p:nvPr/>
        </p:nvSpPr>
        <p:spPr>
          <a:xfrm>
            <a:off x="-517667" y="246947"/>
            <a:ext cx="3846320" cy="3892731"/>
          </a:xfrm>
          <a:prstGeom prst="ellipse">
            <a:avLst/>
          </a:prstGeom>
          <a:solidFill>
            <a:schemeClr val="bg1"/>
          </a:solidFill>
          <a:ln w="1238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badi" panose="020B0604020104020204" pitchFamily="34" charset="0"/>
              </a:rPr>
              <a:t>Output</a:t>
            </a:r>
            <a:r>
              <a:rPr lang="en-US" sz="2000" dirty="0">
                <a:solidFill>
                  <a:schemeClr val="tx1"/>
                </a:solidFill>
                <a:latin typeface="Abadi" panose="020B0604020104020204" pitchFamily="34" charset="0"/>
              </a:rPr>
              <a:t>: two models that either report maximum of suspicious cases or minimizes number of flagged innocent to keep bank costs small</a:t>
            </a:r>
            <a:r>
              <a:rPr lang="en-US" sz="2000" dirty="0">
                <a:highlight>
                  <a:srgbClr val="000000"/>
                </a:highlight>
                <a:latin typeface="Abadi" panose="020B0604020104020204" pitchFamily="34" charset="0"/>
              </a:rPr>
              <a:t> </a:t>
            </a:r>
            <a:endParaRPr lang="ru-RU" sz="2000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5897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C228F8-D60B-49E0-B781-3565768FC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640" y="4048492"/>
            <a:ext cx="4806780" cy="1831894"/>
          </a:xfrm>
        </p:spPr>
        <p:txBody>
          <a:bodyPr>
            <a:normAutofit/>
          </a:bodyPr>
          <a:lstStyle/>
          <a:p>
            <a:r>
              <a:rPr lang="en-US" sz="3600" dirty="0" err="1">
                <a:highlight>
                  <a:srgbClr val="C0C0C0"/>
                </a:highlight>
                <a:latin typeface="Abadi" panose="020B0604020104020204" pitchFamily="34" charset="0"/>
              </a:rPr>
              <a:t>WonderLaundryWomen</a:t>
            </a:r>
            <a:r>
              <a:rPr lang="en-US" sz="3600" dirty="0">
                <a:latin typeface="Abadi" panose="020B0604020104020204" pitchFamily="34" charset="0"/>
              </a:rPr>
              <a:t> Team</a:t>
            </a:r>
            <a:endParaRPr lang="ru-RU" sz="3600" dirty="0"/>
          </a:p>
        </p:txBody>
      </p:sp>
      <p:pic>
        <p:nvPicPr>
          <p:cNvPr id="7" name="Рисунок 6" descr="Изображение выглядит как человек, стена, очки, галстук&#10;&#10;Автоматически созданное описание">
            <a:extLst>
              <a:ext uri="{FF2B5EF4-FFF2-40B4-BE49-F238E27FC236}">
                <a16:creationId xmlns:a16="http://schemas.microsoft.com/office/drawing/2014/main" id="{C1F2F7DB-E360-4841-83BD-FC7708EC6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90" y="1048899"/>
            <a:ext cx="2162140" cy="2143339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BC0F8B1-F985-469B-8332-13DBC7665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1791963" y="451044"/>
            <a:ext cx="2308583" cy="2741196"/>
          </a:xfrm>
          <a:custGeom>
            <a:avLst/>
            <a:gdLst>
              <a:gd name="connsiteX0" fmla="*/ 2308583 w 2308583"/>
              <a:gd name="connsiteY0" fmla="*/ 2741196 h 2741196"/>
              <a:gd name="connsiteX1" fmla="*/ 462 w 2308583"/>
              <a:gd name="connsiteY1" fmla="*/ 2741196 h 2741196"/>
              <a:gd name="connsiteX2" fmla="*/ 0 w 2308583"/>
              <a:gd name="connsiteY2" fmla="*/ 2469337 h 2741196"/>
              <a:gd name="connsiteX3" fmla="*/ 2022607 w 2308583"/>
              <a:gd name="connsiteY3" fmla="*/ 2470269 h 2741196"/>
              <a:gd name="connsiteX4" fmla="*/ 2022607 w 2308583"/>
              <a:gd name="connsiteY4" fmla="*/ 0 h 2741196"/>
              <a:gd name="connsiteX5" fmla="*/ 2308583 w 2308583"/>
              <a:gd name="connsiteY5" fmla="*/ 0 h 274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2741196">
                <a:moveTo>
                  <a:pt x="2308583" y="2741196"/>
                </a:moveTo>
                <a:lnTo>
                  <a:pt x="462" y="2741196"/>
                </a:lnTo>
                <a:cubicBezTo>
                  <a:pt x="-462" y="2647366"/>
                  <a:pt x="923" y="2563167"/>
                  <a:pt x="0" y="2469337"/>
                </a:cubicBezTo>
                <a:lnTo>
                  <a:pt x="2022607" y="2470269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8" name="Рисунок 7" descr="Изображение выглядит как человек, стена, женщина, одежда&#10;&#10;Автоматически созданное описание">
            <a:extLst>
              <a:ext uri="{FF2B5EF4-FFF2-40B4-BE49-F238E27FC236}">
                <a16:creationId xmlns:a16="http://schemas.microsoft.com/office/drawing/2014/main" id="{5C8745D7-B03D-4C20-91DB-A5BE2AA6B8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6" t="12939"/>
          <a:stretch/>
        </p:blipFill>
        <p:spPr>
          <a:xfrm>
            <a:off x="4843100" y="494280"/>
            <a:ext cx="2096319" cy="1914403"/>
          </a:xfrm>
          <a:prstGeom prst="rect">
            <a:avLst/>
          </a:prstGeom>
        </p:spPr>
      </p:pic>
      <p:pic>
        <p:nvPicPr>
          <p:cNvPr id="6" name="Рисунок 5" descr="Изображение выглядит как человек, женщина, стена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7DE9FD5A-F244-4852-8A07-C762EEDCDC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194" y="858431"/>
            <a:ext cx="1988916" cy="1876500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D15953-1642-4DD6-AD9E-01AA19247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9466977" y="434000"/>
            <a:ext cx="2308583" cy="1114404"/>
          </a:xfrm>
          <a:custGeom>
            <a:avLst/>
            <a:gdLst>
              <a:gd name="connsiteX0" fmla="*/ 462 w 2308583"/>
              <a:gd name="connsiteY0" fmla="*/ 1114404 h 1114404"/>
              <a:gd name="connsiteX1" fmla="*/ 2308583 w 2308583"/>
              <a:gd name="connsiteY1" fmla="*/ 1114404 h 1114404"/>
              <a:gd name="connsiteX2" fmla="*/ 2308583 w 2308583"/>
              <a:gd name="connsiteY2" fmla="*/ 0 h 1114404"/>
              <a:gd name="connsiteX3" fmla="*/ 2022607 w 2308583"/>
              <a:gd name="connsiteY3" fmla="*/ 0 h 1114404"/>
              <a:gd name="connsiteX4" fmla="*/ 2022607 w 2308583"/>
              <a:gd name="connsiteY4" fmla="*/ 843477 h 1114404"/>
              <a:gd name="connsiteX5" fmla="*/ 0 w 2308583"/>
              <a:gd name="connsiteY5" fmla="*/ 842545 h 1114404"/>
              <a:gd name="connsiteX6" fmla="*/ 462 w 2308583"/>
              <a:gd name="connsiteY6" fmla="*/ 1114404 h 1114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8583" h="1114404">
                <a:moveTo>
                  <a:pt x="462" y="1114404"/>
                </a:moveTo>
                <a:lnTo>
                  <a:pt x="2308583" y="1114404"/>
                </a:lnTo>
                <a:lnTo>
                  <a:pt x="2308583" y="0"/>
                </a:lnTo>
                <a:lnTo>
                  <a:pt x="2022607" y="0"/>
                </a:lnTo>
                <a:lnTo>
                  <a:pt x="2022607" y="843477"/>
                </a:lnTo>
                <a:lnTo>
                  <a:pt x="0" y="842545"/>
                </a:lnTo>
                <a:cubicBezTo>
                  <a:pt x="923" y="936375"/>
                  <a:pt x="-462" y="1020574"/>
                  <a:pt x="462" y="1114404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Объект 14" descr="Изображение выглядит как человек, стена, женщина, одежда&#10;&#10;Автоматически созданное описание">
            <a:extLst>
              <a:ext uri="{FF2B5EF4-FFF2-40B4-BE49-F238E27FC236}">
                <a16:creationId xmlns:a16="http://schemas.microsoft.com/office/drawing/2014/main" id="{5C0E1811-6415-40C5-8BC8-AC2E8DB313D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6" t="11425" r="4834" b="30765"/>
          <a:stretch/>
        </p:blipFill>
        <p:spPr>
          <a:xfrm>
            <a:off x="6096000" y="3890065"/>
            <a:ext cx="2111368" cy="2148749"/>
          </a:xfrm>
          <a:prstGeom prst="rect">
            <a:avLst/>
          </a:prstGeom>
        </p:spPr>
      </p:pic>
      <p:pic>
        <p:nvPicPr>
          <p:cNvPr id="5" name="Объект 4" descr="Изображение выглядит как человек, улыбается, одежда, женщина&#10;&#10;Автоматически созданное описание">
            <a:extLst>
              <a:ext uri="{FF2B5EF4-FFF2-40B4-BE49-F238E27FC236}">
                <a16:creationId xmlns:a16="http://schemas.microsoft.com/office/drawing/2014/main" id="{E51C06CB-9098-4F4E-AB70-811C932578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244" y="3890065"/>
            <a:ext cx="1676884" cy="1990321"/>
          </a:xfrm>
          <a:prstGeom prst="rect">
            <a:avLst/>
          </a:prstGeom>
        </p:spPr>
      </p:pic>
      <p:sp>
        <p:nvSpPr>
          <p:cNvPr id="17" name="Freeform 6">
            <a:extLst>
              <a:ext uri="{FF2B5EF4-FFF2-40B4-BE49-F238E27FC236}">
                <a16:creationId xmlns:a16="http://schemas.microsoft.com/office/drawing/2014/main" id="{FBF3780C-749F-4B50-9E1D-F2B1F6DBB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76833" y="2919002"/>
            <a:ext cx="2525072" cy="3398994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FCDA32-E1C0-4FB8-90E0-B6930C23A689}"/>
              </a:ext>
            </a:extLst>
          </p:cNvPr>
          <p:cNvSpPr txBox="1"/>
          <p:nvPr/>
        </p:nvSpPr>
        <p:spPr>
          <a:xfrm>
            <a:off x="923193" y="3265655"/>
            <a:ext cx="177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ighlight>
                  <a:srgbClr val="C0C0C0"/>
                </a:highlight>
                <a:latin typeface="Abadi" panose="020B0604020104020204" pitchFamily="34" charset="0"/>
              </a:rPr>
              <a:t>Yulia</a:t>
            </a:r>
            <a:r>
              <a:rPr lang="en-US" dirty="0">
                <a:highlight>
                  <a:srgbClr val="C0C0C0"/>
                </a:highlight>
                <a:latin typeface="Abadi" panose="020B0604020104020204" pitchFamily="34" charset="0"/>
              </a:rPr>
              <a:t> </a:t>
            </a:r>
            <a:r>
              <a:rPr lang="en-US" dirty="0" err="1">
                <a:highlight>
                  <a:srgbClr val="C0C0C0"/>
                </a:highlight>
                <a:latin typeface="Abadi" panose="020B0604020104020204" pitchFamily="34" charset="0"/>
              </a:rPr>
              <a:t>Gazizova</a:t>
            </a:r>
            <a:r>
              <a:rPr lang="en-US" dirty="0">
                <a:highlight>
                  <a:srgbClr val="C0C0C0"/>
                </a:highlight>
                <a:latin typeface="Abadi" panose="020B0604020104020204" pitchFamily="34" charset="0"/>
              </a:rPr>
              <a:t> </a:t>
            </a:r>
            <a:r>
              <a:rPr lang="en-US" dirty="0">
                <a:latin typeface="Abadi" panose="020B0604020104020204" pitchFamily="34" charset="0"/>
              </a:rPr>
              <a:t>– Cat Lady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7F9662-2CCA-42F4-8A24-69DEAE3287BE}"/>
              </a:ext>
            </a:extLst>
          </p:cNvPr>
          <p:cNvSpPr txBox="1"/>
          <p:nvPr/>
        </p:nvSpPr>
        <p:spPr>
          <a:xfrm>
            <a:off x="4843100" y="2486342"/>
            <a:ext cx="2308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  <a:latin typeface="Abadi" panose="020B0604020104020204" pitchFamily="34" charset="0"/>
              </a:rPr>
              <a:t>Maria </a:t>
            </a:r>
            <a:r>
              <a:rPr lang="en-US" dirty="0" err="1">
                <a:highlight>
                  <a:srgbClr val="C0C0C0"/>
                </a:highlight>
                <a:latin typeface="Abadi" panose="020B0604020104020204" pitchFamily="34" charset="0"/>
              </a:rPr>
              <a:t>Heinatz</a:t>
            </a:r>
            <a:r>
              <a:rPr lang="en-US" dirty="0">
                <a:highlight>
                  <a:srgbClr val="C0C0C0"/>
                </a:highlight>
                <a:latin typeface="Abadi" panose="020B0604020104020204" pitchFamily="34" charset="0"/>
              </a:rPr>
              <a:t> </a:t>
            </a:r>
            <a:r>
              <a:rPr lang="en-US" dirty="0">
                <a:latin typeface="Abadi" panose="020B0604020104020204" pitchFamily="34" charset="0"/>
              </a:rPr>
              <a:t>– Cleaning Lady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C4BD65-829E-47C5-BFE9-19A0CE8C2B30}"/>
              </a:ext>
            </a:extLst>
          </p:cNvPr>
          <p:cNvSpPr txBox="1"/>
          <p:nvPr/>
        </p:nvSpPr>
        <p:spPr>
          <a:xfrm>
            <a:off x="6049421" y="6054196"/>
            <a:ext cx="2308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  <a:latin typeface="Abadi" panose="020B0604020104020204" pitchFamily="34" charset="0"/>
              </a:rPr>
              <a:t>Marina </a:t>
            </a:r>
            <a:r>
              <a:rPr lang="en-US" dirty="0" err="1">
                <a:highlight>
                  <a:srgbClr val="C0C0C0"/>
                </a:highlight>
                <a:latin typeface="Abadi" panose="020B0604020104020204" pitchFamily="34" charset="0"/>
              </a:rPr>
              <a:t>Shkapina</a:t>
            </a:r>
            <a:r>
              <a:rPr lang="en-US" dirty="0">
                <a:highlight>
                  <a:srgbClr val="C0C0C0"/>
                </a:highlight>
                <a:latin typeface="Abadi" panose="020B0604020104020204" pitchFamily="34" charset="0"/>
              </a:rPr>
              <a:t> </a:t>
            </a:r>
            <a:r>
              <a:rPr lang="en-US" dirty="0">
                <a:latin typeface="Abadi" panose="020B0604020104020204" pitchFamily="34" charset="0"/>
              </a:rPr>
              <a:t>– Housekeeping Lady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5ABCAF-74FF-441D-8BD0-988647A2AB2C}"/>
              </a:ext>
            </a:extLst>
          </p:cNvPr>
          <p:cNvSpPr txBox="1"/>
          <p:nvPr/>
        </p:nvSpPr>
        <p:spPr>
          <a:xfrm>
            <a:off x="9245745" y="2734931"/>
            <a:ext cx="2308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  <a:latin typeface="Abadi" panose="020B0604020104020204" pitchFamily="34" charset="0"/>
              </a:rPr>
              <a:t>Jelena </a:t>
            </a:r>
            <a:r>
              <a:rPr lang="en-US" dirty="0" err="1">
                <a:highlight>
                  <a:srgbClr val="C0C0C0"/>
                </a:highlight>
                <a:latin typeface="Abadi" panose="020B0604020104020204" pitchFamily="34" charset="0"/>
              </a:rPr>
              <a:t>Čuklina</a:t>
            </a:r>
            <a:r>
              <a:rPr lang="en-US" dirty="0">
                <a:highlight>
                  <a:srgbClr val="C0C0C0"/>
                </a:highlight>
                <a:latin typeface="Abadi" panose="020B0604020104020204" pitchFamily="34" charset="0"/>
              </a:rPr>
              <a:t> </a:t>
            </a:r>
            <a:r>
              <a:rPr lang="en-US" dirty="0">
                <a:latin typeface="Abadi" panose="020B0604020104020204" pitchFamily="34" charset="0"/>
              </a:rPr>
              <a:t>– Graphic Lady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789101-2491-485C-9BC6-44E0B50F6A0E}"/>
              </a:ext>
            </a:extLst>
          </p:cNvPr>
          <p:cNvSpPr txBox="1"/>
          <p:nvPr/>
        </p:nvSpPr>
        <p:spPr>
          <a:xfrm>
            <a:off x="10677538" y="4057433"/>
            <a:ext cx="1334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ighlight>
                  <a:srgbClr val="C0C0C0"/>
                </a:highlight>
                <a:latin typeface="Abadi" panose="020B0604020104020204" pitchFamily="34" charset="0"/>
              </a:rPr>
              <a:t>Ziva</a:t>
            </a:r>
            <a:r>
              <a:rPr lang="en-US" dirty="0">
                <a:highlight>
                  <a:srgbClr val="C0C0C0"/>
                </a:highlight>
                <a:latin typeface="Abadi" panose="020B0604020104020204" pitchFamily="34" charset="0"/>
              </a:rPr>
              <a:t> </a:t>
            </a:r>
            <a:r>
              <a:rPr lang="en-US" dirty="0" err="1">
                <a:highlight>
                  <a:srgbClr val="C0C0C0"/>
                </a:highlight>
                <a:latin typeface="Abadi" panose="020B0604020104020204" pitchFamily="34" charset="0"/>
              </a:rPr>
              <a:t>Tavcar</a:t>
            </a:r>
            <a:r>
              <a:rPr lang="en-US" dirty="0">
                <a:highlight>
                  <a:srgbClr val="C0C0C0"/>
                </a:highlight>
                <a:latin typeface="Abadi" panose="020B0604020104020204" pitchFamily="34" charset="0"/>
              </a:rPr>
              <a:t> </a:t>
            </a:r>
            <a:r>
              <a:rPr lang="en-US" dirty="0">
                <a:latin typeface="Abadi" panose="020B0604020104020204" pitchFamily="34" charset="0"/>
              </a:rPr>
              <a:t>– Managing Lady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9203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 descr="Изображение выглядит как здание, человек, внешний, автомобиль&#10;&#10;Автоматически созданное описание">
            <a:extLst>
              <a:ext uri="{FF2B5EF4-FFF2-40B4-BE49-F238E27FC236}">
                <a16:creationId xmlns:a16="http://schemas.microsoft.com/office/drawing/2014/main" id="{596F2EA7-371E-47FB-94CD-DC33A6DCED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F2FC7ED-5ACD-4115-A860-999A57E34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8394657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Nowadays women are thinking of combating laundry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B6B9051-3F36-4911-8845-1584C27FE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423" y="-36826"/>
            <a:ext cx="3505200" cy="52006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880925E-AB73-4B1A-96C7-5B33F870E8C4}"/>
              </a:ext>
            </a:extLst>
          </p:cNvPr>
          <p:cNvSpPr txBox="1"/>
          <p:nvPr/>
        </p:nvSpPr>
        <p:spPr>
          <a:xfrm>
            <a:off x="8719820" y="5448351"/>
            <a:ext cx="2948305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… money laundry</a:t>
            </a:r>
            <a:endParaRPr lang="ru-RU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8314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EBC9E5E-B41F-4F09-9AC3-913DB343A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93"/>
            <a:ext cx="12192000" cy="68603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CFC280-8018-41E2-AAEA-D706A4CA6A8F}"/>
              </a:ext>
            </a:extLst>
          </p:cNvPr>
          <p:cNvSpPr txBox="1"/>
          <p:nvPr/>
        </p:nvSpPr>
        <p:spPr>
          <a:xfrm>
            <a:off x="5013185" y="4295707"/>
            <a:ext cx="7068087" cy="2554545"/>
          </a:xfrm>
          <a:prstGeom prst="rect">
            <a:avLst/>
          </a:prstGeom>
          <a:solidFill>
            <a:schemeClr val="accent5">
              <a:lumMod val="60000"/>
              <a:lumOff val="40000"/>
              <a:alpha val="94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badi" panose="020B0604020104020204" pitchFamily="34" charset="0"/>
              </a:rPr>
              <a:t>A HUGE problem for the business</a:t>
            </a:r>
          </a:p>
          <a:p>
            <a:r>
              <a:rPr lang="en-US" sz="4000" dirty="0">
                <a:latin typeface="Abadi" panose="020B0604020104020204" pitchFamily="34" charset="0"/>
              </a:rPr>
              <a:t>CHF700\per case Credit Suisse costs to check suspicious cases</a:t>
            </a:r>
            <a:endParaRPr lang="ru-RU" sz="4000" dirty="0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A93F982C-7766-4559-8897-5A2E84749520}"/>
              </a:ext>
            </a:extLst>
          </p:cNvPr>
          <p:cNvGrpSpPr/>
          <p:nvPr/>
        </p:nvGrpSpPr>
        <p:grpSpPr>
          <a:xfrm>
            <a:off x="2036710" y="-95045"/>
            <a:ext cx="7423687" cy="6860388"/>
            <a:chOff x="2479729" y="-2388"/>
            <a:chExt cx="7423687" cy="6860388"/>
          </a:xfrm>
        </p:grpSpPr>
        <p:sp>
          <p:nvSpPr>
            <p:cNvPr id="7" name="Символ &quot;Запрещено&quot; 6">
              <a:extLst>
                <a:ext uri="{FF2B5EF4-FFF2-40B4-BE49-F238E27FC236}">
                  <a16:creationId xmlns:a16="http://schemas.microsoft.com/office/drawing/2014/main" id="{BAE8275E-5E02-4BC2-9375-3B41488FDA6D}"/>
                </a:ext>
              </a:extLst>
            </p:cNvPr>
            <p:cNvSpPr/>
            <p:nvPr/>
          </p:nvSpPr>
          <p:spPr>
            <a:xfrm>
              <a:off x="2479729" y="-2388"/>
              <a:ext cx="7423687" cy="6860388"/>
            </a:xfrm>
            <a:prstGeom prst="noSmoking">
              <a:avLst/>
            </a:prstGeom>
            <a:solidFill>
              <a:srgbClr val="DC525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000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C56F81E-A869-4CE9-A321-8E8C9F0EE43E}"/>
                </a:ext>
              </a:extLst>
            </p:cNvPr>
            <p:cNvSpPr txBox="1"/>
            <p:nvPr/>
          </p:nvSpPr>
          <p:spPr>
            <a:xfrm rot="2476233">
              <a:off x="3412701" y="3214464"/>
              <a:ext cx="6369804" cy="1015663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sz="6000" dirty="0"/>
                <a:t>#Laundrywomen</a:t>
              </a:r>
              <a:endParaRPr lang="ru-RU" sz="6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9982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5A8EAA-9828-4576-BE1C-9617B25DC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Hypotheses</a:t>
            </a:r>
            <a:endParaRPr lang="ru-RU" sz="4400">
              <a:solidFill>
                <a:srgbClr val="FFFFFF"/>
              </a:solidFill>
            </a:endParaRP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276EBA73-D29F-46BD-BD5C-A78C6536C8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541047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98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5A8EAA-9828-4576-BE1C-9617B25DC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Our Approach</a:t>
            </a:r>
            <a:endParaRPr lang="ru-RU" sz="2600">
              <a:solidFill>
                <a:srgbClr val="FFFFFF"/>
              </a:solidFill>
            </a:endParaRP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13A86C6D-FE15-4704-B11D-9CECBAE817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949602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85FC616-1178-4704-BFA3-A3CFEE4EC444}"/>
              </a:ext>
            </a:extLst>
          </p:cNvPr>
          <p:cNvSpPr txBox="1"/>
          <p:nvPr/>
        </p:nvSpPr>
        <p:spPr>
          <a:xfrm>
            <a:off x="2209800" y="6127584"/>
            <a:ext cx="9982200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*is an independent annual ranking that assesses the risk of money laundering and terrorist financing around the world</a:t>
            </a:r>
          </a:p>
          <a:p>
            <a:r>
              <a:rPr lang="en-US" sz="1300" dirty="0"/>
              <a:t>**CPI by Transparency International - ranks 180 countries by their perceived levels of public sector corruption according to experts and businesspeople  </a:t>
            </a:r>
            <a:endParaRPr lang="ru-RU" sz="1300" dirty="0"/>
          </a:p>
          <a:p>
            <a:endParaRPr lang="ru-RU" sz="1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9181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5A8EAA-9828-4576-BE1C-9617B25DC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Money doesn’t grow on trees, but as data scientists we can grow decision trees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FB697AB-E7E2-4811-8D70-651BBD3813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0" r="3196"/>
          <a:stretch/>
        </p:blipFill>
        <p:spPr>
          <a:xfrm>
            <a:off x="3582444" y="1799495"/>
            <a:ext cx="7503091" cy="5058505"/>
          </a:xfrm>
          <a:prstGeom prst="rect">
            <a:avLst/>
          </a:prstGeom>
        </p:spPr>
      </p:pic>
      <p:pic>
        <p:nvPicPr>
          <p:cNvPr id="5" name="Объект 4" descr="Изображение выглядит как небо, транспорт, внешний&#10;&#10;Автоматически созданное описание">
            <a:extLst>
              <a:ext uri="{FF2B5EF4-FFF2-40B4-BE49-F238E27FC236}">
                <a16:creationId xmlns:a16="http://schemas.microsoft.com/office/drawing/2014/main" id="{B21A5935-DF46-4892-B35A-8E4A12AE29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2" t="17033" r="2370" b="13789"/>
          <a:stretch/>
        </p:blipFill>
        <p:spPr>
          <a:xfrm>
            <a:off x="7039627" y="121575"/>
            <a:ext cx="5152373" cy="286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700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E5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4E0F9A0-93DC-469B-904B-95143A604234}"/>
              </a:ext>
            </a:extLst>
          </p:cNvPr>
          <p:cNvSpPr/>
          <p:nvPr/>
        </p:nvSpPr>
        <p:spPr>
          <a:xfrm>
            <a:off x="0" y="-1"/>
            <a:ext cx="2013556" cy="6857999"/>
          </a:xfrm>
          <a:prstGeom prst="rect">
            <a:avLst/>
          </a:prstGeom>
          <a:solidFill>
            <a:schemeClr val="accent3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highlight>
                <a:srgbClr val="C0C0C0"/>
              </a:highlight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5A8EAA-9828-4576-BE1C-9617B25DC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607" y="1959800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 boost perfectly, we used boosting algorithm. But as we know from Instagram, everything is better with cats, so we settled on CatBoost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88ABE70-FC3F-456E-AE12-4F37B793E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725" y="0"/>
            <a:ext cx="8487982" cy="6858000"/>
          </a:xfrm>
          <a:prstGeom prst="rect">
            <a:avLst/>
          </a:prstGeom>
        </p:spPr>
      </p:pic>
      <p:pic>
        <p:nvPicPr>
          <p:cNvPr id="5" name="Объект 4">
            <a:extLst>
              <a:ext uri="{FF2B5EF4-FFF2-40B4-BE49-F238E27FC236}">
                <a16:creationId xmlns:a16="http://schemas.microsoft.com/office/drawing/2014/main" id="{E0948A1F-3291-4253-95A0-7688632293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8301"/>
            <a:ext cx="3176454" cy="165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577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F9975F-02B1-46B0-B4DB-D2EEBB5E1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CatBoost Feature Interaction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48E12B9-4D43-4EA2-9156-7C4D29F7D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660" y="311270"/>
            <a:ext cx="8397924" cy="623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284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5A8EAA-9828-4576-BE1C-9617B25DC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136" y="263993"/>
            <a:ext cx="10515600" cy="834088"/>
          </a:xfrm>
        </p:spPr>
        <p:txBody>
          <a:bodyPr>
            <a:normAutofit/>
          </a:bodyPr>
          <a:lstStyle/>
          <a:p>
            <a:r>
              <a:rPr lang="en-US" dirty="0"/>
              <a:t>Predictive features and feature interaction                              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F8B62241-F673-407E-967E-887808CDF75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5543"/>
          <a:stretch/>
        </p:blipFill>
        <p:spPr>
          <a:xfrm>
            <a:off x="687136" y="2066795"/>
            <a:ext cx="4344474" cy="4110168"/>
          </a:xfrm>
          <a:prstGeom prst="rect">
            <a:avLst/>
          </a:prstGeo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799B9D3B-68FD-45FC-A943-9177AB51AC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73" t="7165" r="-1" b="923"/>
          <a:stretch/>
        </p:blipFill>
        <p:spPr>
          <a:xfrm>
            <a:off x="6205638" y="1877055"/>
            <a:ext cx="4517683" cy="4206246"/>
          </a:xfrm>
        </p:spPr>
      </p:pic>
      <p:pic>
        <p:nvPicPr>
          <p:cNvPr id="9" name="Объект 5">
            <a:extLst>
              <a:ext uri="{FF2B5EF4-FFF2-40B4-BE49-F238E27FC236}">
                <a16:creationId xmlns:a16="http://schemas.microsoft.com/office/drawing/2014/main" id="{BCB35996-EA90-4DD4-B904-75380FE295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2406"/>
          <a:stretch/>
        </p:blipFill>
        <p:spPr>
          <a:xfrm>
            <a:off x="1861165" y="1501906"/>
            <a:ext cx="7405280" cy="56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503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297</Words>
  <Application>Microsoft Office PowerPoint</Application>
  <PresentationFormat>Широкоэкранный</PresentationFormat>
  <Paragraphs>40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Abadi</vt:lpstr>
      <vt:lpstr>Arial</vt:lpstr>
      <vt:lpstr>Calibri</vt:lpstr>
      <vt:lpstr>Calibri Light</vt:lpstr>
      <vt:lpstr>Wingdings</vt:lpstr>
      <vt:lpstr>Тема Office</vt:lpstr>
      <vt:lpstr>Презентация PowerPoint</vt:lpstr>
      <vt:lpstr>Nowadays women are thinking of combating laundry</vt:lpstr>
      <vt:lpstr>Презентация PowerPoint</vt:lpstr>
      <vt:lpstr>Hypotheses</vt:lpstr>
      <vt:lpstr>Our Approach</vt:lpstr>
      <vt:lpstr>Money doesn’t grow on trees, but as data scientists we can grow decision trees</vt:lpstr>
      <vt:lpstr>To boost perfectly, we used boosting algorithm. But as we know from Instagram, everything is better with cats, so we settled on CatBoost</vt:lpstr>
      <vt:lpstr>CatBoost Feature Interaction</vt:lpstr>
      <vt:lpstr>Predictive features and feature interaction                              </vt:lpstr>
      <vt:lpstr>Findings</vt:lpstr>
      <vt:lpstr>WonderLaundryWomen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7</cp:revision>
  <dcterms:created xsi:type="dcterms:W3CDTF">2019-11-03T14:48:13Z</dcterms:created>
  <dcterms:modified xsi:type="dcterms:W3CDTF">2019-11-03T15:29:31Z</dcterms:modified>
</cp:coreProperties>
</file>