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953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3B"/>
    <a:srgbClr val="C100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00" y="4824"/>
      </p:cViewPr>
      <p:guideLst>
        <p:guide orient="horz" pos="9535"/>
        <p:guide pos="673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de-DE"/>
          </a:p>
        </p:txBody>
      </p:sp>
      <p:sp>
        <p:nvSpPr>
          <p:cNvPr id="2052"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noProof="0" smtClean="0"/>
              <a:t>Click to edit Master text styles</a:t>
            </a:r>
          </a:p>
          <a:p>
            <a:pPr lvl="1"/>
            <a:r>
              <a:rPr lang="en-US" altLang="de-DE" noProof="0" smtClean="0"/>
              <a:t>Second level</a:t>
            </a:r>
          </a:p>
          <a:p>
            <a:pPr lvl="2"/>
            <a:r>
              <a:rPr lang="en-US" altLang="de-DE" noProof="0" smtClean="0"/>
              <a:t>Third level</a:t>
            </a:r>
          </a:p>
          <a:p>
            <a:pPr lvl="3"/>
            <a:r>
              <a:rPr lang="en-US" altLang="de-DE" noProof="0" smtClean="0"/>
              <a:t>Fourth level</a:t>
            </a:r>
          </a:p>
          <a:p>
            <a:pPr lvl="4"/>
            <a:r>
              <a:rPr lang="en-US" altLang="de-DE"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76FFF62F-823C-5B49-8AA8-6198AE4291B1}" type="slidenum">
              <a:rPr lang="en-US"/>
              <a:pPr>
                <a:defRPr/>
              </a:pPr>
              <a:t>‹Nr.›</a:t>
            </a:fld>
            <a:endParaRPr lang="en-US"/>
          </a:p>
        </p:txBody>
      </p:sp>
    </p:spTree>
    <p:extLst>
      <p:ext uri="{BB962C8B-B14F-4D97-AF65-F5344CB8AC3E}">
        <p14:creationId xmlns:p14="http://schemas.microsoft.com/office/powerpoint/2010/main" val="3502748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9F16907-BAA2-C945-8995-2A4D82ABE72A}"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2"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de-AT"/>
          </a:p>
        </p:txBody>
      </p:sp>
    </p:spTree>
    <p:extLst>
      <p:ext uri="{BB962C8B-B14F-4D97-AF65-F5344CB8AC3E}">
        <p14:creationId xmlns:p14="http://schemas.microsoft.com/office/powerpoint/2010/main" val="353182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3375" y="9404350"/>
            <a:ext cx="18181638" cy="6489700"/>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338" y="17156113"/>
            <a:ext cx="14971712"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261170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7064375"/>
            <a:ext cx="19248438" cy="19980275"/>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37652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506700" y="1212850"/>
            <a:ext cx="4811713" cy="258318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1212850"/>
            <a:ext cx="14284325" cy="258318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869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1069975" y="7064375"/>
            <a:ext cx="19248438" cy="19980275"/>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38713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100" y="19454813"/>
            <a:ext cx="18180050" cy="6013450"/>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100" y="12831763"/>
            <a:ext cx="18180050" cy="6623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54127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069975" y="7064375"/>
            <a:ext cx="9547225"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0769600" y="7064375"/>
            <a:ext cx="9548813"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58767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975" y="6777038"/>
            <a:ext cx="9450388"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069975" y="9601200"/>
            <a:ext cx="9450388"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850" y="6777038"/>
            <a:ext cx="9453563"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0864850" y="9601200"/>
            <a:ext cx="9453563"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69073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2573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04913"/>
            <a:ext cx="7035800" cy="51308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8362950" y="1204913"/>
            <a:ext cx="11955463" cy="258397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975" y="6335713"/>
            <a:ext cx="7035800" cy="207089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954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2588" y="21193125"/>
            <a:ext cx="12833350" cy="25019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4192588" y="2705100"/>
            <a:ext cx="12833350" cy="181657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4192588" y="23695025"/>
            <a:ext cx="12833350" cy="35528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84466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masterplakat-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8" y="31750"/>
            <a:ext cx="21559838" cy="303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Picture 9" descr="masterplakat-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 y="34925"/>
            <a:ext cx="18261013" cy="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eaLnBrk="0" fontAlgn="base" hangingPunct="0">
        <a:spcBef>
          <a:spcPct val="0"/>
        </a:spcBef>
        <a:spcAft>
          <a:spcPct val="0"/>
        </a:spcAft>
        <a:defRPr sz="14200">
          <a:solidFill>
            <a:schemeClr val="tx2"/>
          </a:solidFill>
          <a:latin typeface="+mj-lt"/>
          <a:ea typeface="ＭＳ Ｐゴシック" charset="0"/>
          <a:cs typeface="+mj-cs"/>
        </a:defRPr>
      </a:lvl1pPr>
      <a:lvl2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2pPr>
      <a:lvl3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3pPr>
      <a:lvl4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4pPr>
      <a:lvl5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5pPr>
      <a:lvl6pPr marL="457200" algn="ctr" defTabSz="2952750" rtl="0" fontAlgn="base">
        <a:spcBef>
          <a:spcPct val="0"/>
        </a:spcBef>
        <a:spcAft>
          <a:spcPct val="0"/>
        </a:spcAft>
        <a:defRPr sz="14200">
          <a:solidFill>
            <a:schemeClr val="tx2"/>
          </a:solidFill>
          <a:latin typeface="Arial" charset="0"/>
          <a:cs typeface="Arial" charset="0"/>
        </a:defRPr>
      </a:lvl6pPr>
      <a:lvl7pPr marL="914400" algn="ctr" defTabSz="2952750" rtl="0" fontAlgn="base">
        <a:spcBef>
          <a:spcPct val="0"/>
        </a:spcBef>
        <a:spcAft>
          <a:spcPct val="0"/>
        </a:spcAft>
        <a:defRPr sz="14200">
          <a:solidFill>
            <a:schemeClr val="tx2"/>
          </a:solidFill>
          <a:latin typeface="Arial" charset="0"/>
          <a:cs typeface="Arial" charset="0"/>
        </a:defRPr>
      </a:lvl7pPr>
      <a:lvl8pPr marL="1371600" algn="ctr" defTabSz="2952750" rtl="0" fontAlgn="base">
        <a:spcBef>
          <a:spcPct val="0"/>
        </a:spcBef>
        <a:spcAft>
          <a:spcPct val="0"/>
        </a:spcAft>
        <a:defRPr sz="14200">
          <a:solidFill>
            <a:schemeClr val="tx2"/>
          </a:solidFill>
          <a:latin typeface="Arial" charset="0"/>
          <a:cs typeface="Arial" charset="0"/>
        </a:defRPr>
      </a:lvl8pPr>
      <a:lvl9pPr marL="1828800" algn="ctr" defTabSz="2952750" rtl="0" fontAlgn="base">
        <a:spcBef>
          <a:spcPct val="0"/>
        </a:spcBef>
        <a:spcAft>
          <a:spcPct val="0"/>
        </a:spcAft>
        <a:defRPr sz="14200">
          <a:solidFill>
            <a:schemeClr val="tx2"/>
          </a:solidFill>
          <a:latin typeface="Arial" charset="0"/>
          <a:cs typeface="Arial" charset="0"/>
        </a:defRPr>
      </a:lvl9pPr>
    </p:titleStyle>
    <p:bodyStyle>
      <a:lvl1pPr marL="1106488" indent="-1106488" algn="l" defTabSz="2952750" rtl="0" eaLnBrk="0" fontAlgn="base" hangingPunct="0">
        <a:spcBef>
          <a:spcPct val="20000"/>
        </a:spcBef>
        <a:spcAft>
          <a:spcPct val="0"/>
        </a:spcAft>
        <a:buChar char="•"/>
        <a:defRPr sz="10300">
          <a:solidFill>
            <a:schemeClr val="tx1"/>
          </a:solidFill>
          <a:latin typeface="+mn-lt"/>
          <a:ea typeface="ＭＳ Ｐゴシック" charset="0"/>
          <a:cs typeface="+mn-cs"/>
        </a:defRPr>
      </a:lvl1pPr>
      <a:lvl2pPr marL="2398713" indent="-922338" algn="l" defTabSz="2952750" rtl="0" eaLnBrk="0" fontAlgn="base" hangingPunct="0">
        <a:spcBef>
          <a:spcPct val="20000"/>
        </a:spcBef>
        <a:spcAft>
          <a:spcPct val="0"/>
        </a:spcAft>
        <a:buChar char="–"/>
        <a:defRPr sz="9000">
          <a:solidFill>
            <a:schemeClr val="tx1"/>
          </a:solidFill>
          <a:latin typeface="+mn-lt"/>
          <a:ea typeface="Arial" charset="0"/>
          <a:cs typeface="+mn-cs"/>
        </a:defRPr>
      </a:lvl2pPr>
      <a:lvl3pPr marL="3690938" indent="-738188" algn="l" defTabSz="2952750" rtl="0" eaLnBrk="0" fontAlgn="base" hangingPunct="0">
        <a:spcBef>
          <a:spcPct val="20000"/>
        </a:spcBef>
        <a:spcAft>
          <a:spcPct val="0"/>
        </a:spcAft>
        <a:buChar char="•"/>
        <a:defRPr sz="7700">
          <a:solidFill>
            <a:schemeClr val="tx1"/>
          </a:solidFill>
          <a:latin typeface="+mn-lt"/>
          <a:ea typeface="Arial" charset="0"/>
          <a:cs typeface="+mn-cs"/>
        </a:defRPr>
      </a:lvl3pPr>
      <a:lvl4pPr marL="5165725"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4pPr>
      <a:lvl5pPr marL="6642100"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5pPr>
      <a:lvl6pPr marL="7099300" indent="-738188" algn="l" defTabSz="2952750" rtl="0" fontAlgn="base">
        <a:spcBef>
          <a:spcPct val="20000"/>
        </a:spcBef>
        <a:spcAft>
          <a:spcPct val="0"/>
        </a:spcAft>
        <a:buChar char="»"/>
        <a:defRPr sz="6500">
          <a:solidFill>
            <a:schemeClr val="tx1"/>
          </a:solidFill>
          <a:latin typeface="+mn-lt"/>
          <a:cs typeface="+mn-cs"/>
        </a:defRPr>
      </a:lvl6pPr>
      <a:lvl7pPr marL="7556500" indent="-738188" algn="l" defTabSz="2952750" rtl="0" fontAlgn="base">
        <a:spcBef>
          <a:spcPct val="20000"/>
        </a:spcBef>
        <a:spcAft>
          <a:spcPct val="0"/>
        </a:spcAft>
        <a:buChar char="»"/>
        <a:defRPr sz="6500">
          <a:solidFill>
            <a:schemeClr val="tx1"/>
          </a:solidFill>
          <a:latin typeface="+mn-lt"/>
          <a:cs typeface="+mn-cs"/>
        </a:defRPr>
      </a:lvl7pPr>
      <a:lvl8pPr marL="8013700" indent="-738188" algn="l" defTabSz="2952750" rtl="0" fontAlgn="base">
        <a:spcBef>
          <a:spcPct val="20000"/>
        </a:spcBef>
        <a:spcAft>
          <a:spcPct val="0"/>
        </a:spcAft>
        <a:buChar char="»"/>
        <a:defRPr sz="6500">
          <a:solidFill>
            <a:schemeClr val="tx1"/>
          </a:solidFill>
          <a:latin typeface="+mn-lt"/>
          <a:cs typeface="+mn-cs"/>
        </a:defRPr>
      </a:lvl8pPr>
      <a:lvl9pPr marL="8470900" indent="-738188" algn="l" defTabSz="2952750" rtl="0" fontAlgn="base">
        <a:spcBef>
          <a:spcPct val="20000"/>
        </a:spcBef>
        <a:spcAft>
          <a:spcPct val="0"/>
        </a:spcAft>
        <a:buChar char="»"/>
        <a:defRPr sz="65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4" descr="masterplakat-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61013" cy="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Text Box 22"/>
          <p:cNvSpPr txBox="1">
            <a:spLocks noChangeAspect="1" noChangeArrowheads="1"/>
          </p:cNvSpPr>
          <p:nvPr/>
        </p:nvSpPr>
        <p:spPr bwMode="auto">
          <a:xfrm>
            <a:off x="762000" y="29032200"/>
            <a:ext cx="4841875" cy="1042988"/>
          </a:xfrm>
          <a:prstGeom prst="rect">
            <a:avLst/>
          </a:prstGeom>
          <a:noFill/>
          <a:ln>
            <a:noFill/>
          </a:ln>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Next LT Pro Bold" charset="0"/>
              </a:rPr>
              <a:t>MASTER INFORMATIK</a:t>
            </a:r>
          </a:p>
        </p:txBody>
      </p:sp>
      <p:sp>
        <p:nvSpPr>
          <p:cNvPr id="3075" name="Text Box 23"/>
          <p:cNvSpPr txBox="1">
            <a:spLocks noChangeAspect="1" noChangeArrowheads="1"/>
          </p:cNvSpPr>
          <p:nvPr/>
        </p:nvSpPr>
        <p:spPr bwMode="auto">
          <a:xfrm>
            <a:off x="6934200" y="29032200"/>
            <a:ext cx="3759200" cy="1143000"/>
          </a:xfrm>
          <a:prstGeom prst="rect">
            <a:avLst/>
          </a:prstGeom>
          <a:noFill/>
          <a:ln>
            <a:noFill/>
          </a:ln>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1003B"/>
                </a:solidFill>
                <a:latin typeface="AvenirHeavyFHHeavy" charset="0"/>
              </a:rPr>
              <a:t>Johannes Wachter BSc</a:t>
            </a:r>
          </a:p>
        </p:txBody>
      </p:sp>
      <p:sp>
        <p:nvSpPr>
          <p:cNvPr id="3076" name="Text Box 24"/>
          <p:cNvSpPr txBox="1">
            <a:spLocks noChangeAspect="1" noChangeArrowheads="1"/>
          </p:cNvSpPr>
          <p:nvPr/>
        </p:nvSpPr>
        <p:spPr bwMode="auto">
          <a:xfrm>
            <a:off x="10795000" y="29032200"/>
            <a:ext cx="4292600" cy="1143000"/>
          </a:xfrm>
          <a:prstGeom prst="rect">
            <a:avLst/>
          </a:prstGeom>
          <a:noFill/>
          <a:ln>
            <a:noFill/>
          </a:ln>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HeavyFHHeavy" charset="0"/>
              </a:rPr>
              <a:t>Prof. (FH) Dipl. Thomas Feilhauer </a:t>
            </a:r>
          </a:p>
        </p:txBody>
      </p:sp>
      <p:sp>
        <p:nvSpPr>
          <p:cNvPr id="3077" name="Rectangle 545"/>
          <p:cNvSpPr>
            <a:spLocks noChangeArrowheads="1"/>
          </p:cNvSpPr>
          <p:nvPr/>
        </p:nvSpPr>
        <p:spPr bwMode="auto">
          <a:xfrm>
            <a:off x="325438" y="2673350"/>
            <a:ext cx="21002625" cy="2782888"/>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de-DE"/>
          </a:p>
        </p:txBody>
      </p:sp>
      <p:grpSp>
        <p:nvGrpSpPr>
          <p:cNvPr id="10" name="Group 802"/>
          <p:cNvGrpSpPr>
            <a:grpSpLocks/>
          </p:cNvGrpSpPr>
          <p:nvPr/>
        </p:nvGrpSpPr>
        <p:grpSpPr bwMode="auto">
          <a:xfrm>
            <a:off x="325042" y="519982"/>
            <a:ext cx="20666296" cy="7602971"/>
            <a:chOff x="278" y="281"/>
            <a:chExt cx="18518" cy="6448"/>
          </a:xfrm>
          <a:solidFill>
            <a:schemeClr val="bg1"/>
          </a:solidFill>
        </p:grpSpPr>
        <p:grpSp>
          <p:nvGrpSpPr>
            <p:cNvPr id="11" name="Group 801"/>
            <p:cNvGrpSpPr>
              <a:grpSpLocks/>
            </p:cNvGrpSpPr>
            <p:nvPr/>
          </p:nvGrpSpPr>
          <p:grpSpPr bwMode="auto">
            <a:xfrm>
              <a:off x="278" y="281"/>
              <a:ext cx="18518" cy="3849"/>
              <a:chOff x="278" y="281"/>
              <a:chExt cx="18518" cy="3849"/>
            </a:xfrm>
            <a:grpFill/>
          </p:grpSpPr>
          <p:sp>
            <p:nvSpPr>
              <p:cNvPr id="13" name="Rectangle 320"/>
              <p:cNvSpPr>
                <a:spLocks noChangeArrowheads="1"/>
              </p:cNvSpPr>
              <p:nvPr/>
            </p:nvSpPr>
            <p:spPr bwMode="auto">
              <a:xfrm>
                <a:off x="278" y="281"/>
                <a:ext cx="18518" cy="2957"/>
              </a:xfrm>
              <a:prstGeom prst="rect">
                <a:avLst/>
              </a:prstGeom>
              <a:grpFill/>
              <a:ln w="12700">
                <a:no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rgbClr val="B2B2B2"/>
                      </a:outerShdw>
                    </a:effectLst>
                  </a14:hiddenEffects>
                </a:ext>
              </a:extLst>
            </p:spPr>
            <p:txBody>
              <a:bodyPr wrap="none" lIns="61517" tIns="0" rIns="61517" bIns="0" anchor="ctr"/>
              <a:lstStyle>
                <a:lvl1pPr defTabSz="3321050">
                  <a:defRPr sz="2400">
                    <a:solidFill>
                      <a:schemeClr val="tx1"/>
                    </a:solidFill>
                    <a:latin typeface="Times New Roman" panose="02020603050405020304" pitchFamily="18" charset="0"/>
                  </a:defRPr>
                </a:lvl1pPr>
                <a:lvl2pPr marL="2490788" defTabSz="3321050">
                  <a:defRPr sz="2400">
                    <a:solidFill>
                      <a:schemeClr val="tx1"/>
                    </a:solidFill>
                    <a:latin typeface="Times New Roman" panose="02020603050405020304" pitchFamily="18" charset="0"/>
                  </a:defRPr>
                </a:lvl2pPr>
                <a:lvl3pPr marL="4983163" defTabSz="3321050">
                  <a:defRPr sz="2400">
                    <a:solidFill>
                      <a:schemeClr val="tx1"/>
                    </a:solidFill>
                    <a:latin typeface="Times New Roman" panose="02020603050405020304" pitchFamily="18" charset="0"/>
                  </a:defRPr>
                </a:lvl3pPr>
                <a:lvl4pPr marL="7472363" defTabSz="3321050">
                  <a:defRPr sz="2400">
                    <a:solidFill>
                      <a:schemeClr val="tx1"/>
                    </a:solidFill>
                    <a:latin typeface="Times New Roman" panose="02020603050405020304" pitchFamily="18" charset="0"/>
                  </a:defRPr>
                </a:lvl4pPr>
                <a:lvl5pPr marL="9964738" defTabSz="3321050">
                  <a:defRPr sz="2400">
                    <a:solidFill>
                      <a:schemeClr val="tx1"/>
                    </a:solidFill>
                    <a:latin typeface="Times New Roman" panose="02020603050405020304" pitchFamily="18" charset="0"/>
                  </a:defRPr>
                </a:lvl5pPr>
                <a:lvl6pPr marL="10421938" defTabSz="3321050" eaLnBrk="0" fontAlgn="base" hangingPunct="0">
                  <a:spcBef>
                    <a:spcPct val="0"/>
                  </a:spcBef>
                  <a:spcAft>
                    <a:spcPct val="0"/>
                  </a:spcAft>
                  <a:defRPr sz="2400">
                    <a:solidFill>
                      <a:schemeClr val="tx1"/>
                    </a:solidFill>
                    <a:latin typeface="Times New Roman" panose="02020603050405020304" pitchFamily="18" charset="0"/>
                  </a:defRPr>
                </a:lvl6pPr>
                <a:lvl7pPr marL="10879138" defTabSz="3321050" eaLnBrk="0" fontAlgn="base" hangingPunct="0">
                  <a:spcBef>
                    <a:spcPct val="0"/>
                  </a:spcBef>
                  <a:spcAft>
                    <a:spcPct val="0"/>
                  </a:spcAft>
                  <a:defRPr sz="2400">
                    <a:solidFill>
                      <a:schemeClr val="tx1"/>
                    </a:solidFill>
                    <a:latin typeface="Times New Roman" panose="02020603050405020304" pitchFamily="18" charset="0"/>
                  </a:defRPr>
                </a:lvl7pPr>
                <a:lvl8pPr marL="11336338" defTabSz="3321050" eaLnBrk="0" fontAlgn="base" hangingPunct="0">
                  <a:spcBef>
                    <a:spcPct val="0"/>
                  </a:spcBef>
                  <a:spcAft>
                    <a:spcPct val="0"/>
                  </a:spcAft>
                  <a:defRPr sz="2400">
                    <a:solidFill>
                      <a:schemeClr val="tx1"/>
                    </a:solidFill>
                    <a:latin typeface="Times New Roman" panose="02020603050405020304" pitchFamily="18" charset="0"/>
                  </a:defRPr>
                </a:lvl8pPr>
                <a:lvl9pPr marL="11793538" defTabSz="33210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50000"/>
                  </a:lnSpc>
                  <a:spcBef>
                    <a:spcPct val="50000"/>
                  </a:spcBef>
                  <a:defRPr/>
                </a:pPr>
                <a:endParaRPr lang="de-DE" altLang="de-DE" sz="3700" smtClean="0">
                  <a:latin typeface="Helvetica" panose="020B0604020202020204" pitchFamily="34" charset="0"/>
                  <a:ea typeface="+mn-ea"/>
                  <a:cs typeface="Arial" panose="020B0604020202020204" pitchFamily="34" charset="0"/>
                </a:endParaRPr>
              </a:p>
            </p:txBody>
          </p:sp>
          <p:sp>
            <p:nvSpPr>
              <p:cNvPr id="14" name="Text Box 324"/>
              <p:cNvSpPr txBox="1">
                <a:spLocks noChangeArrowheads="1"/>
              </p:cNvSpPr>
              <p:nvPr/>
            </p:nvSpPr>
            <p:spPr bwMode="auto">
              <a:xfrm>
                <a:off x="3190" y="2665"/>
                <a:ext cx="13835" cy="730"/>
              </a:xfrm>
              <a:prstGeom prst="rect">
                <a:avLst/>
              </a:prstGeom>
              <a:grpFill/>
              <a:ln w="12700">
                <a:noFill/>
                <a:miter lim="800000"/>
                <a:headEnd/>
                <a:tailEnd/>
              </a:ln>
              <a:effectLst/>
              <a:extLst>
                <a:ext uri="{AF507438-7753-43e0-B8FC-AC1667EBCBE1}">
                  <a14:hiddenEffects xmlns:a14="http://schemas.microsoft.com/office/drawing/2010/main" xmlns="">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de-DE" altLang="de-DE" sz="4800" dirty="0" smtClean="0">
                    <a:latin typeface="Helvetica" panose="020B0604020202020204" pitchFamily="34" charset="0"/>
                    <a:ea typeface="+mn-ea"/>
                    <a:cs typeface="Times New Roman" panose="02020603050405020304" pitchFamily="18" charset="0"/>
                  </a:rPr>
                  <a:t>Autor(innen) </a:t>
                </a:r>
                <a:r>
                  <a:rPr lang="de-DE" altLang="de-DE" sz="4000" dirty="0" smtClean="0">
                    <a:latin typeface="Helvetica" panose="020B0604020202020204" pitchFamily="34" charset="0"/>
                    <a:ea typeface="+mn-ea"/>
                    <a:cs typeface="Times New Roman" panose="02020603050405020304" pitchFamily="18" charset="0"/>
                  </a:rPr>
                  <a:t>ggf. Institut</a:t>
                </a:r>
              </a:p>
            </p:txBody>
          </p:sp>
          <p:sp>
            <p:nvSpPr>
              <p:cNvPr id="15" name="Text Box 325"/>
              <p:cNvSpPr txBox="1">
                <a:spLocks noChangeArrowheads="1"/>
              </p:cNvSpPr>
              <p:nvPr/>
            </p:nvSpPr>
            <p:spPr bwMode="auto">
              <a:xfrm>
                <a:off x="608" y="411"/>
                <a:ext cx="17586" cy="3719"/>
              </a:xfrm>
              <a:prstGeom prst="rect">
                <a:avLst/>
              </a:prstGeom>
              <a:grpFill/>
              <a:ln w="12700">
                <a:noFill/>
                <a:miter lim="800000"/>
                <a:headEnd/>
                <a:tailEnd/>
              </a:ln>
              <a:effectLst/>
              <a:extLst>
                <a:ext uri="{AF507438-7753-43e0-B8FC-AC1667EBCBE1}">
                  <a14:hiddenEffects xmlns:a14="http://schemas.microsoft.com/office/drawing/2010/main" xmlns="">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de-DE" altLang="de-DE" sz="1900" b="1" dirty="0" smtClean="0">
                  <a:latin typeface="Helvetica" panose="020B0604020202020204" pitchFamily="34" charset="0"/>
                  <a:ea typeface="+mn-ea"/>
                  <a:cs typeface="Arial" panose="020B0604020202020204" pitchFamily="34" charset="0"/>
                </a:endParaRPr>
              </a:p>
              <a:p>
                <a:pPr algn="ctr">
                  <a:defRPr/>
                </a:pPr>
                <a:r>
                  <a:rPr lang="de-DE" altLang="de-DE" sz="6600" b="1" dirty="0" err="1" smtClean="0">
                    <a:latin typeface="Helvetica" panose="020B0604020202020204" pitchFamily="34" charset="0"/>
                    <a:ea typeface="+mn-ea"/>
                    <a:cs typeface="Arial" panose="020B0604020202020204" pitchFamily="34" charset="0"/>
                  </a:rPr>
                  <a:t>symCloud</a:t>
                </a:r>
                <a:endParaRPr lang="de-DE" altLang="de-DE" sz="6600" b="1" dirty="0" smtClean="0">
                  <a:latin typeface="Helvetica" panose="020B0604020202020204" pitchFamily="34" charset="0"/>
                  <a:ea typeface="+mn-ea"/>
                  <a:cs typeface="Arial" panose="020B0604020202020204" pitchFamily="34" charset="0"/>
                </a:endParaRPr>
              </a:p>
              <a:p>
                <a:pPr algn="ctr">
                  <a:defRPr/>
                </a:pPr>
                <a:r>
                  <a:rPr lang="de-DE" sz="5400" b="1" dirty="0" smtClean="0">
                    <a:cs typeface="Arial" charset="0"/>
                  </a:rPr>
                  <a:t>Entwicklung </a:t>
                </a:r>
                <a:r>
                  <a:rPr lang="de-DE" sz="5400" b="1" dirty="0">
                    <a:cs typeface="Arial" charset="0"/>
                  </a:rPr>
                  <a:t>eines verteilten Speicherkonzeptes als Grundlage </a:t>
                </a:r>
                <a:r>
                  <a:rPr lang="de-DE" sz="5400" b="1" dirty="0" smtClean="0">
                    <a:cs typeface="Arial" charset="0"/>
                  </a:rPr>
                  <a:t>für </a:t>
                </a:r>
                <a:r>
                  <a:rPr lang="de-DE" sz="5400" b="1" dirty="0">
                    <a:cs typeface="Arial" charset="0"/>
                  </a:rPr>
                  <a:t>eine </a:t>
                </a:r>
                <a:r>
                  <a:rPr lang="de-DE" sz="5400" b="1" dirty="0" err="1">
                    <a:cs typeface="Arial" charset="0"/>
                  </a:rPr>
                  <a:t>Filehostingplattform</a:t>
                </a:r>
                <a:r>
                  <a:rPr lang="de-DE" sz="5400" b="1" dirty="0">
                    <a:cs typeface="Arial" charset="0"/>
                  </a:rPr>
                  <a:t> </a:t>
                </a:r>
              </a:p>
              <a:p>
                <a:pPr algn="ctr">
                  <a:defRPr/>
                </a:pPr>
                <a:endParaRPr lang="de-DE" altLang="de-DE" sz="5400" b="1" dirty="0" smtClean="0">
                  <a:latin typeface="Helvetica" panose="020B0604020202020204" pitchFamily="34" charset="0"/>
                  <a:ea typeface="+mn-ea"/>
                  <a:cs typeface="Arial" panose="020B0604020202020204" pitchFamily="34" charset="0"/>
                </a:endParaRPr>
              </a:p>
              <a:p>
                <a:pPr algn="ctr">
                  <a:defRPr/>
                </a:pPr>
                <a:endParaRPr lang="de-DE" altLang="de-DE" sz="3000" b="1" dirty="0" smtClean="0">
                  <a:solidFill>
                    <a:schemeClr val="bg1"/>
                  </a:solidFill>
                  <a:latin typeface="Helvetica" panose="020B0604020202020204" pitchFamily="34" charset="0"/>
                  <a:ea typeface="+mn-ea"/>
                  <a:cs typeface="Arial" panose="020B0604020202020204" pitchFamily="34" charset="0"/>
                </a:endParaRPr>
              </a:p>
            </p:txBody>
          </p:sp>
        </p:grpSp>
        <p:sp>
          <p:nvSpPr>
            <p:cNvPr id="12" name="Text Box 405"/>
            <p:cNvSpPr txBox="1">
              <a:spLocks noChangeArrowheads="1"/>
            </p:cNvSpPr>
            <p:nvPr/>
          </p:nvSpPr>
          <p:spPr bwMode="auto">
            <a:xfrm>
              <a:off x="465" y="3732"/>
              <a:ext cx="11879" cy="2997"/>
            </a:xfrm>
            <a:prstGeom prst="rect">
              <a:avLst/>
            </a:prstGeom>
            <a:grpFill/>
            <a:ln w="12700">
              <a:no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de-DE" altLang="de-DE" sz="2800" b="1" dirty="0" smtClean="0">
                  <a:solidFill>
                    <a:srgbClr val="333333"/>
                  </a:solidFill>
                  <a:latin typeface="Arial"/>
                  <a:ea typeface="+mn-ea"/>
                  <a:cs typeface="Arial"/>
                </a:rPr>
                <a:t>Zusammenfassung</a:t>
              </a:r>
              <a:r>
                <a:rPr lang="de-DE" altLang="de-DE" sz="2800" dirty="0" smtClean="0">
                  <a:solidFill>
                    <a:srgbClr val="333333"/>
                  </a:solidFill>
                  <a:latin typeface="Arial"/>
                  <a:ea typeface="+mn-ea"/>
                  <a:cs typeface="Arial"/>
                </a:rPr>
                <a:t>:  </a:t>
              </a:r>
              <a:r>
                <a:rPr lang="de-DE" sz="2800" dirty="0" err="1">
                  <a:latin typeface="Arial"/>
                  <a:cs typeface="Arial"/>
                </a:rPr>
                <a:t>Filehostingplattformen</a:t>
              </a:r>
              <a:r>
                <a:rPr lang="de-DE" sz="2800" dirty="0">
                  <a:latin typeface="Arial"/>
                  <a:cs typeface="Arial"/>
                </a:rPr>
                <a:t> sind in der heutigen Zeit </a:t>
              </a:r>
              <a:r>
                <a:rPr lang="de-DE" sz="2800" dirty="0" smtClean="0">
                  <a:latin typeface="Arial"/>
                  <a:cs typeface="Arial"/>
                </a:rPr>
                <a:t>allgegenwärtig</a:t>
              </a:r>
              <a:r>
                <a:rPr lang="de-DE" sz="2800" dirty="0">
                  <a:latin typeface="Arial"/>
                  <a:cs typeface="Arial"/>
                </a:rPr>
                <a:t>. Ohne einen Zugang zu einem der allgemein </a:t>
              </a:r>
              <a:r>
                <a:rPr lang="de-DE" sz="2800" dirty="0" smtClean="0">
                  <a:latin typeface="Arial"/>
                  <a:cs typeface="Arial"/>
                </a:rPr>
                <a:t>verfügbaren </a:t>
              </a:r>
              <a:r>
                <a:rPr lang="de-DE" sz="2800" dirty="0">
                  <a:latin typeface="Arial"/>
                  <a:cs typeface="Arial"/>
                </a:rPr>
                <a:t>Dienste, ist heutzutage eine Zusammenarbeit in einer Gruppe von Menschen, kaum </a:t>
              </a:r>
              <a:r>
                <a:rPr lang="de-DE" sz="2800" dirty="0" smtClean="0">
                  <a:latin typeface="Arial"/>
                  <a:cs typeface="Arial"/>
                </a:rPr>
                <a:t>möglich</a:t>
              </a:r>
              <a:r>
                <a:rPr lang="de-DE" sz="2800" dirty="0">
                  <a:latin typeface="Arial"/>
                  <a:cs typeface="Arial"/>
                </a:rPr>
                <a:t>. Einige Menschen jedoch haben Bedenken, ihre Daten einem Betreiber anzuvertrauen, den sie nicht kontrollieren </a:t>
              </a:r>
              <a:r>
                <a:rPr lang="de-DE" sz="2800" dirty="0" smtClean="0">
                  <a:latin typeface="Arial"/>
                  <a:cs typeface="Arial"/>
                </a:rPr>
                <a:t>können</a:t>
              </a:r>
              <a:r>
                <a:rPr lang="de-DE" sz="2800" dirty="0">
                  <a:latin typeface="Arial"/>
                  <a:cs typeface="Arial"/>
                </a:rPr>
                <a:t>. Die Angst vor dem Kontrollverlust </a:t>
              </a:r>
              <a:r>
                <a:rPr lang="de-DE" sz="2800" dirty="0" smtClean="0">
                  <a:latin typeface="Arial"/>
                  <a:cs typeface="Arial"/>
                </a:rPr>
                <a:t>ermöglicht </a:t>
              </a:r>
              <a:r>
                <a:rPr lang="de-DE" sz="2800" dirty="0">
                  <a:latin typeface="Arial"/>
                  <a:cs typeface="Arial"/>
                </a:rPr>
                <a:t>quelloffenen </a:t>
              </a:r>
              <a:r>
                <a:rPr lang="de-DE" sz="2800" dirty="0" smtClean="0">
                  <a:latin typeface="Arial"/>
                  <a:cs typeface="Arial"/>
                </a:rPr>
                <a:t>Lösungen den Einstieg in diesen Markt. Die vorliegende Arbeit beschäftigt sich mit der Konzeption einer Speicherlösung für eine derartige Software.</a:t>
              </a:r>
              <a:endParaRPr lang="de-DE" sz="2800" dirty="0">
                <a:latin typeface="Arial"/>
                <a:cs typeface="Arial"/>
              </a:endParaRPr>
            </a:p>
          </p:txBody>
        </p:sp>
      </p:grpSp>
      <p:grpSp>
        <p:nvGrpSpPr>
          <p:cNvPr id="17" name="Group 799"/>
          <p:cNvGrpSpPr>
            <a:grpSpLocks/>
          </p:cNvGrpSpPr>
          <p:nvPr/>
        </p:nvGrpSpPr>
        <p:grpSpPr bwMode="auto">
          <a:xfrm>
            <a:off x="525634" y="9225056"/>
            <a:ext cx="7928111" cy="1007492"/>
            <a:chOff x="606" y="5216"/>
            <a:chExt cx="7026" cy="680"/>
          </a:xfrm>
          <a:solidFill>
            <a:srgbClr val="0070C0"/>
          </a:solidFill>
        </p:grpSpPr>
        <p:sp>
          <p:nvSpPr>
            <p:cNvPr id="1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1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Ziel</a:t>
              </a:r>
            </a:p>
          </p:txBody>
        </p:sp>
      </p:grpSp>
      <p:sp>
        <p:nvSpPr>
          <p:cNvPr id="3082" name="Text Box 720"/>
          <p:cNvSpPr txBox="1">
            <a:spLocks noChangeArrowheads="1"/>
          </p:cNvSpPr>
          <p:nvPr/>
        </p:nvSpPr>
        <p:spPr bwMode="auto">
          <a:xfrm>
            <a:off x="693738" y="10433739"/>
            <a:ext cx="7621587" cy="353434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Das Ziel der Arbeit ist die Entwicklung eines Speicherkonzeptes für eine neue Filehostingplattform. Diese Plattform nennt sich symCloud und ist eine neue Software, die Ideen aus verschiedenen Applikationen und Technologien kombiniert, um eine optimale Lösung für den Anwender zu schaffen.</a:t>
            </a:r>
          </a:p>
          <a:p>
            <a:pPr algn="just">
              <a:defRPr/>
            </a:pPr>
            <a:endParaRPr lang="de-DE" sz="2800" dirty="0"/>
          </a:p>
        </p:txBody>
      </p:sp>
      <p:grpSp>
        <p:nvGrpSpPr>
          <p:cNvPr id="22" name="Group 799"/>
          <p:cNvGrpSpPr>
            <a:grpSpLocks/>
          </p:cNvGrpSpPr>
          <p:nvPr/>
        </p:nvGrpSpPr>
        <p:grpSpPr bwMode="auto">
          <a:xfrm>
            <a:off x="533299" y="14265895"/>
            <a:ext cx="7928112" cy="1007492"/>
            <a:chOff x="606" y="5216"/>
            <a:chExt cx="7026" cy="680"/>
          </a:xfrm>
          <a:solidFill>
            <a:srgbClr val="0070C0"/>
          </a:solidFill>
        </p:grpSpPr>
        <p:sp>
          <p:nvSpPr>
            <p:cNvPr id="23"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4"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Stand der Technik</a:t>
              </a:r>
            </a:p>
          </p:txBody>
        </p:sp>
      </p:grpSp>
      <p:sp>
        <p:nvSpPr>
          <p:cNvPr id="3085" name="Text Box 720"/>
          <p:cNvSpPr txBox="1">
            <a:spLocks noChangeArrowheads="1"/>
          </p:cNvSpPr>
          <p:nvPr/>
        </p:nvSpPr>
        <p:spPr bwMode="auto">
          <a:xfrm>
            <a:off x="701404" y="15475291"/>
            <a:ext cx="7544518" cy="5581057"/>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dirty="0">
                <a:latin typeface="Arial"/>
                <a:cs typeface="Arial"/>
              </a:rPr>
              <a:t>Für die Entwicklung des Konzeptes wurden verschiedenste Technologien bzw. Anwendungen aus folgenden Bereichen analysiert:</a:t>
            </a:r>
          </a:p>
          <a:p>
            <a:pPr algn="just">
              <a:spcBef>
                <a:spcPct val="25000"/>
              </a:spcBef>
              <a:defRPr/>
            </a:pPr>
            <a:endParaRPr lang="de-DE" sz="2800" dirty="0">
              <a:latin typeface="Arial"/>
              <a:cs typeface="Arial"/>
            </a:endParaRPr>
          </a:p>
          <a:p>
            <a:pPr marL="457200" indent="-457200" algn="just">
              <a:spcBef>
                <a:spcPct val="25000"/>
              </a:spcBef>
              <a:buFont typeface="Arial" panose="020B0604020202020204" pitchFamily="34" charset="0"/>
              <a:buChar char="•"/>
              <a:defRPr/>
            </a:pPr>
            <a:r>
              <a:rPr lang="de-DE" sz="2800" dirty="0">
                <a:latin typeface="Arial"/>
                <a:cs typeface="Arial"/>
              </a:rPr>
              <a:t>Cloud-Datenhaltung</a:t>
            </a:r>
          </a:p>
          <a:p>
            <a:pPr marL="457200" indent="-457200" algn="just">
              <a:spcBef>
                <a:spcPct val="25000"/>
              </a:spcBef>
              <a:buFont typeface="Arial" panose="020B0604020202020204" pitchFamily="34" charset="0"/>
              <a:buChar char="•"/>
              <a:defRPr/>
            </a:pPr>
            <a:r>
              <a:rPr lang="de-DE" sz="2800" dirty="0">
                <a:latin typeface="Arial"/>
                <a:cs typeface="Arial"/>
              </a:rPr>
              <a:t>Verteilte Daten - Beispiel Diaspora</a:t>
            </a:r>
          </a:p>
          <a:p>
            <a:pPr marL="457200" indent="-457200" algn="just">
              <a:spcBef>
                <a:spcPct val="25000"/>
              </a:spcBef>
              <a:buFont typeface="Arial" panose="020B0604020202020204" pitchFamily="34" charset="0"/>
              <a:buChar char="•"/>
              <a:defRPr/>
            </a:pPr>
            <a:r>
              <a:rPr lang="de-DE" sz="2800" dirty="0">
                <a:latin typeface="Arial"/>
                <a:cs typeface="Arial"/>
              </a:rPr>
              <a:t>Verteilte Datenmodelle - Beispiel GIT</a:t>
            </a:r>
          </a:p>
          <a:p>
            <a:pPr marL="457200" indent="-457200" algn="just">
              <a:spcBef>
                <a:spcPct val="25000"/>
              </a:spcBef>
              <a:buFont typeface="Arial" panose="020B0604020202020204" pitchFamily="34" charset="0"/>
              <a:buChar char="•"/>
              <a:defRPr/>
            </a:pPr>
            <a:r>
              <a:rPr lang="de-DE" sz="2800" dirty="0">
                <a:latin typeface="Arial"/>
                <a:cs typeface="Arial"/>
              </a:rPr>
              <a:t>Objekt - Speicherdienste </a:t>
            </a:r>
          </a:p>
          <a:p>
            <a:pPr marL="457200" indent="-457200" algn="just">
              <a:spcBef>
                <a:spcPct val="25000"/>
              </a:spcBef>
              <a:buFont typeface="Arial" panose="020B0604020202020204" pitchFamily="34" charset="0"/>
              <a:buChar char="•"/>
              <a:defRPr/>
            </a:pPr>
            <a:r>
              <a:rPr lang="de-DE" sz="2800" dirty="0">
                <a:latin typeface="Arial"/>
                <a:cs typeface="Arial"/>
              </a:rPr>
              <a:t>Verteilte Dateisysteme  </a:t>
            </a:r>
          </a:p>
          <a:p>
            <a:pPr marL="457200" indent="-457200" algn="just">
              <a:spcBef>
                <a:spcPct val="25000"/>
              </a:spcBef>
              <a:buFont typeface="Arial" panose="020B0604020202020204" pitchFamily="34" charset="0"/>
              <a:buChar char="•"/>
              <a:defRPr/>
            </a:pPr>
            <a:r>
              <a:rPr lang="de-DE" sz="2800" dirty="0">
                <a:latin typeface="Arial"/>
                <a:cs typeface="Arial"/>
              </a:rPr>
              <a:t>Datenbankgestützte Dateiverwaltung</a:t>
            </a:r>
            <a:endParaRPr lang="de-DE" sz="2800" dirty="0">
              <a:solidFill>
                <a:srgbClr val="000000"/>
              </a:solidFill>
              <a:latin typeface="Arial"/>
              <a:cs typeface="Arial"/>
            </a:endParaRPr>
          </a:p>
        </p:txBody>
      </p:sp>
      <p:grpSp>
        <p:nvGrpSpPr>
          <p:cNvPr id="27" name="Group 799"/>
          <p:cNvGrpSpPr>
            <a:grpSpLocks/>
          </p:cNvGrpSpPr>
          <p:nvPr/>
        </p:nvGrpSpPr>
        <p:grpSpPr bwMode="auto">
          <a:xfrm>
            <a:off x="8552805" y="9225056"/>
            <a:ext cx="12546522" cy="1007492"/>
            <a:chOff x="606" y="5216"/>
            <a:chExt cx="7026" cy="680"/>
          </a:xfrm>
          <a:solidFill>
            <a:srgbClr val="0070C0"/>
          </a:solidFill>
        </p:grpSpPr>
        <p:sp>
          <p:nvSpPr>
            <p:cNvPr id="2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Ergebnisse</a:t>
              </a:r>
            </a:p>
          </p:txBody>
        </p:sp>
      </p:grpSp>
      <p:sp>
        <p:nvSpPr>
          <p:cNvPr id="3088" name="Text Box 720"/>
          <p:cNvSpPr txBox="1">
            <a:spLocks noChangeArrowheads="1"/>
          </p:cNvSpPr>
          <p:nvPr/>
        </p:nvSpPr>
        <p:spPr bwMode="auto">
          <a:xfrm>
            <a:off x="8664575" y="10407759"/>
            <a:ext cx="12284075" cy="3965230"/>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r>
              <a:rPr lang="de-DE" sz="2800" dirty="0"/>
              <a:t>Das Ergebnis dieser Arbeit ist ein Konzept für eine verteilte Datenhaltung. Diese Speicherlösung ist unabhängig von der Anwendung, in der sie integriert ist. In einem Prototypen wurden die wichtigsten Aspekte implementiert.</a:t>
            </a:r>
          </a:p>
          <a:p>
            <a:pPr algn="just"/>
            <a:endParaRPr lang="de-DE" sz="2800" dirty="0"/>
          </a:p>
          <a:p>
            <a:pPr algn="just"/>
            <a:r>
              <a:rPr lang="de-DE" sz="2800" dirty="0"/>
              <a:t>Einer dieser Aspekte ist das Protokoll, das die Daten in einem konfigurierbaren Netzwerk verteilt. Es ist eine Abwandlung des von XtreemFS verwendeten primärbasierten Protokoll. Es wird verwendet, um die Datensätze zu replizieren.</a:t>
            </a:r>
          </a:p>
        </p:txBody>
      </p:sp>
      <p:pic>
        <p:nvPicPr>
          <p:cNvPr id="3" name="Bild 2" descr="1398886670_519841-53_Cloud_Reloa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66875" y="2968625"/>
            <a:ext cx="6502400" cy="650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Grafik 7" descr="rw_repl_3.png"/>
          <p:cNvPicPr>
            <a:picLocks noChangeAspect="1"/>
          </p:cNvPicPr>
          <p:nvPr/>
        </p:nvPicPr>
        <p:blipFill>
          <a:blip r:embed="rId5"/>
          <a:stretch>
            <a:fillRect/>
          </a:stretch>
        </p:blipFill>
        <p:spPr>
          <a:xfrm>
            <a:off x="8998268" y="14836567"/>
            <a:ext cx="2820426" cy="2279371"/>
          </a:xfrm>
          <a:prstGeom prst="rect">
            <a:avLst/>
          </a:prstGeom>
        </p:spPr>
      </p:pic>
      <p:pic>
        <p:nvPicPr>
          <p:cNvPr id="9" name="Grafik 8" descr="rw_repl_4.png"/>
          <p:cNvPicPr>
            <a:picLocks noChangeAspect="1"/>
          </p:cNvPicPr>
          <p:nvPr/>
        </p:nvPicPr>
        <p:blipFill>
          <a:blip r:embed="rId6"/>
          <a:stretch>
            <a:fillRect/>
          </a:stretch>
        </p:blipFill>
        <p:spPr>
          <a:xfrm>
            <a:off x="8995954" y="17858061"/>
            <a:ext cx="2879667" cy="2328308"/>
          </a:xfrm>
          <a:prstGeom prst="rect">
            <a:avLst/>
          </a:prstGeom>
        </p:spPr>
      </p:pic>
      <p:sp>
        <p:nvSpPr>
          <p:cNvPr id="45" name="Text Box 720"/>
          <p:cNvSpPr txBox="1">
            <a:spLocks noChangeArrowheads="1"/>
          </p:cNvSpPr>
          <p:nvPr/>
        </p:nvSpPr>
        <p:spPr bwMode="auto">
          <a:xfrm>
            <a:off x="12084050" y="15035501"/>
            <a:ext cx="8824855" cy="1810795"/>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Der Client kontaktiert seinen Server und tauscht Daten mit ihm aus. Bei einem lesenden Zugriff wird kein Kontakt zu anderen Servern aufgenommen, solange die Daten in der lokalen Datenbank vorhanden sind.</a:t>
            </a:r>
          </a:p>
        </p:txBody>
      </p:sp>
      <p:sp>
        <p:nvSpPr>
          <p:cNvPr id="40" name="Text Box 720"/>
          <p:cNvSpPr txBox="1">
            <a:spLocks noChangeArrowheads="1"/>
          </p:cNvSpPr>
          <p:nvPr/>
        </p:nvSpPr>
        <p:spPr bwMode="auto">
          <a:xfrm>
            <a:off x="12077700" y="17960599"/>
            <a:ext cx="8824913" cy="224168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Erzeugt der Client neue Daten werden diese automatisch auf die verbundenen Server verteilt. Diese Verteilung erfolgt aufgrund eines Auswahlerfahrens, mit dem die Backupserver ermittelt werden.</a:t>
            </a:r>
          </a:p>
        </p:txBody>
      </p:sp>
      <p:grpSp>
        <p:nvGrpSpPr>
          <p:cNvPr id="41" name="Group 799"/>
          <p:cNvGrpSpPr>
            <a:grpSpLocks/>
          </p:cNvGrpSpPr>
          <p:nvPr/>
        </p:nvGrpSpPr>
        <p:grpSpPr bwMode="auto">
          <a:xfrm>
            <a:off x="8555355" y="20976329"/>
            <a:ext cx="12546522" cy="1007492"/>
            <a:chOff x="606" y="5216"/>
            <a:chExt cx="7026" cy="680"/>
          </a:xfrm>
          <a:solidFill>
            <a:srgbClr val="0070C0"/>
          </a:solidFill>
        </p:grpSpPr>
        <p:sp>
          <p:nvSpPr>
            <p:cNvPr id="42"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43"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Weiterführende Themen</a:t>
              </a:r>
            </a:p>
          </p:txBody>
        </p:sp>
      </p:grpSp>
      <p:sp>
        <p:nvSpPr>
          <p:cNvPr id="44" name="Text Box 720"/>
          <p:cNvSpPr txBox="1">
            <a:spLocks noChangeArrowheads="1"/>
          </p:cNvSpPr>
          <p:nvPr/>
        </p:nvSpPr>
        <p:spPr bwMode="auto">
          <a:xfrm>
            <a:off x="8555355" y="22222851"/>
            <a:ext cx="12284075" cy="4827005"/>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endParaRPr lang="de-DE" sz="2800" dirty="0"/>
          </a:p>
          <a:p>
            <a:pPr marL="1200150" lvl="1" indent="-457200" algn="just">
              <a:buFont typeface="Arial" panose="020B0604020202020204" pitchFamily="34" charset="0"/>
              <a:buChar char="•"/>
            </a:pPr>
            <a:r>
              <a:rPr lang="de-DE" sz="2800" b="1" dirty="0"/>
              <a:t>Performance des Replika Protokolls: </a:t>
            </a:r>
            <a:r>
              <a:rPr lang="de-DE" sz="2800" dirty="0"/>
              <a:t>Durch verschiedene Mechanismen könnte die Performance verbessert werden.</a:t>
            </a:r>
          </a:p>
          <a:p>
            <a:pPr marL="1200150" lvl="1" indent="-457200" algn="just">
              <a:buFont typeface="Arial" panose="020B0604020202020204" pitchFamily="34" charset="0"/>
              <a:buChar char="•"/>
            </a:pPr>
            <a:r>
              <a:rPr lang="de-DE" sz="2800" b="1" dirty="0"/>
              <a:t>Rsync - Algorithmus:</a:t>
            </a:r>
            <a:r>
              <a:rPr lang="de-DE" sz="2800" dirty="0"/>
              <a:t> Durch die ausschließliche Übertragung der geänderten Dateiteile, könnte eben diese beschleunigt und der Speicherplatz effizienter verwendet werden.</a:t>
            </a:r>
          </a:p>
          <a:p>
            <a:pPr marL="1200150" lvl="1" indent="-457200" algn="just">
              <a:buFont typeface="Arial" panose="020B0604020202020204" pitchFamily="34" charset="0"/>
              <a:buChar char="•"/>
            </a:pPr>
            <a:r>
              <a:rPr lang="de-DE" sz="2800" b="1" dirty="0"/>
              <a:t>Konfliktbehandlung: </a:t>
            </a:r>
            <a:r>
              <a:rPr lang="de-DE" sz="2800" dirty="0"/>
              <a:t>Sowohl die Erkennung von Konflikten als auch die sinnvolle Lösung des Konflikts ist eine wichtige Aufgabe.</a:t>
            </a:r>
            <a:r>
              <a:rPr lang="de-DE" sz="2800" b="1" dirty="0"/>
              <a:t> </a:t>
            </a:r>
          </a:p>
          <a:p>
            <a:pPr marL="1200150" lvl="1" indent="-457200" algn="just">
              <a:buFont typeface="Arial" panose="020B0604020202020204" pitchFamily="34" charset="0"/>
              <a:buChar char="•"/>
            </a:pPr>
            <a:r>
              <a:rPr lang="de-DE" sz="2800" b="1" dirty="0"/>
              <a:t>Protokolle: </a:t>
            </a:r>
            <a:r>
              <a:rPr lang="de-DE" sz="2800" dirty="0"/>
              <a:t>Durch die Protokolle "Webfinger" und "PubSubHubbub" würde zum einen die Interoperabilität und zum anderen die Zuverlässigkeit gesteigert werden.</a:t>
            </a:r>
          </a:p>
        </p:txBody>
      </p:sp>
      <p:pic>
        <p:nvPicPr>
          <p:cNvPr id="4" name="Grafik 3" descr="dropbox-logo.png"/>
          <p:cNvPicPr>
            <a:picLocks noChangeAspect="1"/>
          </p:cNvPicPr>
          <p:nvPr/>
        </p:nvPicPr>
        <p:blipFill>
          <a:blip r:embed="rId7"/>
          <a:stretch>
            <a:fillRect/>
          </a:stretch>
        </p:blipFill>
        <p:spPr>
          <a:xfrm>
            <a:off x="603250" y="25188382"/>
            <a:ext cx="3124373" cy="1195396"/>
          </a:xfrm>
          <a:prstGeom prst="rect">
            <a:avLst/>
          </a:prstGeom>
        </p:spPr>
      </p:pic>
      <p:pic>
        <p:nvPicPr>
          <p:cNvPr id="5" name="Grafik 4" descr="gridfs-logo.jpeg"/>
          <p:cNvPicPr>
            <a:picLocks noChangeAspect="1"/>
          </p:cNvPicPr>
          <p:nvPr/>
        </p:nvPicPr>
        <p:blipFill>
          <a:blip r:embed="rId8"/>
          <a:stretch>
            <a:fillRect/>
          </a:stretch>
        </p:blipFill>
        <p:spPr>
          <a:xfrm>
            <a:off x="3859213" y="25245533"/>
            <a:ext cx="4327798" cy="1027270"/>
          </a:xfrm>
          <a:prstGeom prst="rect">
            <a:avLst/>
          </a:prstGeom>
        </p:spPr>
      </p:pic>
      <p:pic>
        <p:nvPicPr>
          <p:cNvPr id="6" name="Grafik 5" descr="owncloud-logo.png"/>
          <p:cNvPicPr>
            <a:picLocks noChangeAspect="1"/>
          </p:cNvPicPr>
          <p:nvPr/>
        </p:nvPicPr>
        <p:blipFill>
          <a:blip r:embed="rId9"/>
          <a:stretch>
            <a:fillRect/>
          </a:stretch>
        </p:blipFill>
        <p:spPr>
          <a:xfrm>
            <a:off x="5310638" y="23594500"/>
            <a:ext cx="2286000" cy="1285875"/>
          </a:xfrm>
          <a:prstGeom prst="rect">
            <a:avLst/>
          </a:prstGeom>
        </p:spPr>
      </p:pic>
      <p:pic>
        <p:nvPicPr>
          <p:cNvPr id="7" name="Grafik 6" descr="xanadu-logo.png"/>
          <p:cNvPicPr>
            <a:picLocks noChangeAspect="1"/>
          </p:cNvPicPr>
          <p:nvPr/>
        </p:nvPicPr>
        <p:blipFill>
          <a:blip r:embed="rId10"/>
          <a:stretch>
            <a:fillRect/>
          </a:stretch>
        </p:blipFill>
        <p:spPr>
          <a:xfrm>
            <a:off x="889000" y="23465376"/>
            <a:ext cx="3901377" cy="1265029"/>
          </a:xfrm>
          <a:prstGeom prst="rect">
            <a:avLst/>
          </a:prstGeom>
        </p:spPr>
      </p:pic>
      <p:pic>
        <p:nvPicPr>
          <p:cNvPr id="16" name="Grafik 15" descr="xtreemfs-logo.jpg"/>
          <p:cNvPicPr>
            <a:picLocks noChangeAspect="1"/>
          </p:cNvPicPr>
          <p:nvPr/>
        </p:nvPicPr>
        <p:blipFill>
          <a:blip r:embed="rId11"/>
          <a:stretch>
            <a:fillRect/>
          </a:stretch>
        </p:blipFill>
        <p:spPr>
          <a:xfrm>
            <a:off x="841375" y="21877282"/>
            <a:ext cx="4267894" cy="1169218"/>
          </a:xfrm>
          <a:prstGeom prst="rect">
            <a:avLst/>
          </a:prstGeom>
        </p:spPr>
      </p:pic>
      <p:pic>
        <p:nvPicPr>
          <p:cNvPr id="20" name="Grafik 19" descr="git-logo.png"/>
          <p:cNvPicPr>
            <a:picLocks noChangeAspect="1"/>
          </p:cNvPicPr>
          <p:nvPr/>
        </p:nvPicPr>
        <p:blipFill>
          <a:blip r:embed="rId12"/>
          <a:stretch>
            <a:fillRect/>
          </a:stretch>
        </p:blipFill>
        <p:spPr>
          <a:xfrm>
            <a:off x="5501181" y="22017436"/>
            <a:ext cx="2095500" cy="876300"/>
          </a:xfrm>
          <a:prstGeom prst="rect">
            <a:avLst/>
          </a:prstGeom>
        </p:spPr>
      </p:pic>
      <p:pic>
        <p:nvPicPr>
          <p:cNvPr id="26" name="Grafik 25" descr="diaspora-logo.png"/>
          <p:cNvPicPr>
            <a:picLocks noChangeAspect="1"/>
          </p:cNvPicPr>
          <p:nvPr/>
        </p:nvPicPr>
        <p:blipFill>
          <a:blip r:embed="rId13"/>
          <a:stretch>
            <a:fillRect/>
          </a:stretch>
        </p:blipFill>
        <p:spPr>
          <a:xfrm>
            <a:off x="2699702" y="26708874"/>
            <a:ext cx="2743200" cy="73358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sterPlakate2_Rauten">
  <a:themeElements>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Plakate2_Raute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Plakate2_Raut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Plakate2_Raut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Plakate2_Raut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Plakate2_Raut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Plakate2_Raut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Plakate2_Raut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Plakate2_Raut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Plakate2_Raut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Plakate2_Raut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Plakate2_Raut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Plakate2_Raut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MasterPlakate2_Rauten</Template>
  <TotalTime>0</TotalTime>
  <Words>417</Words>
  <Application>Microsoft Office PowerPoint</Application>
  <PresentationFormat>Benutzerdefiniert</PresentationFormat>
  <Paragraphs>34</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MasterPlakate2_Rauten</vt:lpstr>
      <vt:lpstr>PowerPoint-Präsentation</vt:lpstr>
    </vt:vector>
  </TitlesOfParts>
  <Company>fachhochschule vorarlberg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Stolz Ingrid</dc:creator>
  <cp:lastModifiedBy>Johannes Wachter</cp:lastModifiedBy>
  <cp:revision>28</cp:revision>
  <cp:lastPrinted>2009-06-03T08:16:41Z</cp:lastPrinted>
  <dcterms:created xsi:type="dcterms:W3CDTF">2010-02-05T13:26:50Z</dcterms:created>
  <dcterms:modified xsi:type="dcterms:W3CDTF">2015-07-22T15:11:09Z</dcterms:modified>
</cp:coreProperties>
</file>