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3B"/>
    <a:srgbClr val="C100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00" y="-208"/>
      </p:cViewPr>
      <p:guideLst>
        <p:guide orient="horz" pos="9535"/>
        <p:guide pos="673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de-DE"/>
          </a:p>
        </p:txBody>
      </p:sp>
      <p:sp>
        <p:nvSpPr>
          <p:cNvPr id="2052"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noProof="0" smtClean="0"/>
              <a:t>Click to edit Master text styles</a:t>
            </a:r>
          </a:p>
          <a:p>
            <a:pPr lvl="1"/>
            <a:r>
              <a:rPr lang="en-US" altLang="de-DE" noProof="0" smtClean="0"/>
              <a:t>Second level</a:t>
            </a:r>
          </a:p>
          <a:p>
            <a:pPr lvl="2"/>
            <a:r>
              <a:rPr lang="en-US" altLang="de-DE" noProof="0" smtClean="0"/>
              <a:t>Third level</a:t>
            </a:r>
          </a:p>
          <a:p>
            <a:pPr lvl="3"/>
            <a:r>
              <a:rPr lang="en-US" altLang="de-DE" noProof="0" smtClean="0"/>
              <a:t>Fourth level</a:t>
            </a:r>
          </a:p>
          <a:p>
            <a:pPr lvl="4"/>
            <a:r>
              <a:rPr lang="en-US" altLang="de-DE"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76FFF62F-823C-5B49-8AA8-6198AE4291B1}" type="slidenum">
              <a:rPr lang="en-US"/>
              <a:pPr>
                <a:defRPr/>
              </a:pPr>
              <a:t>‹Nr.›</a:t>
            </a:fld>
            <a:endParaRPr lang="en-US"/>
          </a:p>
        </p:txBody>
      </p:sp>
    </p:spTree>
    <p:extLst>
      <p:ext uri="{BB962C8B-B14F-4D97-AF65-F5344CB8AC3E}">
        <p14:creationId xmlns:p14="http://schemas.microsoft.com/office/powerpoint/2010/main" val="3502748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9F16907-BAA2-C945-8995-2A4D82ABE72A}"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2"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3375" y="9404350"/>
            <a:ext cx="18181638" cy="6489700"/>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338" y="17156113"/>
            <a:ext cx="14971712"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261170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7064375"/>
            <a:ext cx="19248438" cy="19980275"/>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37652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506700" y="1212850"/>
            <a:ext cx="4811713" cy="258318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1212850"/>
            <a:ext cx="14284325" cy="258318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869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1069975" y="7064375"/>
            <a:ext cx="19248438" cy="19980275"/>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38713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100" y="19454813"/>
            <a:ext cx="18180050" cy="6013450"/>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100" y="12831763"/>
            <a:ext cx="18180050" cy="6623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54127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069975" y="7064375"/>
            <a:ext cx="9547225"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0769600" y="7064375"/>
            <a:ext cx="9548813"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58767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975" y="6777038"/>
            <a:ext cx="9450388"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069975" y="9601200"/>
            <a:ext cx="9450388"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850" y="6777038"/>
            <a:ext cx="9453563"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0864850" y="9601200"/>
            <a:ext cx="9453563"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69073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2573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04913"/>
            <a:ext cx="7035800" cy="51308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8362950" y="1204913"/>
            <a:ext cx="11955463" cy="258397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975" y="6335713"/>
            <a:ext cx="7035800" cy="207089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954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2588" y="21193125"/>
            <a:ext cx="12833350" cy="25019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4192588" y="2705100"/>
            <a:ext cx="12833350" cy="181657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4192588" y="23695025"/>
            <a:ext cx="12833350" cy="35528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8446698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masterplakat-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8" y="31750"/>
            <a:ext cx="21559838" cy="303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sterplakat-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 y="34925"/>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eaLnBrk="0" fontAlgn="base" hangingPunct="0">
        <a:spcBef>
          <a:spcPct val="0"/>
        </a:spcBef>
        <a:spcAft>
          <a:spcPct val="0"/>
        </a:spcAft>
        <a:defRPr sz="14200">
          <a:solidFill>
            <a:schemeClr val="tx2"/>
          </a:solidFill>
          <a:latin typeface="+mj-lt"/>
          <a:ea typeface="ＭＳ Ｐゴシック" charset="0"/>
          <a:cs typeface="+mj-cs"/>
        </a:defRPr>
      </a:lvl1pPr>
      <a:lvl2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2pPr>
      <a:lvl3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3pPr>
      <a:lvl4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4pPr>
      <a:lvl5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5pPr>
      <a:lvl6pPr marL="457200" algn="ctr" defTabSz="2952750" rtl="0" fontAlgn="base">
        <a:spcBef>
          <a:spcPct val="0"/>
        </a:spcBef>
        <a:spcAft>
          <a:spcPct val="0"/>
        </a:spcAft>
        <a:defRPr sz="14200">
          <a:solidFill>
            <a:schemeClr val="tx2"/>
          </a:solidFill>
          <a:latin typeface="Arial" charset="0"/>
          <a:cs typeface="Arial" charset="0"/>
        </a:defRPr>
      </a:lvl6pPr>
      <a:lvl7pPr marL="914400" algn="ctr" defTabSz="2952750" rtl="0" fontAlgn="base">
        <a:spcBef>
          <a:spcPct val="0"/>
        </a:spcBef>
        <a:spcAft>
          <a:spcPct val="0"/>
        </a:spcAft>
        <a:defRPr sz="14200">
          <a:solidFill>
            <a:schemeClr val="tx2"/>
          </a:solidFill>
          <a:latin typeface="Arial" charset="0"/>
          <a:cs typeface="Arial" charset="0"/>
        </a:defRPr>
      </a:lvl7pPr>
      <a:lvl8pPr marL="1371600" algn="ctr" defTabSz="2952750" rtl="0" fontAlgn="base">
        <a:spcBef>
          <a:spcPct val="0"/>
        </a:spcBef>
        <a:spcAft>
          <a:spcPct val="0"/>
        </a:spcAft>
        <a:defRPr sz="14200">
          <a:solidFill>
            <a:schemeClr val="tx2"/>
          </a:solidFill>
          <a:latin typeface="Arial" charset="0"/>
          <a:cs typeface="Arial" charset="0"/>
        </a:defRPr>
      </a:lvl8pPr>
      <a:lvl9pPr marL="1828800" algn="ctr" defTabSz="2952750" rtl="0" fontAlgn="base">
        <a:spcBef>
          <a:spcPct val="0"/>
        </a:spcBef>
        <a:spcAft>
          <a:spcPct val="0"/>
        </a:spcAft>
        <a:defRPr sz="14200">
          <a:solidFill>
            <a:schemeClr val="tx2"/>
          </a:solidFill>
          <a:latin typeface="Arial" charset="0"/>
          <a:cs typeface="Arial" charset="0"/>
        </a:defRPr>
      </a:lvl9pPr>
    </p:titleStyle>
    <p:bodyStyle>
      <a:lvl1pPr marL="1106488" indent="-1106488" algn="l" defTabSz="2952750" rtl="0" eaLnBrk="0" fontAlgn="base" hangingPunct="0">
        <a:spcBef>
          <a:spcPct val="20000"/>
        </a:spcBef>
        <a:spcAft>
          <a:spcPct val="0"/>
        </a:spcAft>
        <a:buChar char="•"/>
        <a:defRPr sz="10300">
          <a:solidFill>
            <a:schemeClr val="tx1"/>
          </a:solidFill>
          <a:latin typeface="+mn-lt"/>
          <a:ea typeface="ＭＳ Ｐゴシック" charset="0"/>
          <a:cs typeface="+mn-cs"/>
        </a:defRPr>
      </a:lvl1pPr>
      <a:lvl2pPr marL="2398713" indent="-922338" algn="l" defTabSz="2952750" rtl="0" eaLnBrk="0" fontAlgn="base" hangingPunct="0">
        <a:spcBef>
          <a:spcPct val="20000"/>
        </a:spcBef>
        <a:spcAft>
          <a:spcPct val="0"/>
        </a:spcAft>
        <a:buChar char="–"/>
        <a:defRPr sz="9000">
          <a:solidFill>
            <a:schemeClr val="tx1"/>
          </a:solidFill>
          <a:latin typeface="+mn-lt"/>
          <a:ea typeface="Arial" charset="0"/>
          <a:cs typeface="+mn-cs"/>
        </a:defRPr>
      </a:lvl2pPr>
      <a:lvl3pPr marL="3690938" indent="-738188" algn="l" defTabSz="2952750" rtl="0" eaLnBrk="0" fontAlgn="base" hangingPunct="0">
        <a:spcBef>
          <a:spcPct val="20000"/>
        </a:spcBef>
        <a:spcAft>
          <a:spcPct val="0"/>
        </a:spcAft>
        <a:buChar char="•"/>
        <a:defRPr sz="7700">
          <a:solidFill>
            <a:schemeClr val="tx1"/>
          </a:solidFill>
          <a:latin typeface="+mn-lt"/>
          <a:ea typeface="Arial" charset="0"/>
          <a:cs typeface="+mn-cs"/>
        </a:defRPr>
      </a:lvl3pPr>
      <a:lvl4pPr marL="5165725"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4pPr>
      <a:lvl5pPr marL="6642100"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5pPr>
      <a:lvl6pPr marL="7099300" indent="-738188" algn="l" defTabSz="2952750" rtl="0" fontAlgn="base">
        <a:spcBef>
          <a:spcPct val="20000"/>
        </a:spcBef>
        <a:spcAft>
          <a:spcPct val="0"/>
        </a:spcAft>
        <a:buChar char="»"/>
        <a:defRPr sz="6500">
          <a:solidFill>
            <a:schemeClr val="tx1"/>
          </a:solidFill>
          <a:latin typeface="+mn-lt"/>
          <a:cs typeface="+mn-cs"/>
        </a:defRPr>
      </a:lvl6pPr>
      <a:lvl7pPr marL="7556500" indent="-738188" algn="l" defTabSz="2952750" rtl="0" fontAlgn="base">
        <a:spcBef>
          <a:spcPct val="20000"/>
        </a:spcBef>
        <a:spcAft>
          <a:spcPct val="0"/>
        </a:spcAft>
        <a:buChar char="»"/>
        <a:defRPr sz="6500">
          <a:solidFill>
            <a:schemeClr val="tx1"/>
          </a:solidFill>
          <a:latin typeface="+mn-lt"/>
          <a:cs typeface="+mn-cs"/>
        </a:defRPr>
      </a:lvl7pPr>
      <a:lvl8pPr marL="8013700" indent="-738188" algn="l" defTabSz="2952750" rtl="0" fontAlgn="base">
        <a:spcBef>
          <a:spcPct val="20000"/>
        </a:spcBef>
        <a:spcAft>
          <a:spcPct val="0"/>
        </a:spcAft>
        <a:buChar char="»"/>
        <a:defRPr sz="6500">
          <a:solidFill>
            <a:schemeClr val="tx1"/>
          </a:solidFill>
          <a:latin typeface="+mn-lt"/>
          <a:cs typeface="+mn-cs"/>
        </a:defRPr>
      </a:lvl8pPr>
      <a:lvl9pPr marL="8470900" indent="-738188" algn="l" defTabSz="2952750" rtl="0" fontAlgn="base">
        <a:spcBef>
          <a:spcPct val="20000"/>
        </a:spcBef>
        <a:spcAft>
          <a:spcPct val="0"/>
        </a:spcAft>
        <a:buChar char="»"/>
        <a:defRPr sz="65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4" descr="masterplakat-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ext Box 22"/>
          <p:cNvSpPr txBox="1">
            <a:spLocks noChangeAspect="1" noChangeArrowheads="1"/>
          </p:cNvSpPr>
          <p:nvPr/>
        </p:nvSpPr>
        <p:spPr bwMode="auto">
          <a:xfrm>
            <a:off x="762000" y="29032200"/>
            <a:ext cx="4841875" cy="10429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Next LT Pro Bold" charset="0"/>
              </a:rPr>
              <a:t>MASTER INFORMATIK</a:t>
            </a:r>
          </a:p>
        </p:txBody>
      </p:sp>
      <p:sp>
        <p:nvSpPr>
          <p:cNvPr id="3075" name="Text Box 23"/>
          <p:cNvSpPr txBox="1">
            <a:spLocks noChangeAspect="1" noChangeArrowheads="1"/>
          </p:cNvSpPr>
          <p:nvPr/>
        </p:nvSpPr>
        <p:spPr bwMode="auto">
          <a:xfrm>
            <a:off x="6934200" y="29032200"/>
            <a:ext cx="37592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1003B"/>
                </a:solidFill>
                <a:latin typeface="AvenirHeavyFHHeavy" charset="0"/>
              </a:rPr>
              <a:t>Johannes Wachter BSc</a:t>
            </a:r>
          </a:p>
        </p:txBody>
      </p:sp>
      <p:sp>
        <p:nvSpPr>
          <p:cNvPr id="3076" name="Text Box 24"/>
          <p:cNvSpPr txBox="1">
            <a:spLocks noChangeAspect="1" noChangeArrowheads="1"/>
          </p:cNvSpPr>
          <p:nvPr/>
        </p:nvSpPr>
        <p:spPr bwMode="auto">
          <a:xfrm>
            <a:off x="10795000" y="29032200"/>
            <a:ext cx="42926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HeavyFHHeavy" charset="0"/>
              </a:rPr>
              <a:t>Prof. (FH) Dipl. Thomas Feilhauer </a:t>
            </a:r>
          </a:p>
        </p:txBody>
      </p:sp>
      <p:sp>
        <p:nvSpPr>
          <p:cNvPr id="3077" name="Rectangle 545"/>
          <p:cNvSpPr>
            <a:spLocks noChangeArrowheads="1"/>
          </p:cNvSpPr>
          <p:nvPr/>
        </p:nvSpPr>
        <p:spPr bwMode="auto">
          <a:xfrm>
            <a:off x="325438" y="2673350"/>
            <a:ext cx="21002625" cy="2782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de-DE"/>
          </a:p>
        </p:txBody>
      </p:sp>
      <p:grpSp>
        <p:nvGrpSpPr>
          <p:cNvPr id="10" name="Group 802"/>
          <p:cNvGrpSpPr>
            <a:grpSpLocks/>
          </p:cNvGrpSpPr>
          <p:nvPr/>
        </p:nvGrpSpPr>
        <p:grpSpPr bwMode="auto">
          <a:xfrm>
            <a:off x="325042" y="519982"/>
            <a:ext cx="20666296" cy="7172592"/>
            <a:chOff x="278" y="281"/>
            <a:chExt cx="18518" cy="6083"/>
          </a:xfrm>
          <a:solidFill>
            <a:schemeClr val="bg1"/>
          </a:solidFill>
        </p:grpSpPr>
        <p:grpSp>
          <p:nvGrpSpPr>
            <p:cNvPr id="11" name="Group 801"/>
            <p:cNvGrpSpPr>
              <a:grpSpLocks/>
            </p:cNvGrpSpPr>
            <p:nvPr/>
          </p:nvGrpSpPr>
          <p:grpSpPr bwMode="auto">
            <a:xfrm>
              <a:off x="278" y="281"/>
              <a:ext cx="18518" cy="3849"/>
              <a:chOff x="278" y="281"/>
              <a:chExt cx="18518" cy="3849"/>
            </a:xfrm>
            <a:grpFill/>
          </p:grpSpPr>
          <p:sp>
            <p:nvSpPr>
              <p:cNvPr id="13" name="Rectangle 320"/>
              <p:cNvSpPr>
                <a:spLocks noChangeArrowheads="1"/>
              </p:cNvSpPr>
              <p:nvPr/>
            </p:nvSpPr>
            <p:spPr bwMode="auto">
              <a:xfrm>
                <a:off x="278" y="281"/>
                <a:ext cx="18518" cy="2957"/>
              </a:xfrm>
              <a:prstGeom prst="rect">
                <a:avLst/>
              </a:prstGeom>
              <a:grp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lIns="61517" tIns="0" rIns="61517" bIns="0" anchor="ctr"/>
              <a:lstStyle>
                <a:lvl1pPr defTabSz="3321050">
                  <a:defRPr sz="2400">
                    <a:solidFill>
                      <a:schemeClr val="tx1"/>
                    </a:solidFill>
                    <a:latin typeface="Times New Roman" panose="02020603050405020304" pitchFamily="18" charset="0"/>
                  </a:defRPr>
                </a:lvl1pPr>
                <a:lvl2pPr marL="2490788" defTabSz="3321050">
                  <a:defRPr sz="2400">
                    <a:solidFill>
                      <a:schemeClr val="tx1"/>
                    </a:solidFill>
                    <a:latin typeface="Times New Roman" panose="02020603050405020304" pitchFamily="18" charset="0"/>
                  </a:defRPr>
                </a:lvl2pPr>
                <a:lvl3pPr marL="4983163" defTabSz="3321050">
                  <a:defRPr sz="2400">
                    <a:solidFill>
                      <a:schemeClr val="tx1"/>
                    </a:solidFill>
                    <a:latin typeface="Times New Roman" panose="02020603050405020304" pitchFamily="18" charset="0"/>
                  </a:defRPr>
                </a:lvl3pPr>
                <a:lvl4pPr marL="7472363" defTabSz="3321050">
                  <a:defRPr sz="2400">
                    <a:solidFill>
                      <a:schemeClr val="tx1"/>
                    </a:solidFill>
                    <a:latin typeface="Times New Roman" panose="02020603050405020304" pitchFamily="18" charset="0"/>
                  </a:defRPr>
                </a:lvl4pPr>
                <a:lvl5pPr marL="9964738" defTabSz="3321050">
                  <a:defRPr sz="2400">
                    <a:solidFill>
                      <a:schemeClr val="tx1"/>
                    </a:solidFill>
                    <a:latin typeface="Times New Roman" panose="02020603050405020304" pitchFamily="18" charset="0"/>
                  </a:defRPr>
                </a:lvl5pPr>
                <a:lvl6pPr marL="10421938" defTabSz="3321050" eaLnBrk="0" fontAlgn="base" hangingPunct="0">
                  <a:spcBef>
                    <a:spcPct val="0"/>
                  </a:spcBef>
                  <a:spcAft>
                    <a:spcPct val="0"/>
                  </a:spcAft>
                  <a:defRPr sz="2400">
                    <a:solidFill>
                      <a:schemeClr val="tx1"/>
                    </a:solidFill>
                    <a:latin typeface="Times New Roman" panose="02020603050405020304" pitchFamily="18" charset="0"/>
                  </a:defRPr>
                </a:lvl6pPr>
                <a:lvl7pPr marL="10879138" defTabSz="3321050" eaLnBrk="0" fontAlgn="base" hangingPunct="0">
                  <a:spcBef>
                    <a:spcPct val="0"/>
                  </a:spcBef>
                  <a:spcAft>
                    <a:spcPct val="0"/>
                  </a:spcAft>
                  <a:defRPr sz="2400">
                    <a:solidFill>
                      <a:schemeClr val="tx1"/>
                    </a:solidFill>
                    <a:latin typeface="Times New Roman" panose="02020603050405020304" pitchFamily="18" charset="0"/>
                  </a:defRPr>
                </a:lvl7pPr>
                <a:lvl8pPr marL="11336338" defTabSz="3321050" eaLnBrk="0" fontAlgn="base" hangingPunct="0">
                  <a:spcBef>
                    <a:spcPct val="0"/>
                  </a:spcBef>
                  <a:spcAft>
                    <a:spcPct val="0"/>
                  </a:spcAft>
                  <a:defRPr sz="2400">
                    <a:solidFill>
                      <a:schemeClr val="tx1"/>
                    </a:solidFill>
                    <a:latin typeface="Times New Roman" panose="02020603050405020304" pitchFamily="18" charset="0"/>
                  </a:defRPr>
                </a:lvl8pPr>
                <a:lvl9pPr marL="11793538" defTabSz="33210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50000"/>
                  </a:lnSpc>
                  <a:spcBef>
                    <a:spcPct val="50000"/>
                  </a:spcBef>
                  <a:defRPr/>
                </a:pPr>
                <a:endParaRPr lang="de-DE" altLang="de-DE" sz="3700" smtClean="0">
                  <a:latin typeface="Helvetica" panose="020B0604020202020204" pitchFamily="34" charset="0"/>
                  <a:ea typeface="+mn-ea"/>
                  <a:cs typeface="Arial" panose="020B0604020202020204" pitchFamily="34" charset="0"/>
                </a:endParaRPr>
              </a:p>
            </p:txBody>
          </p:sp>
          <p:sp>
            <p:nvSpPr>
              <p:cNvPr id="14" name="Text Box 324"/>
              <p:cNvSpPr txBox="1">
                <a:spLocks noChangeArrowheads="1"/>
              </p:cNvSpPr>
              <p:nvPr/>
            </p:nvSpPr>
            <p:spPr bwMode="auto">
              <a:xfrm>
                <a:off x="3190" y="2665"/>
                <a:ext cx="13835" cy="730"/>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de-DE" altLang="de-DE" sz="4800" dirty="0" smtClean="0">
                    <a:latin typeface="Helvetica" panose="020B0604020202020204" pitchFamily="34" charset="0"/>
                    <a:ea typeface="+mn-ea"/>
                    <a:cs typeface="Times New Roman" panose="02020603050405020304" pitchFamily="18" charset="0"/>
                  </a:rPr>
                  <a:t>Autor(innen) </a:t>
                </a:r>
                <a:r>
                  <a:rPr lang="de-DE" altLang="de-DE" sz="4000" dirty="0" smtClean="0">
                    <a:latin typeface="Helvetica" panose="020B0604020202020204" pitchFamily="34" charset="0"/>
                    <a:ea typeface="+mn-ea"/>
                    <a:cs typeface="Times New Roman" panose="02020603050405020304" pitchFamily="18" charset="0"/>
                  </a:rPr>
                  <a:t>ggf. Institut</a:t>
                </a:r>
              </a:p>
            </p:txBody>
          </p:sp>
          <p:sp>
            <p:nvSpPr>
              <p:cNvPr id="15" name="Text Box 325"/>
              <p:cNvSpPr txBox="1">
                <a:spLocks noChangeArrowheads="1"/>
              </p:cNvSpPr>
              <p:nvPr/>
            </p:nvSpPr>
            <p:spPr bwMode="auto">
              <a:xfrm>
                <a:off x="608" y="411"/>
                <a:ext cx="17586" cy="3719"/>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de-DE" altLang="de-DE" sz="1900" b="1" dirty="0" smtClean="0">
                  <a:latin typeface="Helvetica" panose="020B0604020202020204" pitchFamily="34" charset="0"/>
                  <a:ea typeface="+mn-ea"/>
                  <a:cs typeface="Arial" panose="020B0604020202020204" pitchFamily="34" charset="0"/>
                </a:endParaRPr>
              </a:p>
              <a:p>
                <a:pPr algn="ctr">
                  <a:defRPr/>
                </a:pPr>
                <a:r>
                  <a:rPr lang="de-DE" altLang="de-DE" sz="6600" b="1" dirty="0" err="1" smtClean="0">
                    <a:latin typeface="Helvetica" panose="020B0604020202020204" pitchFamily="34" charset="0"/>
                    <a:ea typeface="+mn-ea"/>
                    <a:cs typeface="Arial" panose="020B0604020202020204" pitchFamily="34" charset="0"/>
                  </a:rPr>
                  <a:t>symCloud</a:t>
                </a:r>
                <a:endParaRPr lang="de-DE" altLang="de-DE" sz="6600" b="1" dirty="0" smtClean="0">
                  <a:latin typeface="Helvetica" panose="020B0604020202020204" pitchFamily="34" charset="0"/>
                  <a:ea typeface="+mn-ea"/>
                  <a:cs typeface="Arial" panose="020B0604020202020204" pitchFamily="34" charset="0"/>
                </a:endParaRPr>
              </a:p>
              <a:p>
                <a:pPr algn="ctr">
                  <a:defRPr/>
                </a:pPr>
                <a:r>
                  <a:rPr lang="de-DE" sz="5400" b="1" dirty="0">
                    <a:cs typeface="Arial" charset="0"/>
                  </a:rPr>
                  <a:t>Evaluierung und Entwicklung eines verteilten Speicherkonzeptes als Grundlage </a:t>
                </a:r>
                <a:r>
                  <a:rPr lang="de-DE" sz="5400" b="1" dirty="0" smtClean="0">
                    <a:cs typeface="Arial" charset="0"/>
                  </a:rPr>
                  <a:t>für </a:t>
                </a:r>
                <a:r>
                  <a:rPr lang="de-DE" sz="5400" b="1" dirty="0">
                    <a:cs typeface="Arial" charset="0"/>
                  </a:rPr>
                  <a:t>eine Filehosting- und </a:t>
                </a:r>
                <a:r>
                  <a:rPr lang="de-DE" sz="5400" b="1" dirty="0" smtClean="0">
                    <a:cs typeface="Arial" charset="0"/>
                  </a:rPr>
                  <a:t>Kollaborationsplattform </a:t>
                </a:r>
                <a:endParaRPr lang="de-DE" sz="5400" dirty="0">
                  <a:cs typeface="Arial" charset="0"/>
                </a:endParaRPr>
              </a:p>
              <a:p>
                <a:pPr algn="ctr">
                  <a:defRPr/>
                </a:pPr>
                <a:endParaRPr lang="de-DE" altLang="de-DE" sz="5400" b="1" dirty="0" smtClean="0">
                  <a:latin typeface="Helvetica" panose="020B0604020202020204" pitchFamily="34" charset="0"/>
                  <a:ea typeface="+mn-ea"/>
                  <a:cs typeface="Arial" panose="020B0604020202020204" pitchFamily="34" charset="0"/>
                </a:endParaRPr>
              </a:p>
              <a:p>
                <a:pPr algn="ctr">
                  <a:defRPr/>
                </a:pPr>
                <a:endParaRPr lang="de-DE" altLang="de-DE" sz="3000" b="1" dirty="0" smtClean="0">
                  <a:solidFill>
                    <a:schemeClr val="bg1"/>
                  </a:solidFill>
                  <a:latin typeface="Helvetica" panose="020B0604020202020204" pitchFamily="34" charset="0"/>
                  <a:ea typeface="+mn-ea"/>
                  <a:cs typeface="Arial" panose="020B0604020202020204" pitchFamily="34" charset="0"/>
                </a:endParaRPr>
              </a:p>
            </p:txBody>
          </p:sp>
        </p:grpSp>
        <p:sp>
          <p:nvSpPr>
            <p:cNvPr id="12" name="Text Box 405"/>
            <p:cNvSpPr txBox="1">
              <a:spLocks noChangeArrowheads="1"/>
            </p:cNvSpPr>
            <p:nvPr/>
          </p:nvSpPr>
          <p:spPr bwMode="auto">
            <a:xfrm>
              <a:off x="465" y="3732"/>
              <a:ext cx="11879" cy="2632"/>
            </a:xfrm>
            <a:prstGeom prst="rect">
              <a:avLst/>
            </a:prstGeom>
            <a:grp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de-DE" altLang="de-DE" sz="2800" b="1" dirty="0" smtClean="0">
                  <a:solidFill>
                    <a:srgbClr val="333333"/>
                  </a:solidFill>
                  <a:latin typeface="Helvetica" panose="020B0604020202020204" pitchFamily="34" charset="0"/>
                  <a:ea typeface="+mn-ea"/>
                  <a:cs typeface="Times New Roman" panose="02020603050405020304" pitchFamily="18" charset="0"/>
                </a:rPr>
                <a:t>Zusammenfassung</a:t>
              </a:r>
              <a:r>
                <a:rPr lang="de-DE" altLang="de-DE" sz="2800" dirty="0" smtClean="0">
                  <a:solidFill>
                    <a:srgbClr val="333333"/>
                  </a:solidFill>
                  <a:latin typeface="Helvetica" panose="020B0604020202020204" pitchFamily="34" charset="0"/>
                  <a:ea typeface="+mn-ea"/>
                  <a:cs typeface="Times New Roman" panose="02020603050405020304" pitchFamily="18" charset="0"/>
                </a:rPr>
                <a:t>:  </a:t>
              </a:r>
              <a:r>
                <a:rPr lang="de-DE" sz="2800" dirty="0">
                  <a:cs typeface="Arial" charset="0"/>
                </a:rPr>
                <a:t>Filehosting Plattformen sind in der heutigen Zeit </a:t>
              </a:r>
              <a:r>
                <a:rPr lang="de-DE" sz="2800" dirty="0" smtClean="0">
                  <a:cs typeface="Arial" charset="0"/>
                </a:rPr>
                <a:t>allgegenwärtig</a:t>
              </a:r>
              <a:r>
                <a:rPr lang="de-DE" sz="2800" dirty="0">
                  <a:cs typeface="Arial" charset="0"/>
                </a:rPr>
                <a:t>. Ohne einen Zugang zu einem der Allgemein </a:t>
              </a:r>
              <a:r>
                <a:rPr lang="de-DE" sz="2800" dirty="0" smtClean="0">
                  <a:cs typeface="Arial" charset="0"/>
                </a:rPr>
                <a:t>verfügbaren </a:t>
              </a:r>
              <a:r>
                <a:rPr lang="de-DE" sz="2800" dirty="0">
                  <a:cs typeface="Arial" charset="0"/>
                </a:rPr>
                <a:t>Dienste, ist heutzutage eine Zusammenarbeit in einer Gruppe von Menschen, kaum </a:t>
              </a:r>
              <a:r>
                <a:rPr lang="de-DE" sz="2800" dirty="0" smtClean="0">
                  <a:cs typeface="Arial" charset="0"/>
                </a:rPr>
                <a:t>möglich</a:t>
              </a:r>
              <a:r>
                <a:rPr lang="de-DE" sz="2800" dirty="0">
                  <a:cs typeface="Arial" charset="0"/>
                </a:rPr>
                <a:t>. Einige Menschen jedoch haben Bedenken ihre Daten einem Betreiber anzuvertrauen, den sie nicht kontrollieren </a:t>
              </a:r>
              <a:r>
                <a:rPr lang="de-DE" sz="2800" dirty="0" smtClean="0">
                  <a:cs typeface="Arial" charset="0"/>
                </a:rPr>
                <a:t>können</a:t>
              </a:r>
              <a:r>
                <a:rPr lang="de-DE" sz="2800" dirty="0">
                  <a:cs typeface="Arial" charset="0"/>
                </a:rPr>
                <a:t>. Die Angst vor dem Kontrollverlust </a:t>
              </a:r>
              <a:r>
                <a:rPr lang="de-DE" sz="2800" dirty="0" smtClean="0">
                  <a:cs typeface="Arial" charset="0"/>
                </a:rPr>
                <a:t>ermöglicht </a:t>
              </a:r>
              <a:r>
                <a:rPr lang="de-DE" sz="2800" dirty="0">
                  <a:cs typeface="Arial" charset="0"/>
                </a:rPr>
                <a:t>quelloffenen </a:t>
              </a:r>
              <a:r>
                <a:rPr lang="de-DE" sz="2800" dirty="0" smtClean="0">
                  <a:cs typeface="Arial" charset="0"/>
                </a:rPr>
                <a:t>Lösungen </a:t>
              </a:r>
              <a:r>
                <a:rPr lang="de-DE" sz="2800" dirty="0">
                  <a:cs typeface="Arial" charset="0"/>
                </a:rPr>
                <a:t>den Einstieg in diesen Markt. Die vorliegende </a:t>
              </a:r>
              <a:r>
                <a:rPr lang="de-DE" sz="2800" dirty="0" smtClean="0">
                  <a:cs typeface="Arial" charset="0"/>
                </a:rPr>
                <a:t>Arbeit beschäftigt sich mit der Konzeption einer Speicherlösung für eine derartige Software. </a:t>
              </a:r>
              <a:endParaRPr lang="de-DE" sz="2800" dirty="0">
                <a:cs typeface="Arial" charset="0"/>
              </a:endParaRPr>
            </a:p>
          </p:txBody>
        </p:sp>
      </p:grpSp>
      <p:sp>
        <p:nvSpPr>
          <p:cNvPr id="3080" name="Rectangle 710"/>
          <p:cNvSpPr>
            <a:spLocks noChangeArrowheads="1"/>
          </p:cNvSpPr>
          <p:nvPr/>
        </p:nvSpPr>
        <p:spPr bwMode="auto">
          <a:xfrm>
            <a:off x="533400" y="9953625"/>
            <a:ext cx="7920038" cy="381635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17" name="Group 799"/>
          <p:cNvGrpSpPr>
            <a:grpSpLocks/>
          </p:cNvGrpSpPr>
          <p:nvPr/>
        </p:nvGrpSpPr>
        <p:grpSpPr bwMode="auto">
          <a:xfrm>
            <a:off x="525634" y="8873530"/>
            <a:ext cx="7928111" cy="1007492"/>
            <a:chOff x="606" y="5216"/>
            <a:chExt cx="7026" cy="680"/>
          </a:xfrm>
          <a:solidFill>
            <a:srgbClr val="00B0F0"/>
          </a:solidFill>
        </p:grpSpPr>
        <p:sp>
          <p:nvSpPr>
            <p:cNvPr id="1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1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Ziel</a:t>
              </a:r>
            </a:p>
          </p:txBody>
        </p:sp>
      </p:grpSp>
      <p:sp>
        <p:nvSpPr>
          <p:cNvPr id="3082" name="Text Box 720"/>
          <p:cNvSpPr txBox="1">
            <a:spLocks noChangeArrowheads="1"/>
          </p:cNvSpPr>
          <p:nvPr/>
        </p:nvSpPr>
        <p:spPr bwMode="auto">
          <a:xfrm>
            <a:off x="693738" y="10082213"/>
            <a:ext cx="7621587" cy="353434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defRPr/>
            </a:pPr>
            <a:r>
              <a:rPr lang="de-DE" sz="2800" dirty="0" smtClean="0"/>
              <a:t>Das entstandene Konzept kombiniert Ideen aus verschiedenen Applikationen und Technologien um eine optimale Speicherlösung für eine neue Filehosting- und Kollaborationsplattform zu entwickeln. Diese Plattform soll konkurrenzfähig zu kommerziellen Anwendungen wie </a:t>
            </a:r>
            <a:r>
              <a:rPr lang="de-DE" sz="2800" dirty="0" err="1" smtClean="0"/>
              <a:t>Dropbox</a:t>
            </a:r>
            <a:r>
              <a:rPr lang="de-DE" sz="2800" dirty="0" smtClean="0"/>
              <a:t> sein.</a:t>
            </a:r>
          </a:p>
        </p:txBody>
      </p:sp>
      <p:sp>
        <p:nvSpPr>
          <p:cNvPr id="3083" name="Rectangle 710"/>
          <p:cNvSpPr>
            <a:spLocks noChangeArrowheads="1"/>
          </p:cNvSpPr>
          <p:nvPr/>
        </p:nvSpPr>
        <p:spPr bwMode="auto">
          <a:xfrm>
            <a:off x="541066" y="14993590"/>
            <a:ext cx="7905750" cy="1310545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22" name="Group 799"/>
          <p:cNvGrpSpPr>
            <a:grpSpLocks/>
          </p:cNvGrpSpPr>
          <p:nvPr/>
        </p:nvGrpSpPr>
        <p:grpSpPr bwMode="auto">
          <a:xfrm>
            <a:off x="533299" y="13914368"/>
            <a:ext cx="7928112" cy="1007492"/>
            <a:chOff x="606" y="5216"/>
            <a:chExt cx="7026" cy="680"/>
          </a:xfrm>
          <a:solidFill>
            <a:srgbClr val="00B0F0"/>
          </a:solidFill>
        </p:grpSpPr>
        <p:sp>
          <p:nvSpPr>
            <p:cNvPr id="23"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4"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Stand der Technik</a:t>
              </a:r>
            </a:p>
          </p:txBody>
        </p:sp>
      </p:grpSp>
      <p:sp>
        <p:nvSpPr>
          <p:cNvPr id="3085" name="Text Box 720"/>
          <p:cNvSpPr txBox="1">
            <a:spLocks noChangeArrowheads="1"/>
          </p:cNvSpPr>
          <p:nvPr/>
        </p:nvSpPr>
        <p:spPr bwMode="auto">
          <a:xfrm>
            <a:off x="701404" y="15123765"/>
            <a:ext cx="7544518" cy="482700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 </a:t>
            </a:r>
            <a:r>
              <a:rPr lang="de-DE" sz="2800" dirty="0" err="1" smtClean="0">
                <a:latin typeface="Arial Narrow" charset="0"/>
              </a:rPr>
              <a:t>consetetur</a:t>
            </a:r>
            <a:r>
              <a:rPr lang="de-DE" sz="2800" dirty="0" smtClean="0">
                <a:latin typeface="Arial Narrow" charset="0"/>
              </a:rPr>
              <a:t> </a:t>
            </a:r>
            <a:r>
              <a:rPr lang="de-DE" sz="2800" dirty="0" err="1" smtClean="0">
                <a:latin typeface="Arial Narrow" charset="0"/>
              </a:rPr>
              <a:t>sadipscing</a:t>
            </a:r>
            <a:r>
              <a:rPr lang="de-DE" sz="2800" dirty="0" smtClean="0">
                <a:latin typeface="Arial Narrow" charset="0"/>
              </a:rPr>
              <a:t> </a:t>
            </a:r>
            <a:r>
              <a:rPr lang="de-DE" sz="2800" dirty="0" err="1" smtClean="0">
                <a:latin typeface="Arial Narrow" charset="0"/>
              </a:rPr>
              <a:t>elitr</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nonumy</a:t>
            </a:r>
            <a:r>
              <a:rPr lang="de-DE" sz="2800" dirty="0" smtClean="0">
                <a:latin typeface="Arial Narrow" charset="0"/>
              </a:rPr>
              <a:t> </a:t>
            </a:r>
            <a:r>
              <a:rPr lang="de-DE" sz="2800" dirty="0" err="1" smtClean="0">
                <a:latin typeface="Arial Narrow" charset="0"/>
              </a:rPr>
              <a:t>eirmod</a:t>
            </a:r>
            <a:r>
              <a:rPr lang="de-DE" sz="2800" dirty="0" smtClean="0">
                <a:latin typeface="Arial Narrow" charset="0"/>
              </a:rPr>
              <a:t> </a:t>
            </a:r>
            <a:r>
              <a:rPr lang="de-DE" sz="2800" dirty="0" err="1" smtClean="0">
                <a:latin typeface="Arial Narrow" charset="0"/>
              </a:rPr>
              <a:t>tempor</a:t>
            </a:r>
            <a:r>
              <a:rPr lang="de-DE" sz="2800" dirty="0" smtClean="0">
                <a:latin typeface="Arial Narrow" charset="0"/>
              </a:rPr>
              <a:t> </a:t>
            </a:r>
            <a:r>
              <a:rPr lang="de-DE" sz="2800" dirty="0" err="1" smtClean="0">
                <a:latin typeface="Arial Narrow" charset="0"/>
              </a:rPr>
              <a:t>invidunt</a:t>
            </a:r>
            <a:r>
              <a:rPr lang="de-DE" sz="2800" dirty="0" smtClean="0">
                <a:latin typeface="Arial Narrow" charset="0"/>
              </a:rPr>
              <a:t> </a:t>
            </a:r>
            <a:r>
              <a:rPr lang="de-DE" sz="2800" dirty="0" err="1" smtClean="0">
                <a:latin typeface="Arial Narrow" charset="0"/>
              </a:rPr>
              <a:t>ut</a:t>
            </a:r>
            <a:r>
              <a:rPr lang="de-DE" sz="2800" dirty="0" smtClean="0">
                <a:latin typeface="Arial Narrow" charset="0"/>
              </a:rPr>
              <a:t> </a:t>
            </a:r>
            <a:r>
              <a:rPr lang="de-DE" sz="2800" dirty="0" err="1" smtClean="0">
                <a:latin typeface="Arial Narrow" charset="0"/>
              </a:rPr>
              <a:t>labore</a:t>
            </a:r>
            <a:r>
              <a:rPr lang="de-DE" sz="2800" dirty="0" smtClean="0">
                <a:latin typeface="Arial Narrow" charset="0"/>
              </a:rPr>
              <a:t> et </a:t>
            </a:r>
            <a:r>
              <a:rPr lang="de-DE" sz="2800" dirty="0" err="1" smtClean="0">
                <a:latin typeface="Arial Narrow" charset="0"/>
              </a:rPr>
              <a:t>dolore</a:t>
            </a:r>
            <a:r>
              <a:rPr lang="de-DE" sz="2800" dirty="0" smtClean="0">
                <a:latin typeface="Arial Narrow" charset="0"/>
              </a:rPr>
              <a:t> magna </a:t>
            </a:r>
            <a:r>
              <a:rPr lang="de-DE" sz="2800" dirty="0" err="1" smtClean="0">
                <a:latin typeface="Arial Narrow" charset="0"/>
              </a:rPr>
              <a:t>aliquyam</a:t>
            </a:r>
            <a:r>
              <a:rPr lang="de-DE" sz="2800" dirty="0" smtClean="0">
                <a:latin typeface="Arial Narrow" charset="0"/>
              </a:rPr>
              <a:t> </a:t>
            </a:r>
            <a:r>
              <a:rPr lang="de-DE" sz="2800" dirty="0" err="1" smtClean="0">
                <a:latin typeface="Arial Narrow" charset="0"/>
              </a:rPr>
              <a:t>erat</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voluptua</a:t>
            </a:r>
            <a:r>
              <a:rPr lang="de-DE" sz="2800" dirty="0" smtClean="0">
                <a:latin typeface="Arial Narrow" charset="0"/>
              </a:rPr>
              <a:t>. </a:t>
            </a:r>
            <a:r>
              <a:rPr lang="de-DE" sz="2800" dirty="0" err="1" smtClean="0">
                <a:latin typeface="Arial Narrow" charset="0"/>
              </a:rPr>
              <a:t>At</a:t>
            </a:r>
            <a:r>
              <a:rPr lang="de-DE" sz="2800" dirty="0" smtClean="0">
                <a:latin typeface="Arial Narrow" charset="0"/>
              </a:rPr>
              <a:t> </a:t>
            </a:r>
            <a:r>
              <a:rPr lang="de-DE" sz="2800" dirty="0" err="1" smtClean="0">
                <a:latin typeface="Arial Narrow" charset="0"/>
              </a:rPr>
              <a:t>vero</a:t>
            </a:r>
            <a:r>
              <a:rPr lang="de-DE" sz="2800" dirty="0" smtClean="0">
                <a:latin typeface="Arial Narrow" charset="0"/>
              </a:rPr>
              <a:t> </a:t>
            </a:r>
            <a:r>
              <a:rPr lang="de-DE" sz="2800" dirty="0" err="1" smtClean="0">
                <a:latin typeface="Arial Narrow" charset="0"/>
              </a:rPr>
              <a:t>eos</a:t>
            </a:r>
            <a:r>
              <a:rPr lang="de-DE" sz="2800" dirty="0" smtClean="0">
                <a:latin typeface="Arial Narrow" charset="0"/>
              </a:rPr>
              <a:t> et </a:t>
            </a:r>
            <a:r>
              <a:rPr lang="de-DE" sz="2800" dirty="0" err="1" smtClean="0">
                <a:latin typeface="Arial Narrow" charset="0"/>
              </a:rPr>
              <a:t>accusam</a:t>
            </a:r>
            <a:r>
              <a:rPr lang="de-DE" sz="2800" dirty="0" smtClean="0">
                <a:latin typeface="Arial Narrow" charset="0"/>
              </a:rPr>
              <a:t> et </a:t>
            </a:r>
            <a:r>
              <a:rPr lang="de-DE" sz="2800" dirty="0" err="1" smtClean="0">
                <a:latin typeface="Arial Narrow" charset="0"/>
              </a:rPr>
              <a:t>justo</a:t>
            </a:r>
            <a:r>
              <a:rPr lang="de-DE" sz="2800" dirty="0" smtClean="0">
                <a:latin typeface="Arial Narrow" charset="0"/>
              </a:rPr>
              <a:t> </a:t>
            </a:r>
            <a:r>
              <a:rPr lang="de-DE" sz="2800" dirty="0" err="1" smtClean="0">
                <a:latin typeface="Arial Narrow" charset="0"/>
              </a:rPr>
              <a:t>duo</a:t>
            </a:r>
            <a:r>
              <a:rPr lang="de-DE" sz="2800" dirty="0" smtClean="0">
                <a:latin typeface="Arial Narrow" charset="0"/>
              </a:rPr>
              <a:t> </a:t>
            </a:r>
            <a:r>
              <a:rPr lang="de-DE" sz="2800" dirty="0" err="1" smtClean="0">
                <a:latin typeface="Arial Narrow" charset="0"/>
              </a:rPr>
              <a:t>dolores</a:t>
            </a:r>
            <a:r>
              <a:rPr lang="de-DE" sz="2800" dirty="0" smtClean="0">
                <a:latin typeface="Arial Narrow" charset="0"/>
              </a:rPr>
              <a:t> et </a:t>
            </a:r>
            <a:r>
              <a:rPr lang="de-DE" sz="2800" dirty="0" err="1" smtClean="0">
                <a:latin typeface="Arial Narrow" charset="0"/>
              </a:rPr>
              <a:t>ea</a:t>
            </a:r>
            <a:r>
              <a:rPr lang="de-DE" sz="2800" dirty="0" smtClean="0">
                <a:latin typeface="Arial Narrow" charset="0"/>
              </a:rPr>
              <a:t> </a:t>
            </a:r>
            <a:r>
              <a:rPr lang="de-DE" sz="2800" dirty="0" err="1" smtClean="0">
                <a:latin typeface="Arial Narrow" charset="0"/>
              </a:rPr>
              <a:t>rebum</a:t>
            </a:r>
            <a:r>
              <a:rPr lang="de-DE" sz="2800" dirty="0" smtClean="0">
                <a:latin typeface="Arial Narrow" charset="0"/>
              </a:rPr>
              <a:t>. Stet </a:t>
            </a:r>
            <a:r>
              <a:rPr lang="de-DE" sz="2800" dirty="0" err="1" smtClean="0">
                <a:latin typeface="Arial Narrow" charset="0"/>
              </a:rPr>
              <a:t>clita</a:t>
            </a:r>
            <a:r>
              <a:rPr lang="de-DE" sz="2800" dirty="0" smtClean="0">
                <a:latin typeface="Arial Narrow" charset="0"/>
              </a:rPr>
              <a:t> </a:t>
            </a:r>
            <a:r>
              <a:rPr lang="de-DE" sz="2800" dirty="0" err="1" smtClean="0">
                <a:latin typeface="Arial Narrow" charset="0"/>
              </a:rPr>
              <a:t>kasd</a:t>
            </a:r>
            <a:r>
              <a:rPr lang="de-DE" sz="2800" dirty="0" smtClean="0">
                <a:latin typeface="Arial Narrow" charset="0"/>
              </a:rPr>
              <a:t> </a:t>
            </a:r>
            <a:r>
              <a:rPr lang="de-DE" sz="2800" dirty="0" err="1" smtClean="0">
                <a:latin typeface="Arial Narrow" charset="0"/>
              </a:rPr>
              <a:t>gubergren</a:t>
            </a:r>
            <a:r>
              <a:rPr lang="de-DE" sz="2800" dirty="0" smtClean="0">
                <a:latin typeface="Arial Narrow" charset="0"/>
              </a:rPr>
              <a:t>, </a:t>
            </a:r>
            <a:r>
              <a:rPr lang="de-DE" sz="2800" dirty="0" err="1" smtClean="0">
                <a:latin typeface="Arial Narrow" charset="0"/>
              </a:rPr>
              <a:t>no</a:t>
            </a:r>
            <a:r>
              <a:rPr lang="de-DE" sz="2800" dirty="0" smtClean="0">
                <a:latin typeface="Arial Narrow" charset="0"/>
              </a:rPr>
              <a:t> </a:t>
            </a:r>
            <a:r>
              <a:rPr lang="de-DE" sz="2800" dirty="0" err="1" smtClean="0">
                <a:latin typeface="Arial Narrow" charset="0"/>
              </a:rPr>
              <a:t>sea</a:t>
            </a:r>
            <a:r>
              <a:rPr lang="de-DE" sz="2800" dirty="0" smtClean="0">
                <a:latin typeface="Arial Narrow" charset="0"/>
              </a:rPr>
              <a:t> </a:t>
            </a:r>
            <a:r>
              <a:rPr lang="de-DE" sz="2800" dirty="0" err="1" smtClean="0">
                <a:latin typeface="Arial Narrow" charset="0"/>
              </a:rPr>
              <a:t>takimata</a:t>
            </a:r>
            <a:r>
              <a:rPr lang="de-DE" sz="2800" dirty="0" smtClean="0">
                <a:latin typeface="Arial Narrow" charset="0"/>
              </a:rPr>
              <a:t> sanctus </a:t>
            </a:r>
            <a:r>
              <a:rPr lang="de-DE" sz="2800" dirty="0" err="1" smtClean="0">
                <a:latin typeface="Arial Narrow" charset="0"/>
              </a:rPr>
              <a:t>est</a:t>
            </a:r>
            <a:r>
              <a:rPr lang="de-DE" sz="2800" dirty="0" smtClean="0">
                <a:latin typeface="Arial Narrow" charset="0"/>
              </a:rPr>
              <a:t> </a:t>
            </a: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 </a:t>
            </a: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 </a:t>
            </a:r>
            <a:r>
              <a:rPr lang="de-DE" sz="2800" dirty="0" err="1" smtClean="0">
                <a:latin typeface="Arial Narrow" charset="0"/>
              </a:rPr>
              <a:t>consetetur</a:t>
            </a:r>
            <a:r>
              <a:rPr lang="de-DE" sz="2800" dirty="0" smtClean="0">
                <a:latin typeface="Arial Narrow" charset="0"/>
              </a:rPr>
              <a:t> </a:t>
            </a:r>
            <a:r>
              <a:rPr lang="de-DE" sz="2800" dirty="0" err="1" smtClean="0">
                <a:latin typeface="Arial Narrow" charset="0"/>
              </a:rPr>
              <a:t>sadipscing</a:t>
            </a:r>
            <a:r>
              <a:rPr lang="de-DE" sz="2800" dirty="0" smtClean="0">
                <a:latin typeface="Arial Narrow" charset="0"/>
              </a:rPr>
              <a:t> </a:t>
            </a:r>
            <a:r>
              <a:rPr lang="de-DE" sz="2800" dirty="0" err="1" smtClean="0">
                <a:latin typeface="Arial Narrow" charset="0"/>
              </a:rPr>
              <a:t>elitr</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smtClean="0">
                <a:latin typeface="Arial Narrow" charset="0"/>
              </a:rPr>
              <a:t>non	</a:t>
            </a:r>
            <a:r>
              <a:rPr lang="de-DE" sz="2800" dirty="0" err="1" smtClean="0">
                <a:latin typeface="Arial Narrow" charset="0"/>
              </a:rPr>
              <a:t>umy</a:t>
            </a:r>
            <a:r>
              <a:rPr lang="de-DE" sz="2800" dirty="0" smtClean="0">
                <a:latin typeface="Arial Narrow" charset="0"/>
              </a:rPr>
              <a:t> </a:t>
            </a:r>
            <a:r>
              <a:rPr lang="de-DE" sz="2800" dirty="0" err="1" smtClean="0">
                <a:latin typeface="Arial Narrow" charset="0"/>
              </a:rPr>
              <a:t>eirmod</a:t>
            </a:r>
            <a:r>
              <a:rPr lang="de-DE" sz="2800" dirty="0" smtClean="0">
                <a:latin typeface="Arial Narrow" charset="0"/>
              </a:rPr>
              <a:t> </a:t>
            </a:r>
            <a:r>
              <a:rPr lang="de-DE" sz="2800" dirty="0" err="1" smtClean="0">
                <a:latin typeface="Arial Narrow" charset="0"/>
              </a:rPr>
              <a:t>tempor</a:t>
            </a:r>
            <a:r>
              <a:rPr lang="de-DE" sz="2800" dirty="0" smtClean="0">
                <a:latin typeface="Arial Narrow" charset="0"/>
              </a:rPr>
              <a:t> </a:t>
            </a:r>
            <a:r>
              <a:rPr lang="de-DE" sz="2800" dirty="0" err="1" smtClean="0">
                <a:latin typeface="Arial Narrow" charset="0"/>
              </a:rPr>
              <a:t>invidunt</a:t>
            </a:r>
            <a:r>
              <a:rPr lang="de-DE" sz="2800" dirty="0" smtClean="0">
                <a:latin typeface="Arial Narrow" charset="0"/>
              </a:rPr>
              <a:t> </a:t>
            </a:r>
            <a:r>
              <a:rPr lang="de-DE" sz="2800" dirty="0" err="1" smtClean="0">
                <a:latin typeface="Arial Narrow" charset="0"/>
              </a:rPr>
              <a:t>ut</a:t>
            </a:r>
            <a:r>
              <a:rPr lang="de-DE" sz="2800" dirty="0" smtClean="0">
                <a:latin typeface="Arial Narrow" charset="0"/>
              </a:rPr>
              <a:t> </a:t>
            </a:r>
            <a:r>
              <a:rPr lang="de-DE" sz="2800" dirty="0" err="1" smtClean="0">
                <a:latin typeface="Arial Narrow" charset="0"/>
              </a:rPr>
              <a:t>labore</a:t>
            </a:r>
            <a:r>
              <a:rPr lang="de-DE" sz="2800" dirty="0" smtClean="0">
                <a:latin typeface="Arial Narrow" charset="0"/>
              </a:rPr>
              <a:t> et </a:t>
            </a:r>
            <a:r>
              <a:rPr lang="de-DE" sz="2800" dirty="0" err="1" smtClean="0">
                <a:latin typeface="Arial Narrow" charset="0"/>
              </a:rPr>
              <a:t>dolore</a:t>
            </a:r>
            <a:r>
              <a:rPr lang="de-DE" sz="2800" dirty="0" smtClean="0">
                <a:latin typeface="Arial Narrow" charset="0"/>
              </a:rPr>
              <a:t> magna </a:t>
            </a:r>
            <a:r>
              <a:rPr lang="de-DE" sz="2800" dirty="0" err="1" smtClean="0">
                <a:latin typeface="Arial Narrow" charset="0"/>
              </a:rPr>
              <a:t>aliquyam</a:t>
            </a:r>
            <a:r>
              <a:rPr lang="de-DE" sz="2800" dirty="0" smtClean="0">
                <a:latin typeface="Arial Narrow" charset="0"/>
              </a:rPr>
              <a:t> </a:t>
            </a:r>
            <a:r>
              <a:rPr lang="de-DE" sz="2800" dirty="0" err="1" smtClean="0">
                <a:latin typeface="Arial Narrow" charset="0"/>
              </a:rPr>
              <a:t>erat</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voluptua</a:t>
            </a:r>
            <a:r>
              <a:rPr lang="de-DE" sz="2800" dirty="0" smtClean="0">
                <a:latin typeface="Arial Narrow" charset="0"/>
              </a:rPr>
              <a:t>. </a:t>
            </a:r>
            <a:r>
              <a:rPr lang="de-DE" sz="2800" dirty="0" err="1" smtClean="0">
                <a:latin typeface="Arial Narrow" charset="0"/>
              </a:rPr>
              <a:t>At</a:t>
            </a:r>
            <a:r>
              <a:rPr lang="de-DE" sz="2800" dirty="0" smtClean="0">
                <a:latin typeface="Arial Narrow" charset="0"/>
              </a:rPr>
              <a:t> </a:t>
            </a:r>
            <a:r>
              <a:rPr lang="de-DE" sz="2800" dirty="0" err="1" smtClean="0">
                <a:latin typeface="Arial Narrow" charset="0"/>
              </a:rPr>
              <a:t>vero</a:t>
            </a:r>
            <a:r>
              <a:rPr lang="de-DE" sz="2800" dirty="0" smtClean="0">
                <a:latin typeface="Arial Narrow" charset="0"/>
              </a:rPr>
              <a:t> </a:t>
            </a:r>
            <a:r>
              <a:rPr lang="de-DE" sz="2800" dirty="0" err="1" smtClean="0">
                <a:latin typeface="Arial Narrow" charset="0"/>
              </a:rPr>
              <a:t>eos</a:t>
            </a:r>
            <a:r>
              <a:rPr lang="de-DE" sz="2800" dirty="0" smtClean="0">
                <a:latin typeface="Arial Narrow" charset="0"/>
              </a:rPr>
              <a:t> et </a:t>
            </a:r>
            <a:r>
              <a:rPr lang="de-DE" sz="2800" dirty="0" err="1" smtClean="0">
                <a:latin typeface="Arial Narrow" charset="0"/>
              </a:rPr>
              <a:t>accusam</a:t>
            </a:r>
            <a:r>
              <a:rPr lang="de-DE" sz="2800" dirty="0" smtClean="0">
                <a:latin typeface="Arial Narrow" charset="0"/>
              </a:rPr>
              <a:t> et </a:t>
            </a:r>
            <a:r>
              <a:rPr lang="de-DE" sz="2800" dirty="0" err="1" smtClean="0">
                <a:latin typeface="Arial Narrow" charset="0"/>
              </a:rPr>
              <a:t>justo</a:t>
            </a:r>
            <a:r>
              <a:rPr lang="de-DE" sz="2800" dirty="0" smtClean="0">
                <a:latin typeface="Arial Narrow" charset="0"/>
              </a:rPr>
              <a:t> </a:t>
            </a:r>
            <a:r>
              <a:rPr lang="de-DE" sz="2800" dirty="0" err="1" smtClean="0">
                <a:latin typeface="Arial Narrow" charset="0"/>
              </a:rPr>
              <a:t>duo</a:t>
            </a:r>
            <a:r>
              <a:rPr lang="de-DE" sz="2800" dirty="0" smtClean="0">
                <a:latin typeface="Arial Narrow" charset="0"/>
              </a:rPr>
              <a:t> </a:t>
            </a:r>
            <a:r>
              <a:rPr lang="de-DE" sz="2800" dirty="0" err="1" smtClean="0">
                <a:latin typeface="Arial Narrow" charset="0"/>
              </a:rPr>
              <a:t>dolores</a:t>
            </a:r>
            <a:r>
              <a:rPr lang="de-DE" sz="2800" dirty="0" smtClean="0">
                <a:latin typeface="Arial Narrow" charset="0"/>
              </a:rPr>
              <a:t> et </a:t>
            </a:r>
            <a:r>
              <a:rPr lang="de-DE" sz="2800" dirty="0" err="1" smtClean="0">
                <a:latin typeface="Arial Narrow" charset="0"/>
              </a:rPr>
              <a:t>ea</a:t>
            </a:r>
            <a:r>
              <a:rPr lang="de-DE" sz="2800" dirty="0" smtClean="0">
                <a:latin typeface="Arial Narrow" charset="0"/>
              </a:rPr>
              <a:t> </a:t>
            </a:r>
            <a:r>
              <a:rPr lang="de-DE" sz="2800" dirty="0" err="1" smtClean="0">
                <a:latin typeface="Arial Narrow" charset="0"/>
              </a:rPr>
              <a:t>rebum</a:t>
            </a:r>
            <a:r>
              <a:rPr lang="de-DE" sz="2800" dirty="0" smtClean="0">
                <a:latin typeface="Arial Narrow" charset="0"/>
              </a:rPr>
              <a:t>. Stet </a:t>
            </a:r>
            <a:r>
              <a:rPr lang="de-DE" sz="2800" dirty="0" err="1" smtClean="0">
                <a:latin typeface="Arial Narrow" charset="0"/>
              </a:rPr>
              <a:t>clita</a:t>
            </a:r>
            <a:r>
              <a:rPr lang="de-DE" sz="2800" dirty="0" smtClean="0">
                <a:latin typeface="Arial Narrow" charset="0"/>
              </a:rPr>
              <a:t> </a:t>
            </a:r>
            <a:r>
              <a:rPr lang="de-DE" sz="2800" dirty="0" err="1" smtClean="0">
                <a:latin typeface="Arial Narrow" charset="0"/>
              </a:rPr>
              <a:t>kasd</a:t>
            </a:r>
            <a:r>
              <a:rPr lang="de-DE" sz="2800" dirty="0" smtClean="0">
                <a:latin typeface="Arial Narrow" charset="0"/>
              </a:rPr>
              <a:t> </a:t>
            </a:r>
            <a:r>
              <a:rPr lang="de-DE" sz="2800" dirty="0" err="1" smtClean="0">
                <a:latin typeface="Arial Narrow" charset="0"/>
              </a:rPr>
              <a:t>gubergren</a:t>
            </a:r>
            <a:r>
              <a:rPr lang="de-DE" sz="2800" dirty="0" smtClean="0">
                <a:latin typeface="Arial Narrow" charset="0"/>
              </a:rPr>
              <a:t>, </a:t>
            </a:r>
            <a:r>
              <a:rPr lang="de-DE" sz="2800" dirty="0" err="1" smtClean="0">
                <a:latin typeface="Arial Narrow" charset="0"/>
              </a:rPr>
              <a:t>no</a:t>
            </a:r>
            <a:r>
              <a:rPr lang="de-DE" sz="2800" dirty="0" smtClean="0">
                <a:latin typeface="Arial Narrow" charset="0"/>
              </a:rPr>
              <a:t> </a:t>
            </a:r>
            <a:r>
              <a:rPr lang="de-DE" sz="2800" dirty="0" err="1" smtClean="0">
                <a:latin typeface="Arial Narrow" charset="0"/>
              </a:rPr>
              <a:t>sea</a:t>
            </a:r>
            <a:r>
              <a:rPr lang="de-DE" sz="2800" dirty="0" smtClean="0">
                <a:latin typeface="Arial Narrow" charset="0"/>
              </a:rPr>
              <a:t> </a:t>
            </a:r>
            <a:r>
              <a:rPr lang="de-DE" sz="2800" dirty="0" err="1" smtClean="0">
                <a:latin typeface="Arial Narrow" charset="0"/>
              </a:rPr>
              <a:t>takimata</a:t>
            </a:r>
            <a:r>
              <a:rPr lang="de-DE" sz="2800" dirty="0" smtClean="0">
                <a:latin typeface="Arial Narrow" charset="0"/>
              </a:rPr>
              <a:t> sanctus </a:t>
            </a:r>
            <a:r>
              <a:rPr lang="de-DE" sz="2800" dirty="0" err="1" smtClean="0">
                <a:latin typeface="Arial Narrow" charset="0"/>
              </a:rPr>
              <a:t>est</a:t>
            </a:r>
            <a:r>
              <a:rPr lang="de-DE" sz="2800" dirty="0" smtClean="0">
                <a:latin typeface="Arial Narrow" charset="0"/>
              </a:rPr>
              <a:t> </a:t>
            </a: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a:t>
            </a:r>
          </a:p>
        </p:txBody>
      </p:sp>
      <p:sp>
        <p:nvSpPr>
          <p:cNvPr id="3086" name="Rectangle 710"/>
          <p:cNvSpPr>
            <a:spLocks noChangeArrowheads="1"/>
          </p:cNvSpPr>
          <p:nvPr/>
        </p:nvSpPr>
        <p:spPr bwMode="auto">
          <a:xfrm>
            <a:off x="8561388" y="9972675"/>
            <a:ext cx="12536487" cy="955675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27" name="Group 799"/>
          <p:cNvGrpSpPr>
            <a:grpSpLocks/>
          </p:cNvGrpSpPr>
          <p:nvPr/>
        </p:nvGrpSpPr>
        <p:grpSpPr bwMode="auto">
          <a:xfrm>
            <a:off x="8552805" y="8873530"/>
            <a:ext cx="12546522" cy="1007492"/>
            <a:chOff x="606" y="5216"/>
            <a:chExt cx="7026" cy="680"/>
          </a:xfrm>
          <a:solidFill>
            <a:srgbClr val="00B0F0"/>
          </a:solidFill>
        </p:grpSpPr>
        <p:sp>
          <p:nvSpPr>
            <p:cNvPr id="2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Ergebnisse</a:t>
              </a:r>
            </a:p>
          </p:txBody>
        </p:sp>
      </p:grpSp>
      <p:sp>
        <p:nvSpPr>
          <p:cNvPr id="3088" name="Text Box 720"/>
          <p:cNvSpPr txBox="1">
            <a:spLocks noChangeArrowheads="1"/>
          </p:cNvSpPr>
          <p:nvPr/>
        </p:nvSpPr>
        <p:spPr bwMode="auto">
          <a:xfrm>
            <a:off x="8664575" y="10010775"/>
            <a:ext cx="12326938" cy="353434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r>
              <a:rPr lang="de-DE" sz="2800" dirty="0"/>
              <a:t>Das Ergebnis dieser Arbeit ist ein Konzept </a:t>
            </a:r>
            <a:r>
              <a:rPr lang="de-DE" sz="2800" dirty="0" smtClean="0"/>
              <a:t>für </a:t>
            </a:r>
            <a:r>
              <a:rPr lang="de-DE" sz="2800" dirty="0"/>
              <a:t>eine verteilte Datenhaltung. Diese </a:t>
            </a:r>
            <a:r>
              <a:rPr lang="de-DE" sz="2800" dirty="0" smtClean="0"/>
              <a:t>Speicherlösung </a:t>
            </a:r>
            <a:r>
              <a:rPr lang="de-DE" sz="2800" dirty="0"/>
              <a:t>ist </a:t>
            </a:r>
            <a:r>
              <a:rPr lang="de-DE" sz="2800" dirty="0" smtClean="0"/>
              <a:t>unabhängig </a:t>
            </a:r>
            <a:r>
              <a:rPr lang="de-DE" sz="2800" dirty="0"/>
              <a:t>von der Anwendung, in der sie integriert ist. Als Beweis </a:t>
            </a:r>
            <a:r>
              <a:rPr lang="de-DE" sz="2800" dirty="0" smtClean="0"/>
              <a:t>für </a:t>
            </a:r>
            <a:r>
              <a:rPr lang="de-DE" sz="2800" dirty="0"/>
              <a:t>die </a:t>
            </a:r>
            <a:r>
              <a:rPr lang="de-DE" sz="2800" dirty="0" smtClean="0"/>
              <a:t>Funktionstüchtigkeit </a:t>
            </a:r>
            <a:r>
              <a:rPr lang="de-DE" sz="2800" dirty="0"/>
              <a:t>dieses Konzeptes, wurde ein einfacher Prototyp entwickelt. Er implementiert neben den wichtigsten Komponenten des Konzeptes, auch eine Plattform und einen Client, um Dateien aus einem lokalen Ordner mit der Plattform zu </a:t>
            </a:r>
            <a:r>
              <a:rPr lang="de-DE" sz="2800" dirty="0" smtClean="0"/>
              <a:t>synchronisieren. Über </a:t>
            </a:r>
            <a:r>
              <a:rPr lang="de-DE" sz="2800" dirty="0"/>
              <a:t>definierte Schnittstellen werden diese Daten auf den vorher konfigurierten Servern verteilt. </a:t>
            </a:r>
          </a:p>
        </p:txBody>
      </p:sp>
      <p:sp>
        <p:nvSpPr>
          <p:cNvPr id="3089" name="Rectangle 710"/>
          <p:cNvSpPr>
            <a:spLocks noChangeArrowheads="1"/>
          </p:cNvSpPr>
          <p:nvPr/>
        </p:nvSpPr>
        <p:spPr bwMode="auto">
          <a:xfrm>
            <a:off x="8561388" y="20756563"/>
            <a:ext cx="12536487" cy="4681537"/>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2" name="Group 799"/>
          <p:cNvGrpSpPr>
            <a:grpSpLocks/>
          </p:cNvGrpSpPr>
          <p:nvPr/>
        </p:nvGrpSpPr>
        <p:grpSpPr bwMode="auto">
          <a:xfrm>
            <a:off x="8553450" y="19677063"/>
            <a:ext cx="12546013" cy="1828800"/>
            <a:chOff x="606" y="5216"/>
            <a:chExt cx="7026" cy="1234"/>
          </a:xfrm>
        </p:grpSpPr>
        <p:sp>
          <p:nvSpPr>
            <p:cNvPr id="3095" name="Rectangle 718"/>
            <p:cNvSpPr>
              <a:spLocks noChangeArrowheads="1"/>
            </p:cNvSpPr>
            <p:nvPr/>
          </p:nvSpPr>
          <p:spPr bwMode="auto">
            <a:xfrm>
              <a:off x="606" y="5216"/>
              <a:ext cx="7026" cy="680"/>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de-DE">
                <a:cs typeface="Arial" charset="0"/>
              </a:endParaRPr>
            </a:p>
          </p:txBody>
        </p:sp>
        <p:sp>
          <p:nvSpPr>
            <p:cNvPr id="3096" name="Text Box 719"/>
            <p:cNvSpPr txBox="1">
              <a:spLocks noChangeArrowheads="1"/>
            </p:cNvSpPr>
            <p:nvPr/>
          </p:nvSpPr>
          <p:spPr bwMode="auto">
            <a:xfrm>
              <a:off x="834" y="5352"/>
              <a:ext cx="6486" cy="10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spcBef>
                  <a:spcPct val="50000"/>
                </a:spcBef>
                <a:defRPr/>
              </a:pPr>
              <a:r>
                <a:rPr lang="de-DE" sz="4000" b="1" smtClean="0">
                  <a:solidFill>
                    <a:schemeClr val="bg1"/>
                  </a:solidFill>
                  <a:latin typeface="Helvetica" charset="0"/>
                </a:rPr>
                <a:t>Diskussion der Ergebnisse / Ausblick</a:t>
              </a:r>
            </a:p>
            <a:p>
              <a:pPr algn="ctr">
                <a:spcBef>
                  <a:spcPct val="50000"/>
                </a:spcBef>
                <a:defRPr/>
              </a:pPr>
              <a:endParaRPr lang="de-DE" sz="4000" b="1" smtClean="0">
                <a:solidFill>
                  <a:schemeClr val="bg1"/>
                </a:solidFill>
                <a:latin typeface="Helvetica" charset="0"/>
              </a:endParaRPr>
            </a:p>
          </p:txBody>
        </p:sp>
      </p:grpSp>
      <p:sp>
        <p:nvSpPr>
          <p:cNvPr id="3091" name="Rectangle 710"/>
          <p:cNvSpPr>
            <a:spLocks noChangeArrowheads="1"/>
          </p:cNvSpPr>
          <p:nvPr/>
        </p:nvSpPr>
        <p:spPr bwMode="auto">
          <a:xfrm>
            <a:off x="8596313" y="26755725"/>
            <a:ext cx="12538075" cy="1317625"/>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37" name="Group 799"/>
          <p:cNvGrpSpPr>
            <a:grpSpLocks/>
          </p:cNvGrpSpPr>
          <p:nvPr/>
        </p:nvGrpSpPr>
        <p:grpSpPr bwMode="auto">
          <a:xfrm>
            <a:off x="8588832" y="25676738"/>
            <a:ext cx="12546522" cy="1007492"/>
            <a:chOff x="606" y="5216"/>
            <a:chExt cx="7026" cy="680"/>
          </a:xfrm>
          <a:solidFill>
            <a:srgbClr val="00B0F0"/>
          </a:solidFill>
        </p:grpSpPr>
        <p:sp>
          <p:nvSpPr>
            <p:cNvPr id="3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3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Literatur</a:t>
              </a:r>
            </a:p>
          </p:txBody>
        </p:sp>
      </p:grpSp>
      <p:sp>
        <p:nvSpPr>
          <p:cNvPr id="3093" name="Text Box 720"/>
          <p:cNvSpPr txBox="1">
            <a:spLocks noChangeArrowheads="1"/>
          </p:cNvSpPr>
          <p:nvPr/>
        </p:nvSpPr>
        <p:spPr bwMode="auto">
          <a:xfrm>
            <a:off x="8677275" y="20826413"/>
            <a:ext cx="12326938" cy="310356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smtClean="0">
                <a:latin typeface="Arial Narrow" charset="0"/>
              </a:rPr>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p:txBody>
      </p:sp>
      <p:sp>
        <p:nvSpPr>
          <p:cNvPr id="3094" name="Text Box 720"/>
          <p:cNvSpPr txBox="1">
            <a:spLocks noChangeArrowheads="1"/>
          </p:cNvSpPr>
          <p:nvPr/>
        </p:nvSpPr>
        <p:spPr bwMode="auto">
          <a:xfrm>
            <a:off x="8677275" y="26833513"/>
            <a:ext cx="12326938" cy="51752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smtClean="0">
                <a:latin typeface="Arial Narrow" charset="0"/>
              </a:rPr>
              <a:t>Literatur</a:t>
            </a:r>
          </a:p>
        </p:txBody>
      </p:sp>
      <p:pic>
        <p:nvPicPr>
          <p:cNvPr id="3" name="Bild 2" descr="1398886670_519841-53_Cloud_Reloa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66875" y="2968625"/>
            <a:ext cx="65024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sterPlakate2_Rauten">
  <a:themeElements>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Plakate2_Raute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Plakate2_Raut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Plakate2_Raut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Plakate2_Raut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Plakate2_Raut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Plakate2_Raut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Plakate2_Raut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Plakate2_Raut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Plakate2_Raut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Plakate2_Raut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Plakate2_Raut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Plakate2_Raut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MasterPlakate2_Rauten</Template>
  <TotalTime>0</TotalTime>
  <Words>429</Words>
  <Application>Microsoft Macintosh PowerPoint</Application>
  <PresentationFormat>Benutzerdefiniert</PresentationFormat>
  <Paragraphs>19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MasterPlakate2_Rauten</vt:lpstr>
      <vt:lpstr>PowerPoint-Präsentation</vt:lpstr>
    </vt:vector>
  </TitlesOfParts>
  <Company>fachhochschule vorarlberg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Stolz Ingrid</dc:creator>
  <cp:lastModifiedBy>Johannes Wachter</cp:lastModifiedBy>
  <cp:revision>18</cp:revision>
  <cp:lastPrinted>2009-06-03T08:16:41Z</cp:lastPrinted>
  <dcterms:created xsi:type="dcterms:W3CDTF">2010-02-05T13:26:50Z</dcterms:created>
  <dcterms:modified xsi:type="dcterms:W3CDTF">2015-07-07T19:01:02Z</dcterms:modified>
</cp:coreProperties>
</file>