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1"/>
          <a:sy d="100" n="91"/>
        </p:scale>
        <p:origin x="102" y="27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6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0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48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0334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.data.gov/dataset/nypd-shooting-incident-data-historic" TargetMode="External" /><Relationship Id="rId3" Type="http://schemas.openxmlformats.org/officeDocument/2006/relationships/hyperlink" Target="https://bit.ly/3KSLRjA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eather.gov/media/okx/Climate/CentralPark/DailyAvgTNormals.pdf" TargetMode="External" /><Relationship Id="rId3" Type="http://schemas.openxmlformats.org/officeDocument/2006/relationships/hyperlink" Target="https://www.census.gov/quickfacts/newyorkcitynewyork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ymmatree/data-science/tree/main/r" TargetMode="External" /><Relationship Id="rId3" Type="http://schemas.openxmlformats.org/officeDocument/2006/relationships/hyperlink" Target="https://github.com/symmatree/data-science/raw/main/r/NYPDShootingDataSlides.Rmd" TargetMode="External" /><Relationship Id="rId4" Type="http://schemas.openxmlformats.org/officeDocument/2006/relationships/hyperlink" Target="https://github.com/symmatree/data-science/raw/main/r/NYPDShootingDataSlides.pdf" TargetMode="External" /><Relationship Id="rId5" Type="http://schemas.openxmlformats.org/officeDocument/2006/relationships/hyperlink" Target="https://github.com/symmatree/data-science/raw/main/r/NYPDShootingDataSlides.pptx" TargetMode="External" /><Relationship Id="rId6" Type="http://schemas.openxmlformats.org/officeDocument/2006/relationships/hyperlink" Target="https://github.com/symmatree/data-science/raw/main/r/NYPDShootingData.Rmd" TargetMode="External" /><Relationship Id="rId7" Type="http://schemas.openxmlformats.org/officeDocument/2006/relationships/hyperlink" Target="https://github.com/symmatree/data-science/raw/main/r/NYPDShootingData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York City Shooting Incidents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825038" y="4455621"/>
            <a:ext cx="75438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Seth Porter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Seasonality: Month of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shifted and vertically-scaled sine wave fits the monthly data quite nicely.</a:t>
            </a:r>
          </a:p>
          <a:p>
            <a:pPr lvl="0" indent="0" marL="0">
              <a:buNone/>
            </a:pPr>
            <a:r>
              <a:rPr/>
              <a:t>Average NYC temperatures correlate strongly with both this model and the observed incident counts.</a:t>
            </a:r>
          </a:p>
          <a:p>
            <a:pPr lvl="0" indent="0" marL="0">
              <a:buNone/>
            </a:pPr>
            <a:r>
              <a:rPr/>
              <a:t>This suggests (though does not prove!) that temperature-driven behavior patterns are a major driver of the overall level of shootings.</a:t>
            </a:r>
          </a:p>
        </p:txBody>
      </p:sp>
      <p:pic>
        <p:nvPicPr>
          <p:cNvPr descr="NYPDShootingDataSlides_files/figure-pptx/plot_monthly_sine_mod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3749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Seasonality: Day of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Weekly rhythms have a strong influence on shooting incidents; a scaled and phase-shifted sine wave fits quite nicely (RMSE ~2 percentage points of annual incidents).</a:t>
            </a:r>
          </a:p>
          <a:p>
            <a:pPr lvl="0" indent="0" marL="0">
              <a:buNone/>
            </a:pPr>
            <a:r>
              <a:rPr/>
              <a:t>There is no immediately-obvious explanation of this pattern, other than the incident rates being higher on Fridays and weekends when more social interaction is likely to occur.</a:t>
            </a:r>
          </a:p>
        </p:txBody>
      </p:sp>
      <p:pic>
        <p:nvPicPr>
          <p:cNvPr descr="NYPDShootingDataSlides_files/figure-pptx/by_day_of_wee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3749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Seasonality: Hour of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While not a simple sinusoidal, there is a repeated cycle throughout the day, with incidents rarest in the morning hours and most common at night until 4am (which is when bars close in NYC).</a:t>
            </a:r>
          </a:p>
          <a:p>
            <a:pPr lvl="0" indent="0" marL="0">
              <a:buNone/>
            </a:pPr>
            <a:r>
              <a:rPr/>
              <a:t>This aligns with the weekly pattern: shootings happen less during typical working hours and days.</a:t>
            </a:r>
          </a:p>
        </p:txBody>
      </p:sp>
      <p:pic>
        <p:nvPicPr>
          <p:cNvPr descr="NYPDShootingDataSlides_files/figure-pptx/hour_of_da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3749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Demographics: Victim, By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victim’s race is overwhelmingly coded as Black.</a:t>
            </a:r>
          </a:p>
        </p:txBody>
      </p:sp>
      <p:pic>
        <p:nvPicPr>
          <p:cNvPr descr="NYPDShootingDataSlides_files/figure-pptx/vic_rac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3749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Demographics: Perpetrator, by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same holds true, in almost the same proportions, for the perpetrator’s race (where known).</a:t>
            </a:r>
          </a:p>
        </p:txBody>
      </p:sp>
      <p:pic>
        <p:nvPicPr>
          <p:cNvPr descr="NYPDShootingDataSlides_files/figure-pptx/perp_rac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3749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Younger Black males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narrow the data to consider only the combined fractions for victims and perpetrators coded as Black males in the 18-24 or 25-44 age groups.</a:t>
            </a:r>
          </a:p>
          <a:p>
            <a:pPr lvl="0" indent="0" marL="0">
              <a:buNone/>
            </a:pPr>
            <a:r>
              <a:rPr/>
              <a:t>More than half of all shooting incidents involve someone in this demographic as victim, and roughly the same proportion as perpetrator (where known).</a:t>
            </a:r>
          </a:p>
          <a:p>
            <a:pPr lvl="0" indent="0" marL="0">
              <a:buNone/>
            </a:pPr>
            <a:r>
              <a:rPr/>
              <a:t>The entire Black population of NYC is just under a quarter of the city; males in this age group would be a still smaller fraction.</a:t>
            </a:r>
          </a:p>
        </p:txBody>
      </p:sp>
      <p:pic>
        <p:nvPicPr>
          <p:cNvPr descr="NYPDShootingDataSlides_files/figure-pptx/aggregate_de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3749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 - Temporal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Despite sharp changes in overall incident counts, there are strong seasonal patterns at multiple scales: over the course of a day, a week, and a year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 - Demographic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impact of shootings (both as victim and perpetrator) falls wildly disproportionately on individuals reported as Black males aged 18-44.</a:t>
            </a:r>
          </a:p>
          <a:p>
            <a:pPr lvl="0" indent="0" marL="0">
              <a:buNone/>
            </a:pPr>
            <a:r>
              <a:rPr/>
              <a:t>Any strategy or intervention must consider both these temporal and demographic factors or it will be mis-targeted or inefficient.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demographic concentration of shootings should not be read as </a:t>
            </a:r>
            <a:r>
              <a:rPr i="1"/>
              <a:t>causal</a:t>
            </a:r>
            <a:r>
              <a:rPr/>
              <a:t> but rather as descriptive and correlated. Demographics are correlated with many other factors including socio-economic status, education, job opportunities, geographic location, historical deprivation etc., which are more likely to be actual causation.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Finally, we consider the many ways this analysis might be wrong or misleading.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looking at, and why should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examine “shooting incident” data from the New York City Police Department.</a:t>
            </a:r>
          </a:p>
          <a:p>
            <a:pPr lvl="0" indent="0" marL="0">
              <a:buNone/>
            </a:pPr>
            <a:r>
              <a:rPr/>
              <a:t>Shooting incidents are extreme events which can end or radically change the lives of both the victim and the shooter in a single action.</a:t>
            </a:r>
          </a:p>
          <a:p>
            <a:pPr lvl="0" indent="0" marL="0">
              <a:buNone/>
            </a:pPr>
            <a:r>
              <a:rPr/>
              <a:t>Understanding their patterns is crucial to policy and intervention decisions from law enforcement, other city agencies, and non-governmental actors.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and Bias: Data Source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underlying data comes from the NYPD. They are not a neutral party: this data may be used to demonstrate their effectiveness, to argue for more resources in certain areas, or to support theories of crime and victimhood.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and Bias: Data Source Avenues of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Any of these would be a reason to bias the data collection and reporting:</a:t>
            </a:r>
          </a:p>
          <a:p>
            <a:pPr lvl="0"/>
            <a:r>
              <a:rPr/>
              <a:t>Skewing demographic data toward desirable patterns</a:t>
            </a:r>
          </a:p>
          <a:p>
            <a:pPr lvl="0"/>
            <a:r>
              <a:rPr/>
              <a:t>More subtly, controlling what is reported as a shooting incident and what is absent altogether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and Bias: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Beyond the data, the analysis may be flawed, biased or misleading.</a:t>
            </a:r>
          </a:p>
          <a:p>
            <a:pPr lvl="0"/>
            <a:r>
              <a:rPr/>
              <a:t>The focus on proportional analysis masks the changing absolute numbers of incidents, which may be a better measure of “cost” in many dimensions</a:t>
            </a:r>
          </a:p>
          <a:p>
            <a:pPr lvl="0"/>
            <a:r>
              <a:rPr/>
              <a:t>There may be important subtleties in who reports data and how, unknown to the analyst. Demographic fields are subjective and vulnerable to misinterpretation.</a:t>
            </a:r>
          </a:p>
          <a:p>
            <a:pPr lvl="0" indent="0" marL="0">
              <a:buNone/>
            </a:pPr>
            <a:r>
              <a:rPr/>
              <a:t>That said, the patterns reported </a:t>
            </a:r>
            <a:r>
              <a:rPr i="1"/>
              <a:t>seem</a:t>
            </a:r>
            <a:r>
              <a:rPr/>
              <a:t> to be so strong as to resist most small-scale biases or misinterpretations!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is the data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Dataset sourced from </a:t>
            </a:r>
            <a:r>
              <a:rPr>
                <a:hlinkClick r:id="rId2"/>
              </a:rPr>
              <a:t>https://catalog.data.gov/dataset/nypd-shooting-incident-data-historic</a:t>
            </a:r>
            <a:r>
              <a:rPr/>
              <a:t>, described in Footnotes (</a:t>
            </a:r>
            <a:r>
              <a:rPr>
                <a:hlinkClick r:id="rId3"/>
              </a:rPr>
              <a:t>https://bit.ly/3KSLRjA</a:t>
            </a:r>
            <a:r>
              <a:rPr/>
              <a:t>)</a:t>
            </a:r>
          </a:p>
          <a:p>
            <a:pPr lvl="0"/>
            <a:r>
              <a:rPr/>
              <a:t>“List of every shooting incident that occurred in NYC going back to 2006 through the end of the previous calendar year.”</a:t>
            </a:r>
          </a:p>
          <a:p>
            <a:pPr lvl="0"/>
            <a:r>
              <a:rPr/>
              <a:t>“Only valid shooting incidents resulting in an injured victim are included in this release.”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Secondary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the primary data, some secondary sources are used to contextualize or suggest possible causal variables:</a:t>
            </a:r>
          </a:p>
          <a:p>
            <a:pPr lvl="0"/>
            <a:r>
              <a:rPr/>
              <a:t>Temperature data from </a:t>
            </a:r>
            <a:r>
              <a:rPr>
                <a:hlinkClick r:id="rId2"/>
              </a:rPr>
              <a:t>https://www.weather.gov/media/okx/Climate/CentralPark/DailyAvgTNormals.pdf</a:t>
            </a:r>
          </a:p>
          <a:p>
            <a:pPr lvl="0"/>
            <a:r>
              <a:rPr/>
              <a:t>Population data from </a:t>
            </a:r>
            <a:r>
              <a:rPr>
                <a:hlinkClick r:id="rId3"/>
              </a:rPr>
              <a:t>https://www.census.gov/quickfacts/newyorkcitynewyork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 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 cautious; this data is from a law enforcement agency reporting on its own jurisdiction, and may have obvious as well as unexpected biases or gaps in the collection and reporting process.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 repo: </a:t>
            </a:r>
            <a:r>
              <a:rPr>
                <a:hlinkClick r:id="rId2"/>
              </a:rPr>
              <a:t>https://github.com/symmatree/data-science/tree/main/r</a:t>
            </a:r>
          </a:p>
          <a:p>
            <a:pPr lvl="0"/>
            <a:r>
              <a:rPr/>
              <a:t>These slides: Source (</a:t>
            </a:r>
            <a:r>
              <a:rPr>
                <a:hlinkClick r:id="rId3"/>
              </a:rPr>
              <a:t>https://github.com/symmatree/data-science/raw/main/r/NYPDShootingDataSlides.Rmd</a:t>
            </a:r>
            <a:r>
              <a:rPr/>
              <a:t>) / </a:t>
            </a:r>
            <a:r>
              <a:rPr>
                <a:hlinkClick r:id="rId4"/>
              </a:rPr>
              <a:t>pdf</a:t>
            </a:r>
            <a:r>
              <a:rPr/>
              <a:t> / </a:t>
            </a:r>
            <a:r>
              <a:rPr>
                <a:hlinkClick r:id="rId5"/>
              </a:rPr>
              <a:t>pptx</a:t>
            </a:r>
          </a:p>
          <a:p>
            <a:pPr lvl="0"/>
            <a:r>
              <a:rPr/>
              <a:t>The full analysis document has more discussion of data tidying and methods: </a:t>
            </a:r>
            <a:r>
              <a:rPr>
                <a:hlinkClick r:id="rId6"/>
              </a:rPr>
              <a:t>https://github.com/symmatree/data-science/raw/main/r/NYPDShootingData.Rmd</a:t>
            </a:r>
            <a:r>
              <a:rPr/>
              <a:t> (source) / </a:t>
            </a:r>
            <a:r>
              <a:rPr>
                <a:hlinkClick r:id="rId7"/>
              </a:rPr>
              <a:t>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Major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consider</a:t>
            </a:r>
          </a:p>
          <a:p>
            <a:pPr lvl="0"/>
            <a:r>
              <a:rPr/>
              <a:t>patterns-over-time and seasonality</a:t>
            </a:r>
          </a:p>
          <a:p>
            <a:pPr lvl="0"/>
            <a:r>
              <a:rPr/>
              <a:t>demographics of victims and perpetrators</a:t>
            </a:r>
          </a:p>
          <a:p>
            <a:pPr lvl="0" indent="0" marL="0">
              <a:buNone/>
            </a:pPr>
            <a:r>
              <a:rPr/>
              <a:t>in hopes of understanding the patterns and impacts of these incidents.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Analysis - Temporal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layer of analysis will focus on </a:t>
            </a:r>
            <a:r>
              <a:rPr b="1"/>
              <a:t>when</a:t>
            </a:r>
            <a:r>
              <a:rPr/>
              <a:t> shootings occur, considering both the overall trend and various scales of periodic behavior.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Long-term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Reported shooting incidents dropped steadily, then rose sharply in 2020 (presumably pandemic-related, though possibly a reporting change).</a:t>
            </a:r>
          </a:p>
          <a:p>
            <a:pPr lvl="0" indent="0" marL="0">
              <a:buNone/>
            </a:pPr>
            <a:r>
              <a:rPr/>
              <a:t>This is such a sharp reversal that it dominates other trends.</a:t>
            </a:r>
          </a:p>
          <a:p>
            <a:pPr lvl="0" indent="0" marL="0">
              <a:buNone/>
            </a:pPr>
            <a:r>
              <a:rPr/>
              <a:t>The rest of this analysis will normalize by annual incident count to reveal patterns masked by this macro-trend.</a:t>
            </a:r>
          </a:p>
        </p:txBody>
      </p:sp>
      <p:pic>
        <p:nvPicPr>
          <p:cNvPr descr="NYPDShootingDataSlides_files/figure-pptx/hist_DATE_yea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3749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Shooting Incidents</dc:title>
  <dc:creator>Seth Porter</dc:creator>
  <cp:keywords/>
  <dcterms:created xsi:type="dcterms:W3CDTF">2023-03-20T19:35:56Z</dcterms:created>
  <dcterms:modified xsi:type="dcterms:W3CDTF">2023-03-20T19:35:56Z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2023-03-20</vt:lpwstr>
  </property>
  <property fmtid="{D5CDD505-2E9C-101B-9397-08002B2CF9AE}" pid="3" name="output">
    <vt:lpwstr/>
  </property>
</Properties>
</file>