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91"/>
          <a:sy d="100" n="91"/>
        </p:scale>
        <p:origin x="102" y="276"/>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3/20/2023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are we looking at? Why should you care?</a:t>
            </a:r>
          </a:p>
          <a:p>
            <a:pPr lvl="0" indent="0" marL="0">
              <a:buNone/>
            </a:pPr>
          </a:p>
          <a:p>
            <a:pPr lvl="0"/>
            <a:r>
              <a:rPr/>
              <a:t>Shootings end or radically change the lives of both the victim and the shooter.</a:t>
            </a:r>
          </a:p>
          <a:p>
            <a:pPr lvl="0" indent="0" marL="0">
              <a:buNone/>
            </a:pPr>
          </a:p>
          <a:p>
            <a:pPr lvl="0"/>
            <a:r>
              <a:rPr/>
              <a:t>Understanding the patterns to shootings is vital when trying to reduce them or mitigate their effects.</a:t>
            </a:r>
          </a:p>
          <a:p>
            <a:pPr lvl="0" indent="0" marL="0">
              <a:buNone/>
            </a:pPr>
          </a:p>
          <a:p>
            <a:pPr lvl="0" indent="0" marL="0">
              <a:buNone/>
            </a:pPr>
            <a:r>
              <a:rPr/>
              <a:t>So this is data about a subject that’s important to people at both a personal and a systemic level.</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see a strong weekly cycle as well, again fit nicely by a scaled-and-shifted sine wave.</a:t>
            </a:r>
          </a:p>
          <a:p>
            <a:pPr lvl="0" indent="0" marL="0">
              <a:buNone/>
            </a:pPr>
          </a:p>
          <a:p>
            <a:pPr lvl="0" indent="0" marL="0">
              <a:buNone/>
            </a:pPr>
            <a:r>
              <a:rPr/>
              <a:t>Weeks are a purely human phenomena, so the temperature explanation isn’t relevant here. This pattern is sustained across many years, so there must be </a:t>
            </a:r>
            <a:r>
              <a:rPr i="1"/>
              <a:t>some</a:t>
            </a:r>
            <a:r>
              <a:rPr/>
              <a:t> underlying mechanism.</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times of day when shootings occur are also highly structured. Not a sine wave, but a tightly repeating pattern across the years.</a:t>
            </a:r>
          </a:p>
          <a:p>
            <a:pPr lvl="0" indent="0" marL="0">
              <a:buNone/>
            </a:pPr>
          </a:p>
          <a:p>
            <a:pPr lvl="0" indent="0" marL="0">
              <a:buNone/>
            </a:pPr>
            <a:r>
              <a:rPr/>
              <a:t>One feature of this chart can likely be explained by the fact that bars close at 4am in New York.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Turning to the demographics of the people involved, we start with the race of the victim.</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dataset from the NYPD, with links here to the data and a PDF describing it.</a:t>
            </a:r>
          </a:p>
          <a:p>
            <a:pPr lvl="0" indent="0" marL="0">
              <a:buNone/>
            </a:pPr>
          </a:p>
          <a:p>
            <a:pPr lvl="0" indent="0" marL="0">
              <a:buNone/>
            </a:pPr>
            <a:r>
              <a:rPr/>
              <a:t>This is a list of every shooting incident that occurred in New York since 2006, where someone was shot and injured. (And, it should be pointed out, where that was reported to or discovered by police.)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used some additional data from public sources for temperature and population.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presenting the data, I just want to remind everyone that this is from an organization reporting on its own area of responsibility, which is an inherent conflict of interest (or rather a family of related conflicts, at different levels and in different parts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slides are available on Github, as well as the full analysis which gets further into many of these topics including data cleaning.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analysis I consider the patterns of these incidents in terms of 1) time and 2) the demographics of the victims and perpetrators.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look first at the time axis, on several different scales.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 you see in the chart, an initial roughly-linear trend through 2019 turned into a steep rise in 2020, sustained in 2021. This two-stage macro behavior dominates everything else. Therefore, for the rest of this presentation, all graphs will be normalized to “fraction of the incidents that year” to reveal patterns otherwise masked.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Turning to variation within a year, we see a strong monthly pattern. This can be approximated quite well by a scaled-and-shifted sine wave, and more suggestively, by average temperature data for the city.</a:t>
            </a:r>
          </a:p>
          <a:p>
            <a:pPr lvl="0" indent="0" marL="0">
              <a:buNone/>
            </a:pPr>
          </a:p>
          <a:p>
            <a:pPr lvl="0" indent="0" marL="0">
              <a:buNone/>
            </a:pPr>
            <a:r>
              <a:rPr/>
              <a:t>This suggests, though in no way proves, a connection between temperature, behavior, and propensity for shootings.</a:t>
            </a:r>
          </a:p>
          <a:p>
            <a:pPr lvl="0" indent="0" marL="0">
              <a:buNone/>
            </a:pPr>
          </a:p>
          <a:p>
            <a:pPr lvl="0" indent="0" marL="0">
              <a:buNone/>
            </a:pPr>
            <a:r>
              <a:rPr/>
              <a:t>Note that the fit is in no way perfect; that overshoot in February and undershoot in December are notable.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96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75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5150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1070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91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536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3227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4307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1EB5C9-1307-BA42-ABA2-0BC069CD8E7F}" type="datetimeFigureOut">
              <a:rPr lang="en-US" smtClean="0"/>
              <a:t>3/20/2023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6305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1EB5C9-1307-BA42-ABA2-0BC069CD8E7F}" type="datetimeFigureOut">
              <a:rPr lang="en-US" smtClean="0"/>
              <a:t>3/20/2023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06654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234348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anchor="b"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822959" y="1845734"/>
            <a:ext cx="7543801"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822961" y="6459786"/>
            <a:ext cx="1854203" cy="365125"/>
          </a:xfrm>
          <a:prstGeom prst="rect">
            <a:avLst/>
          </a:prstGeom>
        </p:spPr>
        <p:txBody>
          <a:bodyPr anchor="ctr" bIns="45720" lIns="91440" rIns="91440" rtlCol="0" tIns="45720" vert="horz"/>
          <a:lstStyle>
            <a:lvl1pPr algn="l">
              <a:defRPr sz="900">
                <a:solidFill>
                  <a:srgbClr val="FFFFFF"/>
                </a:solidFill>
              </a:defRPr>
            </a:lvl1pPr>
          </a:lstStyle>
          <a:p>
            <a:fld id="{241EB5C9-1307-BA42-ABA2-0BC069CD8E7F}" type="datetimeFigureOut">
              <a:rPr lang="en-US" smtClean="0"/>
              <a:t>3/20/2023</a:t>
            </a:fld>
            <a:endParaRPr lang="en-US"/>
          </a:p>
        </p:txBody>
      </p:sp>
      <p:sp>
        <p:nvSpPr>
          <p:cNvPr id="5" name="Footer Placeholder 4"/>
          <p:cNvSpPr>
            <a:spLocks noGrp="1"/>
          </p:cNvSpPr>
          <p:nvPr>
            <p:ph idx="3" sz="quarter" type="ftr"/>
          </p:nvPr>
        </p:nvSpPr>
        <p:spPr>
          <a:xfrm>
            <a:off x="2764639" y="6459786"/>
            <a:ext cx="3617103" cy="365125"/>
          </a:xfrm>
          <a:prstGeom prst="rect">
            <a:avLst/>
          </a:prstGeom>
        </p:spPr>
        <p:txBody>
          <a:bodyPr anchor="ctr" bIns="45720" lIns="91440" rIns="91440" rtlCol="0" tIns="45720" vert="horz"/>
          <a:lstStyle>
            <a:lvl1pPr algn="ctr">
              <a:defRPr baseline="0" cap="all" sz="900">
                <a:solidFill>
                  <a:srgbClr val="FFFFFF"/>
                </a:solidFill>
              </a:defRPr>
            </a:lvl1pPr>
          </a:lstStyle>
          <a:p>
            <a:endParaRPr lang="en-US"/>
          </a:p>
        </p:txBody>
      </p:sp>
      <p:sp>
        <p:nvSpPr>
          <p:cNvPr id="6" name="Slide Number Placeholder 5"/>
          <p:cNvSpPr>
            <a:spLocks noGrp="1"/>
          </p:cNvSpPr>
          <p:nvPr>
            <p:ph idx="4" sz="quarter" type="sldNum"/>
          </p:nvPr>
        </p:nvSpPr>
        <p:spPr>
          <a:xfrm>
            <a:off x="7425344" y="6459786"/>
            <a:ext cx="984019" cy="365125"/>
          </a:xfrm>
          <a:prstGeom prst="rect">
            <a:avLst/>
          </a:prstGeom>
        </p:spPr>
        <p:txBody>
          <a:bodyPr anchor="ctr" bIns="45720" lIns="91440" rIns="91440" rtlCol="0" tIns="45720" vert="horz"/>
          <a:lstStyle>
            <a:lvl1pPr algn="r">
              <a:defRPr sz="1050">
                <a:solidFill>
                  <a:srgbClr val="FFFFFF"/>
                </a:solidFill>
              </a:defRPr>
            </a:lvl1pPr>
          </a:lstStyle>
          <a:p>
            <a:fld id="{C5EF2332-01BF-834F-8236-50238282D53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303346"/>
      </p:ext>
    </p:extLst>
  </p:cSld>
  <p:clrMap accent1="accent1" accent2="accent2" accent3="accent3" accent4="accent4" accent5="accent5" accent6="accent6" bg1="lt1" bg2="lt2" folHlink="folHlink" hlink="hlink" tx1="dk1" tx2="dk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atalog.data.gov/dataset/nypd-shooting-incident-data-historic" TargetMode="External" /><Relationship Id="rId4" Type="http://schemas.openxmlformats.org/officeDocument/2006/relationships/hyperlink" Target="https://bit.ly/3KSLRjA"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weather.gov/media/okx/Climate/CentralPark/DailyAvgTNormals.pdf" TargetMode="External" /><Relationship Id="rId4" Type="http://schemas.openxmlformats.org/officeDocument/2006/relationships/hyperlink" Target="https://www.census.gov/quickfacts/newyorkcitynewyor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s://github.com/symmatree/data-science/tree/main/r" TargetMode="External" /><Relationship Id="rId4" Type="http://schemas.openxmlformats.org/officeDocument/2006/relationships/hyperlink" Target="https://github.com/symmatree/data-science/raw/main/r/NYPDShootingDataSlides.Rmd" TargetMode="External" /><Relationship Id="rId5" Type="http://schemas.openxmlformats.org/officeDocument/2006/relationships/hyperlink" Target="https://github.com/symmatree/data-science/raw/main/r/NYPDShootingDataSlides.pdf" TargetMode="External" /><Relationship Id="rId6" Type="http://schemas.openxmlformats.org/officeDocument/2006/relationships/hyperlink" Target="https://github.com/symmatree/data-science/raw/main/r/NYPDShootingDataSlides.pptx" TargetMode="External" /><Relationship Id="rId7" Type="http://schemas.openxmlformats.org/officeDocument/2006/relationships/hyperlink" Target="https://github.com/symmatree/data-science/raw/main/r/NYPDShootingData.Rmd" TargetMode="External" /><Relationship Id="rId8" Type="http://schemas.openxmlformats.org/officeDocument/2006/relationships/hyperlink" Target="https://github.com/symmatree/data-science/raw/main/r/NYPDShootingData.pdf"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8.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lstStyle/>
          <a:p>
            <a:pPr lvl="0" indent="0" marL="0">
              <a:buNone/>
            </a:pPr>
            <a:r>
              <a:rPr/>
              <a:t>New York City Shooting Incidents</a:t>
            </a:r>
          </a:p>
        </p:txBody>
      </p:sp>
      <p:sp>
        <p:nvSpPr>
          <p:cNvPr id="3" name="Subtitle 2"/>
          <p:cNvSpPr>
            <a:spLocks noGrp="1"/>
          </p:cNvSpPr>
          <p:nvPr>
            <p:ph idx="1" type="subTitle"/>
          </p:nvPr>
        </p:nvSpPr>
        <p:spPr>
          <a:xfrm>
            <a:off x="825038" y="4455621"/>
            <a:ext cx="7543800" cy="1143000"/>
          </a:xfrm>
        </p:spPr>
        <p:txBody>
          <a:bodyPr/>
          <a:lstStyle/>
          <a:p>
            <a:pPr lvl="0" indent="0" marL="0">
              <a:buNone/>
            </a:pPr>
            <a:br/>
            <a:br/>
            <a:r>
              <a:rPr/>
              <a:t>Seth Porter</a:t>
            </a:r>
          </a:p>
        </p:txBody>
      </p:sp>
      <p:sp>
        <p:nvSpPr>
          <p:cNvPr id="4" name="Date Placeholder 3"/>
          <p:cNvSpPr>
            <a:spLocks noGrp="1"/>
          </p:cNvSpPr>
          <p:nvPr>
            <p:ph idx="10" sz="half" type="dt"/>
          </p:nvPr>
        </p:nvSpPr>
        <p:spPr/>
        <p:txBody>
          <a:bodyPr/>
          <a:lstStyle/>
          <a:p>
            <a:pPr lvl="0" indent="0" marL="0">
              <a:buNone/>
            </a:pPr>
            <a:r>
              <a:rPr/>
              <a:t>2023-03-20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Seasonality: Month of year</a:t>
            </a:r>
          </a:p>
        </p:txBody>
      </p:sp>
      <p:sp>
        <p:nvSpPr>
          <p:cNvPr id="3" name="Content Placeholder 2"/>
          <p:cNvSpPr>
            <a:spLocks noGrp="1"/>
          </p:cNvSpPr>
          <p:nvPr>
            <p:ph idx="1" sz="half"/>
          </p:nvPr>
        </p:nvSpPr>
        <p:spPr/>
        <p:txBody>
          <a:bodyPr/>
          <a:lstStyle/>
          <a:p>
            <a:pPr lvl="0" indent="0" marL="0">
              <a:buNone/>
            </a:pPr>
            <a:r>
              <a:rPr/>
              <a:t>A shifted and vertically-scaled sine wave fits the monthly data quite nicely.</a:t>
            </a:r>
          </a:p>
          <a:p>
            <a:pPr lvl="0" indent="0" marL="0">
              <a:buNone/>
            </a:pPr>
            <a:r>
              <a:rPr/>
              <a:t>Average NYC temperatures correlate strongly with both this model and the observed incident counts.</a:t>
            </a:r>
          </a:p>
          <a:p>
            <a:pPr lvl="0" indent="0" marL="0">
              <a:buNone/>
            </a:pPr>
            <a:r>
              <a:rPr/>
              <a:t>This suggests (though does not prove!) that temperature-driven behavior patterns are a major driver of the overall level of shootings.</a:t>
            </a:r>
          </a:p>
        </p:txBody>
      </p:sp>
      <p:pic>
        <p:nvPicPr>
          <p:cNvPr descr="NYPDShootingDataSlides_files/figure-pptx/plot_monthly_sine_model-1.png" id="0" name="Picture 1"/>
          <p:cNvPicPr>
            <a:picLocks noGrp="1" noChangeAspect="1"/>
          </p:cNvPicPr>
          <p:nvPr/>
        </p:nvPicPr>
        <p:blipFill>
          <a:blip r:embed="rId3"/>
          <a:stretch>
            <a:fillRect/>
          </a:stretch>
        </p:blipFill>
        <p:spPr bwMode="auto">
          <a:xfrm>
            <a:off x="4660900" y="2374900"/>
            <a:ext cx="3695700" cy="2959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Seasonality: Day of week</a:t>
            </a:r>
          </a:p>
        </p:txBody>
      </p:sp>
      <p:sp>
        <p:nvSpPr>
          <p:cNvPr id="3" name="Content Placeholder 2"/>
          <p:cNvSpPr>
            <a:spLocks noGrp="1"/>
          </p:cNvSpPr>
          <p:nvPr>
            <p:ph idx="1" sz="half"/>
          </p:nvPr>
        </p:nvSpPr>
        <p:spPr/>
        <p:txBody>
          <a:bodyPr/>
          <a:lstStyle/>
          <a:p>
            <a:pPr lvl="0" indent="0" marL="0">
              <a:buNone/>
            </a:pPr>
            <a:r>
              <a:rPr/>
              <a:t>Weekly rhythms have a strong influence on shooting incidents; a scaled and phase-shifted sine wave fits quite nicely (RMSE ~2 percentage points of annual incidents).</a:t>
            </a:r>
          </a:p>
          <a:p>
            <a:pPr lvl="0" indent="0" marL="0">
              <a:buNone/>
            </a:pPr>
            <a:r>
              <a:rPr/>
              <a:t>There is no immediately-obvious explanation of this pattern, other than the incident rates being higher on Fridays and weekends when more social interaction is likely to occur.</a:t>
            </a:r>
          </a:p>
        </p:txBody>
      </p:sp>
      <p:pic>
        <p:nvPicPr>
          <p:cNvPr descr="NYPDShootingDataSlides_files/figure-pptx/by_day_of_week-1.png" id="0" name="Picture 1"/>
          <p:cNvPicPr>
            <a:picLocks noGrp="1" noChangeAspect="1"/>
          </p:cNvPicPr>
          <p:nvPr/>
        </p:nvPicPr>
        <p:blipFill>
          <a:blip r:embed="rId3"/>
          <a:stretch>
            <a:fillRect/>
          </a:stretch>
        </p:blipFill>
        <p:spPr bwMode="auto">
          <a:xfrm>
            <a:off x="4660900" y="2374900"/>
            <a:ext cx="3695700" cy="2959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Seasonality: Hour of day</a:t>
            </a:r>
          </a:p>
        </p:txBody>
      </p:sp>
      <p:sp>
        <p:nvSpPr>
          <p:cNvPr id="3" name="Content Placeholder 2"/>
          <p:cNvSpPr>
            <a:spLocks noGrp="1"/>
          </p:cNvSpPr>
          <p:nvPr>
            <p:ph idx="1" sz="half"/>
          </p:nvPr>
        </p:nvSpPr>
        <p:spPr/>
        <p:txBody>
          <a:bodyPr/>
          <a:lstStyle/>
          <a:p>
            <a:pPr lvl="0" indent="0" marL="0">
              <a:buNone/>
            </a:pPr>
            <a:r>
              <a:rPr/>
              <a:t>While not a simple sinusoidal, there is a repeated cycle throughout the day, with incidents rarest in the morning hours and most common at night until 4am (which is when bars close in NYC).</a:t>
            </a:r>
          </a:p>
          <a:p>
            <a:pPr lvl="0" indent="0" marL="0">
              <a:buNone/>
            </a:pPr>
            <a:r>
              <a:rPr/>
              <a:t>This aligns with the weekly pattern: shootings happen less during typical working hours and days.</a:t>
            </a:r>
          </a:p>
        </p:txBody>
      </p:sp>
      <p:pic>
        <p:nvPicPr>
          <p:cNvPr descr="NYPDShootingDataSlides_files/figure-pptx/hour_of_day-1.png" id="0" name="Picture 1"/>
          <p:cNvPicPr>
            <a:picLocks noGrp="1" noChangeAspect="1"/>
          </p:cNvPicPr>
          <p:nvPr/>
        </p:nvPicPr>
        <p:blipFill>
          <a:blip r:embed="rId3"/>
          <a:stretch>
            <a:fillRect/>
          </a:stretch>
        </p:blipFill>
        <p:spPr bwMode="auto">
          <a:xfrm>
            <a:off x="4660900" y="2374900"/>
            <a:ext cx="3695700" cy="2959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 Temporal Conclusions</a:t>
            </a:r>
          </a:p>
        </p:txBody>
      </p:sp>
      <p:sp>
        <p:nvSpPr>
          <p:cNvPr id="3" name="Content Placeholder 2"/>
          <p:cNvSpPr>
            <a:spLocks noGrp="1"/>
          </p:cNvSpPr>
          <p:nvPr>
            <p:ph idx="1"/>
          </p:nvPr>
        </p:nvSpPr>
        <p:spPr/>
        <p:txBody>
          <a:bodyPr/>
          <a:lstStyle/>
          <a:p>
            <a:pPr lvl="0" indent="0" marL="0">
              <a:buNone/>
            </a:pPr>
            <a:r>
              <a:rPr/>
              <a:t>Despite sharp changes in overall incident counts, there are strong seasonal patterns at multiple scales: over the course of a day, a week, and a year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Demographics: Victim, By Race</a:t>
            </a:r>
          </a:p>
        </p:txBody>
      </p:sp>
      <p:sp>
        <p:nvSpPr>
          <p:cNvPr id="3" name="Content Placeholder 2"/>
          <p:cNvSpPr>
            <a:spLocks noGrp="1"/>
          </p:cNvSpPr>
          <p:nvPr>
            <p:ph idx="1" sz="half"/>
          </p:nvPr>
        </p:nvSpPr>
        <p:spPr/>
        <p:txBody>
          <a:bodyPr/>
          <a:lstStyle/>
          <a:p>
            <a:pPr lvl="0" indent="0" marL="0">
              <a:buNone/>
            </a:pPr>
            <a:r>
              <a:rPr/>
              <a:t>The victim’s race is overwhelmingly coded as Black, disproportionate to the Black share of the overall city population.</a:t>
            </a:r>
          </a:p>
        </p:txBody>
      </p:sp>
      <p:pic>
        <p:nvPicPr>
          <p:cNvPr descr="NYPDShootingDataSlides_files/figure-pptx/vic_race-1.png" id="0" name="Picture 1"/>
          <p:cNvPicPr>
            <a:picLocks noGrp="1" noChangeAspect="1"/>
          </p:cNvPicPr>
          <p:nvPr/>
        </p:nvPicPr>
        <p:blipFill>
          <a:blip r:embed="rId3"/>
          <a:stretch>
            <a:fillRect/>
          </a:stretch>
        </p:blipFill>
        <p:spPr bwMode="auto">
          <a:xfrm>
            <a:off x="4660900" y="2374900"/>
            <a:ext cx="3695700" cy="2959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Demographics: Perpetrator, by Race</a:t>
            </a:r>
          </a:p>
        </p:txBody>
      </p:sp>
      <p:sp>
        <p:nvSpPr>
          <p:cNvPr id="3" name="Content Placeholder 2"/>
          <p:cNvSpPr>
            <a:spLocks noGrp="1"/>
          </p:cNvSpPr>
          <p:nvPr>
            <p:ph idx="1" sz="half"/>
          </p:nvPr>
        </p:nvSpPr>
        <p:spPr/>
        <p:txBody>
          <a:bodyPr/>
          <a:lstStyle/>
          <a:p>
            <a:pPr lvl="0" indent="0" marL="0">
              <a:buNone/>
            </a:pPr>
            <a:r>
              <a:rPr/>
              <a:t>The same holds true, in almost the same proportions, for the perpetrator’s race (where known), again disproportionately so.</a:t>
            </a:r>
          </a:p>
        </p:txBody>
      </p:sp>
      <p:pic>
        <p:nvPicPr>
          <p:cNvPr descr="NYPDShootingDataSlides_files/figure-pptx/perp_race-1.png" id="0" name="Picture 1"/>
          <p:cNvPicPr>
            <a:picLocks noGrp="1" noChangeAspect="1"/>
          </p:cNvPicPr>
          <p:nvPr/>
        </p:nvPicPr>
        <p:blipFill>
          <a:blip r:embed="rId2"/>
          <a:stretch>
            <a:fillRect/>
          </a:stretch>
        </p:blipFill>
        <p:spPr bwMode="auto">
          <a:xfrm>
            <a:off x="4660900" y="2374900"/>
            <a:ext cx="3695700" cy="2959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Younger Black males</a:t>
            </a:r>
          </a:p>
        </p:txBody>
      </p:sp>
      <p:sp>
        <p:nvSpPr>
          <p:cNvPr id="3" name="Content Placeholder 2"/>
          <p:cNvSpPr>
            <a:spLocks noGrp="1"/>
          </p:cNvSpPr>
          <p:nvPr>
            <p:ph idx="1" sz="half"/>
          </p:nvPr>
        </p:nvSpPr>
        <p:spPr/>
        <p:txBody>
          <a:bodyPr/>
          <a:lstStyle/>
          <a:p>
            <a:pPr lvl="0" indent="0" marL="0">
              <a:buNone/>
            </a:pPr>
            <a:r>
              <a:rPr/>
              <a:t>We can narrow the data to consider only the combined fractions for victims and perpetrators coded as Black males in the 18-24 or 25-44 age groups.</a:t>
            </a:r>
          </a:p>
          <a:p>
            <a:pPr lvl="0" indent="0" marL="0">
              <a:buNone/>
            </a:pPr>
            <a:r>
              <a:rPr/>
              <a:t>More than half of all shooting incidents involve someone in this demographic as victim, and roughly the same proportion as perpetrator (where known).</a:t>
            </a:r>
          </a:p>
          <a:p>
            <a:pPr lvl="0" indent="0" marL="0">
              <a:buNone/>
            </a:pPr>
            <a:r>
              <a:rPr/>
              <a:t>The </a:t>
            </a:r>
            <a:r>
              <a:rPr i="1"/>
              <a:t>entire</a:t>
            </a:r>
            <a:r>
              <a:rPr/>
              <a:t> Black population of NYC is just under a quarter of the city, so the corresponding line is an overestimate of the fraction of Black males in this age group.</a:t>
            </a:r>
          </a:p>
        </p:txBody>
      </p:sp>
      <p:pic>
        <p:nvPicPr>
          <p:cNvPr descr="NYPDShootingDataSlides_files/figure-pptx/aggregate_demo-1.png" id="0" name="Picture 1"/>
          <p:cNvPicPr>
            <a:picLocks noGrp="1" noChangeAspect="1"/>
          </p:cNvPicPr>
          <p:nvPr/>
        </p:nvPicPr>
        <p:blipFill>
          <a:blip r:embed="rId2"/>
          <a:stretch>
            <a:fillRect/>
          </a:stretch>
        </p:blipFill>
        <p:spPr bwMode="auto">
          <a:xfrm>
            <a:off x="4660900" y="2374900"/>
            <a:ext cx="3695700" cy="2959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 Demographic Conclusions</a:t>
            </a:r>
          </a:p>
        </p:txBody>
      </p:sp>
      <p:sp>
        <p:nvSpPr>
          <p:cNvPr id="3" name="Content Placeholder 2"/>
          <p:cNvSpPr>
            <a:spLocks noGrp="1"/>
          </p:cNvSpPr>
          <p:nvPr>
            <p:ph idx="1"/>
          </p:nvPr>
        </p:nvSpPr>
        <p:spPr/>
        <p:txBody>
          <a:bodyPr/>
          <a:lstStyle/>
          <a:p>
            <a:pPr lvl="0" indent="0" marL="0">
              <a:buNone/>
            </a:pPr>
            <a:r>
              <a:rPr/>
              <a:t>The impact of shootings (both as victim and perpetrator) falls wildly disproportionately on individuals reported as Black males aged 18-44.</a:t>
            </a:r>
          </a:p>
          <a:p>
            <a:pPr lvl="0" indent="0" marL="0">
              <a:buNone/>
            </a:pPr>
            <a:r>
              <a:rPr/>
              <a:t>Any strategy or intervention must consider both these temporal and demographic factors or it will be mis-targeted or inefficient.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Caution</a:t>
            </a:r>
          </a:p>
        </p:txBody>
      </p:sp>
      <p:sp>
        <p:nvSpPr>
          <p:cNvPr id="3" name="Content Placeholder 2"/>
          <p:cNvSpPr>
            <a:spLocks noGrp="1"/>
          </p:cNvSpPr>
          <p:nvPr>
            <p:ph idx="1"/>
          </p:nvPr>
        </p:nvSpPr>
        <p:spPr/>
        <p:txBody>
          <a:bodyPr/>
          <a:lstStyle/>
          <a:p>
            <a:pPr lvl="0" indent="0" marL="0">
              <a:buNone/>
            </a:pPr>
            <a:r>
              <a:rPr/>
              <a:t>The demographic concentration of shootings should not be read as </a:t>
            </a:r>
            <a:r>
              <a:rPr i="1"/>
              <a:t>causal</a:t>
            </a:r>
            <a:r>
              <a:rPr/>
              <a:t> but rather as descriptive and correlated. Demographics are correlated with many other factors including socio-economic status, education, job opportunities, geographic location, historical deprivation etc., which are more likely to be actual causation.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 and Bias</a:t>
            </a:r>
          </a:p>
        </p:txBody>
      </p:sp>
      <p:sp>
        <p:nvSpPr>
          <p:cNvPr id="3" name="Content Placeholder 2"/>
          <p:cNvSpPr>
            <a:spLocks noGrp="1"/>
          </p:cNvSpPr>
          <p:nvPr>
            <p:ph idx="1"/>
          </p:nvPr>
        </p:nvSpPr>
        <p:spPr/>
        <p:txBody>
          <a:bodyPr/>
          <a:lstStyle/>
          <a:p>
            <a:pPr lvl="0" indent="0" marL="0">
              <a:buNone/>
            </a:pPr>
            <a:r>
              <a:rPr/>
              <a:t>Finally, we consider the many ways this analysis might be wrong or misleading.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we looking at, and why should I care?</a:t>
            </a:r>
          </a:p>
        </p:txBody>
      </p:sp>
      <p:sp>
        <p:nvSpPr>
          <p:cNvPr id="3" name="Content Placeholder 2"/>
          <p:cNvSpPr>
            <a:spLocks noGrp="1"/>
          </p:cNvSpPr>
          <p:nvPr>
            <p:ph idx="1"/>
          </p:nvPr>
        </p:nvSpPr>
        <p:spPr/>
        <p:txBody>
          <a:bodyPr/>
          <a:lstStyle/>
          <a:p>
            <a:pPr lvl="0" indent="0" marL="0">
              <a:buNone/>
            </a:pPr>
            <a:r>
              <a:rPr/>
              <a:t>We will examine “shooting incident” data from the New York City Police Department.</a:t>
            </a:r>
          </a:p>
          <a:p>
            <a:pPr lvl="0" indent="0" marL="0">
              <a:buNone/>
            </a:pPr>
            <a:r>
              <a:rPr/>
              <a:t>Shooting incidents are extreme events which can end or radically change the lives of both the victim and the shooter in a single action.</a:t>
            </a:r>
          </a:p>
          <a:p>
            <a:pPr lvl="0" indent="0" marL="0">
              <a:buNone/>
            </a:pPr>
            <a:r>
              <a:rPr/>
              <a:t>Understanding their patterns is crucial to policy and intervention decisions from law enforcement, other city agencies, and non-governmental actors.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 and Bias: Data Source Motivations</a:t>
            </a:r>
          </a:p>
        </p:txBody>
      </p:sp>
      <p:sp>
        <p:nvSpPr>
          <p:cNvPr id="3" name="Content Placeholder 2"/>
          <p:cNvSpPr>
            <a:spLocks noGrp="1"/>
          </p:cNvSpPr>
          <p:nvPr>
            <p:ph idx="1"/>
          </p:nvPr>
        </p:nvSpPr>
        <p:spPr/>
        <p:txBody>
          <a:bodyPr/>
          <a:lstStyle/>
          <a:p>
            <a:pPr lvl="0" indent="0" marL="0">
              <a:buNone/>
            </a:pPr>
            <a:r>
              <a:rPr/>
              <a:t>The underlying data comes from the NYPD. They are not a neutral party: this data may be used to demonstrate their effectiveness, to argue for more resources in certain areas, or to support theories of crime and victimhood.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 and Bias: Data Source Avenues of Bias</a:t>
            </a:r>
          </a:p>
        </p:txBody>
      </p:sp>
      <p:sp>
        <p:nvSpPr>
          <p:cNvPr id="3" name="Content Placeholder 2"/>
          <p:cNvSpPr>
            <a:spLocks noGrp="1"/>
          </p:cNvSpPr>
          <p:nvPr>
            <p:ph idx="1"/>
          </p:nvPr>
        </p:nvSpPr>
        <p:spPr/>
        <p:txBody>
          <a:bodyPr/>
          <a:lstStyle/>
          <a:p>
            <a:pPr lvl="0" indent="0" marL="0">
              <a:buNone/>
            </a:pPr>
            <a:r>
              <a:rPr/>
              <a:t>Any of these would be a reason to bias the data collection and reporting:</a:t>
            </a:r>
          </a:p>
          <a:p>
            <a:pPr lvl="0"/>
            <a:r>
              <a:rPr/>
              <a:t>Skewing demographic data toward desirable patterns</a:t>
            </a:r>
          </a:p>
          <a:p>
            <a:pPr lvl="0"/>
            <a:r>
              <a:rPr/>
              <a:t>More subtly, controlling what is reported as a shooting incident and what is absent altogether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 and Bias: Analysis</a:t>
            </a:r>
          </a:p>
        </p:txBody>
      </p:sp>
      <p:sp>
        <p:nvSpPr>
          <p:cNvPr id="3" name="Content Placeholder 2"/>
          <p:cNvSpPr>
            <a:spLocks noGrp="1"/>
          </p:cNvSpPr>
          <p:nvPr>
            <p:ph idx="1"/>
          </p:nvPr>
        </p:nvSpPr>
        <p:spPr/>
        <p:txBody>
          <a:bodyPr/>
          <a:lstStyle/>
          <a:p>
            <a:pPr lvl="0" indent="0" marL="0">
              <a:buNone/>
            </a:pPr>
            <a:r>
              <a:rPr/>
              <a:t>Beyond the data, the analysis may be flawed, biased or misleading.</a:t>
            </a:r>
          </a:p>
          <a:p>
            <a:pPr lvl="0"/>
            <a:r>
              <a:rPr/>
              <a:t>The focus on proportional analysis masks the changing absolute numbers of incidents, which may be a better measure of “cost” in many dimensions</a:t>
            </a:r>
          </a:p>
          <a:p>
            <a:pPr lvl="0"/>
            <a:r>
              <a:rPr/>
              <a:t>There may be important subtleties in who reports data and how, unknown to the analyst. Demographic fields are subjective and vulnerable to misinterpretation.</a:t>
            </a:r>
          </a:p>
          <a:p>
            <a:pPr lvl="0" indent="0" marL="0">
              <a:buNone/>
            </a:pPr>
            <a:r>
              <a:rPr/>
              <a:t>That said, the patterns reported </a:t>
            </a:r>
            <a:r>
              <a:rPr i="1"/>
              <a:t>seem</a:t>
            </a:r>
            <a:r>
              <a:rPr/>
              <a:t> to be so strong as to resist most small-scale biases or misinterpretations!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is the data from?</a:t>
            </a:r>
          </a:p>
        </p:txBody>
      </p:sp>
      <p:sp>
        <p:nvSpPr>
          <p:cNvPr id="3" name="Content Placeholder 2"/>
          <p:cNvSpPr>
            <a:spLocks noGrp="1"/>
          </p:cNvSpPr>
          <p:nvPr>
            <p:ph idx="1"/>
          </p:nvPr>
        </p:nvSpPr>
        <p:spPr/>
        <p:txBody>
          <a:bodyPr/>
          <a:lstStyle/>
          <a:p>
            <a:pPr lvl="0"/>
            <a:r>
              <a:rPr/>
              <a:t>Dataset sourced from </a:t>
            </a:r>
            <a:r>
              <a:rPr>
                <a:hlinkClick r:id="rId3"/>
              </a:rPr>
              <a:t>https://catalog.data.gov/dataset/nypd-shooting-incident-data-historic</a:t>
            </a:r>
            <a:r>
              <a:rPr/>
              <a:t>, described in Footnotes (</a:t>
            </a:r>
            <a:r>
              <a:rPr>
                <a:hlinkClick r:id="rId4"/>
              </a:rPr>
              <a:t>https://bit.ly/3KSLRjA</a:t>
            </a:r>
            <a:r>
              <a:rPr/>
              <a:t>)</a:t>
            </a:r>
          </a:p>
          <a:p>
            <a:pPr lvl="0"/>
            <a:r>
              <a:rPr/>
              <a:t>“List of every shooting incident that occurred in NYC going back to 2006 through the end of the previous calendar year.”</a:t>
            </a:r>
          </a:p>
          <a:p>
            <a:pPr lvl="0"/>
            <a:r>
              <a:rPr/>
              <a:t>“Only valid shooting incidents resulting in an injured victim are included in this release.”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Secondary data sources</a:t>
            </a:r>
          </a:p>
        </p:txBody>
      </p:sp>
      <p:sp>
        <p:nvSpPr>
          <p:cNvPr id="3" name="Content Placeholder 2"/>
          <p:cNvSpPr>
            <a:spLocks noGrp="1"/>
          </p:cNvSpPr>
          <p:nvPr>
            <p:ph idx="1"/>
          </p:nvPr>
        </p:nvSpPr>
        <p:spPr/>
        <p:txBody>
          <a:bodyPr/>
          <a:lstStyle/>
          <a:p>
            <a:pPr lvl="0" indent="0" marL="0">
              <a:buNone/>
            </a:pPr>
            <a:r>
              <a:rPr/>
              <a:t>In addition to the primary data, some secondary sources are used to contextualize or suggest possible causal variables:</a:t>
            </a:r>
          </a:p>
          <a:p>
            <a:pPr lvl="0"/>
            <a:r>
              <a:rPr/>
              <a:t>Temperature data from </a:t>
            </a:r>
            <a:r>
              <a:rPr>
                <a:hlinkClick r:id="rId3"/>
              </a:rPr>
              <a:t>https://www.weather.gov/media/okx/Climate/CentralPark/DailyAvgTNormals.pdf</a:t>
            </a:r>
          </a:p>
          <a:p>
            <a:pPr lvl="0"/>
            <a:r>
              <a:rPr/>
              <a:t>Population data from </a:t>
            </a:r>
            <a:r>
              <a:rPr>
                <a:hlinkClick r:id="rId4"/>
              </a:rPr>
              <a:t>https://www.census.gov/quickfacts/newyorkcitynewyork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Preliminary Cautions</a:t>
            </a:r>
          </a:p>
        </p:txBody>
      </p:sp>
      <p:sp>
        <p:nvSpPr>
          <p:cNvPr id="3" name="Content Placeholder 2"/>
          <p:cNvSpPr>
            <a:spLocks noGrp="1"/>
          </p:cNvSpPr>
          <p:nvPr>
            <p:ph idx="1"/>
          </p:nvPr>
        </p:nvSpPr>
        <p:spPr/>
        <p:txBody>
          <a:bodyPr/>
          <a:lstStyle/>
          <a:p>
            <a:pPr lvl="0" indent="0" marL="0">
              <a:buNone/>
            </a:pPr>
            <a:r>
              <a:rPr/>
              <a:t>Be cautious; this data is from a agency reporting on its own jurisdiction, and may have resulting biases or gaps in the collection, characterization, and reporting process.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Self Links</a:t>
            </a:r>
          </a:p>
        </p:txBody>
      </p:sp>
      <p:sp>
        <p:nvSpPr>
          <p:cNvPr id="3" name="Content Placeholder 2"/>
          <p:cNvSpPr>
            <a:spLocks noGrp="1"/>
          </p:cNvSpPr>
          <p:nvPr>
            <p:ph idx="1"/>
          </p:nvPr>
        </p:nvSpPr>
        <p:spPr/>
        <p:txBody>
          <a:bodyPr/>
          <a:lstStyle/>
          <a:p>
            <a:pPr lvl="0" indent="0" marL="0">
              <a:buNone/>
            </a:pPr>
            <a:r>
              <a:rPr/>
              <a:t>Github repo: </a:t>
            </a:r>
            <a:r>
              <a:rPr>
                <a:hlinkClick r:id="rId3"/>
              </a:rPr>
              <a:t>https://github.com/symmatree/data-science/tree/main/r</a:t>
            </a:r>
          </a:p>
          <a:p>
            <a:pPr lvl="0"/>
            <a:r>
              <a:rPr/>
              <a:t>These slides: Source (</a:t>
            </a:r>
            <a:r>
              <a:rPr>
                <a:hlinkClick r:id="rId4"/>
              </a:rPr>
              <a:t>https://github.com/symmatree/data-science/raw/main/r/NYPDShootingDataSlides.Rmd</a:t>
            </a:r>
            <a:r>
              <a:rPr/>
              <a:t>) / </a:t>
            </a:r>
            <a:r>
              <a:rPr>
                <a:hlinkClick r:id="rId5"/>
              </a:rPr>
              <a:t>pdf</a:t>
            </a:r>
            <a:r>
              <a:rPr/>
              <a:t> / </a:t>
            </a:r>
            <a:r>
              <a:rPr>
                <a:hlinkClick r:id="rId6"/>
              </a:rPr>
              <a:t>pptx</a:t>
            </a:r>
          </a:p>
          <a:p>
            <a:pPr lvl="0"/>
            <a:r>
              <a:rPr/>
              <a:t>The full analysis document has more discussion of data tidying and methods: </a:t>
            </a:r>
            <a:r>
              <a:rPr>
                <a:hlinkClick r:id="rId7"/>
              </a:rPr>
              <a:t>https://github.com/symmatree/data-science/raw/main/r/NYPDShootingData.Rmd</a:t>
            </a:r>
            <a:r>
              <a:rPr/>
              <a:t> (source) / </a:t>
            </a:r>
            <a:r>
              <a:rPr>
                <a:hlinkClick r:id="rId8"/>
              </a:rPr>
              <a:t>pdf</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Major Approaches</a:t>
            </a:r>
          </a:p>
        </p:txBody>
      </p:sp>
      <p:sp>
        <p:nvSpPr>
          <p:cNvPr id="3" name="Content Placeholder 2"/>
          <p:cNvSpPr>
            <a:spLocks noGrp="1"/>
          </p:cNvSpPr>
          <p:nvPr>
            <p:ph idx="1"/>
          </p:nvPr>
        </p:nvSpPr>
        <p:spPr/>
        <p:txBody>
          <a:bodyPr/>
          <a:lstStyle/>
          <a:p>
            <a:pPr lvl="0" indent="0" marL="0">
              <a:buNone/>
            </a:pPr>
            <a:r>
              <a:rPr/>
              <a:t>We will consider</a:t>
            </a:r>
          </a:p>
          <a:p>
            <a:pPr lvl="0"/>
            <a:r>
              <a:rPr/>
              <a:t>patterns-over-time and seasonality</a:t>
            </a:r>
          </a:p>
          <a:p>
            <a:pPr lvl="0"/>
            <a:r>
              <a:rPr/>
              <a:t>demographics of victims and perpetrators</a:t>
            </a:r>
          </a:p>
          <a:p>
            <a:pPr lvl="0" indent="0" marL="0">
              <a:buNone/>
            </a:pPr>
            <a:r>
              <a:rPr/>
              <a:t>in hopes of understanding the patterns and impacts of these incidents.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Analysis - Temporal trends</a:t>
            </a:r>
          </a:p>
        </p:txBody>
      </p:sp>
      <p:sp>
        <p:nvSpPr>
          <p:cNvPr id="3" name="Content Placeholder 2"/>
          <p:cNvSpPr>
            <a:spLocks noGrp="1"/>
          </p:cNvSpPr>
          <p:nvPr>
            <p:ph idx="1"/>
          </p:nvPr>
        </p:nvSpPr>
        <p:spPr/>
        <p:txBody>
          <a:bodyPr/>
          <a:lstStyle/>
          <a:p>
            <a:pPr lvl="0" indent="0" marL="0">
              <a:buNone/>
            </a:pPr>
            <a:r>
              <a:rPr/>
              <a:t>Our first layer of analysis will focus on </a:t>
            </a:r>
            <a:r>
              <a:rPr b="1"/>
              <a:t>when</a:t>
            </a:r>
            <a:r>
              <a:rPr/>
              <a:t> shootings occur, considering both the overall trend and various scales of periodic behavior.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lvl="0" indent="0" marL="0">
              <a:buNone/>
            </a:pPr>
            <a:r>
              <a:rPr/>
              <a:t>Long-term trends</a:t>
            </a:r>
          </a:p>
        </p:txBody>
      </p:sp>
      <p:sp>
        <p:nvSpPr>
          <p:cNvPr id="3" name="Content Placeholder 2"/>
          <p:cNvSpPr>
            <a:spLocks noGrp="1"/>
          </p:cNvSpPr>
          <p:nvPr>
            <p:ph idx="1" sz="half"/>
          </p:nvPr>
        </p:nvSpPr>
        <p:spPr/>
        <p:txBody>
          <a:bodyPr/>
          <a:lstStyle/>
          <a:p>
            <a:pPr lvl="0" indent="0" marL="0">
              <a:buNone/>
            </a:pPr>
            <a:r>
              <a:rPr/>
              <a:t>Reported shooting incidents dropped steadily, then rose sharply in 2020 (presumably pandemic-related, though possibly a reporting change).</a:t>
            </a:r>
          </a:p>
          <a:p>
            <a:pPr lvl="0" indent="0" marL="0">
              <a:buNone/>
            </a:pPr>
            <a:r>
              <a:rPr/>
              <a:t>This is such a sharp reversal that it dominates other trends.</a:t>
            </a:r>
          </a:p>
          <a:p>
            <a:pPr lvl="0" indent="0" marL="0">
              <a:buNone/>
            </a:pPr>
            <a:r>
              <a:rPr/>
              <a:t>The rest of this analysis will normalize by annual incident count to reveal patterns masked by this macro-trend.</a:t>
            </a:r>
          </a:p>
        </p:txBody>
      </p:sp>
      <p:pic>
        <p:nvPicPr>
          <p:cNvPr descr="NYPDShootingDataSlides_files/figure-pptx/hist_DATE_year-1.png" id="0" name="Picture 1"/>
          <p:cNvPicPr>
            <a:picLocks noGrp="1" noChangeAspect="1"/>
          </p:cNvPicPr>
          <p:nvPr/>
        </p:nvPicPr>
        <p:blipFill>
          <a:blip r:embed="rId3"/>
          <a:stretch>
            <a:fillRect/>
          </a:stretch>
        </p:blipFill>
        <p:spPr bwMode="auto">
          <a:xfrm>
            <a:off x="4660900" y="2374900"/>
            <a:ext cx="3695700" cy="2959100"/>
          </a:xfrm>
          <a:prstGeom prst="rect">
            <a:avLst/>
          </a:prstGeom>
          <a:noFill/>
          <a:ln w="9525">
            <a:noFill/>
            <a:headEnd/>
            <a:tailEnd/>
          </a:ln>
        </p:spPr>
      </p:pic>
    </p:spTree>
  </p:cSl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Shooting Incidents</dc:title>
  <dc:creator>Seth Porter</dc:creator>
  <cp:keywords/>
  <dcterms:created xsi:type="dcterms:W3CDTF">2023-03-25T20:50:38Z</dcterms:created>
  <dcterms:modified xsi:type="dcterms:W3CDTF">2023-03-25T20:50:38Z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2023-03-20</vt:lpwstr>
  </property>
  <property fmtid="{D5CDD505-2E9C-101B-9397-08002B2CF9AE}" pid="3" name="output">
    <vt:lpwstr/>
  </property>
</Properties>
</file>