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0"/>
  </p:notesMasterIdLst>
  <p:handoutMasterIdLst>
    <p:handoutMasterId r:id="rId21"/>
  </p:handoutMasterIdLst>
  <p:sldIdLst>
    <p:sldId id="341" r:id="rId2"/>
    <p:sldId id="342" r:id="rId3"/>
    <p:sldId id="343" r:id="rId4"/>
    <p:sldId id="352" r:id="rId5"/>
    <p:sldId id="351" r:id="rId6"/>
    <p:sldId id="350" r:id="rId7"/>
    <p:sldId id="349" r:id="rId8"/>
    <p:sldId id="348" r:id="rId9"/>
    <p:sldId id="347" r:id="rId10"/>
    <p:sldId id="353" r:id="rId11"/>
    <p:sldId id="346" r:id="rId12"/>
    <p:sldId id="354" r:id="rId13"/>
    <p:sldId id="355" r:id="rId14"/>
    <p:sldId id="356" r:id="rId15"/>
    <p:sldId id="345" r:id="rId16"/>
    <p:sldId id="344" r:id="rId17"/>
    <p:sldId id="357" r:id="rId18"/>
    <p:sldId id="303"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4" autoAdjust="0"/>
  </p:normalViewPr>
  <p:slideViewPr>
    <p:cSldViewPr>
      <p:cViewPr varScale="1">
        <p:scale>
          <a:sx n="78" d="100"/>
          <a:sy n="78" d="100"/>
        </p:scale>
        <p:origin x="1200"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04" d="100"/>
          <a:sy n="104" d="100"/>
        </p:scale>
        <p:origin x="-25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9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9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9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94A047-46DB-4C66-8BA6-0AC41D369E82}" type="slidenum">
              <a:rPr lang="en-US"/>
              <a:pPr/>
              <a:t>‹#›</a:t>
            </a:fld>
            <a:endParaRPr lang="en-US"/>
          </a:p>
        </p:txBody>
      </p:sp>
    </p:spTree>
    <p:extLst>
      <p:ext uri="{BB962C8B-B14F-4D97-AF65-F5344CB8AC3E}">
        <p14:creationId xmlns:p14="http://schemas.microsoft.com/office/powerpoint/2010/main" val="3729373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47D980-1FF9-49C4-B48A-0B77F0121F93}" type="slidenum">
              <a:rPr lang="en-US"/>
              <a:pPr/>
              <a:t>‹#›</a:t>
            </a:fld>
            <a:endParaRPr lang="en-US"/>
          </a:p>
        </p:txBody>
      </p:sp>
    </p:spTree>
    <p:extLst>
      <p:ext uri="{BB962C8B-B14F-4D97-AF65-F5344CB8AC3E}">
        <p14:creationId xmlns:p14="http://schemas.microsoft.com/office/powerpoint/2010/main" val="16851526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5302" name="Rectangle 6"/>
          <p:cNvSpPr>
            <a:spLocks noGrp="1" noChangeArrowheads="1"/>
          </p:cNvSpPr>
          <p:nvPr>
            <p:ph type="ctrTitle" sz="quarter"/>
          </p:nvPr>
        </p:nvSpPr>
        <p:spPr>
          <a:xfrm>
            <a:off x="1828800" y="1295400"/>
            <a:ext cx="6934200" cy="2116138"/>
          </a:xfrm>
        </p:spPr>
        <p:txBody>
          <a:bodyPr/>
          <a:lstStyle>
            <a:lvl1pPr>
              <a:defRPr b="0">
                <a:solidFill>
                  <a:schemeClr val="bg1"/>
                </a:solidFill>
              </a:defRPr>
            </a:lvl1pPr>
          </a:lstStyle>
          <a:p>
            <a:r>
              <a:rPr lang="en-US"/>
              <a:t>Click to edit Master title style</a:t>
            </a:r>
          </a:p>
        </p:txBody>
      </p:sp>
      <p:sp>
        <p:nvSpPr>
          <p:cNvPr id="55303" name="Rectangle 7"/>
          <p:cNvSpPr>
            <a:spLocks noGrp="1" noChangeArrowheads="1"/>
          </p:cNvSpPr>
          <p:nvPr>
            <p:ph type="subTitle" sz="quarter" idx="1"/>
          </p:nvPr>
        </p:nvSpPr>
        <p:spPr>
          <a:xfrm>
            <a:off x="2133600" y="3429000"/>
            <a:ext cx="6400800" cy="1752600"/>
          </a:xfrm>
        </p:spPr>
        <p:txBody>
          <a:bodyPr/>
          <a:lstStyle>
            <a:lvl1pPr marL="0" indent="0" algn="ctr">
              <a:buFont typeface="Symbol" pitchFamily="18" charset="2"/>
              <a:buNone/>
              <a:defRPr/>
            </a:lvl1pPr>
          </a:lstStyle>
          <a:p>
            <a:r>
              <a:rPr lang="en-US"/>
              <a:t>Click to edit Master subtitle style</a:t>
            </a:r>
          </a:p>
        </p:txBody>
      </p:sp>
      <p:sp>
        <p:nvSpPr>
          <p:cNvPr id="55304" name="Rectangle 8"/>
          <p:cNvSpPr>
            <a:spLocks noGrp="1" noChangeArrowheads="1"/>
          </p:cNvSpPr>
          <p:nvPr>
            <p:ph type="dt" sz="quarter" idx="2"/>
          </p:nvPr>
        </p:nvSpPr>
        <p:spPr>
          <a:xfrm>
            <a:off x="1828800" y="6400800"/>
            <a:ext cx="1905000" cy="457200"/>
          </a:xfrm>
        </p:spPr>
        <p:txBody>
          <a:bodyPr/>
          <a:lstStyle>
            <a:lvl1pPr>
              <a:defRPr b="0">
                <a:solidFill>
                  <a:schemeClr val="bg1"/>
                </a:solidFill>
              </a:defRPr>
            </a:lvl1pPr>
          </a:lstStyle>
          <a:p>
            <a:fld id="{962E348F-E656-4DED-BCFC-5512493B1523}" type="datetime1">
              <a:rPr lang="en-US" smtClean="0"/>
              <a:t>7/21/2022</a:t>
            </a:fld>
            <a:endParaRPr lang="en-US"/>
          </a:p>
        </p:txBody>
      </p:sp>
      <p:sp>
        <p:nvSpPr>
          <p:cNvPr id="55305" name="Rectangle 9"/>
          <p:cNvSpPr>
            <a:spLocks noGrp="1" noChangeArrowheads="1"/>
          </p:cNvSpPr>
          <p:nvPr>
            <p:ph type="ftr" sz="quarter" idx="3"/>
          </p:nvPr>
        </p:nvSpPr>
        <p:spPr>
          <a:xfrm>
            <a:off x="3962400" y="6400800"/>
            <a:ext cx="2895600" cy="457200"/>
          </a:xfrm>
        </p:spPr>
        <p:txBody>
          <a:bodyPr/>
          <a:lstStyle>
            <a:lvl1pPr algn="ctr">
              <a:defRPr b="0">
                <a:solidFill>
                  <a:schemeClr val="bg1"/>
                </a:solidFill>
              </a:defRPr>
            </a:lvl1pPr>
          </a:lstStyle>
          <a:p>
            <a:r>
              <a:rPr lang="en-US"/>
              <a:t>MUT - Innovation for Prosperity</a:t>
            </a:r>
            <a:endParaRPr lang="en-US" dirty="0">
              <a:solidFill>
                <a:srgbClr val="FF0000"/>
              </a:solidFill>
            </a:endParaRPr>
          </a:p>
        </p:txBody>
      </p:sp>
      <p:sp>
        <p:nvSpPr>
          <p:cNvPr id="55306" name="Rectangle 10"/>
          <p:cNvSpPr>
            <a:spLocks noGrp="1" noChangeArrowheads="1"/>
          </p:cNvSpPr>
          <p:nvPr>
            <p:ph type="sldNum" sz="quarter" idx="4"/>
          </p:nvPr>
        </p:nvSpPr>
        <p:spPr>
          <a:xfrm>
            <a:off x="7239000" y="6400800"/>
            <a:ext cx="1905000" cy="457200"/>
          </a:xfrm>
        </p:spPr>
        <p:txBody>
          <a:bodyPr/>
          <a:lstStyle>
            <a:lvl1pPr>
              <a:defRPr b="0">
                <a:solidFill>
                  <a:schemeClr val="bg1"/>
                </a:solidFill>
              </a:defRPr>
            </a:lvl1pPr>
          </a:lstStyle>
          <a:p>
            <a:r>
              <a:rPr lang="en-US"/>
              <a:t>Slide No. </a:t>
            </a:r>
            <a:fld id="{92BA6209-F6B7-4075-A2ED-023ED9B0C147}" type="slidenum">
              <a:rPr lang="en-US"/>
              <a:pPr/>
              <a:t>‹#›</a:t>
            </a:fld>
            <a:endParaRPr lang="en-US"/>
          </a:p>
        </p:txBody>
      </p:sp>
      <p:sp>
        <p:nvSpPr>
          <p:cNvPr id="55309" name="Rectangle 13"/>
          <p:cNvSpPr>
            <a:spLocks noChangeArrowheads="1"/>
          </p:cNvSpPr>
          <p:nvPr userDrawn="1"/>
        </p:nvSpPr>
        <p:spPr bwMode="auto">
          <a:xfrm>
            <a:off x="0" y="0"/>
            <a:ext cx="1752600" cy="6858000"/>
          </a:xfrm>
          <a:prstGeom prst="rect">
            <a:avLst/>
          </a:prstGeom>
          <a:solidFill>
            <a:srgbClr val="92D050"/>
          </a:solidFill>
          <a:ln w="12700" cap="sq">
            <a:solidFill>
              <a:schemeClr val="tx1"/>
            </a:solidFill>
            <a:miter lim="800000"/>
            <a:headEnd type="none" w="sm" len="sm"/>
            <a:tailEnd type="none" w="sm" len="sm"/>
          </a:ln>
          <a:effectLst/>
        </p:spPr>
        <p:txBody>
          <a:bodyPr wrap="none" anchor="ctr"/>
          <a:lstStyle/>
          <a:p>
            <a:endParaRPr lang="en-US"/>
          </a:p>
        </p:txBody>
      </p:sp>
      <p:sp>
        <p:nvSpPr>
          <p:cNvPr id="55310" name="Rectangle 14"/>
          <p:cNvSpPr>
            <a:spLocks noChangeArrowheads="1"/>
          </p:cNvSpPr>
          <p:nvPr userDrawn="1"/>
        </p:nvSpPr>
        <p:spPr bwMode="auto">
          <a:xfrm>
            <a:off x="1676400" y="0"/>
            <a:ext cx="76200" cy="6858000"/>
          </a:xfrm>
          <a:prstGeom prst="rect">
            <a:avLst/>
          </a:prstGeom>
          <a:solidFill>
            <a:srgbClr val="FF0000"/>
          </a:solidFill>
          <a:ln w="12700" cap="sq">
            <a:solidFill>
              <a:schemeClr val="tx1"/>
            </a:solidFill>
            <a:miter lim="800000"/>
            <a:headEnd type="none" w="sm" len="sm"/>
            <a:tailEnd type="none" w="sm" len="sm"/>
          </a:ln>
          <a:effectLst/>
        </p:spPr>
        <p:txBody>
          <a:bodyPr wrap="none" anchor="ctr"/>
          <a:lstStyle/>
          <a:p>
            <a:endParaRPr lang="en-US" dirty="0">
              <a:solidFill>
                <a:srgbClr val="FF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AF6F1B0-6E40-473B-AC61-A2389689EE7E}" type="datetime1">
              <a:rPr lang="en-US" smtClean="0"/>
              <a:t>7/21/2022</a:t>
            </a:fld>
            <a:endParaRPr lang="en-US"/>
          </a:p>
        </p:txBody>
      </p:sp>
      <p:sp>
        <p:nvSpPr>
          <p:cNvPr id="5" name="Footer Placeholder 4"/>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6" name="Slide Number Placeholder 5"/>
          <p:cNvSpPr>
            <a:spLocks noGrp="1"/>
          </p:cNvSpPr>
          <p:nvPr>
            <p:ph type="sldNum" sz="quarter" idx="12"/>
          </p:nvPr>
        </p:nvSpPr>
        <p:spPr/>
        <p:txBody>
          <a:bodyPr/>
          <a:lstStyle>
            <a:lvl1pPr>
              <a:defRPr/>
            </a:lvl1pPr>
          </a:lstStyle>
          <a:p>
            <a:r>
              <a:rPr lang="en-US"/>
              <a:t> Slide # </a:t>
            </a:r>
            <a:fld id="{39EAA77D-103C-4844-843E-31BF96FE5A60}" type="slidenum">
              <a:rPr lang="en-US"/>
              <a:pPr/>
              <a:t>‹#›</a:t>
            </a:fld>
            <a:endParaRPr lang="en-US"/>
          </a:p>
        </p:txBody>
      </p:sp>
      <p:pic>
        <p:nvPicPr>
          <p:cNvPr id="7"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83E15D-22DF-4C4A-A2D8-F5344F8517FE}" type="datetime1">
              <a:rPr lang="en-US" smtClean="0"/>
              <a:t>7/21/2022</a:t>
            </a:fld>
            <a:endParaRPr lang="en-US"/>
          </a:p>
        </p:txBody>
      </p:sp>
      <p:sp>
        <p:nvSpPr>
          <p:cNvPr id="5" name="Footer Placeholder 4"/>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6" name="Slide Number Placeholder 5"/>
          <p:cNvSpPr>
            <a:spLocks noGrp="1"/>
          </p:cNvSpPr>
          <p:nvPr>
            <p:ph type="sldNum" sz="quarter" idx="12"/>
          </p:nvPr>
        </p:nvSpPr>
        <p:spPr/>
        <p:txBody>
          <a:bodyPr/>
          <a:lstStyle>
            <a:lvl1pPr>
              <a:defRPr/>
            </a:lvl1pPr>
          </a:lstStyle>
          <a:p>
            <a:r>
              <a:rPr lang="en-US"/>
              <a:t> Slide # </a:t>
            </a:r>
            <a:fld id="{BF9B799E-60CA-4DE6-A6F0-7CEF3FA9BE80}" type="slidenum">
              <a:rPr lang="en-US"/>
              <a:pPr/>
              <a:t>‹#›</a:t>
            </a:fld>
            <a:endParaRPr lang="en-US"/>
          </a:p>
        </p:txBody>
      </p:sp>
      <p:pic>
        <p:nvPicPr>
          <p:cNvPr id="7"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228600" y="1371600"/>
            <a:ext cx="43053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371600"/>
            <a:ext cx="4305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400800"/>
            <a:ext cx="685800" cy="457200"/>
          </a:xfrm>
        </p:spPr>
        <p:txBody>
          <a:bodyPr/>
          <a:lstStyle>
            <a:lvl1pPr>
              <a:defRPr/>
            </a:lvl1pPr>
          </a:lstStyle>
          <a:p>
            <a:fld id="{9BE8EC60-D7C0-459A-A0AB-5DC6C11C56FA}" type="datetime1">
              <a:rPr lang="en-US" smtClean="0"/>
              <a:t>7/21/2022</a:t>
            </a:fld>
            <a:endParaRPr lang="en-US"/>
          </a:p>
        </p:txBody>
      </p:sp>
      <p:sp>
        <p:nvSpPr>
          <p:cNvPr id="6" name="Footer Placeholder 5"/>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7" name="Slide Number Placeholder 6"/>
          <p:cNvSpPr>
            <a:spLocks noGrp="1"/>
          </p:cNvSpPr>
          <p:nvPr>
            <p:ph type="sldNum" sz="quarter" idx="12"/>
          </p:nvPr>
        </p:nvSpPr>
        <p:spPr>
          <a:xfrm>
            <a:off x="6858000" y="6248400"/>
            <a:ext cx="2286000" cy="533400"/>
          </a:xfrm>
        </p:spPr>
        <p:txBody>
          <a:bodyPr/>
          <a:lstStyle>
            <a:lvl1pPr>
              <a:defRPr/>
            </a:lvl1pPr>
          </a:lstStyle>
          <a:p>
            <a:r>
              <a:rPr lang="en-US"/>
              <a:t> Slide # </a:t>
            </a:r>
            <a:fld id="{11420255-0F54-4066-AB01-402E4E89A3AB}"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228600" y="1371600"/>
            <a:ext cx="4305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371600"/>
            <a:ext cx="4305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848100"/>
            <a:ext cx="43053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5867400" y="6324600"/>
            <a:ext cx="685800" cy="457200"/>
          </a:xfrm>
        </p:spPr>
        <p:txBody>
          <a:bodyPr/>
          <a:lstStyle>
            <a:lvl1pPr>
              <a:defRPr/>
            </a:lvl1pPr>
          </a:lstStyle>
          <a:p>
            <a:fld id="{C573971A-38EF-4EB1-8C25-1CDA693CFFFF}" type="datetime1">
              <a:rPr lang="en-US" smtClean="0"/>
              <a:t>7/21/2022</a:t>
            </a:fld>
            <a:endParaRPr lang="en-US" dirty="0"/>
          </a:p>
        </p:txBody>
      </p:sp>
      <p:sp>
        <p:nvSpPr>
          <p:cNvPr id="7" name="Footer Placeholder 6"/>
          <p:cNvSpPr>
            <a:spLocks noGrp="1"/>
          </p:cNvSpPr>
          <p:nvPr>
            <p:ph type="ftr" sz="quarter" idx="11"/>
          </p:nvPr>
        </p:nvSpPr>
        <p:spPr>
          <a:xfrm>
            <a:off x="685800" y="6248400"/>
            <a:ext cx="4572000" cy="533400"/>
          </a:xfrm>
        </p:spPr>
        <p:txBody>
          <a:bodyPr/>
          <a:lstStyle>
            <a:lvl1pPr>
              <a:defRPr/>
            </a:lvl1pPr>
          </a:lstStyle>
          <a:p>
            <a:r>
              <a:rPr lang="en-US" dirty="0">
                <a:solidFill>
                  <a:srgbClr val="0000FF"/>
                </a:solidFill>
              </a:rPr>
              <a:t>MUT - </a:t>
            </a:r>
            <a:r>
              <a:rPr lang="en-US" dirty="0">
                <a:solidFill>
                  <a:srgbClr val="FF0000"/>
                </a:solidFill>
              </a:rPr>
              <a:t>Innovation for Prosperity</a:t>
            </a:r>
          </a:p>
        </p:txBody>
      </p:sp>
      <p:sp>
        <p:nvSpPr>
          <p:cNvPr id="8" name="Slide Number Placeholder 7"/>
          <p:cNvSpPr>
            <a:spLocks noGrp="1"/>
          </p:cNvSpPr>
          <p:nvPr>
            <p:ph type="sldNum" sz="quarter" idx="12"/>
          </p:nvPr>
        </p:nvSpPr>
        <p:spPr>
          <a:xfrm>
            <a:off x="6858000" y="6248400"/>
            <a:ext cx="2286000" cy="533400"/>
          </a:xfrm>
        </p:spPr>
        <p:txBody>
          <a:bodyPr/>
          <a:lstStyle>
            <a:lvl1pPr>
              <a:defRPr/>
            </a:lvl1pPr>
          </a:lstStyle>
          <a:p>
            <a:r>
              <a:rPr lang="en-US"/>
              <a:t> Slide # </a:t>
            </a:r>
            <a:fld id="{E62141BB-36D1-4B2F-AB94-FD06BA69E83A}" type="slidenum">
              <a:rPr lang="en-US"/>
              <a:pPr/>
              <a:t>‹#›</a:t>
            </a:fld>
            <a:endParaRPr lang="en-US"/>
          </a:p>
        </p:txBody>
      </p:sp>
      <p:pic>
        <p:nvPicPr>
          <p:cNvPr id="9"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562600" y="6324600"/>
            <a:ext cx="990600" cy="457200"/>
          </a:xfrm>
        </p:spPr>
        <p:txBody>
          <a:bodyPr/>
          <a:lstStyle>
            <a:lvl1pPr>
              <a:defRPr>
                <a:solidFill>
                  <a:schemeClr val="bg1">
                    <a:lumMod val="85000"/>
                    <a:lumOff val="15000"/>
                  </a:schemeClr>
                </a:solidFill>
              </a:defRPr>
            </a:lvl1pPr>
          </a:lstStyle>
          <a:p>
            <a:fld id="{E076E37B-E10B-41A6-8255-662F91ED157E}" type="datetime1">
              <a:rPr lang="en-US" smtClean="0"/>
              <a:t>7/21/2022</a:t>
            </a:fld>
            <a:endParaRPr lang="en-US" dirty="0"/>
          </a:p>
        </p:txBody>
      </p:sp>
      <p:sp>
        <p:nvSpPr>
          <p:cNvPr id="5" name="Footer Placeholder 4"/>
          <p:cNvSpPr>
            <a:spLocks noGrp="1"/>
          </p:cNvSpPr>
          <p:nvPr>
            <p:ph type="ftr" sz="quarter" idx="11"/>
          </p:nvPr>
        </p:nvSpPr>
        <p:spPr>
          <a:xfrm>
            <a:off x="685800" y="6248400"/>
            <a:ext cx="3200400" cy="533400"/>
          </a:xfrm>
        </p:spPr>
        <p:txBody>
          <a:bodyPr/>
          <a:lstStyle>
            <a:lvl1pPr>
              <a:defRPr/>
            </a:lvl1pPr>
          </a:lstStyle>
          <a:p>
            <a:r>
              <a:rPr lang="en-US" dirty="0">
                <a:solidFill>
                  <a:srgbClr val="0000FF"/>
                </a:solidFill>
              </a:rPr>
              <a:t>MUT</a:t>
            </a:r>
            <a:r>
              <a:rPr lang="en-US" dirty="0"/>
              <a:t> </a:t>
            </a:r>
            <a:r>
              <a:rPr lang="en-US" dirty="0">
                <a:solidFill>
                  <a:srgbClr val="0000FF"/>
                </a:solidFill>
              </a:rPr>
              <a:t>-</a:t>
            </a:r>
            <a:r>
              <a:rPr lang="en-US" dirty="0"/>
              <a:t> </a:t>
            </a:r>
            <a:r>
              <a:rPr lang="en-US" dirty="0">
                <a:solidFill>
                  <a:srgbClr val="FF0000"/>
                </a:solidFill>
              </a:rPr>
              <a:t>Innovation for Prosperity</a:t>
            </a:r>
          </a:p>
        </p:txBody>
      </p:sp>
      <p:sp>
        <p:nvSpPr>
          <p:cNvPr id="6" name="Slide Number Placeholder 5"/>
          <p:cNvSpPr>
            <a:spLocks noGrp="1"/>
          </p:cNvSpPr>
          <p:nvPr>
            <p:ph type="sldNum" sz="quarter" idx="12"/>
          </p:nvPr>
        </p:nvSpPr>
        <p:spPr/>
        <p:txBody>
          <a:bodyPr/>
          <a:lstStyle>
            <a:lvl1pPr>
              <a:defRPr>
                <a:solidFill>
                  <a:schemeClr val="bg2">
                    <a:lumMod val="90000"/>
                    <a:lumOff val="10000"/>
                  </a:schemeClr>
                </a:solidFill>
              </a:defRPr>
            </a:lvl1pPr>
          </a:lstStyle>
          <a:p>
            <a:r>
              <a:rPr lang="en-US"/>
              <a:t> Slide # </a:t>
            </a:r>
            <a:fld id="{8A56D610-06C6-493A-93F1-D40931F3543B}" type="slidenum">
              <a:rPr lang="en-US" smtClean="0"/>
              <a:pPr/>
              <a:t>‹#›</a:t>
            </a:fld>
            <a:endParaRPr lang="en-US" dirty="0"/>
          </a:p>
        </p:txBody>
      </p:sp>
      <p:pic>
        <p:nvPicPr>
          <p:cNvPr id="9"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54B7E72-4451-468C-9B26-3327C5616A91}" type="datetime1">
              <a:rPr lang="en-US" smtClean="0"/>
              <a:t>7/21/2022</a:t>
            </a:fld>
            <a:endParaRPr lang="en-US"/>
          </a:p>
        </p:txBody>
      </p:sp>
      <p:sp>
        <p:nvSpPr>
          <p:cNvPr id="5" name="Footer Placeholder 4"/>
          <p:cNvSpPr>
            <a:spLocks noGrp="1"/>
          </p:cNvSpPr>
          <p:nvPr>
            <p:ph type="ftr" sz="quarter" idx="11"/>
          </p:nvPr>
        </p:nvSpPr>
        <p:spPr>
          <a:xfrm>
            <a:off x="685800" y="6324600"/>
            <a:ext cx="4724400" cy="533400"/>
          </a:xfrm>
        </p:spPr>
        <p:txBody>
          <a:bodyPr/>
          <a:lstStyle>
            <a:lvl1pPr>
              <a:defRPr/>
            </a:lvl1pPr>
          </a:lstStyle>
          <a:p>
            <a:r>
              <a:rPr lang="en-US" dirty="0">
                <a:solidFill>
                  <a:srgbClr val="0000FF"/>
                </a:solidFill>
              </a:rPr>
              <a:t>MUT - </a:t>
            </a:r>
            <a:r>
              <a:rPr lang="en-US" dirty="0">
                <a:solidFill>
                  <a:srgbClr val="FF0000"/>
                </a:solidFill>
              </a:rPr>
              <a:t>Innovation for Prosperity</a:t>
            </a:r>
          </a:p>
        </p:txBody>
      </p:sp>
      <p:sp>
        <p:nvSpPr>
          <p:cNvPr id="6" name="Slide Number Placeholder 5"/>
          <p:cNvSpPr>
            <a:spLocks noGrp="1"/>
          </p:cNvSpPr>
          <p:nvPr>
            <p:ph type="sldNum" sz="quarter" idx="12"/>
          </p:nvPr>
        </p:nvSpPr>
        <p:spPr/>
        <p:txBody>
          <a:bodyPr/>
          <a:lstStyle>
            <a:lvl1pPr>
              <a:defRPr/>
            </a:lvl1pPr>
          </a:lstStyle>
          <a:p>
            <a:r>
              <a:rPr lang="en-US"/>
              <a:t> Slide # </a:t>
            </a:r>
            <a:fld id="{06DCDCE5-04DA-4FC6-8525-D69FE3AFCA6F}" type="slidenum">
              <a:rPr lang="en-US"/>
              <a:pPr/>
              <a:t>‹#›</a:t>
            </a:fld>
            <a:endParaRPr lang="en-US"/>
          </a:p>
        </p:txBody>
      </p:sp>
      <p:pic>
        <p:nvPicPr>
          <p:cNvPr id="7"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305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71600"/>
            <a:ext cx="4305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52D30D3-55AE-4382-98FA-F0B3021A4E09}" type="datetime1">
              <a:rPr lang="en-US" smtClean="0"/>
              <a:t>7/21/2022</a:t>
            </a:fld>
            <a:endParaRPr lang="en-US"/>
          </a:p>
        </p:txBody>
      </p:sp>
      <p:sp>
        <p:nvSpPr>
          <p:cNvPr id="6" name="Footer Placeholder 5"/>
          <p:cNvSpPr>
            <a:spLocks noGrp="1"/>
          </p:cNvSpPr>
          <p:nvPr>
            <p:ph type="ftr" sz="quarter" idx="11"/>
          </p:nvPr>
        </p:nvSpPr>
        <p:spPr>
          <a:xfrm>
            <a:off x="685800" y="6324600"/>
            <a:ext cx="4953000" cy="533400"/>
          </a:xfrm>
        </p:spPr>
        <p:txBody>
          <a:bodyPr/>
          <a:lstStyle>
            <a:lvl1pPr>
              <a:defRPr/>
            </a:lvl1pPr>
          </a:lstStyle>
          <a:p>
            <a:r>
              <a:rPr lang="en-US" dirty="0">
                <a:solidFill>
                  <a:srgbClr val="0000FF"/>
                </a:solidFill>
              </a:rPr>
              <a:t>MUT - </a:t>
            </a:r>
            <a:r>
              <a:rPr lang="en-US" dirty="0">
                <a:solidFill>
                  <a:srgbClr val="FF0000"/>
                </a:solidFill>
              </a:rPr>
              <a:t>Innovation for Prosperity</a:t>
            </a:r>
          </a:p>
        </p:txBody>
      </p:sp>
      <p:sp>
        <p:nvSpPr>
          <p:cNvPr id="7" name="Slide Number Placeholder 6"/>
          <p:cNvSpPr>
            <a:spLocks noGrp="1"/>
          </p:cNvSpPr>
          <p:nvPr>
            <p:ph type="sldNum" sz="quarter" idx="12"/>
          </p:nvPr>
        </p:nvSpPr>
        <p:spPr/>
        <p:txBody>
          <a:bodyPr/>
          <a:lstStyle>
            <a:lvl1pPr>
              <a:defRPr/>
            </a:lvl1pPr>
          </a:lstStyle>
          <a:p>
            <a:r>
              <a:rPr lang="en-US"/>
              <a:t> Slide # </a:t>
            </a:r>
            <a:fld id="{21136960-6A3E-4C13-B1D2-432E76CE9E03}"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D74F4A9-E600-4456-9B18-CAEF4E11DDFC}" type="datetime1">
              <a:rPr lang="en-US" smtClean="0"/>
              <a:t>7/21/2022</a:t>
            </a:fld>
            <a:endParaRPr lang="en-US"/>
          </a:p>
        </p:txBody>
      </p:sp>
      <p:sp>
        <p:nvSpPr>
          <p:cNvPr id="8" name="Footer Placeholder 7"/>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9" name="Slide Number Placeholder 8"/>
          <p:cNvSpPr>
            <a:spLocks noGrp="1"/>
          </p:cNvSpPr>
          <p:nvPr>
            <p:ph type="sldNum" sz="quarter" idx="12"/>
          </p:nvPr>
        </p:nvSpPr>
        <p:spPr/>
        <p:txBody>
          <a:bodyPr/>
          <a:lstStyle>
            <a:lvl1pPr>
              <a:defRPr/>
            </a:lvl1pPr>
          </a:lstStyle>
          <a:p>
            <a:r>
              <a:rPr lang="en-US"/>
              <a:t> Slide # </a:t>
            </a:r>
            <a:fld id="{66908886-371A-499E-AA9F-7A88F183AFB4}" type="slidenum">
              <a:rPr lang="en-US"/>
              <a:pPr/>
              <a:t>‹#›</a:t>
            </a:fld>
            <a:endParaRPr lang="en-US"/>
          </a:p>
        </p:txBody>
      </p:sp>
      <p:pic>
        <p:nvPicPr>
          <p:cNvPr id="10"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56725E1-01E6-49B7-A223-782009A1D8EA}" type="datetime1">
              <a:rPr lang="en-US" smtClean="0"/>
              <a:t>7/21/2022</a:t>
            </a:fld>
            <a:endParaRPr lang="en-US"/>
          </a:p>
        </p:txBody>
      </p:sp>
      <p:sp>
        <p:nvSpPr>
          <p:cNvPr id="4" name="Footer Placeholder 3"/>
          <p:cNvSpPr>
            <a:spLocks noGrp="1"/>
          </p:cNvSpPr>
          <p:nvPr>
            <p:ph type="ftr" sz="quarter" idx="11"/>
          </p:nvPr>
        </p:nvSpPr>
        <p:spPr>
          <a:xfrm>
            <a:off x="685800" y="6248400"/>
            <a:ext cx="5410200" cy="6096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5" name="Slide Number Placeholder 4"/>
          <p:cNvSpPr>
            <a:spLocks noGrp="1"/>
          </p:cNvSpPr>
          <p:nvPr>
            <p:ph type="sldNum" sz="quarter" idx="12"/>
          </p:nvPr>
        </p:nvSpPr>
        <p:spPr/>
        <p:txBody>
          <a:bodyPr/>
          <a:lstStyle>
            <a:lvl1pPr>
              <a:defRPr/>
            </a:lvl1pPr>
          </a:lstStyle>
          <a:p>
            <a:r>
              <a:rPr lang="en-US"/>
              <a:t> Slide # </a:t>
            </a:r>
            <a:fld id="{21838F59-EE79-48C1-AC84-B5E879CFEEF2}" type="slidenum">
              <a:rPr lang="en-US"/>
              <a:pPr/>
              <a:t>‹#›</a:t>
            </a:fld>
            <a:endParaRPr lang="en-US"/>
          </a:p>
        </p:txBody>
      </p:sp>
      <p:pic>
        <p:nvPicPr>
          <p:cNvPr id="6"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1F9B86C-FDBD-4F25-85B7-609CC56F05BF}" type="datetime1">
              <a:rPr lang="en-US" smtClean="0"/>
              <a:t>7/21/2022</a:t>
            </a:fld>
            <a:endParaRPr lang="en-US"/>
          </a:p>
        </p:txBody>
      </p:sp>
      <p:sp>
        <p:nvSpPr>
          <p:cNvPr id="3" name="Footer Placeholder 2"/>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4" name="Slide Number Placeholder 3"/>
          <p:cNvSpPr>
            <a:spLocks noGrp="1"/>
          </p:cNvSpPr>
          <p:nvPr>
            <p:ph type="sldNum" sz="quarter" idx="12"/>
          </p:nvPr>
        </p:nvSpPr>
        <p:spPr/>
        <p:txBody>
          <a:bodyPr/>
          <a:lstStyle>
            <a:lvl1pPr>
              <a:defRPr/>
            </a:lvl1pPr>
          </a:lstStyle>
          <a:p>
            <a:r>
              <a:rPr lang="en-US"/>
              <a:t> Slide # </a:t>
            </a:r>
            <a:fld id="{1F7DD532-BBCB-4456-9385-C5488906F72E}" type="slidenum">
              <a:rPr lang="en-US"/>
              <a:pPr/>
              <a:t>‹#›</a:t>
            </a:fld>
            <a:endParaRPr lang="en-US"/>
          </a:p>
        </p:txBody>
      </p:sp>
      <p:pic>
        <p:nvPicPr>
          <p:cNvPr id="5"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D5334F7-F50F-4292-8151-2B180F9E293E}" type="datetime1">
              <a:rPr lang="en-US" smtClean="0"/>
              <a:t>7/21/2022</a:t>
            </a:fld>
            <a:endParaRPr lang="en-US"/>
          </a:p>
        </p:txBody>
      </p:sp>
      <p:sp>
        <p:nvSpPr>
          <p:cNvPr id="6" name="Footer Placeholder 5"/>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7" name="Slide Number Placeholder 6"/>
          <p:cNvSpPr>
            <a:spLocks noGrp="1"/>
          </p:cNvSpPr>
          <p:nvPr>
            <p:ph type="sldNum" sz="quarter" idx="12"/>
          </p:nvPr>
        </p:nvSpPr>
        <p:spPr/>
        <p:txBody>
          <a:bodyPr/>
          <a:lstStyle>
            <a:lvl1pPr>
              <a:defRPr/>
            </a:lvl1pPr>
          </a:lstStyle>
          <a:p>
            <a:r>
              <a:rPr lang="en-US"/>
              <a:t> Slide # </a:t>
            </a:r>
            <a:fld id="{DDF528EA-24F2-4312-93F2-EADBA5006A9F}"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82FE692-EDE7-4884-9BB3-924A3D469121}" type="datetime1">
              <a:rPr lang="en-US" smtClean="0"/>
              <a:t>7/21/2022</a:t>
            </a:fld>
            <a:endParaRPr lang="en-US"/>
          </a:p>
        </p:txBody>
      </p:sp>
      <p:sp>
        <p:nvSpPr>
          <p:cNvPr id="6" name="Footer Placeholder 5"/>
          <p:cNvSpPr>
            <a:spLocks noGrp="1"/>
          </p:cNvSpPr>
          <p:nvPr>
            <p:ph type="ftr" sz="quarter" idx="11"/>
          </p:nvPr>
        </p:nvSpPr>
        <p:spPr>
          <a:xfrm>
            <a:off x="685800" y="6248400"/>
            <a:ext cx="5410200" cy="533400"/>
          </a:xfrm>
        </p:spPr>
        <p:txBody>
          <a:bodyPr/>
          <a:lstStyle>
            <a:lvl1pPr>
              <a:defRPr/>
            </a:lvl1pPr>
          </a:lstStyle>
          <a:p>
            <a:r>
              <a:rPr lang="en-US">
                <a:solidFill>
                  <a:srgbClr val="0000FF"/>
                </a:solidFill>
              </a:rPr>
              <a:t>MUT - Innovation for Prosperity</a:t>
            </a:r>
            <a:endParaRPr lang="en-US" dirty="0">
              <a:solidFill>
                <a:srgbClr val="FF0000"/>
              </a:solidFill>
            </a:endParaRPr>
          </a:p>
        </p:txBody>
      </p:sp>
      <p:sp>
        <p:nvSpPr>
          <p:cNvPr id="7" name="Slide Number Placeholder 6"/>
          <p:cNvSpPr>
            <a:spLocks noGrp="1"/>
          </p:cNvSpPr>
          <p:nvPr>
            <p:ph type="sldNum" sz="quarter" idx="12"/>
          </p:nvPr>
        </p:nvSpPr>
        <p:spPr/>
        <p:txBody>
          <a:bodyPr/>
          <a:lstStyle>
            <a:lvl1pPr>
              <a:defRPr/>
            </a:lvl1pPr>
          </a:lstStyle>
          <a:p>
            <a:r>
              <a:rPr lang="en-US"/>
              <a:t> Slide # </a:t>
            </a:r>
            <a:fld id="{9D5843E1-39E8-48F2-B31E-CA3A90B017E6}" type="slidenum">
              <a:rPr lang="en-US"/>
              <a:pPr/>
              <a:t>‹#›</a:t>
            </a:fld>
            <a:endParaRPr lang="en-US"/>
          </a:p>
        </p:txBody>
      </p:sp>
      <p:pic>
        <p:nvPicPr>
          <p:cNvPr id="8" name="Picture 1" descr="C:\Users\user\Documents\2016 MRUC Documents\NEW LOGO\MUT Logo Final Design.jpg"/>
          <p:cNvPicPr>
            <a:picLocks noChangeAspect="1" noChangeArrowheads="1"/>
          </p:cNvPicPr>
          <p:nvPr userDrawn="1"/>
        </p:nvPicPr>
        <p:blipFill>
          <a:blip r:embed="rId2" cstate="print"/>
          <a:srcRect l="13043" t="4348" r="8696" b="17391"/>
          <a:stretch>
            <a:fillRect/>
          </a:stretch>
        </p:blipFill>
        <p:spPr bwMode="auto">
          <a:xfrm>
            <a:off x="0" y="6172200"/>
            <a:ext cx="685800" cy="6858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4285" name="Rectangle 13"/>
          <p:cNvSpPr>
            <a:spLocks noChangeArrowheads="1"/>
          </p:cNvSpPr>
          <p:nvPr userDrawn="1"/>
        </p:nvSpPr>
        <p:spPr bwMode="auto">
          <a:xfrm>
            <a:off x="0" y="0"/>
            <a:ext cx="9144000" cy="1219200"/>
          </a:xfrm>
          <a:prstGeom prst="rect">
            <a:avLst/>
          </a:prstGeom>
          <a:solidFill>
            <a:srgbClr val="92D050"/>
          </a:solidFill>
          <a:ln w="12700" cap="sq">
            <a:solidFill>
              <a:schemeClr val="tx1"/>
            </a:solidFill>
            <a:miter lim="800000"/>
            <a:headEnd type="none" w="sm" len="sm"/>
            <a:tailEnd type="none" w="sm" len="sm"/>
          </a:ln>
          <a:effectLst/>
        </p:spPr>
        <p:txBody>
          <a:bodyPr wrap="none" anchor="ctr"/>
          <a:lstStyle/>
          <a:p>
            <a:pPr algn="ctr"/>
            <a:endParaRPr lang="en-US" b="1">
              <a:solidFill>
                <a:srgbClr val="FFFFFF"/>
              </a:solidFill>
              <a:effectLst>
                <a:outerShdw blurRad="38100" dist="38100" dir="2700000" algn="tl">
                  <a:srgbClr val="000000"/>
                </a:outerShdw>
              </a:effectLst>
            </a:endParaRPr>
          </a:p>
        </p:txBody>
      </p:sp>
      <p:sp>
        <p:nvSpPr>
          <p:cNvPr id="54286" name="Rectangle 14"/>
          <p:cNvSpPr>
            <a:spLocks noChangeArrowheads="1"/>
          </p:cNvSpPr>
          <p:nvPr userDrawn="1"/>
        </p:nvSpPr>
        <p:spPr bwMode="auto">
          <a:xfrm>
            <a:off x="0" y="6248400"/>
            <a:ext cx="9144000" cy="609600"/>
          </a:xfrm>
          <a:prstGeom prst="rect">
            <a:avLst/>
          </a:prstGeom>
          <a:solidFill>
            <a:srgbClr val="92D050"/>
          </a:solidFill>
          <a:ln w="12700" cap="sq">
            <a:solidFill>
              <a:schemeClr val="tx1"/>
            </a:solidFill>
            <a:miter lim="800000"/>
            <a:headEnd type="none" w="sm" len="sm"/>
            <a:tailEnd type="none" w="sm" len="sm"/>
          </a:ln>
          <a:effectLst/>
        </p:spPr>
        <p:txBody>
          <a:bodyPr wrap="none" anchor="ctr"/>
          <a:lstStyle/>
          <a:p>
            <a:endParaRPr lang="en-US"/>
          </a:p>
        </p:txBody>
      </p:sp>
      <p:sp>
        <p:nvSpPr>
          <p:cNvPr id="54278" name="Rectangle 6"/>
          <p:cNvSpPr>
            <a:spLocks noGrp="1" noChangeArrowheads="1"/>
          </p:cNvSpPr>
          <p:nvPr>
            <p:ph type="title"/>
          </p:nvPr>
        </p:nvSpPr>
        <p:spPr bwMode="auto">
          <a:xfrm>
            <a:off x="0" y="0"/>
            <a:ext cx="9144000" cy="1143000"/>
          </a:xfrm>
          <a:prstGeom prst="rect">
            <a:avLst/>
          </a:prstGeom>
          <a:noFill/>
          <a:ln w="12700" cap="sq">
            <a:noFill/>
            <a:miter lim="800000"/>
            <a:headEnd type="none" w="sm" len="sm"/>
            <a:tailEnd type="none" w="sm" len="sm"/>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4279" name="Rectangle 7"/>
          <p:cNvSpPr>
            <a:spLocks noGrp="1" noChangeArrowheads="1"/>
          </p:cNvSpPr>
          <p:nvPr>
            <p:ph type="body" idx="1"/>
          </p:nvPr>
        </p:nvSpPr>
        <p:spPr bwMode="auto">
          <a:xfrm>
            <a:off x="228600" y="1371600"/>
            <a:ext cx="8763000" cy="48006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3"/>
            <a:r>
              <a:rPr lang="en-US" dirty="0"/>
              <a:t>Fifth level</a:t>
            </a:r>
          </a:p>
        </p:txBody>
      </p:sp>
      <p:sp>
        <p:nvSpPr>
          <p:cNvPr id="54280" name="Rectangle 8"/>
          <p:cNvSpPr>
            <a:spLocks noGrp="1" noChangeArrowheads="1"/>
          </p:cNvSpPr>
          <p:nvPr>
            <p:ph type="dt" sz="half" idx="2"/>
          </p:nvPr>
        </p:nvSpPr>
        <p:spPr bwMode="auto">
          <a:xfrm>
            <a:off x="6096000" y="6400800"/>
            <a:ext cx="685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400" b="1">
                <a:solidFill>
                  <a:srgbClr val="FFFFFF"/>
                </a:solidFill>
                <a:effectLst>
                  <a:outerShdw blurRad="38100" dist="38100" dir="2700000" algn="tl">
                    <a:srgbClr val="C0C0C0"/>
                  </a:outerShdw>
                </a:effectLst>
                <a:latin typeface="+mn-lt"/>
              </a:defRPr>
            </a:lvl1pPr>
          </a:lstStyle>
          <a:p>
            <a:fld id="{CE4A65A4-81BC-4951-8E14-788D089B978A}" type="datetime1">
              <a:rPr lang="en-US" smtClean="0"/>
              <a:t>7/21/2022</a:t>
            </a:fld>
            <a:endParaRPr lang="en-US"/>
          </a:p>
        </p:txBody>
      </p:sp>
      <p:sp>
        <p:nvSpPr>
          <p:cNvPr id="54281" name="Rectangle 9"/>
          <p:cNvSpPr>
            <a:spLocks noGrp="1" noChangeArrowheads="1"/>
          </p:cNvSpPr>
          <p:nvPr>
            <p:ph type="ftr" sz="quarter" idx="3"/>
          </p:nvPr>
        </p:nvSpPr>
        <p:spPr bwMode="auto">
          <a:xfrm>
            <a:off x="228600" y="6248400"/>
            <a:ext cx="5867400" cy="5334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400" b="1">
                <a:solidFill>
                  <a:srgbClr val="FFFFFF"/>
                </a:solidFill>
                <a:effectLst>
                  <a:outerShdw blurRad="38100" dist="38100" dir="2700000" algn="tl">
                    <a:srgbClr val="C0C0C0"/>
                  </a:outerShdw>
                </a:effectLst>
                <a:latin typeface="+mn-lt"/>
              </a:defRPr>
            </a:lvl1pPr>
          </a:lstStyle>
          <a:p>
            <a:r>
              <a:rPr lang="en-US" dirty="0">
                <a:solidFill>
                  <a:srgbClr val="0000FF"/>
                </a:solidFill>
              </a:rPr>
              <a:t>MUT - </a:t>
            </a:r>
            <a:r>
              <a:rPr lang="en-US" dirty="0">
                <a:solidFill>
                  <a:srgbClr val="FF0000"/>
                </a:solidFill>
              </a:rPr>
              <a:t>Innovation for Prosperity</a:t>
            </a:r>
          </a:p>
        </p:txBody>
      </p:sp>
      <p:sp>
        <p:nvSpPr>
          <p:cNvPr id="54282" name="Rectangle 10"/>
          <p:cNvSpPr>
            <a:spLocks noGrp="1" noChangeArrowheads="1"/>
          </p:cNvSpPr>
          <p:nvPr>
            <p:ph type="sldNum" sz="quarter" idx="4"/>
          </p:nvPr>
        </p:nvSpPr>
        <p:spPr bwMode="auto">
          <a:xfrm>
            <a:off x="6858000" y="6248400"/>
            <a:ext cx="2286000" cy="5334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400" b="1">
                <a:solidFill>
                  <a:srgbClr val="FFFFFF"/>
                </a:solidFill>
                <a:effectLst>
                  <a:outerShdw blurRad="38100" dist="38100" dir="2700000" algn="tl">
                    <a:srgbClr val="C0C0C0"/>
                  </a:outerShdw>
                </a:effectLst>
                <a:latin typeface="+mn-lt"/>
              </a:defRPr>
            </a:lvl1pPr>
          </a:lstStyle>
          <a:p>
            <a:r>
              <a:rPr lang="en-US"/>
              <a:t> Slide # </a:t>
            </a:r>
            <a:fld id="{6783A1FA-AD9E-42F0-B158-82FAB432F66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dt="0"/>
  <p:txStyles>
    <p:titleStyle>
      <a:lvl1pPr algn="ctr" rtl="0" fontAlgn="base">
        <a:spcBef>
          <a:spcPct val="0"/>
        </a:spcBef>
        <a:spcAft>
          <a:spcPct val="0"/>
        </a:spcAft>
        <a:defRPr sz="4400" b="1">
          <a:solidFill>
            <a:srgbClr val="FFFFFF"/>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2pPr>
      <a:lvl3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3pPr>
      <a:lvl4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4pPr>
      <a:lvl5pPr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5pPr>
      <a:lvl6pPr marL="4572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6pPr>
      <a:lvl7pPr marL="9144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7pPr>
      <a:lvl8pPr marL="13716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8pPr>
      <a:lvl9pPr marL="1828800" algn="ctr" rtl="0" fontAlgn="base">
        <a:spcBef>
          <a:spcPct val="0"/>
        </a:spcBef>
        <a:spcAft>
          <a:spcPct val="0"/>
        </a:spcAft>
        <a:defRPr sz="4400" b="1">
          <a:solidFill>
            <a:srgbClr val="FFFFFF"/>
          </a:solidFill>
          <a:effectLst>
            <a:outerShdw blurRad="38100" dist="38100" dir="2700000" algn="tl">
              <a:srgbClr val="C0C0C0"/>
            </a:outerShdw>
          </a:effectLst>
          <a:latin typeface="Arial" pitchFamily="34" charset="0"/>
        </a:defRPr>
      </a:lvl9pPr>
    </p:titleStyle>
    <p:bodyStyle>
      <a:lvl1pPr marL="342900" indent="-342900" algn="l" rtl="0" fontAlgn="base">
        <a:spcBef>
          <a:spcPct val="20000"/>
        </a:spcBef>
        <a:spcAft>
          <a:spcPct val="0"/>
        </a:spcAft>
        <a:buClr>
          <a:srgbClr val="0000FF"/>
        </a:buClr>
        <a:buFont typeface="Symbol" pitchFamily="18" charset="2"/>
        <a:buBlip>
          <a:blip r:embed="rId15"/>
        </a:buBlip>
        <a:defRPr sz="3200">
          <a:solidFill>
            <a:schemeClr val="bg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rgbClr val="0000FF"/>
        </a:buClr>
        <a:buBlip>
          <a:blip r:embed="rId16"/>
        </a:buBlip>
        <a:defRPr sz="2800">
          <a:solidFill>
            <a:schemeClr val="bg1"/>
          </a:solidFill>
          <a:effectLst>
            <a:outerShdw blurRad="38100" dist="38100" dir="2700000" algn="tl">
              <a:srgbClr val="C0C0C0"/>
            </a:outerShdw>
          </a:effectLst>
          <a:latin typeface="+mn-lt"/>
        </a:defRPr>
      </a:lvl2pPr>
      <a:lvl3pPr marL="1143000" indent="-228600" algn="l" rtl="0" fontAlgn="base">
        <a:spcBef>
          <a:spcPct val="20000"/>
        </a:spcBef>
        <a:spcAft>
          <a:spcPct val="0"/>
        </a:spcAft>
        <a:buClr>
          <a:srgbClr val="0000FF"/>
        </a:buClr>
        <a:buBlip>
          <a:blip r:embed="rId17"/>
        </a:buBlip>
        <a:defRPr sz="2400">
          <a:solidFill>
            <a:schemeClr val="bg1"/>
          </a:solidFill>
          <a:effectLst>
            <a:outerShdw blurRad="38100" dist="38100" dir="2700000" algn="tl">
              <a:srgbClr val="C0C0C0"/>
            </a:outerShdw>
          </a:effectLst>
          <a:latin typeface="+mn-lt"/>
        </a:defRPr>
      </a:lvl3pPr>
      <a:lvl4pPr marL="1600200" indent="-228600" algn="l" rtl="0" fontAlgn="base">
        <a:spcBef>
          <a:spcPct val="20000"/>
        </a:spcBef>
        <a:spcAft>
          <a:spcPct val="0"/>
        </a:spcAft>
        <a:buClr>
          <a:srgbClr val="0000FF"/>
        </a:buClr>
        <a:buBlip>
          <a:blip r:embed="rId18"/>
        </a:buBlip>
        <a:defRPr sz="2000">
          <a:solidFill>
            <a:schemeClr val="bg1"/>
          </a:solidFill>
          <a:effectLst>
            <a:outerShdw blurRad="38100" dist="38100" dir="2700000" algn="tl">
              <a:srgbClr val="C0C0C0"/>
            </a:outerShdw>
          </a:effectLst>
          <a:latin typeface="+mn-lt"/>
        </a:defRPr>
      </a:lvl4pPr>
      <a:lvl5pPr marL="2057400" indent="-228600" algn="l" rtl="0" fontAlgn="base">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5" name="Rectangle 11"/>
          <p:cNvSpPr>
            <a:spLocks noGrp="1" noChangeArrowheads="1"/>
          </p:cNvSpPr>
          <p:nvPr>
            <p:ph type="ctrTitle" sz="quarter"/>
          </p:nvPr>
        </p:nvSpPr>
        <p:spPr>
          <a:xfrm>
            <a:off x="2019300" y="1028700"/>
            <a:ext cx="6781800" cy="756138"/>
          </a:xfrm>
          <a:noFill/>
          <a:ln/>
        </p:spPr>
        <p:txBody>
          <a:bodyPr/>
          <a:lstStyle/>
          <a:p>
            <a:br>
              <a:rPr lang="en-US" sz="1800" b="1"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Murang’a University of Technology</a:t>
            </a:r>
            <a:br>
              <a:rPr lang="en-US" sz="1800" dirty="0">
                <a:latin typeface="Times New Roman" panose="02020603050405020304" pitchFamily="18" charset="0"/>
                <a:cs typeface="Times New Roman" panose="02020603050405020304" pitchFamily="18" charset="0"/>
              </a:rPr>
            </a:br>
            <a:r>
              <a:rPr lang="en-US" sz="1800" b="1" i="1" dirty="0">
                <a:solidFill>
                  <a:srgbClr val="FF0000"/>
                </a:solidFill>
                <a:latin typeface="Times New Roman" panose="02020603050405020304" pitchFamily="18" charset="0"/>
                <a:cs typeface="Times New Roman" panose="02020603050405020304" pitchFamily="18" charset="0"/>
              </a:rPr>
              <a:t> </a:t>
            </a:r>
            <a:r>
              <a:rPr lang="en-US" sz="1800" i="1" dirty="0">
                <a:solidFill>
                  <a:srgbClr val="FF0000"/>
                </a:solidFill>
                <a:latin typeface="Times New Roman" panose="02020603050405020304" pitchFamily="18" charset="0"/>
                <a:cs typeface="Times New Roman" panose="02020603050405020304" pitchFamily="18" charset="0"/>
              </a:rPr>
              <a:t>Innovation for Prosperity</a:t>
            </a:r>
          </a:p>
        </p:txBody>
      </p:sp>
      <p:sp>
        <p:nvSpPr>
          <p:cNvPr id="338951" name="Rectangle 7"/>
          <p:cNvSpPr>
            <a:spLocks noGrp="1" noChangeArrowheads="1"/>
          </p:cNvSpPr>
          <p:nvPr>
            <p:ph type="subTitle" sz="quarter" idx="1"/>
          </p:nvPr>
        </p:nvSpPr>
        <p:spPr>
          <a:xfrm>
            <a:off x="1676400" y="1905000"/>
            <a:ext cx="7467600" cy="4953000"/>
          </a:xfrm>
        </p:spPr>
        <p:txBody>
          <a:bodyPr/>
          <a:lstStyle/>
          <a:p>
            <a:pPr algn="l"/>
            <a:endParaRPr lang="en-US" sz="2400" spc="-5" dirty="0">
              <a:solidFill>
                <a:schemeClr val="bg1"/>
              </a:solidFill>
              <a:latin typeface="Times New Roman"/>
              <a:cs typeface="Times New Roman"/>
            </a:endParaRPr>
          </a:p>
          <a:p>
            <a:r>
              <a:rPr lang="en-US" sz="2400" i="1" dirty="0">
                <a:latin typeface="Times New Roman" panose="02020603050405020304" pitchFamily="18" charset="0"/>
                <a:cs typeface="Times New Roman" panose="02020603050405020304" pitchFamily="18" charset="0"/>
              </a:rPr>
              <a:t>Title : </a:t>
            </a:r>
            <a:r>
              <a:rPr lang="en-US" sz="2400" b="1" dirty="0">
                <a:effectLst/>
                <a:latin typeface="Times New Roman" panose="02020603050405020304" pitchFamily="18" charset="0"/>
                <a:cs typeface="Times New Roman" panose="02020603050405020304" pitchFamily="18" charset="0"/>
              </a:rPr>
              <a:t>EMPLOYEE ATTENDANCE MANAGEMENT BY FACE RECOGNITION</a:t>
            </a:r>
          </a:p>
          <a:p>
            <a:endParaRPr lang="en-US" sz="2400" b="1" dirty="0">
              <a:effectLst/>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Presenter : </a:t>
            </a:r>
            <a:r>
              <a:rPr lang="en-US" sz="1600" b="1" dirty="0">
                <a:effectLst/>
                <a:latin typeface="Times New Roman" panose="02020603050405020304" pitchFamily="18" charset="0"/>
                <a:cs typeface="Times New Roman" panose="02020603050405020304" pitchFamily="18" charset="0"/>
              </a:rPr>
              <a:t>VIRGINIA PAUL NGAMI</a:t>
            </a:r>
          </a:p>
          <a:p>
            <a:endParaRPr lang="en-US" sz="1600" b="1" dirty="0">
              <a:effectLst/>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Supervisors : </a:t>
            </a:r>
          </a:p>
        </p:txBody>
      </p:sp>
      <p:pic>
        <p:nvPicPr>
          <p:cNvPr id="1032193" name="Picture 1" descr="C:\Users\user\Documents\2016 MRUC Documents\NEW LOGO\MUT Logo Final Design.jpg"/>
          <p:cNvPicPr>
            <a:picLocks noChangeAspect="1" noChangeArrowheads="1"/>
          </p:cNvPicPr>
          <p:nvPr/>
        </p:nvPicPr>
        <p:blipFill>
          <a:blip r:embed="rId2" cstate="print"/>
          <a:srcRect l="13043" t="4348" r="8696" b="17391"/>
          <a:stretch>
            <a:fillRect/>
          </a:stretch>
        </p:blipFill>
        <p:spPr bwMode="auto">
          <a:xfrm>
            <a:off x="4876800" y="228600"/>
            <a:ext cx="990600" cy="990600"/>
          </a:xfrm>
          <a:prstGeom prst="rect">
            <a:avLst/>
          </a:prstGeom>
          <a:noFill/>
        </p:spPr>
      </p:pic>
    </p:spTree>
    <p:extLst>
      <p:ext uri="{BB962C8B-B14F-4D97-AF65-F5344CB8AC3E}">
        <p14:creationId xmlns:p14="http://schemas.microsoft.com/office/powerpoint/2010/main" val="359567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How To Create a Database</a:t>
            </a:r>
          </a:p>
        </p:txBody>
      </p:sp>
      <p:sp>
        <p:nvSpPr>
          <p:cNvPr id="3" name="Content Placeholder 2"/>
          <p:cNvSpPr>
            <a:spLocks noGrp="1"/>
          </p:cNvSpPr>
          <p:nvPr>
            <p:ph idx="1"/>
          </p:nvPr>
        </p:nvSpPr>
        <p:spPr>
          <a:xfrm>
            <a:off x="190500" y="1219200"/>
            <a:ext cx="8763000" cy="4876800"/>
          </a:xfrm>
        </p:spPr>
        <p:txBody>
          <a:bodyPr/>
          <a:lstStyle/>
          <a:p>
            <a:pPr marL="0" lvl="0" indent="0">
              <a:buNone/>
            </a:pPr>
            <a:r>
              <a:rPr lang="en-US" sz="2800" dirty="0">
                <a:effectLst/>
                <a:latin typeface="Times New Roman" panose="02020603050405020304" pitchFamily="18" charset="0"/>
                <a:cs typeface="Times New Roman" panose="02020603050405020304" pitchFamily="18" charset="0"/>
              </a:rPr>
              <a:t>A Database here is a collection of face images and extracted features. The database includes names of  employees &amp; their corresponding images. </a:t>
            </a:r>
          </a:p>
          <a:p>
            <a:pPr marL="0" lvl="0" indent="0">
              <a:buNone/>
            </a:pPr>
            <a:endParaRPr lang="en-US" sz="2800" dirty="0">
              <a:effectLst/>
              <a:latin typeface="Times New Roman" panose="02020603050405020304" pitchFamily="18" charset="0"/>
              <a:cs typeface="Times New Roman" panose="02020603050405020304" pitchFamily="18" charset="0"/>
            </a:endParaRPr>
          </a:p>
          <a:p>
            <a:pPr marL="0" lvl="0" indent="0">
              <a:buNone/>
            </a:pPr>
            <a:r>
              <a:rPr lang="en-US" sz="2800" dirty="0">
                <a:effectLst/>
                <a:latin typeface="Times New Roman" panose="02020603050405020304" pitchFamily="18" charset="0"/>
                <a:cs typeface="Times New Roman" panose="02020603050405020304" pitchFamily="18" charset="0"/>
              </a:rPr>
              <a:t>I created a database of two people representing employees, added images per person as captured from a smartphone camera. These images were taken at different times and with variations in illumination, facial expressions, and facial details.</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78034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r>
              <a:rPr lang="en-US" dirty="0">
                <a:solidFill>
                  <a:schemeClr val="bg1"/>
                </a:solidFill>
                <a:effectLst/>
                <a:latin typeface="Times New Roman" panose="02020603050405020304" pitchFamily="18" charset="0"/>
                <a:cs typeface="Times New Roman" panose="02020603050405020304" pitchFamily="18" charset="0"/>
              </a:rPr>
              <a:t>Example for data base images:</a:t>
            </a:r>
          </a:p>
        </p:txBody>
      </p:sp>
      <p:pic>
        <p:nvPicPr>
          <p:cNvPr id="6" name="Content Placeholder 5">
            <a:extLst>
              <a:ext uri="{FF2B5EF4-FFF2-40B4-BE49-F238E27FC236}">
                <a16:creationId xmlns:a16="http://schemas.microsoft.com/office/drawing/2014/main" id="{0E90F8FE-74DC-48D6-76F5-CD559D4DE8B0}"/>
              </a:ext>
            </a:extLst>
          </p:cNvPr>
          <p:cNvPicPr>
            <a:picLocks noGrp="1" noChangeAspect="1"/>
          </p:cNvPicPr>
          <p:nvPr>
            <p:ph idx="1"/>
          </p:nvPr>
        </p:nvPicPr>
        <p:blipFill>
          <a:blip r:embed="rId2"/>
          <a:stretch>
            <a:fillRect/>
          </a:stretch>
        </p:blipFill>
        <p:spPr>
          <a:xfrm>
            <a:off x="1611086" y="1295400"/>
            <a:ext cx="6112855" cy="4876800"/>
          </a:xfrm>
        </p:spPr>
      </p:pic>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7923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algn="ctr" rtl="0"/>
            <a:r>
              <a:rPr lang="en-US" dirty="0">
                <a:solidFill>
                  <a:schemeClr val="bg1"/>
                </a:solidFill>
                <a:latin typeface="Times New Roman" panose="02020603050405020304" pitchFamily="18" charset="0"/>
                <a:cs typeface="Times New Roman" panose="02020603050405020304" pitchFamily="18" charset="0"/>
              </a:rPr>
              <a:t>The Process of Recognition face </a:t>
            </a:r>
          </a:p>
        </p:txBody>
      </p:sp>
      <p:sp>
        <p:nvSpPr>
          <p:cNvPr id="3" name="Content Placeholder 2"/>
          <p:cNvSpPr>
            <a:spLocks noGrp="1"/>
          </p:cNvSpPr>
          <p:nvPr>
            <p:ph idx="1"/>
          </p:nvPr>
        </p:nvSpPr>
        <p:spPr>
          <a:xfrm>
            <a:off x="190500" y="1219200"/>
            <a:ext cx="8763000" cy="4876800"/>
          </a:xfrm>
        </p:spPr>
        <p:txBody>
          <a:bodyPr/>
          <a:lstStyle/>
          <a:p>
            <a:pPr marL="0" lvl="0" indent="0">
              <a:buNone/>
            </a:pPr>
            <a:r>
              <a:rPr lang="en-US" sz="2800" dirty="0">
                <a:effectLst/>
                <a:latin typeface="Times New Roman" panose="02020603050405020304" pitchFamily="18" charset="0"/>
                <a:cs typeface="Times New Roman" panose="02020603050405020304" pitchFamily="18" charset="0"/>
              </a:rPr>
              <a:t>1. Create a training set and concatenate columned images into one matrix (in case of many images)</a:t>
            </a:r>
          </a:p>
          <a:p>
            <a:pPr marL="0" lvl="0" indent="0">
              <a:buNone/>
            </a:pPr>
            <a:r>
              <a:rPr lang="en-US" sz="2800" dirty="0">
                <a:effectLst/>
                <a:latin typeface="Times New Roman" panose="02020603050405020304" pitchFamily="18" charset="0"/>
                <a:cs typeface="Times New Roman" panose="02020603050405020304" pitchFamily="18" charset="0"/>
              </a:rPr>
              <a:t>2. Normalize the images  and calculate the covariance matrix (for many images)</a:t>
            </a:r>
          </a:p>
          <a:p>
            <a:pPr marL="0" lvl="0" indent="0">
              <a:buNone/>
            </a:pPr>
            <a:r>
              <a:rPr lang="en-US" sz="2800" dirty="0">
                <a:effectLst/>
                <a:latin typeface="Times New Roman" panose="02020603050405020304" pitchFamily="18" charset="0"/>
                <a:cs typeface="Times New Roman" panose="02020603050405020304" pitchFamily="18" charset="0"/>
              </a:rPr>
              <a:t>3. Calculate the weight of the image (images).</a:t>
            </a:r>
          </a:p>
          <a:p>
            <a:pPr marL="0" lvl="0" indent="0">
              <a:buNone/>
            </a:pPr>
            <a:r>
              <a:rPr lang="en-US" sz="2800" dirty="0">
                <a:effectLst/>
                <a:latin typeface="Times New Roman" panose="02020603050405020304" pitchFamily="18" charset="0"/>
                <a:cs typeface="Times New Roman" panose="02020603050405020304" pitchFamily="18" charset="0"/>
              </a:rPr>
              <a:t>4. Input an unknown face image.</a:t>
            </a:r>
          </a:p>
          <a:p>
            <a:pPr marL="0" lvl="0" indent="0">
              <a:buNone/>
            </a:pPr>
            <a:r>
              <a:rPr lang="en-US" sz="2800" dirty="0">
                <a:effectLst/>
                <a:latin typeface="Times New Roman" panose="02020603050405020304" pitchFamily="18" charset="0"/>
                <a:cs typeface="Times New Roman" panose="02020603050405020304" pitchFamily="18" charset="0"/>
              </a:rPr>
              <a:t>5. Normalize and calculate weight of input image.</a:t>
            </a:r>
          </a:p>
          <a:p>
            <a:pPr marL="0" lvl="0" indent="0">
              <a:buNone/>
            </a:pPr>
            <a:r>
              <a:rPr lang="en-US" sz="2800" dirty="0">
                <a:effectLst/>
                <a:latin typeface="Times New Roman" panose="02020603050405020304" pitchFamily="18" charset="0"/>
                <a:cs typeface="Times New Roman" panose="02020603050405020304" pitchFamily="18" charset="0"/>
              </a:rPr>
              <a:t>6. Calculate the distance.</a:t>
            </a:r>
          </a:p>
          <a:p>
            <a:pPr lvl="0"/>
            <a:endParaRPr lang="en-US" sz="2800" dirty="0">
              <a:effectLst/>
              <a:latin typeface="Times New Roman" panose="02020603050405020304" pitchFamily="18" charset="0"/>
              <a:cs typeface="Times New Roman" panose="02020603050405020304" pitchFamily="18" charset="0"/>
            </a:endParaRPr>
          </a:p>
          <a:p>
            <a:pPr marL="0" indent="0">
              <a:buNone/>
            </a:pPr>
            <a:endParaRPr lang="en-US" sz="2800" dirty="0">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168291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algn="ctr" rtl="0"/>
            <a:r>
              <a:rPr lang="en-US" sz="3600" dirty="0">
                <a:solidFill>
                  <a:schemeClr val="bg1"/>
                </a:solidFill>
                <a:effectLst/>
                <a:latin typeface="Times New Roman" panose="02020603050405020304" pitchFamily="18" charset="0"/>
                <a:cs typeface="Times New Roman" panose="02020603050405020304" pitchFamily="18" charset="0"/>
              </a:rPr>
              <a:t>Reconstructed Image from existing Images: </a:t>
            </a:r>
          </a:p>
        </p:txBody>
      </p:sp>
      <p:sp>
        <p:nvSpPr>
          <p:cNvPr id="3" name="Content Placeholder 2"/>
          <p:cNvSpPr>
            <a:spLocks noGrp="1"/>
          </p:cNvSpPr>
          <p:nvPr>
            <p:ph idx="1"/>
          </p:nvPr>
        </p:nvSpPr>
        <p:spPr>
          <a:xfrm>
            <a:off x="190500" y="1219200"/>
            <a:ext cx="8763000" cy="4876800"/>
          </a:xfrm>
        </p:spPr>
        <p:txBody>
          <a:bodyPr/>
          <a:lstStyle/>
          <a:p>
            <a:pPr marL="0" indent="0">
              <a:buNone/>
            </a:pPr>
            <a:r>
              <a:rPr lang="en-US" sz="2000" dirty="0">
                <a:effectLst/>
                <a:latin typeface="Times New Roman" panose="02020603050405020304" pitchFamily="18" charset="0"/>
                <a:cs typeface="Times New Roman" panose="02020603050405020304" pitchFamily="18" charset="0"/>
              </a:rPr>
              <a:t>I input a new image of an employee and got this result:</a:t>
            </a:r>
          </a:p>
          <a:p>
            <a:pPr marL="0" indent="0">
              <a:buNone/>
            </a:pPr>
            <a:endParaRPr lang="en-US" sz="2000" b="1" dirty="0">
              <a:effectLst/>
              <a:latin typeface="Times New Roman" panose="02020603050405020304" pitchFamily="18" charset="0"/>
              <a:cs typeface="Times New Roman" panose="02020603050405020304" pitchFamily="18" charset="0"/>
            </a:endParaRPr>
          </a:p>
          <a:p>
            <a:pPr marL="0" indent="0">
              <a:buNone/>
            </a:pPr>
            <a:r>
              <a:rPr lang="en-US" sz="2000" b="1" dirty="0">
                <a:effectLst/>
                <a:latin typeface="Times New Roman" panose="02020603050405020304" pitchFamily="18" charset="0"/>
                <a:cs typeface="Times New Roman" panose="02020603050405020304" pitchFamily="18" charset="0"/>
              </a:rPr>
              <a:t>	Test Image				Reconstructed image	</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6" name="Picture 5">
            <a:extLst>
              <a:ext uri="{FF2B5EF4-FFF2-40B4-BE49-F238E27FC236}">
                <a16:creationId xmlns:a16="http://schemas.microsoft.com/office/drawing/2014/main" id="{414B5DC8-7B7B-BD45-DDBB-EBE9F0687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2362200"/>
            <a:ext cx="2571750" cy="3429000"/>
          </a:xfrm>
          <a:prstGeom prst="rect">
            <a:avLst/>
          </a:prstGeom>
        </p:spPr>
      </p:pic>
      <p:pic>
        <p:nvPicPr>
          <p:cNvPr id="7" name="Content Placeholder 5">
            <a:extLst>
              <a:ext uri="{FF2B5EF4-FFF2-40B4-BE49-F238E27FC236}">
                <a16:creationId xmlns:a16="http://schemas.microsoft.com/office/drawing/2014/main" id="{2F654A3D-4BBE-DB41-A87C-356E9BB2E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681" y="2398035"/>
            <a:ext cx="4267200" cy="3413760"/>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371331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r>
              <a:rPr lang="en-US" sz="3600" dirty="0">
                <a:solidFill>
                  <a:schemeClr val="bg1"/>
                </a:solidFill>
                <a:effectLst/>
                <a:latin typeface="Times New Roman" panose="02020603050405020304" pitchFamily="18" charset="0"/>
                <a:cs typeface="Times New Roman" panose="02020603050405020304" pitchFamily="18" charset="0"/>
              </a:rPr>
              <a:t> Text file for employee attendance information:</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10" name="Content Placeholder 9">
            <a:extLst>
              <a:ext uri="{FF2B5EF4-FFF2-40B4-BE49-F238E27FC236}">
                <a16:creationId xmlns:a16="http://schemas.microsoft.com/office/drawing/2014/main" id="{E944BFE5-1613-3BC4-03DE-527B607DF592}"/>
              </a:ext>
            </a:extLst>
          </p:cNvPr>
          <p:cNvPicPr>
            <a:picLocks noGrp="1" noChangeAspect="1"/>
          </p:cNvPicPr>
          <p:nvPr>
            <p:ph idx="1"/>
          </p:nvPr>
        </p:nvPicPr>
        <p:blipFill>
          <a:blip r:embed="rId2"/>
          <a:stretch>
            <a:fillRect/>
          </a:stretch>
        </p:blipFill>
        <p:spPr>
          <a:xfrm>
            <a:off x="1219200" y="1752600"/>
            <a:ext cx="6998774" cy="2819400"/>
          </a:xfrm>
        </p:spPr>
      </p:pic>
    </p:spTree>
    <p:extLst>
      <p:ext uri="{BB962C8B-B14F-4D97-AF65-F5344CB8AC3E}">
        <p14:creationId xmlns:p14="http://schemas.microsoft.com/office/powerpoint/2010/main" val="135278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The problem that I faced </a:t>
            </a:r>
            <a:endParaRPr lang="ar-SA" dirty="0">
              <a:solidFill>
                <a:schemeClr val="bg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1219200"/>
            <a:ext cx="8763000" cy="4876800"/>
          </a:xfrm>
        </p:spPr>
        <p:txBody>
          <a:bodyPr/>
          <a:lstStyle/>
          <a:p>
            <a:pPr marL="0" lvl="0" indent="0" rtl="0">
              <a:buNone/>
            </a:pPr>
            <a:r>
              <a:rPr lang="en-US" dirty="0">
                <a:effectLst/>
                <a:latin typeface="Times New Roman" panose="02020603050405020304" pitchFamily="18" charset="0"/>
                <a:cs typeface="Times New Roman" panose="02020603050405020304" pitchFamily="18" charset="0"/>
              </a:rPr>
              <a:t>In my project I faced a number of problems and managed to overcome them:</a:t>
            </a:r>
          </a:p>
          <a:p>
            <a:pPr marL="0" lvl="0" indent="0" rtl="0">
              <a:buNone/>
            </a:pPr>
            <a:r>
              <a:rPr lang="en-US" dirty="0">
                <a:effectLst/>
                <a:latin typeface="Times New Roman" panose="02020603050405020304" pitchFamily="18" charset="0"/>
                <a:cs typeface="Times New Roman" panose="02020603050405020304" pitchFamily="18" charset="0"/>
              </a:rPr>
              <a:t>1- Downloading Python and its libraries was quite a problem </a:t>
            </a:r>
          </a:p>
          <a:p>
            <a:pPr marL="0" lvl="0" indent="0" rtl="0">
              <a:buNone/>
            </a:pPr>
            <a:r>
              <a:rPr lang="en-US" dirty="0">
                <a:effectLst/>
                <a:latin typeface="Times New Roman" panose="02020603050405020304" pitchFamily="18" charset="0"/>
                <a:cs typeface="Times New Roman" panose="02020603050405020304" pitchFamily="18" charset="0"/>
              </a:rPr>
              <a:t>2- Version incompatibility which either needed an upgrade or downgrade of other libraries.</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5980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Conclusion:</a:t>
            </a:r>
            <a:r>
              <a:rPr lang="ar-SA" dirty="0">
                <a:solidFill>
                  <a:schemeClr val="bg1"/>
                </a:solidFill>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90500" y="1219200"/>
            <a:ext cx="8763000" cy="4876800"/>
          </a:xfrm>
        </p:spPr>
        <p:txBody>
          <a:bodyPr/>
          <a:lstStyle/>
          <a:p>
            <a:pPr marL="0" indent="0">
              <a:buNone/>
            </a:pPr>
            <a:r>
              <a:rPr lang="en-US" sz="2400" dirty="0">
                <a:latin typeface="Times New Roman" panose="02020603050405020304" pitchFamily="18" charset="0"/>
                <a:cs typeface="Times New Roman" panose="02020603050405020304" pitchFamily="18" charset="0"/>
              </a:rPr>
              <a:t>From my project, I noticed the face recognition was sensitive to face background, light, and head orientations. This technique described the accurate and efficient method of automatic attendance in a work area which could replace the traditional method. An automatic attendance has many advantages. Most of the existing systems are time consuming and require semi manual interference from administrators. My system seeks to solve these issues by using face recognition in the process to save the time and labor. And No need for installing complex hardware for taking the attendance in an office. All you need is a camera and laptop or desktop computer. I used algorithms that can detect and recognize faces in the image. </a:t>
            </a:r>
            <a:endParaRPr lang="ar-JO"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61380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1"/>
            <a:r>
              <a:rPr lang="en-US" dirty="0">
                <a:solidFill>
                  <a:schemeClr val="bg1"/>
                </a:solidFill>
                <a:effectLst/>
                <a:latin typeface="Times New Roman" panose="02020603050405020304" pitchFamily="18" charset="0"/>
                <a:cs typeface="Times New Roman" panose="02020603050405020304" pitchFamily="18" charset="0"/>
              </a:rPr>
              <a:t>Future work</a:t>
            </a:r>
            <a:endParaRPr lang="ar-SA" dirty="0">
              <a:solidFill>
                <a:schemeClr val="bg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1219200"/>
            <a:ext cx="8763000" cy="4876800"/>
          </a:xfrm>
        </p:spPr>
        <p:txBody>
          <a:bodyPr/>
          <a:lstStyle/>
          <a:p>
            <a:pPr marL="0" lvl="0" indent="0" algn="just" rtl="0">
              <a:buNone/>
            </a:pPr>
            <a:r>
              <a:rPr lang="en-US" dirty="0">
                <a:latin typeface="Times New Roman" panose="02020603050405020304" pitchFamily="18" charset="0"/>
                <a:cs typeface="Times New Roman" panose="02020603050405020304" pitchFamily="18" charset="0"/>
              </a:rPr>
              <a:t>Automatic attendance system can be improved by increasing the number of features which can be extracted to increase accuracy of  face recognition. Once the software is developed and tested properly, it could be improved to cover other institutions such as schools, military training camps and may more.</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161093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
        <p:nvSpPr>
          <p:cNvPr id="2" name="Title 1"/>
          <p:cNvSpPr>
            <a:spLocks noGrp="1"/>
          </p:cNvSpPr>
          <p:nvPr>
            <p:ph type="title"/>
          </p:nvPr>
        </p:nvSpPr>
        <p:spPr/>
        <p:txBody>
          <a:bodyPr/>
          <a:lstStyle/>
          <a:p>
            <a:pPr lvl="1"/>
            <a:br>
              <a:rPr lang="en-US" sz="3600" dirty="0">
                <a:effectLst/>
              </a:rPr>
            </a:br>
            <a:r>
              <a:rPr lang="en-US" sz="4800" dirty="0">
                <a:solidFill>
                  <a:schemeClr val="accent2">
                    <a:lumMod val="50000"/>
                  </a:schemeClr>
                </a:solidFill>
                <a:latin typeface="Times New Roman" panose="02020603050405020304" pitchFamily="18" charset="0"/>
                <a:cs typeface="Times New Roman" panose="02020603050405020304" pitchFamily="18" charset="0"/>
              </a:rPr>
              <a:t>THE END</a:t>
            </a:r>
            <a:br>
              <a:rPr lang="en-US" sz="3600" dirty="0">
                <a:solidFill>
                  <a:schemeClr val="accent2">
                    <a:lumMod val="50000"/>
                  </a:schemeClr>
                </a:solidFill>
              </a:rPr>
            </a:br>
            <a:endParaRPr lang="en-US" sz="360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711200" y="3048000"/>
            <a:ext cx="7205870" cy="1015663"/>
          </a:xfrm>
          <a:prstGeom prst="rect">
            <a:avLst/>
          </a:prstGeom>
        </p:spPr>
        <p:txBody>
          <a:bodyPr wrap="square">
            <a:spAutoFit/>
          </a:bodyPr>
          <a:lstStyle/>
          <a:p>
            <a:pPr algn="ctr"/>
            <a:r>
              <a:rPr lang="en-US" sz="6000" dirty="0">
                <a:solidFill>
                  <a:schemeClr val="accent2">
                    <a:lumMod val="50000"/>
                  </a:schemeClr>
                </a:solidFill>
              </a:rPr>
              <a:t>THANK YOU ALL.</a:t>
            </a:r>
          </a:p>
        </p:txBody>
      </p:sp>
    </p:spTree>
    <p:extLst>
      <p:ext uri="{BB962C8B-B14F-4D97-AF65-F5344CB8AC3E}">
        <p14:creationId xmlns:p14="http://schemas.microsoft.com/office/powerpoint/2010/main" val="335806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Outline :</a:t>
            </a:r>
          </a:p>
        </p:txBody>
      </p:sp>
      <p:sp>
        <p:nvSpPr>
          <p:cNvPr id="3" name="Content Placeholder 2"/>
          <p:cNvSpPr>
            <a:spLocks noGrp="1"/>
          </p:cNvSpPr>
          <p:nvPr>
            <p:ph idx="1"/>
          </p:nvPr>
        </p:nvSpPr>
        <p:spPr>
          <a:xfrm>
            <a:off x="190500" y="1219200"/>
            <a:ext cx="8763000" cy="4876800"/>
          </a:xfrm>
        </p:spPr>
        <p:txBody>
          <a:bodyPr/>
          <a:lstStyle/>
          <a:p>
            <a:pPr marL="0" lvl="0" indent="0">
              <a:buNone/>
            </a:pPr>
            <a:r>
              <a:rPr lang="en-US" dirty="0">
                <a:latin typeface="Times New Roman" panose="02020603050405020304" pitchFamily="18" charset="0"/>
                <a:cs typeface="Times New Roman" panose="02020603050405020304" pitchFamily="18" charset="0"/>
              </a:rPr>
              <a:t>1. Introduction </a:t>
            </a:r>
          </a:p>
          <a:p>
            <a:pPr marL="0" lvl="0" indent="0">
              <a:buNone/>
            </a:pPr>
            <a:r>
              <a:rPr lang="en-US" dirty="0">
                <a:latin typeface="Times New Roman" panose="02020603050405020304" pitchFamily="18" charset="0"/>
                <a:cs typeface="Times New Roman" panose="02020603050405020304" pitchFamily="18" charset="0"/>
              </a:rPr>
              <a:t>2. Algorithm ( flow chart )</a:t>
            </a:r>
          </a:p>
          <a:p>
            <a:pPr marL="0" lvl="0" indent="0">
              <a:buNone/>
            </a:pPr>
            <a:r>
              <a:rPr lang="en-US" baseline="0" dirty="0">
                <a:latin typeface="Times New Roman" panose="02020603050405020304" pitchFamily="18" charset="0"/>
                <a:cs typeface="Times New Roman" panose="02020603050405020304" pitchFamily="18" charset="0"/>
              </a:rPr>
              <a:t>3. Functional Block Diagram</a:t>
            </a:r>
          </a:p>
          <a:p>
            <a:pPr marL="0" lvl="0" indent="0">
              <a:buNone/>
            </a:pPr>
            <a:r>
              <a:rPr lang="en-US" baseline="0" dirty="0">
                <a:latin typeface="Times New Roman" panose="02020603050405020304" pitchFamily="18" charset="0"/>
                <a:cs typeface="Times New Roman" panose="02020603050405020304" pitchFamily="18" charset="0"/>
              </a:rPr>
              <a:t>4. Results</a:t>
            </a:r>
          </a:p>
          <a:p>
            <a:pPr marL="0" lvl="0" indent="0">
              <a:buNone/>
            </a:pPr>
            <a:r>
              <a:rPr lang="en-US" dirty="0">
                <a:latin typeface="Times New Roman" panose="02020603050405020304" pitchFamily="18" charset="0"/>
                <a:cs typeface="Times New Roman" panose="02020603050405020304" pitchFamily="18" charset="0"/>
              </a:rPr>
              <a:t>5. Conclusion</a:t>
            </a:r>
          </a:p>
          <a:p>
            <a:pPr marL="0" lvl="0" indent="0">
              <a:buNone/>
            </a:pPr>
            <a:r>
              <a:rPr lang="en-US" dirty="0">
                <a:latin typeface="Times New Roman" panose="02020603050405020304" pitchFamily="18" charset="0"/>
                <a:cs typeface="Times New Roman" panose="02020603050405020304" pitchFamily="18" charset="0"/>
              </a:rPr>
              <a:t>6. Future Work</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48770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190500" y="1219200"/>
            <a:ext cx="8763000" cy="4876800"/>
          </a:xfrm>
        </p:spPr>
        <p:txBody>
          <a:bodyPr/>
          <a:lstStyle/>
          <a:p>
            <a:pPr marL="0" lvl="0" indent="0" algn="just" rtl="0">
              <a:buNone/>
            </a:pPr>
            <a:endParaRPr lang="en-US" sz="2800" dirty="0">
              <a:effectLst/>
              <a:latin typeface="Times New Roman" panose="02020603050405020304" pitchFamily="18" charset="0"/>
              <a:cs typeface="Times New Roman" panose="02020603050405020304" pitchFamily="18" charset="0"/>
            </a:endParaRPr>
          </a:p>
          <a:p>
            <a:pPr lvl="0" algn="just" rtl="0">
              <a:buFont typeface="Wingdings" panose="05000000000000000000" pitchFamily="2" charset="2"/>
              <a:buChar char="Ø"/>
            </a:pPr>
            <a:r>
              <a:rPr lang="en-US" sz="2800" dirty="0">
                <a:effectLst/>
                <a:latin typeface="Times New Roman" panose="02020603050405020304" pitchFamily="18" charset="0"/>
                <a:cs typeface="Times New Roman" panose="02020603050405020304" pitchFamily="18" charset="0"/>
              </a:rPr>
              <a:t>Traditionally, attendance is marked manually by Officers in charge and they must make sure correct attendance is marked for respective employee. </a:t>
            </a:r>
          </a:p>
          <a:p>
            <a:pPr lvl="0" algn="just" rtl="0">
              <a:buFont typeface="Wingdings" panose="05000000000000000000" pitchFamily="2" charset="2"/>
              <a:buChar char="Ø"/>
            </a:pPr>
            <a:r>
              <a:rPr lang="en-US" sz="2800" dirty="0">
                <a:effectLst/>
                <a:latin typeface="Times New Roman" panose="02020603050405020304" pitchFamily="18" charset="0"/>
                <a:cs typeface="Times New Roman" panose="02020603050405020304" pitchFamily="18" charset="0"/>
              </a:rPr>
              <a:t>This whole process wastes some of work time and part of correct information is missed due to fraudulent and proxy cases.</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8185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190500" y="1219200"/>
            <a:ext cx="8763000" cy="4876800"/>
          </a:xfrm>
        </p:spPr>
        <p:txBody>
          <a:bodyPr/>
          <a:lstStyle/>
          <a:p>
            <a:pPr lvl="0" algn="just" rtl="0"/>
            <a:endParaRPr lang="en-US" sz="2800" dirty="0">
              <a:effectLst/>
              <a:latin typeface="Times New Roman" panose="02020603050405020304" pitchFamily="18" charset="0"/>
              <a:cs typeface="Times New Roman" panose="02020603050405020304" pitchFamily="18" charset="0"/>
            </a:endParaRPr>
          </a:p>
          <a:p>
            <a:pPr marL="0" lvl="0" indent="0" algn="just" rtl="0">
              <a:buNone/>
            </a:pPr>
            <a:r>
              <a:rPr lang="en-US" sz="2800" dirty="0">
                <a:effectLst/>
                <a:latin typeface="Times New Roman" panose="02020603050405020304" pitchFamily="18" charset="0"/>
                <a:cs typeface="Times New Roman" panose="02020603050405020304" pitchFamily="18" charset="0"/>
              </a:rPr>
              <a:t>In order to determine the attendance, face detection and face recognition are performed. Face detection is used to determine the location of the faces in an office image and extract sub images for each face. Then, in face recognition, the face images detected will be compared with the data base consisting of images of employees in the office, and attendance will be recorded accordingly.</a:t>
            </a:r>
          </a:p>
          <a:p>
            <a:pPr marL="0" lvl="0" indent="0" algn="just" rtl="0">
              <a:buNone/>
            </a:pPr>
            <a:r>
              <a:rPr lang="en-US" sz="2800" dirty="0">
                <a:effectLst/>
                <a:latin typeface="Times New Roman" panose="02020603050405020304" pitchFamily="18" charset="0"/>
                <a:cs typeface="Times New Roman" panose="02020603050405020304" pitchFamily="18" charset="0"/>
              </a:rPr>
              <a:t>This could also be implemented at entrance areas.</a:t>
            </a: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40251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Significance:</a:t>
            </a:r>
          </a:p>
        </p:txBody>
      </p:sp>
      <p:sp>
        <p:nvSpPr>
          <p:cNvPr id="3" name="Content Placeholder 2"/>
          <p:cNvSpPr>
            <a:spLocks noGrp="1"/>
          </p:cNvSpPr>
          <p:nvPr>
            <p:ph idx="1"/>
          </p:nvPr>
        </p:nvSpPr>
        <p:spPr>
          <a:xfrm>
            <a:off x="190500" y="1219200"/>
            <a:ext cx="8763000" cy="4876800"/>
          </a:xfrm>
        </p:spPr>
        <p:txBody>
          <a:bodyPr/>
          <a:lstStyle/>
          <a:p>
            <a:pPr marL="0" lvl="0" indent="0" algn="ctr" rtl="0">
              <a:buNone/>
            </a:pPr>
            <a:endParaRPr lang="en-US" sz="3200" dirty="0">
              <a:latin typeface="Times New Roman" panose="02020603050405020304" pitchFamily="18" charset="0"/>
              <a:ea typeface="Arial Unicode MS" pitchFamily="34" charset="-128"/>
              <a:cs typeface="Times New Roman" panose="02020603050405020304" pitchFamily="18" charset="0"/>
            </a:endParaRPr>
          </a:p>
          <a:p>
            <a:pPr marL="0" lvl="0" indent="0" algn="ctr" rtl="0">
              <a:buNone/>
            </a:pPr>
            <a:r>
              <a:rPr lang="en-US" sz="3200" dirty="0">
                <a:latin typeface="Times New Roman" panose="02020603050405020304" pitchFamily="18" charset="0"/>
                <a:ea typeface="Arial Unicode MS" pitchFamily="34" charset="-128"/>
                <a:cs typeface="Times New Roman" panose="02020603050405020304" pitchFamily="18" charset="0"/>
              </a:rPr>
              <a:t>1-Automated</a:t>
            </a:r>
          </a:p>
          <a:p>
            <a:pPr marL="0" lvl="0" indent="0" algn="ctr" rtl="0">
              <a:buNone/>
            </a:pPr>
            <a:r>
              <a:rPr lang="en-US" sz="3200" dirty="0">
                <a:latin typeface="Times New Roman" panose="02020603050405020304" pitchFamily="18" charset="0"/>
                <a:ea typeface="Arial Unicode MS" pitchFamily="34" charset="-128"/>
                <a:cs typeface="Times New Roman" panose="02020603050405020304" pitchFamily="18" charset="0"/>
              </a:rPr>
              <a:t>2- Economically</a:t>
            </a:r>
          </a:p>
          <a:p>
            <a:pPr marL="0" lvl="0" indent="0" algn="ctr" rtl="0">
              <a:buNone/>
            </a:pPr>
            <a:r>
              <a:rPr lang="en-US" sz="3200" dirty="0">
                <a:latin typeface="Times New Roman" panose="02020603050405020304" pitchFamily="18" charset="0"/>
                <a:ea typeface="Arial Unicode MS" pitchFamily="34" charset="-128"/>
                <a:cs typeface="Times New Roman" panose="02020603050405020304" pitchFamily="18" charset="0"/>
              </a:rPr>
              <a:t>3-Effective</a:t>
            </a:r>
          </a:p>
          <a:p>
            <a:pPr marL="0" lvl="0" indent="0" algn="ctr" rtl="0">
              <a:buNone/>
            </a:pPr>
            <a:r>
              <a:rPr lang="en-US" sz="3200" dirty="0">
                <a:latin typeface="Times New Roman" panose="02020603050405020304" pitchFamily="18" charset="0"/>
                <a:ea typeface="Arial Unicode MS" pitchFamily="34" charset="-128"/>
                <a:cs typeface="Times New Roman" panose="02020603050405020304" pitchFamily="18" charset="0"/>
              </a:rPr>
              <a:t>4- Keep extra time </a:t>
            </a:r>
          </a:p>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22550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Image processing:</a:t>
            </a:r>
          </a:p>
        </p:txBody>
      </p:sp>
      <p:sp>
        <p:nvSpPr>
          <p:cNvPr id="3" name="Content Placeholder 2"/>
          <p:cNvSpPr>
            <a:spLocks noGrp="1"/>
          </p:cNvSpPr>
          <p:nvPr>
            <p:ph idx="1"/>
          </p:nvPr>
        </p:nvSpPr>
        <p:spPr>
          <a:xfrm>
            <a:off x="190500" y="1219200"/>
            <a:ext cx="8763000" cy="48768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5" name="Picture 4" descr="ftft.PNG">
            <a:extLst>
              <a:ext uri="{FF2B5EF4-FFF2-40B4-BE49-F238E27FC236}">
                <a16:creationId xmlns:a16="http://schemas.microsoft.com/office/drawing/2014/main" id="{2F5FD186-16E9-FDF0-4110-F7DF8AA18E91}"/>
              </a:ext>
            </a:extLst>
          </p:cNvPr>
          <p:cNvPicPr>
            <a:picLocks noChangeAspect="1"/>
          </p:cNvPicPr>
          <p:nvPr/>
        </p:nvPicPr>
        <p:blipFill>
          <a:blip r:embed="rId2"/>
          <a:stretch>
            <a:fillRect/>
          </a:stretch>
        </p:blipFill>
        <p:spPr>
          <a:xfrm>
            <a:off x="2438400" y="1314566"/>
            <a:ext cx="4114800" cy="4693422"/>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86018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r>
              <a:rPr lang="en-US" dirty="0">
                <a:solidFill>
                  <a:schemeClr val="bg1"/>
                </a:solidFill>
                <a:latin typeface="Times New Roman" panose="02020603050405020304" pitchFamily="18" charset="0"/>
                <a:cs typeface="Times New Roman" panose="02020603050405020304" pitchFamily="18" charset="0"/>
              </a:rPr>
              <a:t>Basic structure</a:t>
            </a:r>
          </a:p>
        </p:txBody>
      </p:sp>
      <p:sp>
        <p:nvSpPr>
          <p:cNvPr id="3" name="Content Placeholder 2"/>
          <p:cNvSpPr>
            <a:spLocks noGrp="1"/>
          </p:cNvSpPr>
          <p:nvPr>
            <p:ph idx="1"/>
          </p:nvPr>
        </p:nvSpPr>
        <p:spPr>
          <a:xfrm>
            <a:off x="190500" y="1219200"/>
            <a:ext cx="8763000" cy="48768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pic>
        <p:nvPicPr>
          <p:cNvPr id="5" name="Picture 2">
            <a:extLst>
              <a:ext uri="{FF2B5EF4-FFF2-40B4-BE49-F238E27FC236}">
                <a16:creationId xmlns:a16="http://schemas.microsoft.com/office/drawing/2014/main" id="{DE03DEA4-2F79-38A5-4581-4EC4F29AA8B9}"/>
              </a:ext>
            </a:extLst>
          </p:cNvPr>
          <p:cNvPicPr>
            <a:picLocks noChangeAspect="1" noChangeArrowheads="1"/>
          </p:cNvPicPr>
          <p:nvPr/>
        </p:nvPicPr>
        <p:blipFill>
          <a:blip r:embed="rId2"/>
          <a:stretch>
            <a:fillRect/>
          </a:stretch>
        </p:blipFill>
        <p:spPr bwMode="auto">
          <a:xfrm>
            <a:off x="190500" y="1230242"/>
            <a:ext cx="8763000" cy="4865758"/>
          </a:xfrm>
          <a:prstGeom prst="rect">
            <a:avLst/>
          </a:prstGeom>
          <a:noFill/>
          <a:ln w="9525" cap="sq">
            <a:noFill/>
            <a:miter lim="800000"/>
            <a:headEnd type="none" w="sm" len="sm"/>
            <a:tailEnd type="none" w="sm" len="sm"/>
          </a:ln>
          <a:effectLst/>
        </p:spPr>
      </p:pic>
    </p:spTree>
    <p:extLst>
      <p:ext uri="{BB962C8B-B14F-4D97-AF65-F5344CB8AC3E}">
        <p14:creationId xmlns:p14="http://schemas.microsoft.com/office/powerpoint/2010/main" val="211579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pPr lvl="0" rtl="0"/>
            <a:r>
              <a:rPr lang="en-US" dirty="0">
                <a:solidFill>
                  <a:schemeClr val="bg1"/>
                </a:solidFill>
                <a:effectLst/>
                <a:latin typeface="Times New Roman" panose="02020603050405020304" pitchFamily="18" charset="0"/>
                <a:cs typeface="Times New Roman" panose="02020603050405020304" pitchFamily="18" charset="0"/>
              </a:rPr>
              <a:t>Face Detection:</a:t>
            </a:r>
          </a:p>
        </p:txBody>
      </p:sp>
      <p:sp>
        <p:nvSpPr>
          <p:cNvPr id="3" name="Content Placeholder 2"/>
          <p:cNvSpPr>
            <a:spLocks noGrp="1"/>
          </p:cNvSpPr>
          <p:nvPr>
            <p:ph idx="1"/>
          </p:nvPr>
        </p:nvSpPr>
        <p:spPr>
          <a:xfrm>
            <a:off x="190500" y="1219200"/>
            <a:ext cx="8763000" cy="4876800"/>
          </a:xfrm>
        </p:spPr>
        <p:txBody>
          <a:bodyPr/>
          <a:lstStyle/>
          <a:p>
            <a:pPr marL="0" lvl="0" indent="0">
              <a:buNone/>
            </a:pPr>
            <a:r>
              <a:rPr lang="en-US" sz="2800" dirty="0">
                <a:effectLst/>
                <a:latin typeface="Times New Roman" panose="02020603050405020304" pitchFamily="18" charset="0"/>
                <a:cs typeface="Times New Roman" panose="02020603050405020304" pitchFamily="18" charset="0"/>
              </a:rPr>
              <a:t>Face detection is a computer technology used to identify human faces in digital images by determining the location of the faces in the image and extract sub images for each face.</a:t>
            </a:r>
          </a:p>
          <a:p>
            <a:pPr marL="0" lvl="0" indent="0">
              <a:buNone/>
            </a:pPr>
            <a:endParaRPr lang="en-US" sz="2800" dirty="0">
              <a:effectLst/>
              <a:latin typeface="Times New Roman" panose="02020603050405020304" pitchFamily="18" charset="0"/>
              <a:cs typeface="Times New Roman" panose="02020603050405020304" pitchFamily="18" charset="0"/>
            </a:endParaRPr>
          </a:p>
          <a:p>
            <a:pPr marL="0" lvl="0" indent="0">
              <a:buNone/>
            </a:pPr>
            <a:r>
              <a:rPr lang="en-US" sz="2800" dirty="0">
                <a:effectLst/>
                <a:latin typeface="Times New Roman" panose="02020603050405020304" pitchFamily="18" charset="0"/>
                <a:cs typeface="Times New Roman" panose="02020603050405020304" pitchFamily="18" charset="0"/>
              </a:rPr>
              <a:t>Viola Jones algorithm will be implemented to recognize face and non-face patterns and enable us to identify locations of the faces in the image.</a:t>
            </a:r>
          </a:p>
          <a:p>
            <a:pPr marL="0" indent="0">
              <a:buNone/>
            </a:pPr>
            <a:endParaRPr lang="en-US" sz="2800" dirty="0">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70249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70"/>
            <a:ext cx="9144000" cy="990600"/>
          </a:xfrm>
        </p:spPr>
        <p:txBody>
          <a:bodyPr/>
          <a:lstStyle/>
          <a:p>
            <a:r>
              <a:rPr lang="en-US" dirty="0">
                <a:solidFill>
                  <a:schemeClr val="bg1"/>
                </a:solidFill>
                <a:effectLst/>
                <a:latin typeface="Times New Roman" panose="02020603050405020304" pitchFamily="18" charset="0"/>
                <a:cs typeface="Times New Roman" panose="02020603050405020304" pitchFamily="18" charset="0"/>
              </a:rPr>
              <a:t>Example of a detected face :</a:t>
            </a:r>
          </a:p>
        </p:txBody>
      </p:sp>
      <p:pic>
        <p:nvPicPr>
          <p:cNvPr id="6" name="Content Placeholder 5">
            <a:extLst>
              <a:ext uri="{FF2B5EF4-FFF2-40B4-BE49-F238E27FC236}">
                <a16:creationId xmlns:a16="http://schemas.microsoft.com/office/drawing/2014/main" id="{374B39DC-E83B-3B0F-9717-2A802202D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219200"/>
            <a:ext cx="6096000" cy="4876800"/>
          </a:xfrm>
        </p:spPr>
      </p:pic>
      <p:sp>
        <p:nvSpPr>
          <p:cNvPr id="4" name="Footer Placeholder 3"/>
          <p:cNvSpPr>
            <a:spLocks noGrp="1"/>
          </p:cNvSpPr>
          <p:nvPr>
            <p:ph type="ftr" sz="quarter" idx="11"/>
          </p:nvPr>
        </p:nvSpPr>
        <p:spPr/>
        <p:txBody>
          <a:bodyPr/>
          <a:lstStyle/>
          <a:p>
            <a:r>
              <a:rPr lang="en-US">
                <a:solidFill>
                  <a:srgbClr val="0000FF"/>
                </a:solidFill>
              </a:rPr>
              <a:t>MUT</a:t>
            </a:r>
            <a:r>
              <a:rPr lang="en-US"/>
              <a:t> </a:t>
            </a:r>
            <a:r>
              <a:rPr lang="en-US">
                <a:solidFill>
                  <a:srgbClr val="0000FF"/>
                </a:solidFill>
              </a:rPr>
              <a:t>-</a:t>
            </a:r>
            <a:r>
              <a:rPr lang="en-US"/>
              <a:t> </a:t>
            </a:r>
            <a:r>
              <a:rPr lang="en-US">
                <a:solidFill>
                  <a:srgbClr val="FF0000"/>
                </a:solidFill>
              </a:rPr>
              <a:t>Innovation for Prosperity</a:t>
            </a:r>
            <a:endParaRPr lang="en-US" dirty="0">
              <a:solidFill>
                <a:srgbClr val="FF0000"/>
              </a:solidFill>
            </a:endParaRPr>
          </a:p>
        </p:txBody>
      </p:sp>
    </p:spTree>
    <p:extLst>
      <p:ext uri="{BB962C8B-B14F-4D97-AF65-F5344CB8AC3E}">
        <p14:creationId xmlns:p14="http://schemas.microsoft.com/office/powerpoint/2010/main" val="3122623164"/>
      </p:ext>
    </p:extLst>
  </p:cSld>
  <p:clrMapOvr>
    <a:masterClrMapping/>
  </p:clrMapOvr>
</p:sld>
</file>

<file path=ppt/theme/theme1.xml><?xml version="1.0" encoding="utf-8"?>
<a:theme xmlns:a="http://schemas.openxmlformats.org/drawingml/2006/main" name="CMPS319">
  <a:themeElements>
    <a:clrScheme name="CMPS319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fontScheme name="CMPS3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MPS319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CMPS319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CMPS319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CMPS319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CMPS319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CMPS319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10527</TotalTime>
  <Words>770</Words>
  <Application>Microsoft Office PowerPoint</Application>
  <PresentationFormat>On-screen Show (4:3)</PresentationFormat>
  <Paragraphs>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Symbol</vt:lpstr>
      <vt:lpstr>Times New Roman</vt:lpstr>
      <vt:lpstr>Wingdings</vt:lpstr>
      <vt:lpstr>CMPS319</vt:lpstr>
      <vt:lpstr>  Murang’a University of Technology  Innovation for Prosperity</vt:lpstr>
      <vt:lpstr>Outline :</vt:lpstr>
      <vt:lpstr>Introduction :</vt:lpstr>
      <vt:lpstr>Introduction :</vt:lpstr>
      <vt:lpstr>Significance:</vt:lpstr>
      <vt:lpstr>Image processing:</vt:lpstr>
      <vt:lpstr>Basic structure</vt:lpstr>
      <vt:lpstr>Face Detection:</vt:lpstr>
      <vt:lpstr>Example of a detected face :</vt:lpstr>
      <vt:lpstr>How To Create a Database</vt:lpstr>
      <vt:lpstr>Example for data base images:</vt:lpstr>
      <vt:lpstr>The Process of Recognition face </vt:lpstr>
      <vt:lpstr>Reconstructed Image from existing Images: </vt:lpstr>
      <vt:lpstr> Text file for employee attendance information:</vt:lpstr>
      <vt:lpstr>The problem that I faced </vt:lpstr>
      <vt:lpstr>Conclusion: </vt:lpstr>
      <vt:lpstr>Future work</vt:lpstr>
      <vt:lpstr> THE END </vt:lpstr>
    </vt:vector>
  </TitlesOfParts>
  <Company>Southeastern Louisiana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 Chapter 2</dc:title>
  <dc:subject>Information Assurance</dc:subject>
  <dc:creator>Herbert J. Mattord</dc:creator>
  <dc:description>Bill Leach Jr. edited slides and added graphics.</dc:description>
  <cp:lastModifiedBy>Derick Adwera</cp:lastModifiedBy>
  <cp:revision>319</cp:revision>
  <dcterms:created xsi:type="dcterms:W3CDTF">2002-10-25T14:15:37Z</dcterms:created>
  <dcterms:modified xsi:type="dcterms:W3CDTF">2022-07-21T10:52:50Z</dcterms:modified>
</cp:coreProperties>
</file>