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2" r:id="rId3"/>
    <p:sldId id="318" r:id="rId4"/>
    <p:sldId id="278" r:id="rId5"/>
    <p:sldId id="375" r:id="rId6"/>
    <p:sldId id="317" r:id="rId7"/>
    <p:sldId id="286" r:id="rId8"/>
    <p:sldId id="288" r:id="rId9"/>
    <p:sldId id="287" r:id="rId10"/>
    <p:sldId id="289" r:id="rId11"/>
    <p:sldId id="291" r:id="rId12"/>
    <p:sldId id="313" r:id="rId13"/>
    <p:sldId id="292" r:id="rId14"/>
    <p:sldId id="301" r:id="rId15"/>
    <p:sldId id="293" r:id="rId16"/>
    <p:sldId id="378" r:id="rId17"/>
    <p:sldId id="316" r:id="rId18"/>
    <p:sldId id="376" r:id="rId19"/>
    <p:sldId id="377" r:id="rId20"/>
    <p:sldId id="294" r:id="rId21"/>
    <p:sldId id="295" r:id="rId22"/>
    <p:sldId id="296" r:id="rId23"/>
    <p:sldId id="297" r:id="rId24"/>
    <p:sldId id="299" r:id="rId25"/>
    <p:sldId id="314" r:id="rId26"/>
    <p:sldId id="302" r:id="rId27"/>
    <p:sldId id="303" r:id="rId28"/>
    <p:sldId id="304" r:id="rId29"/>
    <p:sldId id="305" r:id="rId30"/>
    <p:sldId id="379" r:id="rId31"/>
    <p:sldId id="306" r:id="rId32"/>
    <p:sldId id="307" r:id="rId33"/>
    <p:sldId id="308" r:id="rId34"/>
    <p:sldId id="309" r:id="rId35"/>
    <p:sldId id="380" r:id="rId36"/>
    <p:sldId id="311" r:id="rId37"/>
    <p:sldId id="312" r:id="rId38"/>
    <p:sldId id="381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00" autoAdjust="0"/>
  </p:normalViewPr>
  <p:slideViewPr>
    <p:cSldViewPr>
      <p:cViewPr varScale="1">
        <p:scale>
          <a:sx n="125" d="100"/>
          <a:sy n="125" d="100"/>
        </p:scale>
        <p:origin x="1827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Программа повышения конкурентоспособности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E8EA3-1269-4E87-8B90-DAA04A0A9B7D}" type="datetimeFigureOut">
              <a:rPr lang="ru-RU" smtClean="0"/>
              <a:pPr/>
              <a:t>14.02.2024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0F646-EBEB-47ED-8041-5836FA58F0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87398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Программа повышения конкурентоспособности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F29B-9480-49C4-A519-D98CAF7FD704}" type="datetimeFigureOut">
              <a:rPr lang="ru-RU" smtClean="0"/>
              <a:pPr/>
              <a:t>14.02.2024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570AD-BE57-410D-B7AE-6FE28F4C01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47204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570AD-BE57-410D-B7AE-6FE28F4C0175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Программа повышения конкурентоспособности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8895-6796-4090-8FC9-D85AB3551213}" type="datetime1">
              <a:rPr lang="ru-RU" smtClean="0"/>
              <a:pPr/>
              <a:t>14.02.2024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1252-48BF-45BD-812B-20090DF18C82}" type="datetime1">
              <a:rPr lang="ru-RU" smtClean="0"/>
              <a:pPr/>
              <a:t>14.02.2024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62E-AB4F-4283-9C72-7427C887ECC0}" type="datetime1">
              <a:rPr lang="ru-RU" smtClean="0"/>
              <a:pPr/>
              <a:t>14.02.2024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B965-A732-4910-AF20-0B464F31E138}" type="datetime1">
              <a:rPr lang="ru-RU" smtClean="0"/>
              <a:pPr/>
              <a:t>14.02.2024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20EC-2BC3-4912-BD6C-91D74C4AE8DA}" type="datetime1">
              <a:rPr lang="ru-RU" smtClean="0"/>
              <a:pPr/>
              <a:t>14.02.2024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5650-9F5F-4A79-B15C-9D1E34293071}" type="datetime1">
              <a:rPr lang="ru-RU" smtClean="0"/>
              <a:pPr/>
              <a:t>14.02.2024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AF88-E6A9-48DB-8AD6-E9F630F488F4}" type="datetime1">
              <a:rPr lang="ru-RU" smtClean="0"/>
              <a:pPr/>
              <a:t>14.02.2024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AD0A-3603-4792-B4A7-4BDE4ECE08FC}" type="datetime1">
              <a:rPr lang="ru-RU" smtClean="0"/>
              <a:pPr/>
              <a:t>14.02.2024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A0CC-08F0-40D5-9DB8-21A5BB536862}" type="datetime1">
              <a:rPr lang="ru-RU" smtClean="0"/>
              <a:pPr/>
              <a:t>14.02.2024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46C-53AC-4A2C-8920-A6C2986462D1}" type="datetime1">
              <a:rPr lang="ru-RU" smtClean="0"/>
              <a:pPr/>
              <a:t>14.02.2024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C9E1-5768-4158-A55F-984D82097AAE}" type="datetime1">
              <a:rPr lang="ru-RU" smtClean="0"/>
              <a:pPr/>
              <a:t>14.02.2024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5D1F-05B7-445D-8C3B-C2AC04532899}" type="datetime1">
              <a:rPr lang="ru-RU" smtClean="0"/>
              <a:pPr/>
              <a:t>14.02.2024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image" Target="../media/image1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8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196752"/>
            <a:ext cx="8352928" cy="1800200"/>
          </a:xfrm>
        </p:spPr>
        <p:txBody>
          <a:bodyPr>
            <a:normAutofit/>
          </a:bodyPr>
          <a:lstStyle/>
          <a:p>
            <a:r>
              <a:rPr lang="ru-RU" b="1" dirty="0" err="1"/>
              <a:t>Макростатистический</a:t>
            </a:r>
            <a:r>
              <a:rPr lang="ru-RU" b="1" dirty="0"/>
              <a:t> анализ и прогнозирование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3212976"/>
            <a:ext cx="6400800" cy="1752600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Лекция № 1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Основные термины и понятия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962B88-5B66-4728-96D1-FC77E139F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200" y="0"/>
            <a:ext cx="2955600" cy="1429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Анализ ВР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lvl="0"/>
            <a:r>
              <a:rPr lang="ru-RU" b="1" dirty="0"/>
              <a:t>Определение</a:t>
            </a:r>
            <a:r>
              <a:rPr lang="ru-RU" dirty="0"/>
              <a:t> количественных </a:t>
            </a:r>
            <a:r>
              <a:rPr lang="ru-RU" b="1" dirty="0"/>
              <a:t>характеристик</a:t>
            </a:r>
            <a:r>
              <a:rPr lang="ru-RU" dirty="0"/>
              <a:t> процесса, породившего данный ВР, который позволят нам понять природу скрытой случайной величины;</a:t>
            </a:r>
          </a:p>
          <a:p>
            <a:pPr lvl="0"/>
            <a:r>
              <a:rPr lang="ru-RU" b="1" dirty="0"/>
              <a:t>Количественное сравнение</a:t>
            </a:r>
            <a:r>
              <a:rPr lang="ru-RU" dirty="0"/>
              <a:t> ВР друг с другом для выявления сходств и различий между процессами, которыми они порождены;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17E959-42A3-4664-BEE5-8042B3A73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4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Анализ ВР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lvl="0"/>
            <a:r>
              <a:rPr lang="ru-RU" b="1" dirty="0"/>
              <a:t>Описание</a:t>
            </a:r>
            <a:r>
              <a:rPr lang="ru-RU" dirty="0"/>
              <a:t> формальных </a:t>
            </a:r>
            <a:r>
              <a:rPr lang="ru-RU" b="1" dirty="0"/>
              <a:t>моделей</a:t>
            </a:r>
            <a:r>
              <a:rPr lang="ru-RU" dirty="0"/>
              <a:t>, которые могли бы описать эволюцию развития процесса, который породил данный ВР;</a:t>
            </a:r>
          </a:p>
          <a:p>
            <a:pPr lvl="0"/>
            <a:r>
              <a:rPr lang="ru-RU" b="1" dirty="0"/>
              <a:t>Декомпозиция ВР </a:t>
            </a:r>
            <a:r>
              <a:rPr lang="ru-RU" dirty="0"/>
              <a:t>на элементарные составляющие, которые затем можно анализировать согласно задачам из предыдущих пунктов.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2C1DDF-8CF5-4D2C-BFD3-B710FF953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85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Часть 3. Классификация временных рядов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766994-D03E-4AA8-B7FD-2187F8EE5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02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524" y="954555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Классификация ВР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62359"/>
              </p:ext>
            </p:extLst>
          </p:nvPr>
        </p:nvGraphicFramePr>
        <p:xfrm>
          <a:off x="323528" y="1778907"/>
          <a:ext cx="8568952" cy="45703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792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6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710"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Тип классификации</a:t>
                      </a:r>
                      <a:endParaRPr lang="ru-RU" sz="16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Виды временных рядов</a:t>
                      </a:r>
                      <a:endParaRPr lang="ru-RU" sz="16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2006">
                <a:tc>
                  <a:txBody>
                    <a:bodyPr/>
                    <a:lstStyle/>
                    <a:p>
                      <a:pPr indent="-45720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 зависимости от вида отсчетов</a:t>
                      </a:r>
                      <a:endParaRPr lang="ru-RU" sz="16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ru-RU" sz="1600" dirty="0">
                          <a:effectLst/>
                        </a:rPr>
                        <a:t>ВР абсолютных величин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ru-RU" sz="1600" dirty="0">
                          <a:effectLst/>
                        </a:rPr>
                        <a:t>ВР относительных величин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ru-RU" sz="1600" dirty="0">
                          <a:effectLst/>
                        </a:rPr>
                        <a:t>ВР средних величин</a:t>
                      </a:r>
                      <a:endParaRPr lang="ru-RU" sz="16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861">
                <a:tc>
                  <a:txBody>
                    <a:bodyPr/>
                    <a:lstStyle/>
                    <a:p>
                      <a:pPr indent="-45720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 зависимости от выбранной временной сетки</a:t>
                      </a:r>
                      <a:endParaRPr lang="ru-RU" sz="16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ru-RU" sz="1600" dirty="0">
                          <a:effectLst/>
                        </a:rPr>
                        <a:t>Равноотстоящие ряды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ru-RU" sz="1600" dirty="0" err="1">
                          <a:effectLst/>
                        </a:rPr>
                        <a:t>Неравноотстоящие</a:t>
                      </a:r>
                      <a:r>
                        <a:rPr lang="ru-RU" sz="1600" dirty="0">
                          <a:effectLst/>
                        </a:rPr>
                        <a:t> ряды</a:t>
                      </a:r>
                      <a:endParaRPr lang="ru-RU" sz="16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074">
                <a:tc>
                  <a:txBody>
                    <a:bodyPr/>
                    <a:lstStyle/>
                    <a:p>
                      <a:pPr indent="-45720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 зависимости от того, как уровни выражают состояния процесса во времени</a:t>
                      </a:r>
                      <a:endParaRPr lang="ru-RU" sz="16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ru-RU" sz="1600" dirty="0">
                          <a:effectLst/>
                        </a:rPr>
                        <a:t>Интервальные ряды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ru-RU" sz="1600" dirty="0">
                          <a:effectLst/>
                        </a:rPr>
                        <a:t>Моментные ряды</a:t>
                      </a:r>
                      <a:endParaRPr lang="ru-RU" sz="16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744">
                <a:tc>
                  <a:txBody>
                    <a:bodyPr/>
                    <a:lstStyle/>
                    <a:p>
                      <a:pPr indent="-45720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 зависимости от характера случайного процесса, лежащего в его основе </a:t>
                      </a:r>
                      <a:endParaRPr lang="ru-RU" sz="16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ru-RU" sz="1600" dirty="0">
                          <a:effectLst/>
                        </a:rPr>
                        <a:t>Стационарные ВР 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ru-RU" sz="1600" dirty="0">
                          <a:effectLst/>
                        </a:rPr>
                        <a:t>Нестационарные ВР (НВР)</a:t>
                      </a:r>
                      <a:endParaRPr lang="ru-RU" sz="16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29856B-507D-4FED-8246-6AC73B34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0"/>
            <a:ext cx="2365560" cy="114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50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334" name="Picture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33450"/>
            <a:ext cx="8568952" cy="551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CE5BAD-5305-4D06-BD4B-716B7DA90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0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По виду отсчетов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/>
          </a:bodyPr>
          <a:lstStyle/>
          <a:p>
            <a:pPr lvl="0"/>
            <a:r>
              <a:rPr lang="ru-RU" sz="3600" dirty="0"/>
              <a:t>Абсолютные величины (кг, метры, шт.)</a:t>
            </a:r>
          </a:p>
          <a:p>
            <a:pPr lvl="0"/>
            <a:r>
              <a:rPr lang="ru-RU" sz="3600" dirty="0"/>
              <a:t>Относительные величины (рубль/евро)</a:t>
            </a:r>
          </a:p>
          <a:p>
            <a:pPr lvl="0"/>
            <a:r>
              <a:rPr lang="ru-RU" sz="3600" dirty="0"/>
              <a:t>Средние величины</a:t>
            </a:r>
          </a:p>
          <a:p>
            <a:pPr marL="0" lvl="0" indent="0">
              <a:buNone/>
            </a:pPr>
            <a:r>
              <a:rPr lang="ru-RU" sz="3600" dirty="0"/>
              <a:t>(среднемесячное, среднегодовой …)</a:t>
            </a:r>
          </a:p>
          <a:p>
            <a:pPr lv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5640ED-BD2C-470A-86BF-021B319D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5640ED-BD2C-470A-86BF-021B319D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5D36F43C-D4FA-496A-B1CF-E813C29E0D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8928992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7196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Временная сетка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528392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Равноотстоящие ряды</a:t>
            </a:r>
          </a:p>
          <a:p>
            <a:pPr marL="0" lvl="0" indent="0">
              <a:buNone/>
            </a:pPr>
            <a:r>
              <a:rPr lang="ru-RU" dirty="0"/>
              <a:t>Постоянный интервал времени</a:t>
            </a:r>
          </a:p>
          <a:p>
            <a:pPr lvl="0"/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равноотстоящие ряды</a:t>
            </a:r>
          </a:p>
          <a:p>
            <a:pPr marL="0" lvl="0" indent="0">
              <a:buNone/>
            </a:pPr>
            <a:r>
              <a:rPr lang="ru-RU" dirty="0"/>
              <a:t>Переменный интервал времени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12224"/>
              </p:ext>
            </p:extLst>
          </p:nvPr>
        </p:nvGraphicFramePr>
        <p:xfrm>
          <a:off x="3779912" y="2132856"/>
          <a:ext cx="202774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200" imgH="241300" progId="Equation.DSMT4">
                  <p:embed/>
                </p:oleObj>
              </mc:Choice>
              <mc:Fallback>
                <p:oleObj name="Equation" r:id="rId2" imgW="838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132856"/>
                        <a:ext cx="2027745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DB85D3D-5777-43CE-9B34-3E2ECA410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81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DB85D3D-5777-43CE-9B34-3E2ECA410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6407AC18-668C-421F-A239-72E30707C8D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5056"/>
            <a:ext cx="8229600" cy="4496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5899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DB85D3D-5777-43CE-9B34-3E2ECA410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9A5CECF3-3E7A-41F0-B512-C405C34FD15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15055"/>
            <a:ext cx="8507288" cy="4741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04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Часть 1. Имитационное Моделирование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32D0FB-23A9-4D67-A38B-5A8ABE41F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200" y="0"/>
            <a:ext cx="2955600" cy="142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Уровень отсчетов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08512"/>
          </a:xfrm>
        </p:spPr>
        <p:txBody>
          <a:bodyPr>
            <a:normAutofit lnSpcReduction="10000"/>
          </a:bodyPr>
          <a:lstStyle/>
          <a:p>
            <a:pPr lvl="0"/>
            <a:r>
              <a:rPr lang="ru-RU" dirty="0"/>
              <a:t>Интервальные ряды</a:t>
            </a:r>
          </a:p>
          <a:p>
            <a:pPr marL="0" lvl="0" indent="0">
              <a:buNone/>
            </a:pPr>
            <a:r>
              <a:rPr lang="ru-RU" dirty="0"/>
              <a:t> - последовательность, в которой абсолютный уровень ряда относят к результату, накопленному или вновь произведенному за определенный интервал времени.</a:t>
            </a:r>
          </a:p>
          <a:p>
            <a:pPr lvl="0"/>
            <a:r>
              <a:rPr lang="ru-RU" dirty="0"/>
              <a:t>Моментные ряды</a:t>
            </a:r>
          </a:p>
          <a:p>
            <a:pPr marL="0" lvl="0" indent="0">
              <a:buNone/>
            </a:pPr>
            <a:r>
              <a:rPr lang="ru-RU" dirty="0"/>
              <a:t> - характеризуются конкретными моментами времени, когда были зафиксированы эти показатели.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DBD02A-97C7-4A4D-B06D-F3F57A644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22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Тип ВР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lvl="0"/>
            <a:endParaRPr lang="ru-RU" dirty="0"/>
          </a:p>
          <a:p>
            <a:pPr lvl="0"/>
            <a:r>
              <a:rPr lang="ru-RU" sz="4800" dirty="0"/>
              <a:t>Стационарные ВР </a:t>
            </a:r>
          </a:p>
          <a:p>
            <a:pPr marL="0" lvl="0" indent="0">
              <a:buNone/>
            </a:pPr>
            <a:endParaRPr lang="ru-RU" sz="4800" dirty="0"/>
          </a:p>
          <a:p>
            <a:pPr lvl="0"/>
            <a:r>
              <a:rPr lang="ru-RU" sz="4800" dirty="0"/>
              <a:t>Нестационарные ВР </a:t>
            </a:r>
          </a:p>
          <a:p>
            <a:pPr marL="0" lvl="0" indent="0">
              <a:buNone/>
            </a:pPr>
            <a:endParaRPr lang="ru-RU" sz="4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9ED465-530E-407F-9031-F178EC1E3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85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Стационарный в узком смысле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692680"/>
              </p:ext>
            </p:extLst>
          </p:nvPr>
        </p:nvGraphicFramePr>
        <p:xfrm>
          <a:off x="422539" y="2420888"/>
          <a:ext cx="829892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94200" imgH="266700" progId="Equation.DSMT4">
                  <p:embed/>
                </p:oleObj>
              </mc:Choice>
              <mc:Fallback>
                <p:oleObj name="Equation" r:id="rId2" imgW="4394200" imgH="266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39" y="2420888"/>
                        <a:ext cx="8298922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Заголовок 1"/>
          <p:cNvSpPr txBox="1">
            <a:spLocks/>
          </p:cNvSpPr>
          <p:nvPr/>
        </p:nvSpPr>
        <p:spPr>
          <a:xfrm>
            <a:off x="287524" y="3176972"/>
            <a:ext cx="856895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Стационарный в широком смысле</a:t>
            </a:r>
            <a:endParaRPr lang="ru-RU" dirty="0"/>
          </a:p>
        </p:txBody>
      </p:sp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2376264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Не зависят от времени </a:t>
            </a:r>
            <a:r>
              <a:rPr lang="ru-RU" b="1" dirty="0"/>
              <a:t>первая</a:t>
            </a:r>
            <a:r>
              <a:rPr lang="ru-RU" dirty="0"/>
              <a:t> и </a:t>
            </a:r>
            <a:r>
              <a:rPr lang="ru-RU" b="1" dirty="0"/>
              <a:t>вторая</a:t>
            </a:r>
            <a:r>
              <a:rPr lang="ru-RU" dirty="0"/>
              <a:t> размерности плотности вероятности.</a:t>
            </a:r>
          </a:p>
          <a:p>
            <a:pPr lvl="0"/>
            <a:r>
              <a:rPr lang="ru-RU" b="1" dirty="0"/>
              <a:t>Мат. ожидание</a:t>
            </a:r>
            <a:r>
              <a:rPr lang="ru-RU" dirty="0"/>
              <a:t> и </a:t>
            </a:r>
            <a:r>
              <a:rPr lang="ru-RU" b="1" dirty="0"/>
              <a:t>дисперсия</a:t>
            </a:r>
            <a:r>
              <a:rPr lang="ru-RU" dirty="0"/>
              <a:t> </a:t>
            </a:r>
            <a:r>
              <a:rPr lang="ru-RU" u="sng" dirty="0"/>
              <a:t>не зависят от времени</a:t>
            </a:r>
            <a:endParaRPr lang="ru-RU" dirty="0"/>
          </a:p>
          <a:p>
            <a:pPr marL="0" lvl="0" indent="0">
              <a:buNone/>
            </a:pP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6784A9-FE6E-4551-BB79-31E489ED8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06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Эргодический процесс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Стационарный случайный процесс называется </a:t>
            </a:r>
            <a:r>
              <a:rPr lang="ru-RU" b="1" dirty="0"/>
              <a:t>эргодическим</a:t>
            </a:r>
            <a:r>
              <a:rPr lang="ru-RU" dirty="0"/>
              <a:t>, если любые из его статистических характеристик, вычисляемых </a:t>
            </a:r>
            <a:r>
              <a:rPr lang="ru-RU" b="1" i="1" dirty="0"/>
              <a:t>усреднением по множеству</a:t>
            </a:r>
            <a:r>
              <a:rPr lang="ru-RU" dirty="0"/>
              <a:t> (ансамблю) реализаций, эквивалентны аналогичным характеристикам, вычисляемым </a:t>
            </a:r>
            <a:r>
              <a:rPr lang="ru-RU" b="1" i="1" dirty="0"/>
              <a:t>усреднением по времени</a:t>
            </a:r>
            <a:r>
              <a:rPr lang="ru-RU" b="1" dirty="0"/>
              <a:t> </a:t>
            </a:r>
            <a:r>
              <a:rPr lang="ru-RU" dirty="0"/>
              <a:t>одной, теоретически бесконечно длинной, реализации.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2672E5-01BD-4744-926E-1C9CCF4CC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1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Реальные ВР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lvl="0"/>
            <a:r>
              <a:rPr lang="ru-RU" sz="4000" dirty="0"/>
              <a:t>Почти все нестационарные </a:t>
            </a:r>
          </a:p>
          <a:p>
            <a:pPr lvl="0"/>
            <a:r>
              <a:rPr lang="ru-RU" sz="4000" dirty="0"/>
              <a:t>Есть несколько квазистационарных</a:t>
            </a:r>
          </a:p>
          <a:p>
            <a:pPr lvl="0"/>
            <a:r>
              <a:rPr lang="ru-RU" sz="4000" dirty="0"/>
              <a:t>Очень малое число стационарных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A090B1-4A94-4B69-B33F-FCB190E2F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22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Часть 4. Типовые базовые модели временных рядов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93DE96-3AE4-498B-BA90-C19C309F8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54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Типовые модели ВР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3312368"/>
          </a:xfrm>
        </p:spPr>
        <p:txBody>
          <a:bodyPr>
            <a:normAutofit/>
          </a:bodyPr>
          <a:lstStyle/>
          <a:p>
            <a:pPr lvl="1"/>
            <a:r>
              <a:rPr lang="ru-RU" dirty="0"/>
              <a:t>отсчеты ВР, </a:t>
            </a:r>
          </a:p>
          <a:p>
            <a:pPr lvl="1"/>
            <a:r>
              <a:rPr lang="ru-RU" b="1" dirty="0"/>
              <a:t>детерминированная</a:t>
            </a:r>
            <a:r>
              <a:rPr lang="ru-RU" dirty="0"/>
              <a:t> (неслучайная) составляющая, которая сама по себе может быть представлена некоторой сложной моделью,  </a:t>
            </a:r>
          </a:p>
          <a:p>
            <a:pPr lvl="1"/>
            <a:r>
              <a:rPr lang="ru-RU" b="1" dirty="0"/>
              <a:t>случайная</a:t>
            </a:r>
            <a:r>
              <a:rPr lang="ru-RU" dirty="0"/>
              <a:t> составляющая ВР.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114522"/>
              </p:ext>
            </p:extLst>
          </p:nvPr>
        </p:nvGraphicFramePr>
        <p:xfrm>
          <a:off x="1259632" y="2060848"/>
          <a:ext cx="687419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11400" imgH="266700" progId="Equation.DSMT4">
                  <p:embed/>
                </p:oleObj>
              </mc:Choice>
              <mc:Fallback>
                <p:oleObj name="Equation" r:id="rId2" imgW="2311400" imgH="266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060848"/>
                        <a:ext cx="6874192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696966"/>
              </p:ext>
            </p:extLst>
          </p:nvPr>
        </p:nvGraphicFramePr>
        <p:xfrm>
          <a:off x="323528" y="3284984"/>
          <a:ext cx="648072" cy="442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359" imgH="266469" progId="Equation.DSMT4">
                  <p:embed/>
                </p:oleObj>
              </mc:Choice>
              <mc:Fallback>
                <p:oleObj name="Equation" r:id="rId4" imgW="393359" imgH="26646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284984"/>
                        <a:ext cx="648072" cy="4425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614548"/>
              </p:ext>
            </p:extLst>
          </p:nvPr>
        </p:nvGraphicFramePr>
        <p:xfrm>
          <a:off x="323528" y="3789040"/>
          <a:ext cx="648072" cy="45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35" imgH="266584" progId="Equation.DSMT4">
                  <p:embed/>
                </p:oleObj>
              </mc:Choice>
              <mc:Fallback>
                <p:oleObj name="Equation" r:id="rId6" imgW="380835" imgH="26658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789040"/>
                        <a:ext cx="648072" cy="453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697205"/>
              </p:ext>
            </p:extLst>
          </p:nvPr>
        </p:nvGraphicFramePr>
        <p:xfrm>
          <a:off x="395536" y="5589240"/>
          <a:ext cx="527201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359" imgH="266469" progId="Equation.DSMT4">
                  <p:embed/>
                </p:oleObj>
              </mc:Choice>
              <mc:Fallback>
                <p:oleObj name="Equation" r:id="rId8" imgW="393359" imgH="26646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589240"/>
                        <a:ext cx="527201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AD27314-95A2-4A7F-9602-27AD68C92F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29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Типовые модели ВР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3312368"/>
          </a:xfrm>
        </p:spPr>
        <p:txBody>
          <a:bodyPr>
            <a:normAutofit/>
          </a:bodyPr>
          <a:lstStyle/>
          <a:p>
            <a:pPr lvl="1"/>
            <a:r>
              <a:rPr lang="ru-RU" b="1" dirty="0"/>
              <a:t>тренд</a:t>
            </a:r>
            <a:r>
              <a:rPr lang="ru-RU" dirty="0"/>
              <a:t> ( или тенденция); </a:t>
            </a:r>
          </a:p>
          <a:p>
            <a:pPr lvl="1"/>
            <a:r>
              <a:rPr lang="ru-RU" i="1" dirty="0"/>
              <a:t>j</a:t>
            </a:r>
            <a:r>
              <a:rPr lang="ru-RU" dirty="0"/>
              <a:t>-я </a:t>
            </a:r>
            <a:r>
              <a:rPr lang="ru-RU" b="1" dirty="0"/>
              <a:t>сезонная компонента;</a:t>
            </a:r>
            <a:r>
              <a:rPr lang="ru-RU" dirty="0"/>
              <a:t>  </a:t>
            </a:r>
          </a:p>
          <a:p>
            <a:pPr lvl="1"/>
            <a:r>
              <a:rPr lang="ru-RU" i="1" dirty="0"/>
              <a:t>k</a:t>
            </a:r>
            <a:r>
              <a:rPr lang="ru-RU" dirty="0"/>
              <a:t>-я </a:t>
            </a:r>
            <a:r>
              <a:rPr lang="ru-RU" b="1" dirty="0"/>
              <a:t>периодическая (циклическая) компонента,</a:t>
            </a:r>
          </a:p>
          <a:p>
            <a:pPr marL="457200" lvl="1" indent="0">
              <a:buNone/>
            </a:pPr>
            <a:endParaRPr lang="ru-RU" b="1" dirty="0"/>
          </a:p>
          <a:p>
            <a:pPr marL="457200" lvl="1" indent="0">
              <a:buNone/>
            </a:pPr>
            <a:r>
              <a:rPr lang="ru-RU" b="1" dirty="0"/>
              <a:t>                 коэффициенты</a:t>
            </a:r>
            <a:r>
              <a:rPr lang="ru-RU" dirty="0"/>
              <a:t> </a:t>
            </a:r>
            <a:r>
              <a:rPr lang="ru-RU" b="1" dirty="0"/>
              <a:t>наличия</a:t>
            </a:r>
            <a:r>
              <a:rPr lang="ru-RU" dirty="0"/>
              <a:t> или </a:t>
            </a:r>
            <a:r>
              <a:rPr lang="ru-RU" b="1" dirty="0"/>
              <a:t>отсутствия</a:t>
            </a:r>
            <a:r>
              <a:rPr lang="ru-RU" dirty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01931"/>
              </p:ext>
            </p:extLst>
          </p:nvPr>
        </p:nvGraphicFramePr>
        <p:xfrm>
          <a:off x="327619" y="2132856"/>
          <a:ext cx="8488761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97300" imgH="419100" progId="Equation.DSMT4">
                  <p:embed/>
                </p:oleObj>
              </mc:Choice>
              <mc:Fallback>
                <p:oleObj name="Equation" r:id="rId2" imgW="379730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19" y="2132856"/>
                        <a:ext cx="8488761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771253"/>
              </p:ext>
            </p:extLst>
          </p:nvPr>
        </p:nvGraphicFramePr>
        <p:xfrm>
          <a:off x="395536" y="3284984"/>
          <a:ext cx="55549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603" imgH="266469" progId="Equation.DSMT4">
                  <p:embed/>
                </p:oleObj>
              </mc:Choice>
              <mc:Fallback>
                <p:oleObj name="Equation" r:id="rId4" imgW="342603" imgH="26646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284984"/>
                        <a:ext cx="555490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117603"/>
              </p:ext>
            </p:extLst>
          </p:nvPr>
        </p:nvGraphicFramePr>
        <p:xfrm>
          <a:off x="251520" y="3789040"/>
          <a:ext cx="677868" cy="479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480" imgH="279360" progId="Equation.DSMT4">
                  <p:embed/>
                </p:oleObj>
              </mc:Choice>
              <mc:Fallback>
                <p:oleObj name="Equation" r:id="rId6" imgW="393480" imgH="279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789040"/>
                        <a:ext cx="677868" cy="4794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721414"/>
              </p:ext>
            </p:extLst>
          </p:nvPr>
        </p:nvGraphicFramePr>
        <p:xfrm>
          <a:off x="251520" y="4293096"/>
          <a:ext cx="69436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425" imgH="266469" progId="Equation.DSMT4">
                  <p:embed/>
                </p:oleObj>
              </mc:Choice>
              <mc:Fallback>
                <p:oleObj name="Equation" r:id="rId8" imgW="431425" imgH="26646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293096"/>
                        <a:ext cx="694363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471119"/>
              </p:ext>
            </p:extLst>
          </p:nvPr>
        </p:nvGraphicFramePr>
        <p:xfrm>
          <a:off x="683568" y="5301208"/>
          <a:ext cx="1368152" cy="510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10891" imgH="266584" progId="Equation.DSMT4">
                  <p:embed/>
                </p:oleObj>
              </mc:Choice>
              <mc:Fallback>
                <p:oleObj name="Equation" r:id="rId10" imgW="710891" imgH="266584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301208"/>
                        <a:ext cx="1368152" cy="5107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E311F9B-B788-4BE0-8914-7A1300268C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92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Тренд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lvl="0"/>
            <a:r>
              <a:rPr lang="ru-RU" sz="4000" dirty="0"/>
              <a:t>Устойчивая закономерность, наблюдаемая в течение длительного интервала времени</a:t>
            </a:r>
          </a:p>
          <a:p>
            <a:pPr lvl="0"/>
            <a:r>
              <a:rPr lang="ru-RU" sz="4000" b="1" dirty="0"/>
              <a:t>Монотонная функция</a:t>
            </a:r>
          </a:p>
          <a:p>
            <a:pPr lvl="0"/>
            <a:r>
              <a:rPr lang="ru-RU" sz="4000" dirty="0"/>
              <a:t>Низкочастотная компонента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FF74C6-6D2C-4DC7-A0D7-D4930ACB5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53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Тренд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5" t="5171" r="7912" b="5148"/>
          <a:stretch>
            <a:fillRect/>
          </a:stretch>
        </p:blipFill>
        <p:spPr bwMode="auto">
          <a:xfrm>
            <a:off x="61713" y="1844824"/>
            <a:ext cx="9000575" cy="457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EFADEC-5551-47A8-85C7-863DCBA25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2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Модель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Модель – абстрактное описание системы (объекта, процесса, проблемы, понятия) в некоторой форме, отличной от формы их реального существования.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Моделирование – воспроизведение тех или иных свойств реальных объектов, предметов и явлений с помощью других объектов, процессов, явлений, либо с помощью абстрактного описания</a:t>
            </a:r>
          </a:p>
          <a:p>
            <a:pPr marL="0" lv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82C391-FD18-4984-9D3C-74A49EA02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57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EFADEC-5551-47A8-85C7-863DCBA25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0FEF99-2CA5-41B9-B85C-0901DFA5B0E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4" t="5476" r="7057" b="6831"/>
          <a:stretch/>
        </p:blipFill>
        <p:spPr bwMode="auto">
          <a:xfrm>
            <a:off x="179512" y="1230458"/>
            <a:ext cx="8393961" cy="5089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289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Сезонная компонента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lvl="0"/>
            <a:r>
              <a:rPr lang="ru-RU" sz="4000" dirty="0"/>
              <a:t>Регулярные </a:t>
            </a:r>
            <a:r>
              <a:rPr lang="ru-RU" sz="4000" b="1" dirty="0"/>
              <a:t>колебания </a:t>
            </a:r>
            <a:r>
              <a:rPr lang="ru-RU" sz="4000" b="1" i="1" dirty="0"/>
              <a:t>квазипериодического</a:t>
            </a:r>
            <a:r>
              <a:rPr lang="ru-RU" sz="4000" dirty="0"/>
              <a:t> характера, кратные отсчетам временной сетки.</a:t>
            </a:r>
          </a:p>
          <a:p>
            <a:pPr lvl="0"/>
            <a:r>
              <a:rPr lang="ru-RU" sz="4000" dirty="0"/>
              <a:t>Месячные, квартальные, годовые и т.д.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3FB054-4189-4EC7-8795-85D6AE984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59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Сезонная компонента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0" t="4870" r="7626" b="6300"/>
          <a:stretch/>
        </p:blipFill>
        <p:spPr bwMode="auto">
          <a:xfrm>
            <a:off x="488272" y="1844824"/>
            <a:ext cx="8167456" cy="468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EA6824-98D3-4CEC-9CBD-DC67FCA0E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48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Цикл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 fontScale="92500"/>
          </a:bodyPr>
          <a:lstStyle/>
          <a:p>
            <a:pPr lvl="0"/>
            <a:r>
              <a:rPr lang="ru-RU" sz="4000" b="1" dirty="0"/>
              <a:t>длительные периоды</a:t>
            </a:r>
            <a:r>
              <a:rPr lang="ru-RU" sz="4000" dirty="0"/>
              <a:t> смены циклов </a:t>
            </a:r>
            <a:r>
              <a:rPr lang="ru-RU" sz="4000" b="1" dirty="0"/>
              <a:t>переменной длины </a:t>
            </a:r>
            <a:r>
              <a:rPr lang="ru-RU" sz="4000" dirty="0"/>
              <a:t>и </a:t>
            </a:r>
            <a:r>
              <a:rPr lang="ru-RU" sz="4000" b="1" dirty="0"/>
              <a:t>амплитуды</a:t>
            </a:r>
            <a:r>
              <a:rPr lang="ru-RU" sz="4000" dirty="0"/>
              <a:t>. </a:t>
            </a:r>
          </a:p>
          <a:p>
            <a:pPr lvl="0"/>
            <a:r>
              <a:rPr lang="ru-RU" sz="4000" dirty="0"/>
              <a:t>В отличие от сезона цикл имеет </a:t>
            </a:r>
            <a:r>
              <a:rPr lang="ru-RU" sz="4000" b="1" dirty="0"/>
              <a:t>фиксированную</a:t>
            </a:r>
            <a:r>
              <a:rPr lang="ru-RU" sz="4000" dirty="0"/>
              <a:t> составляющую, отражающие некоторые циклические изменения в исходном анализируемом процессе.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D12335-5E14-4D93-930E-ECF041D51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52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Цикл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7" t="5543" r="7899" b="6468"/>
          <a:stretch/>
        </p:blipFill>
        <p:spPr bwMode="auto">
          <a:xfrm>
            <a:off x="603681" y="1863814"/>
            <a:ext cx="7936637" cy="4643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FA7E5E-5814-46F7-8A98-C5D3A1A79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548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Цикл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FA7E5E-5814-46F7-8A98-C5D3A1A79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FF41A9-FEB5-455F-A426-376D12817EE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0" t="5637" r="7581" b="5392"/>
          <a:stretch/>
        </p:blipFill>
        <p:spPr bwMode="auto">
          <a:xfrm>
            <a:off x="26640" y="1751790"/>
            <a:ext cx="8352928" cy="49486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22419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Мультипликативная модель ВР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74968"/>
              </p:ext>
            </p:extLst>
          </p:nvPr>
        </p:nvGraphicFramePr>
        <p:xfrm>
          <a:off x="257949" y="2132856"/>
          <a:ext cx="862810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08300" imgH="266700" progId="Equation.DSMT4">
                  <p:embed/>
                </p:oleObj>
              </mc:Choice>
              <mc:Fallback>
                <p:oleObj name="Equation" r:id="rId2" imgW="2908300" imgH="266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49" y="2132856"/>
                        <a:ext cx="8628101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Заголовок 1"/>
          <p:cNvSpPr txBox="1">
            <a:spLocks/>
          </p:cNvSpPr>
          <p:nvPr/>
        </p:nvSpPr>
        <p:spPr>
          <a:xfrm>
            <a:off x="287524" y="3356992"/>
            <a:ext cx="856895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Смешанная модель ВР</a:t>
            </a:r>
            <a:endParaRPr lang="ru-RU" dirty="0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817122"/>
              </p:ext>
            </p:extLst>
          </p:nvPr>
        </p:nvGraphicFramePr>
        <p:xfrm>
          <a:off x="283931" y="4725144"/>
          <a:ext cx="8722145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25800" imgH="266700" progId="Equation.DSMT4">
                  <p:embed/>
                </p:oleObj>
              </mc:Choice>
              <mc:Fallback>
                <p:oleObj name="Equation" r:id="rId4" imgW="3225800" imgH="266700" progId="Equation.DSMT4">
                  <p:embed/>
                  <p:pic>
                    <p:nvPicPr>
                      <p:cNvPr id="0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931" y="4725144"/>
                        <a:ext cx="8722145" cy="72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96C7085-20A4-4311-88AD-42DB447EB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44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 err="1"/>
              <a:t>Авторегрессионная</a:t>
            </a:r>
            <a:r>
              <a:rPr lang="ru-RU" b="1" dirty="0"/>
              <a:t> модель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672408"/>
          </a:xfrm>
        </p:spPr>
        <p:txBody>
          <a:bodyPr>
            <a:normAutofit fontScale="92500"/>
          </a:bodyPr>
          <a:lstStyle/>
          <a:p>
            <a:pPr lvl="0"/>
            <a:r>
              <a:rPr lang="ru-RU" sz="4000" dirty="0"/>
              <a:t>функция </a:t>
            </a:r>
            <a:r>
              <a:rPr lang="ru-RU" sz="4000" b="1" i="1" dirty="0"/>
              <a:t>f</a:t>
            </a:r>
            <a:r>
              <a:rPr lang="ru-RU" sz="4000" dirty="0"/>
              <a:t> отражает характер взаимосвязи между последующими и предыдущими </a:t>
            </a:r>
            <a:r>
              <a:rPr lang="ru-RU" sz="4000" b="1" dirty="0"/>
              <a:t>значениями</a:t>
            </a:r>
            <a:r>
              <a:rPr lang="ru-RU" sz="4000" dirty="0"/>
              <a:t> ВР</a:t>
            </a:r>
          </a:p>
          <a:p>
            <a:pPr lvl="0"/>
            <a:r>
              <a:rPr lang="ru-RU" sz="4000" dirty="0"/>
              <a:t>функция </a:t>
            </a:r>
            <a:r>
              <a:rPr lang="ru-RU" sz="4000" b="1" i="1" dirty="0"/>
              <a:t>g</a:t>
            </a:r>
            <a:r>
              <a:rPr lang="ru-RU" sz="4000" dirty="0"/>
              <a:t> отражает связь последующих значений ВР от предыдущих </a:t>
            </a:r>
            <a:r>
              <a:rPr lang="ru-RU" sz="4000" b="1" dirty="0"/>
              <a:t>случайных импульсов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966003"/>
              </p:ext>
            </p:extLst>
          </p:nvPr>
        </p:nvGraphicFramePr>
        <p:xfrm>
          <a:off x="470919" y="1916832"/>
          <a:ext cx="8202161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60800" imgH="304800" progId="Equation.DSMT4">
                  <p:embed/>
                </p:oleObj>
              </mc:Choice>
              <mc:Fallback>
                <p:oleObj name="Equation" r:id="rId2" imgW="3860800" imgH="304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919" y="1916832"/>
                        <a:ext cx="8202161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3C22CDF-3973-4CD3-BDB9-64E637315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37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3C22CDF-3973-4CD3-BDB9-64E637315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62BC56F2-364A-4D3A-8D17-0BEF91F013F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3" t="5820" r="7266" b="6084"/>
          <a:stretch/>
        </p:blipFill>
        <p:spPr bwMode="auto">
          <a:xfrm>
            <a:off x="457200" y="1666412"/>
            <a:ext cx="8229600" cy="43935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542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Математические схемы моделирования</a:t>
            </a:r>
          </a:p>
        </p:txBody>
      </p:sp>
      <p:sp>
        <p:nvSpPr>
          <p:cNvPr id="6147" name="Содержимое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9291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Модель объекта моделирования представляют в виде множества величин:</a:t>
            </a:r>
          </a:p>
          <a:p>
            <a:pPr eaLnBrk="1" hangingPunct="1">
              <a:defRPr/>
            </a:pPr>
            <a:r>
              <a:rPr lang="en-US" b="1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   – совокупность входных воздействий на систему,</a:t>
            </a:r>
          </a:p>
          <a:p>
            <a:pPr eaLnBrk="1" hangingPunct="1">
              <a:defRPr/>
            </a:pPr>
            <a:r>
              <a:rPr lang="en-US" b="1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v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   – совокупность воздействий внешней среды,</a:t>
            </a:r>
          </a:p>
          <a:p>
            <a:pPr eaLnBrk="1" hangingPunct="1">
              <a:defRPr/>
            </a:pPr>
            <a:r>
              <a:rPr lang="ru-RU" b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ℎ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– совокупность внутренних параметров системы,</a:t>
            </a:r>
          </a:p>
          <a:p>
            <a:pPr eaLnBrk="1" hangingPunct="1">
              <a:defRPr/>
            </a:pPr>
            <a:r>
              <a:rPr lang="en-US" b="1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y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 – совокупность выходных характеристик системы.</a:t>
            </a:r>
          </a:p>
          <a:p>
            <a:pPr eaLnBrk="1" hangingPunct="1">
              <a:buFont typeface="Arial" charset="0"/>
              <a:buNone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1AD4945-9695-4447-B0E9-7B4DB2DE7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400" y="6115"/>
            <a:ext cx="2544600" cy="12304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Математические схемы моделирования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1AD4945-9695-4447-B0E9-7B4DB2DE7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400" y="6115"/>
            <a:ext cx="2544600" cy="1230458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DE6977E-5CCB-4D3E-923E-5D27B1DEBDEA}"/>
              </a:ext>
            </a:extLst>
          </p:cNvPr>
          <p:cNvSpPr/>
          <p:nvPr/>
        </p:nvSpPr>
        <p:spPr>
          <a:xfrm>
            <a:off x="2879812" y="2780928"/>
            <a:ext cx="3384376" cy="1656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x,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v,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h,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algn="ctr"/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)) </a:t>
            </a:r>
            <a:endParaRPr lang="ru-RU" sz="3600" dirty="0"/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96D7D31D-75C4-46CC-A26E-9C8872424BAE}"/>
              </a:ext>
            </a:extLst>
          </p:cNvPr>
          <p:cNvSpPr/>
          <p:nvPr/>
        </p:nvSpPr>
        <p:spPr>
          <a:xfrm>
            <a:off x="4499992" y="1628800"/>
            <a:ext cx="216024" cy="1143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BEC5AB08-D930-4CC7-936C-FB30C0F1753C}"/>
              </a:ext>
            </a:extLst>
          </p:cNvPr>
          <p:cNvSpPr/>
          <p:nvPr/>
        </p:nvSpPr>
        <p:spPr>
          <a:xfrm>
            <a:off x="816727" y="3537012"/>
            <a:ext cx="2052228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8E0D8760-620B-41B6-915D-9602B444327B}"/>
              </a:ext>
            </a:extLst>
          </p:cNvPr>
          <p:cNvSpPr/>
          <p:nvPr/>
        </p:nvSpPr>
        <p:spPr>
          <a:xfrm>
            <a:off x="6264188" y="3573016"/>
            <a:ext cx="2268252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31DCBED6-6A22-4740-8956-6C0B51FE8232}"/>
              </a:ext>
            </a:extLst>
          </p:cNvPr>
          <p:cNvSpPr/>
          <p:nvPr/>
        </p:nvSpPr>
        <p:spPr>
          <a:xfrm rot="10800000">
            <a:off x="4499992" y="4464984"/>
            <a:ext cx="288032" cy="172819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1E67E89-89E4-409C-982A-925C5E07113B}"/>
              </a:ext>
            </a:extLst>
          </p:cNvPr>
          <p:cNvSpPr/>
          <p:nvPr/>
        </p:nvSpPr>
        <p:spPr>
          <a:xfrm>
            <a:off x="7147653" y="2924944"/>
            <a:ext cx="1179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36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1EF470D-39CA-4C51-AC44-0EF7D7B74E4D}"/>
              </a:ext>
            </a:extLst>
          </p:cNvPr>
          <p:cNvSpPr/>
          <p:nvPr/>
        </p:nvSpPr>
        <p:spPr>
          <a:xfrm>
            <a:off x="1073400" y="2912859"/>
            <a:ext cx="1179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36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1465D90-04B8-4597-A3B4-FF636F2CA438}"/>
              </a:ext>
            </a:extLst>
          </p:cNvPr>
          <p:cNvSpPr/>
          <p:nvPr/>
        </p:nvSpPr>
        <p:spPr>
          <a:xfrm>
            <a:off x="4695313" y="1719945"/>
            <a:ext cx="1179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36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E8B0C8E-FEE8-4EC3-9313-032580C9A75F}"/>
              </a:ext>
            </a:extLst>
          </p:cNvPr>
          <p:cNvSpPr/>
          <p:nvPr/>
        </p:nvSpPr>
        <p:spPr>
          <a:xfrm>
            <a:off x="4788024" y="5005914"/>
            <a:ext cx="1179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30779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Часть 2. Понятие временного ряда (</a:t>
            </a:r>
            <a:r>
              <a:rPr lang="en-US" dirty="0"/>
              <a:t>time series</a:t>
            </a:r>
            <a:r>
              <a:rPr lang="ru-RU" dirty="0"/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32D0FB-23A9-4D67-A38B-5A8ABE41F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200" y="0"/>
            <a:ext cx="2955600" cy="14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5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Временной ряд = ВР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 = Выборка из генеральной совокупности некоторой случайной величины, характеризующейся определенной функцией распределения.</a:t>
            </a:r>
          </a:p>
          <a:p>
            <a:pPr marL="0" lvl="0" indent="0">
              <a:buNone/>
            </a:pPr>
            <a:r>
              <a:rPr lang="ru-RU" dirty="0"/>
              <a:t> = Временная выборка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776274"/>
              </p:ext>
            </p:extLst>
          </p:nvPr>
        </p:nvGraphicFramePr>
        <p:xfrm>
          <a:off x="4643457" y="4221088"/>
          <a:ext cx="174844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100" imgH="304800" progId="Equation.DSMT4">
                  <p:embed/>
                </p:oleObj>
              </mc:Choice>
              <mc:Fallback>
                <p:oleObj name="Equation" r:id="rId2" imgW="1054100" imgH="304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57" y="4221088"/>
                        <a:ext cx="1748444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82C391-FD18-4984-9D3C-74A49EA02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6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2050" name="Picture 2" descr="D:\Downloads\wolfjm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46" y="942651"/>
            <a:ext cx="9144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BD9C97-6174-4725-B32D-1345A43CD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8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E0028C-6CE9-4D6C-968B-CBCBC9AE7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DEA7D3-7BD8-4AE6-9EAB-EA6BFE128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247645"/>
            <a:ext cx="8136904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086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688</Words>
  <Application>Microsoft Office PowerPoint</Application>
  <PresentationFormat>Экран (4:3)</PresentationFormat>
  <Paragraphs>145</Paragraphs>
  <Slides>38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6" baseType="lpstr">
      <vt:lpstr>Arial</vt:lpstr>
      <vt:lpstr>Calibri</vt:lpstr>
      <vt:lpstr>Cambria Math</vt:lpstr>
      <vt:lpstr>Times New Roman</vt:lpstr>
      <vt:lpstr>Verdana</vt:lpstr>
      <vt:lpstr>Wingdings</vt:lpstr>
      <vt:lpstr>Тема Office</vt:lpstr>
      <vt:lpstr>Equation</vt:lpstr>
      <vt:lpstr>Макростатистический анализ и прогнозирование данных</vt:lpstr>
      <vt:lpstr>Часть 1. Имитационное Моделирование</vt:lpstr>
      <vt:lpstr>Модель</vt:lpstr>
      <vt:lpstr>Математические схемы моделирования</vt:lpstr>
      <vt:lpstr>Математические схемы моделирования</vt:lpstr>
      <vt:lpstr>Часть 2. Понятие временного ряда (time series)</vt:lpstr>
      <vt:lpstr>Временной ряд = ВР</vt:lpstr>
      <vt:lpstr>Презентация PowerPoint</vt:lpstr>
      <vt:lpstr>Презентация PowerPoint</vt:lpstr>
      <vt:lpstr>Анализ ВР</vt:lpstr>
      <vt:lpstr>Анализ ВР</vt:lpstr>
      <vt:lpstr>Часть 3. Классификация временных рядов</vt:lpstr>
      <vt:lpstr>Классификация ВР</vt:lpstr>
      <vt:lpstr>Презентация PowerPoint</vt:lpstr>
      <vt:lpstr>По виду отсчетов</vt:lpstr>
      <vt:lpstr>Презентация PowerPoint</vt:lpstr>
      <vt:lpstr>Временная сетка</vt:lpstr>
      <vt:lpstr>Презентация PowerPoint</vt:lpstr>
      <vt:lpstr>Презентация PowerPoint</vt:lpstr>
      <vt:lpstr>Уровень отсчетов</vt:lpstr>
      <vt:lpstr>Тип ВР</vt:lpstr>
      <vt:lpstr>Стационарный в узком смысле</vt:lpstr>
      <vt:lpstr>Эргодический процесс</vt:lpstr>
      <vt:lpstr>Реальные ВР</vt:lpstr>
      <vt:lpstr>Часть 4. Типовые базовые модели временных рядов</vt:lpstr>
      <vt:lpstr>Типовые модели ВР</vt:lpstr>
      <vt:lpstr>Типовые модели ВР</vt:lpstr>
      <vt:lpstr>Тренд</vt:lpstr>
      <vt:lpstr>Тренд</vt:lpstr>
      <vt:lpstr>Презентация PowerPoint</vt:lpstr>
      <vt:lpstr>Сезонная компонента</vt:lpstr>
      <vt:lpstr>Сезонная компонента</vt:lpstr>
      <vt:lpstr>Цикл</vt:lpstr>
      <vt:lpstr>Цикл</vt:lpstr>
      <vt:lpstr>Цикл</vt:lpstr>
      <vt:lpstr>Мультипликативная модель ВР</vt:lpstr>
      <vt:lpstr>Авторегрессионная модель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subject>Методы прогнозирования данных</dc:subject>
  <dc:creator>Сафиуллин Н.Т.</dc:creator>
  <cp:lastModifiedBy>Сафиуллин Николай Тахирович</cp:lastModifiedBy>
  <cp:revision>62</cp:revision>
  <dcterms:created xsi:type="dcterms:W3CDTF">2017-01-03T05:50:48Z</dcterms:created>
  <dcterms:modified xsi:type="dcterms:W3CDTF">2024-02-13T19:29:51Z</dcterms:modified>
</cp:coreProperties>
</file>