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2" r:id="rId3"/>
    <p:sldId id="313" r:id="rId4"/>
    <p:sldId id="314" r:id="rId5"/>
    <p:sldId id="315" r:id="rId6"/>
    <p:sldId id="287" r:id="rId7"/>
    <p:sldId id="335" r:id="rId8"/>
    <p:sldId id="336" r:id="rId9"/>
    <p:sldId id="316" r:id="rId10"/>
    <p:sldId id="317" r:id="rId11"/>
    <p:sldId id="318" r:id="rId12"/>
    <p:sldId id="322" r:id="rId13"/>
    <p:sldId id="333" r:id="rId14"/>
    <p:sldId id="289" r:id="rId15"/>
    <p:sldId id="319" r:id="rId16"/>
    <p:sldId id="320" r:id="rId17"/>
    <p:sldId id="291" r:id="rId18"/>
    <p:sldId id="323" r:id="rId19"/>
    <p:sldId id="321" r:id="rId20"/>
    <p:sldId id="324" r:id="rId21"/>
    <p:sldId id="325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0" autoAdjust="0"/>
  </p:normalViewPr>
  <p:slideViewPr>
    <p:cSldViewPr>
      <p:cViewPr varScale="1">
        <p:scale>
          <a:sx n="125" d="100"/>
          <a:sy n="125" d="100"/>
        </p:scale>
        <p:origin x="1827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E8EA3-1269-4E87-8B90-DAA04A0A9B7D}" type="datetimeFigureOut">
              <a:rPr lang="ru-RU" smtClean="0"/>
              <a:pPr/>
              <a:t>14.02.2024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0F646-EBEB-47ED-8041-5836FA58F0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7398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F29B-9480-49C4-A519-D98CAF7FD704}" type="datetimeFigureOut">
              <a:rPr lang="ru-RU" smtClean="0"/>
              <a:pPr/>
              <a:t>14.02.2024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570AD-BE57-410D-B7AE-6FE28F4C01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47204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570AD-BE57-410D-B7AE-6FE28F4C0175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Программа повышения конкурентоспособности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895-6796-4090-8FC9-D85AB3551213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1252-48BF-45BD-812B-20090DF18C82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62E-AB4F-4283-9C72-7427C887ECC0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B965-A732-4910-AF20-0B464F31E138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0EC-2BC3-4912-BD6C-91D74C4AE8DA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5650-9F5F-4A79-B15C-9D1E34293071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AF88-E6A9-48DB-8AD6-E9F630F488F4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D0A-3603-4792-B4A7-4BDE4ECE08FC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A0CC-08F0-40D5-9DB8-21A5BB536862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46C-53AC-4A2C-8920-A6C2986462D1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C9E1-5768-4158-A55F-984D82097AAE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5D1F-05B7-445D-8C3B-C2AC04532899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12" Type="http://schemas.openxmlformats.org/officeDocument/2006/relationships/image" Target="../media/image1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12" Type="http://schemas.openxmlformats.org/officeDocument/2006/relationships/image" Target="../media/image1.png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196752"/>
            <a:ext cx="8352928" cy="1800200"/>
          </a:xfrm>
        </p:spPr>
        <p:txBody>
          <a:bodyPr>
            <a:normAutofit/>
          </a:bodyPr>
          <a:lstStyle/>
          <a:p>
            <a:r>
              <a:rPr lang="ru-RU" b="1" dirty="0" err="1"/>
              <a:t>Макростатистический</a:t>
            </a:r>
            <a:r>
              <a:rPr lang="ru-RU" b="1"/>
              <a:t> анализ и прогнозирование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17526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Лекция № </a:t>
            </a:r>
            <a:r>
              <a:rPr lang="en-US" b="1" dirty="0">
                <a:solidFill>
                  <a:schemeClr val="tx1"/>
                </a:solidFill>
              </a:rPr>
              <a:t>2</a:t>
            </a:r>
          </a:p>
          <a:p>
            <a:r>
              <a:rPr lang="ru-RU" b="1" dirty="0">
                <a:solidFill>
                  <a:schemeClr val="tx1"/>
                </a:solidFill>
              </a:rPr>
              <a:t>Основные характеристики моделей и временных рядов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8E59A4-F456-4009-9E09-9C3811FD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Мат. ожидание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157113"/>
              </p:ext>
            </p:extLst>
          </p:nvPr>
        </p:nvGraphicFramePr>
        <p:xfrm>
          <a:off x="2411760" y="1916832"/>
          <a:ext cx="4021370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6755" imgH="495085" progId="Equation.DSMT4">
                  <p:embed/>
                </p:oleObj>
              </mc:Choice>
              <mc:Fallback>
                <p:oleObj name="Equation" r:id="rId2" imgW="1256755" imgH="49508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916832"/>
                        <a:ext cx="4021370" cy="1584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Заголовок 1"/>
          <p:cNvSpPr txBox="1">
            <a:spLocks/>
          </p:cNvSpPr>
          <p:nvPr/>
        </p:nvSpPr>
        <p:spPr>
          <a:xfrm>
            <a:off x="287524" y="3789040"/>
            <a:ext cx="85689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Дисперсия</a:t>
            </a:r>
            <a:endParaRPr lang="ru-RU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894696"/>
              </p:ext>
            </p:extLst>
          </p:nvPr>
        </p:nvGraphicFramePr>
        <p:xfrm>
          <a:off x="1547664" y="4725144"/>
          <a:ext cx="6468719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725144"/>
                        <a:ext cx="6468719" cy="1584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0F6D035-0A09-4CE8-9CBF-0B0CD9C86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3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Асимметрия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87524" y="3789040"/>
            <a:ext cx="85689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Эксцесс</a:t>
            </a:r>
            <a:endParaRPr lang="ru-RU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01544"/>
              </p:ext>
            </p:extLst>
          </p:nvPr>
        </p:nvGraphicFramePr>
        <p:xfrm>
          <a:off x="2483768" y="1844824"/>
          <a:ext cx="4176464" cy="2072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8100" imgH="647700" progId="Equation.DSMT4">
                  <p:embed/>
                </p:oleObj>
              </mc:Choice>
              <mc:Fallback>
                <p:oleObj name="Equation" r:id="rId2" imgW="1308100" imgH="647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844824"/>
                        <a:ext cx="4176464" cy="2072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903985"/>
              </p:ext>
            </p:extLst>
          </p:nvPr>
        </p:nvGraphicFramePr>
        <p:xfrm>
          <a:off x="2534862" y="4509120"/>
          <a:ext cx="4074276" cy="2052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700" imgH="647700" progId="Equation.DSMT4">
                  <p:embed/>
                </p:oleObj>
              </mc:Choice>
              <mc:Fallback>
                <p:oleObj name="Equation" r:id="rId4" imgW="1282700" imgH="647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4862" y="4509120"/>
                        <a:ext cx="4074276" cy="20522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489F230-2B2F-430E-86EC-074B0D2F8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7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" y="1412776"/>
            <a:ext cx="8745537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7117B11-046B-45C9-8D72-DEA5BB6DA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8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2. Корреляционные характеристики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EA477B-AE21-4053-B33F-9269F450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5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Корреляционные характеристики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Зависимость между </a:t>
            </a:r>
            <a:r>
              <a:rPr lang="ru-RU" b="1" dirty="0"/>
              <a:t>одной и другой </a:t>
            </a:r>
            <a:r>
              <a:rPr lang="ru-RU" dirty="0"/>
              <a:t>случайной величиной</a:t>
            </a:r>
          </a:p>
          <a:p>
            <a:pPr lvl="0"/>
            <a:r>
              <a:rPr lang="ru-RU" b="1" dirty="0"/>
              <a:t>Ковариация</a:t>
            </a:r>
            <a:r>
              <a:rPr lang="ru-RU" dirty="0"/>
              <a:t> (</a:t>
            </a:r>
            <a:r>
              <a:rPr lang="ru-RU" i="1" dirty="0"/>
              <a:t>не центрировано</a:t>
            </a:r>
            <a:r>
              <a:rPr lang="ru-RU" dirty="0"/>
              <a:t>)</a:t>
            </a:r>
          </a:p>
          <a:p>
            <a:pPr lvl="0"/>
            <a:r>
              <a:rPr lang="ru-RU" b="1" dirty="0"/>
              <a:t>Корреляция</a:t>
            </a:r>
            <a:r>
              <a:rPr lang="ru-RU" dirty="0"/>
              <a:t> (</a:t>
            </a:r>
            <a:r>
              <a:rPr lang="ru-RU" i="1" dirty="0"/>
              <a:t>центрировано</a:t>
            </a:r>
            <a:r>
              <a:rPr lang="ru-RU" dirty="0"/>
              <a:t>)</a:t>
            </a:r>
          </a:p>
          <a:p>
            <a:pPr marL="0" lvl="0" indent="0">
              <a:buNone/>
            </a:pPr>
            <a:r>
              <a:rPr lang="ru-RU" dirty="0"/>
              <a:t>Зависимость между значениями </a:t>
            </a:r>
            <a:r>
              <a:rPr lang="ru-RU" b="1" dirty="0"/>
              <a:t>одной и той же </a:t>
            </a:r>
            <a:r>
              <a:rPr lang="ru-RU" dirty="0"/>
              <a:t>случайной величиной</a:t>
            </a:r>
          </a:p>
          <a:p>
            <a:pPr lvl="0"/>
            <a:r>
              <a:rPr lang="ru-RU" b="1" dirty="0"/>
              <a:t>Автоковариация</a:t>
            </a:r>
          </a:p>
          <a:p>
            <a:pPr lvl="0"/>
            <a:r>
              <a:rPr lang="ru-RU" b="1" dirty="0"/>
              <a:t>Автокорреляция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6D2C74-8869-4AFB-8A21-018C89F7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40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Ковариация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87524" y="3789040"/>
            <a:ext cx="85689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Корреляция</a:t>
            </a:r>
            <a:endParaRPr lang="ru-RU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614199"/>
              </p:ext>
            </p:extLst>
          </p:nvPr>
        </p:nvGraphicFramePr>
        <p:xfrm>
          <a:off x="755576" y="1988840"/>
          <a:ext cx="7401664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54300" imgH="546100" progId="Equation.DSMT4">
                  <p:embed/>
                </p:oleObj>
              </mc:Choice>
              <mc:Fallback>
                <p:oleObj name="Equation" r:id="rId2" imgW="2654300" imgH="546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988840"/>
                        <a:ext cx="7401664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026874"/>
              </p:ext>
            </p:extLst>
          </p:nvPr>
        </p:nvGraphicFramePr>
        <p:xfrm>
          <a:off x="319173" y="4941168"/>
          <a:ext cx="8539893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3000" imgH="546100" progId="Equation.DSMT4">
                  <p:embed/>
                </p:oleObj>
              </mc:Choice>
              <mc:Fallback>
                <p:oleObj name="Equation" r:id="rId4" imgW="4953000" imgH="546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73" y="4941168"/>
                        <a:ext cx="8539893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7FBB5D9-15E0-4A30-818F-488FB2769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72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Автоковариация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87524" y="3789040"/>
            <a:ext cx="85689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Автокорреляция</a:t>
            </a:r>
            <a:endParaRPr lang="ru-RU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513705"/>
              </p:ext>
            </p:extLst>
          </p:nvPr>
        </p:nvGraphicFramePr>
        <p:xfrm>
          <a:off x="314053" y="2132856"/>
          <a:ext cx="8515893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60700" imgH="546100" progId="Equation.DSMT4">
                  <p:embed/>
                </p:oleObj>
              </mc:Choice>
              <mc:Fallback>
                <p:oleObj name="Equation" r:id="rId2" imgW="3060700" imgH="546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53" y="2132856"/>
                        <a:ext cx="8515893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44978"/>
              </p:ext>
            </p:extLst>
          </p:nvPr>
        </p:nvGraphicFramePr>
        <p:xfrm>
          <a:off x="226017" y="4941168"/>
          <a:ext cx="863045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78400" imgH="457200" progId="Equation.DSMT4">
                  <p:embed/>
                </p:oleObj>
              </mc:Choice>
              <mc:Fallback>
                <p:oleObj name="Equation" r:id="rId4" imgW="49784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17" y="4941168"/>
                        <a:ext cx="8630459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AEAB034-AD53-41C9-AC03-D42F821F5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8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Оценка </a:t>
            </a:r>
            <a:r>
              <a:rPr lang="ru-RU" b="1" dirty="0" err="1"/>
              <a:t>автокорр</a:t>
            </a:r>
            <a:r>
              <a:rPr lang="ru-RU" b="1" dirty="0"/>
              <a:t>.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45638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400" dirty="0"/>
              <a:t>Ее полезные свойства:</a:t>
            </a:r>
          </a:p>
          <a:p>
            <a:pPr lvl="0"/>
            <a:r>
              <a:rPr lang="ru-RU" sz="3400" dirty="0"/>
              <a:t>1) Симметрия</a:t>
            </a:r>
          </a:p>
          <a:p>
            <a:pPr lvl="0"/>
            <a:r>
              <a:rPr lang="ru-RU" sz="3400" dirty="0"/>
              <a:t>2) При </a:t>
            </a:r>
            <a:r>
              <a:rPr lang="en-US" sz="3400" i="1" dirty="0"/>
              <a:t>l</a:t>
            </a:r>
            <a:r>
              <a:rPr lang="en-US" sz="3400" dirty="0"/>
              <a:t> = 0</a:t>
            </a:r>
            <a:r>
              <a:rPr lang="ru-RU" sz="3400" dirty="0"/>
              <a:t>: </a:t>
            </a:r>
          </a:p>
          <a:p>
            <a:pPr lvl="0"/>
            <a:r>
              <a:rPr lang="ru-RU" sz="3400" dirty="0"/>
              <a:t>3) Максимум в нуле: </a:t>
            </a:r>
          </a:p>
          <a:p>
            <a:pPr lvl="0"/>
            <a:r>
              <a:rPr lang="ru-RU" sz="3400" dirty="0"/>
              <a:t>4) Если ряд случаен: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956140"/>
              </p:ext>
            </p:extLst>
          </p:nvPr>
        </p:nvGraphicFramePr>
        <p:xfrm>
          <a:off x="1198702" y="1916832"/>
          <a:ext cx="674659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200" imgH="368300" progId="Equation.DSMT4">
                  <p:embed/>
                </p:oleObj>
              </mc:Choice>
              <mc:Fallback>
                <p:oleObj name="Equation" r:id="rId2" imgW="2489200" imgH="368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702" y="1916832"/>
                        <a:ext cx="6746596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959778"/>
              </p:ext>
            </p:extLst>
          </p:nvPr>
        </p:nvGraphicFramePr>
        <p:xfrm>
          <a:off x="3635896" y="3717032"/>
          <a:ext cx="2407125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170" imgH="266584" progId="Equation.DSMT4">
                  <p:embed/>
                </p:oleObj>
              </mc:Choice>
              <mc:Fallback>
                <p:oleObj name="Equation" r:id="rId4" imgW="990170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717032"/>
                        <a:ext cx="2407125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175779"/>
              </p:ext>
            </p:extLst>
          </p:nvPr>
        </p:nvGraphicFramePr>
        <p:xfrm>
          <a:off x="3131840" y="4293096"/>
          <a:ext cx="1959757" cy="722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586" imgH="266584" progId="Equation.DSMT4">
                  <p:embed/>
                </p:oleObj>
              </mc:Choice>
              <mc:Fallback>
                <p:oleObj name="Equation" r:id="rId6" imgW="723586" imgH="2665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293096"/>
                        <a:ext cx="1959757" cy="7220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013918"/>
              </p:ext>
            </p:extLst>
          </p:nvPr>
        </p:nvGraphicFramePr>
        <p:xfrm>
          <a:off x="4788024" y="4869160"/>
          <a:ext cx="258067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65200" imgH="292100" progId="Equation.DSMT4">
                  <p:embed/>
                </p:oleObj>
              </mc:Choice>
              <mc:Fallback>
                <p:oleObj name="Equation" r:id="rId8" imgW="965200" imgH="292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869160"/>
                        <a:ext cx="2580673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16119"/>
              </p:ext>
            </p:extLst>
          </p:nvPr>
        </p:nvGraphicFramePr>
        <p:xfrm>
          <a:off x="4788024" y="5661248"/>
          <a:ext cx="2088232" cy="740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88614" imgH="317362" progId="Equation.DSMT4">
                  <p:embed/>
                </p:oleObj>
              </mc:Choice>
              <mc:Fallback>
                <p:oleObj name="Equation" r:id="rId10" imgW="888614" imgH="31736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661248"/>
                        <a:ext cx="2088232" cy="7409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893315E-2234-4FD4-90C5-FD43B40A6D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85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1" t="2707" r="8634" b="2935"/>
          <a:stretch/>
        </p:blipFill>
        <p:spPr bwMode="auto">
          <a:xfrm>
            <a:off x="251520" y="966247"/>
            <a:ext cx="8496944" cy="539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E9C144C-1ABB-4349-8646-49E2A0C77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94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Коэффициент автокорреляции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45638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400" dirty="0"/>
              <a:t>Ее полезные свойства:</a:t>
            </a:r>
          </a:p>
          <a:p>
            <a:pPr lvl="0"/>
            <a:r>
              <a:rPr lang="ru-RU" sz="3400" dirty="0"/>
              <a:t>1) Симметрия</a:t>
            </a:r>
          </a:p>
          <a:p>
            <a:pPr lvl="0"/>
            <a:r>
              <a:rPr lang="ru-RU" sz="3400" dirty="0"/>
              <a:t>2) При </a:t>
            </a:r>
            <a:r>
              <a:rPr lang="en-US" sz="3400" i="1" dirty="0"/>
              <a:t>l</a:t>
            </a:r>
            <a:r>
              <a:rPr lang="en-US" sz="3400" dirty="0"/>
              <a:t> = 0</a:t>
            </a:r>
            <a:r>
              <a:rPr lang="ru-RU" sz="3400" dirty="0"/>
              <a:t>: </a:t>
            </a:r>
          </a:p>
          <a:p>
            <a:pPr lvl="0"/>
            <a:r>
              <a:rPr lang="ru-RU" sz="3400" dirty="0"/>
              <a:t>3) Нормирована: </a:t>
            </a:r>
          </a:p>
          <a:p>
            <a:pPr lvl="0"/>
            <a:r>
              <a:rPr lang="ru-RU" sz="3400" dirty="0"/>
              <a:t>4) Если ряд случаен: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630268"/>
              </p:ext>
            </p:extLst>
          </p:nvPr>
        </p:nvGraphicFramePr>
        <p:xfrm>
          <a:off x="4716016" y="5589240"/>
          <a:ext cx="2027237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317160" progId="Equation.DSMT4">
                  <p:embed/>
                </p:oleObj>
              </mc:Choice>
              <mc:Fallback>
                <p:oleObj name="Equation" r:id="rId2" imgW="8632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589240"/>
                        <a:ext cx="2027237" cy="741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504273"/>
              </p:ext>
            </p:extLst>
          </p:nvPr>
        </p:nvGraphicFramePr>
        <p:xfrm>
          <a:off x="2195736" y="1844824"/>
          <a:ext cx="5059947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400" imgH="495300" progId="Equation.DSMT4">
                  <p:embed/>
                </p:oleObj>
              </mc:Choice>
              <mc:Fallback>
                <p:oleObj name="Equation" r:id="rId4" imgW="1930400" imgH="495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844824"/>
                        <a:ext cx="5059947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917077"/>
              </p:ext>
            </p:extLst>
          </p:nvPr>
        </p:nvGraphicFramePr>
        <p:xfrm>
          <a:off x="3759725" y="3789040"/>
          <a:ext cx="1757953" cy="50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26698" imgH="266584" progId="Equation.DSMT4">
                  <p:embed/>
                </p:oleObj>
              </mc:Choice>
              <mc:Fallback>
                <p:oleObj name="Equation" r:id="rId6" imgW="926698" imgH="26658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725" y="3789040"/>
                        <a:ext cx="1757953" cy="507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629771"/>
              </p:ext>
            </p:extLst>
          </p:nvPr>
        </p:nvGraphicFramePr>
        <p:xfrm>
          <a:off x="3707904" y="4365104"/>
          <a:ext cx="131671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336" imgH="266584" progId="Equation.DSMT4">
                  <p:embed/>
                </p:oleObj>
              </mc:Choice>
              <mc:Fallback>
                <p:oleObj name="Equation" r:id="rId8" imgW="609336" imgH="26658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365104"/>
                        <a:ext cx="1316717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128425"/>
              </p:ext>
            </p:extLst>
          </p:nvPr>
        </p:nvGraphicFramePr>
        <p:xfrm>
          <a:off x="5076056" y="4941168"/>
          <a:ext cx="1349773" cy="64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2030" imgH="291973" progId="Equation.DSMT4">
                  <p:embed/>
                </p:oleObj>
              </mc:Choice>
              <mc:Fallback>
                <p:oleObj name="Equation" r:id="rId10" imgW="622030" imgH="29197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941168"/>
                        <a:ext cx="1349773" cy="643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F7CDCB3-603C-45ED-A69A-B889525DE5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0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1. Числовые характеристики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E4C9DD-3BCC-420E-B322-DFB291618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t="2708" r="7899" b="2431"/>
          <a:stretch/>
        </p:blipFill>
        <p:spPr bwMode="auto">
          <a:xfrm>
            <a:off x="342351" y="1052736"/>
            <a:ext cx="8459297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0AEA67F-36A1-4D12-A7EA-38C4681C0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5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136815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Оценка выборочного коэффициента автокорреляции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964116"/>
              </p:ext>
            </p:extLst>
          </p:nvPr>
        </p:nvGraphicFramePr>
        <p:xfrm>
          <a:off x="242127" y="3140968"/>
          <a:ext cx="8659745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94200" imgH="1092200" progId="Equation.DSMT4">
                  <p:embed/>
                </p:oleObj>
              </mc:Choice>
              <mc:Fallback>
                <p:oleObj name="Equation" r:id="rId2" imgW="4394200" imgH="1092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27" y="3140968"/>
                        <a:ext cx="8659745" cy="2160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0135E3E-E91E-40C2-B5DC-16617E4F0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Статистические характеристики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Для </a:t>
            </a:r>
            <a:r>
              <a:rPr lang="ru-RU" b="1" dirty="0"/>
              <a:t>стационарного</a:t>
            </a:r>
            <a:r>
              <a:rPr lang="ru-RU" dirty="0"/>
              <a:t> ВР:</a:t>
            </a:r>
          </a:p>
          <a:p>
            <a:pPr lvl="0"/>
            <a:r>
              <a:rPr lang="ru-RU" b="1" dirty="0"/>
              <a:t>Мат. ожидание </a:t>
            </a:r>
            <a:r>
              <a:rPr lang="ru-RU" dirty="0"/>
              <a:t>и </a:t>
            </a:r>
            <a:r>
              <a:rPr lang="ru-RU" b="1" dirty="0"/>
              <a:t>Дисперсия</a:t>
            </a:r>
            <a:r>
              <a:rPr lang="ru-RU" dirty="0"/>
              <a:t> не зависят от времени;</a:t>
            </a:r>
          </a:p>
          <a:p>
            <a:pPr lvl="0"/>
            <a:r>
              <a:rPr lang="ru-RU" dirty="0"/>
              <a:t>Можно посчитать </a:t>
            </a:r>
            <a:r>
              <a:rPr lang="ru-RU" b="1" dirty="0"/>
              <a:t>начальные моменты</a:t>
            </a:r>
            <a:r>
              <a:rPr lang="ru-RU" dirty="0"/>
              <a:t> и </a:t>
            </a:r>
            <a:r>
              <a:rPr lang="ru-RU" b="1" dirty="0"/>
              <a:t>центральные моменты</a:t>
            </a:r>
            <a:r>
              <a:rPr lang="ru-RU" dirty="0"/>
              <a:t>;</a:t>
            </a:r>
          </a:p>
          <a:p>
            <a:pPr lvl="0"/>
            <a:r>
              <a:rPr lang="ru-RU" b="1" dirty="0"/>
              <a:t>ВР </a:t>
            </a:r>
            <a:r>
              <a:rPr lang="ru-RU" dirty="0"/>
              <a:t>– (чаще всего) одномерный ряд, порожден случайной величиной с одномерной плотностью вероятности;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A58663-4345-4FE7-993B-F305879D4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3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Начальный момент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lvl="0"/>
            <a:endParaRPr lang="ru-RU" b="1" dirty="0"/>
          </a:p>
          <a:p>
            <a:pPr lvl="0"/>
            <a:endParaRPr lang="ru-RU" b="1" dirty="0"/>
          </a:p>
          <a:p>
            <a:pPr lvl="0"/>
            <a:endParaRPr lang="ru-RU" b="1" dirty="0"/>
          </a:p>
          <a:p>
            <a:pPr lvl="0"/>
            <a:r>
              <a:rPr lang="ru-RU" b="1" dirty="0"/>
              <a:t>Мат. ожидание </a:t>
            </a:r>
            <a:r>
              <a:rPr lang="ru-RU" dirty="0"/>
              <a:t>– центр рассеяния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894391"/>
              </p:ext>
            </p:extLst>
          </p:nvPr>
        </p:nvGraphicFramePr>
        <p:xfrm>
          <a:off x="1907704" y="1988840"/>
          <a:ext cx="5084775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2978" imgH="545863" progId="Equation.DSMT4">
                  <p:embed/>
                </p:oleObj>
              </mc:Choice>
              <mc:Fallback>
                <p:oleObj name="Equation" r:id="rId2" imgW="1662978" imgH="54586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988840"/>
                        <a:ext cx="5084775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852759"/>
              </p:ext>
            </p:extLst>
          </p:nvPr>
        </p:nvGraphicFramePr>
        <p:xfrm>
          <a:off x="1812956" y="4725144"/>
          <a:ext cx="5518087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81200" imgH="546100" progId="Equation.DSMT4">
                  <p:embed/>
                </p:oleObj>
              </mc:Choice>
              <mc:Fallback>
                <p:oleObj name="Equation" r:id="rId4" imgW="1981200" imgH="546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56" y="4725144"/>
                        <a:ext cx="5518087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2C45D1D-1817-4248-A2D8-822D8D2CA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6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Центральный момент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lvl="0"/>
            <a:endParaRPr lang="ru-RU" b="1" dirty="0"/>
          </a:p>
          <a:p>
            <a:pPr lvl="0"/>
            <a:endParaRPr lang="ru-RU" b="1" dirty="0"/>
          </a:p>
          <a:p>
            <a:pPr lvl="0"/>
            <a:endParaRPr lang="ru-RU" b="1" dirty="0"/>
          </a:p>
          <a:p>
            <a:pPr lvl="0"/>
            <a:r>
              <a:rPr lang="ru-RU" b="1" dirty="0"/>
              <a:t>Дисперсия </a:t>
            </a:r>
            <a:r>
              <a:rPr lang="ru-RU" dirty="0"/>
              <a:t>– величина рассеяния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27625"/>
              </p:ext>
            </p:extLst>
          </p:nvPr>
        </p:nvGraphicFramePr>
        <p:xfrm>
          <a:off x="1115616" y="2204864"/>
          <a:ext cx="7237436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13100" imgH="546100" progId="Equation.DSMT4">
                  <p:embed/>
                </p:oleObj>
              </mc:Choice>
              <mc:Fallback>
                <p:oleObj name="Equation" r:id="rId2" imgW="3213100" imgH="546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204864"/>
                        <a:ext cx="7237436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569710"/>
              </p:ext>
            </p:extLst>
          </p:nvPr>
        </p:nvGraphicFramePr>
        <p:xfrm>
          <a:off x="953294" y="4869160"/>
          <a:ext cx="7237412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13000" imgH="545760" progId="Equation.DSMT4">
                  <p:embed/>
                </p:oleObj>
              </mc:Choice>
              <mc:Fallback>
                <p:oleObj name="Equation" r:id="rId4" imgW="3213000" imgH="545760" progId="Equation.DSMT4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294" y="4869160"/>
                        <a:ext cx="7237412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1CD6581-20C2-4B9D-99A5-3B7336D5A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0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1" t="5375" r="8819" b="4953"/>
          <a:stretch/>
        </p:blipFill>
        <p:spPr bwMode="auto">
          <a:xfrm>
            <a:off x="288111" y="1052736"/>
            <a:ext cx="8567777" cy="5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DAE5C6-E6EC-4AFF-822E-C72B2F06C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0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DAE5C6-E6EC-4AFF-822E-C72B2F06C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2E9644-86EA-4877-8D4D-418777801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30458"/>
            <a:ext cx="6372708" cy="53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5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DAE5C6-E6EC-4AFF-822E-C72B2F06C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7" name="Picture 2" descr="https://www.mvstat.net/tduong/research/seminars/seminar-2001-05/optsmooth.png">
            <a:extLst>
              <a:ext uri="{FF2B5EF4-FFF2-40B4-BE49-F238E27FC236}">
                <a16:creationId xmlns:a16="http://schemas.microsoft.com/office/drawing/2014/main" id="{A289C293-99D6-4DC7-8C49-8F4925C240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1" b="7315"/>
          <a:stretch/>
        </p:blipFill>
        <p:spPr bwMode="auto">
          <a:xfrm>
            <a:off x="251520" y="980727"/>
            <a:ext cx="6768752" cy="573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74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Эргодический процесс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180020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Переход от </a:t>
            </a:r>
            <a:r>
              <a:rPr lang="ru-RU" b="1" dirty="0"/>
              <a:t>усреднения по реализациям</a:t>
            </a:r>
            <a:r>
              <a:rPr lang="ru-RU" dirty="0"/>
              <a:t> к </a:t>
            </a:r>
            <a:r>
              <a:rPr lang="ru-RU" b="1" dirty="0"/>
              <a:t>усреднению по времени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Для ВР – </a:t>
            </a:r>
            <a:r>
              <a:rPr lang="ru-RU" b="1" dirty="0"/>
              <a:t>усреднение по числу отсчетов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561252"/>
              </p:ext>
            </p:extLst>
          </p:nvPr>
        </p:nvGraphicFramePr>
        <p:xfrm>
          <a:off x="2429446" y="3861048"/>
          <a:ext cx="428510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19300" imgH="546100" progId="Equation.DSMT4">
                  <p:embed/>
                </p:oleObj>
              </mc:Choice>
              <mc:Fallback>
                <p:oleObj name="Equation" r:id="rId2" imgW="2019300" imgH="546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9446" y="3861048"/>
                        <a:ext cx="4285108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991808"/>
              </p:ext>
            </p:extLst>
          </p:nvPr>
        </p:nvGraphicFramePr>
        <p:xfrm>
          <a:off x="1331640" y="5301208"/>
          <a:ext cx="676598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27400" imgH="495300" progId="Equation.DSMT4">
                  <p:embed/>
                </p:oleObj>
              </mc:Choice>
              <mc:Fallback>
                <p:oleObj name="Equation" r:id="rId4" imgW="33274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301208"/>
                        <a:ext cx="6765982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8022E8-D4A7-4D31-866F-C466B33FD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577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225</Words>
  <Application>Microsoft Office PowerPoint</Application>
  <PresentationFormat>Экран (4:3)</PresentationFormat>
  <Paragraphs>74</Paragraphs>
  <Slides>21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Тема Office</vt:lpstr>
      <vt:lpstr>Equation</vt:lpstr>
      <vt:lpstr>Макростатистический анализ и прогнозирование данных</vt:lpstr>
      <vt:lpstr>Часть 1. Числовые характеристики</vt:lpstr>
      <vt:lpstr>Статистические характеристики</vt:lpstr>
      <vt:lpstr>Начальный момент</vt:lpstr>
      <vt:lpstr>Центральный момент</vt:lpstr>
      <vt:lpstr>Презентация PowerPoint</vt:lpstr>
      <vt:lpstr>Презентация PowerPoint</vt:lpstr>
      <vt:lpstr>Презентация PowerPoint</vt:lpstr>
      <vt:lpstr>Эргодический процесс</vt:lpstr>
      <vt:lpstr>Мат. ожидание</vt:lpstr>
      <vt:lpstr>Асимметрия</vt:lpstr>
      <vt:lpstr>Презентация PowerPoint</vt:lpstr>
      <vt:lpstr>Часть 2. Корреляционные характеристики</vt:lpstr>
      <vt:lpstr>Корреляционные характеристики</vt:lpstr>
      <vt:lpstr>Ковариация</vt:lpstr>
      <vt:lpstr>Автоковариация</vt:lpstr>
      <vt:lpstr>Оценка автокорр. функции</vt:lpstr>
      <vt:lpstr>Презентация PowerPoint</vt:lpstr>
      <vt:lpstr>Коэффициент автокорреляции</vt:lpstr>
      <vt:lpstr>Презентация PowerPoint</vt:lpstr>
      <vt:lpstr>Оценка выборочного коэффициента автокорреляции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</dc:title>
  <dc:subject>Методы прогнозирования данных</dc:subject>
  <dc:creator>Сафиуллин Н.Т.</dc:creator>
  <cp:lastModifiedBy>Сафиуллин Николай Тахирович</cp:lastModifiedBy>
  <cp:revision>70</cp:revision>
  <dcterms:created xsi:type="dcterms:W3CDTF">2017-01-03T05:50:48Z</dcterms:created>
  <dcterms:modified xsi:type="dcterms:W3CDTF">2024-02-13T19:30:05Z</dcterms:modified>
</cp:coreProperties>
</file>