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7"/>
  </p:notesMasterIdLst>
  <p:handoutMasterIdLst>
    <p:handoutMasterId r:id="rId88"/>
  </p:handoutMasterIdLst>
  <p:sldIdLst>
    <p:sldId id="256" r:id="rId2"/>
    <p:sldId id="262" r:id="rId3"/>
    <p:sldId id="313" r:id="rId4"/>
    <p:sldId id="339" r:id="rId5"/>
    <p:sldId id="340" r:id="rId6"/>
    <p:sldId id="434" r:id="rId7"/>
    <p:sldId id="435" r:id="rId8"/>
    <p:sldId id="436" r:id="rId9"/>
    <p:sldId id="341" r:id="rId10"/>
    <p:sldId id="342" r:id="rId11"/>
    <p:sldId id="333" r:id="rId12"/>
    <p:sldId id="343" r:id="rId13"/>
    <p:sldId id="344" r:id="rId14"/>
    <p:sldId id="334" r:id="rId15"/>
    <p:sldId id="345" r:id="rId16"/>
    <p:sldId id="437" r:id="rId17"/>
    <p:sldId id="438" r:id="rId18"/>
    <p:sldId id="378" r:id="rId19"/>
    <p:sldId id="427" r:id="rId20"/>
    <p:sldId id="428" r:id="rId21"/>
    <p:sldId id="439" r:id="rId22"/>
    <p:sldId id="429" r:id="rId23"/>
    <p:sldId id="430" r:id="rId24"/>
    <p:sldId id="431" r:id="rId25"/>
    <p:sldId id="432" r:id="rId26"/>
    <p:sldId id="433" r:id="rId27"/>
    <p:sldId id="440" r:id="rId28"/>
    <p:sldId id="441" r:id="rId29"/>
    <p:sldId id="335" r:id="rId30"/>
    <p:sldId id="346" r:id="rId31"/>
    <p:sldId id="347" r:id="rId32"/>
    <p:sldId id="348" r:id="rId33"/>
    <p:sldId id="349" r:id="rId34"/>
    <p:sldId id="350" r:id="rId35"/>
    <p:sldId id="352" r:id="rId36"/>
    <p:sldId id="351" r:id="rId37"/>
    <p:sldId id="353" r:id="rId38"/>
    <p:sldId id="354" r:id="rId39"/>
    <p:sldId id="355" r:id="rId40"/>
    <p:sldId id="336" r:id="rId41"/>
    <p:sldId id="367" r:id="rId42"/>
    <p:sldId id="356" r:id="rId43"/>
    <p:sldId id="357" r:id="rId44"/>
    <p:sldId id="358" r:id="rId45"/>
    <p:sldId id="359" r:id="rId46"/>
    <p:sldId id="360" r:id="rId47"/>
    <p:sldId id="361" r:id="rId48"/>
    <p:sldId id="362" r:id="rId49"/>
    <p:sldId id="447" r:id="rId50"/>
    <p:sldId id="442" r:id="rId51"/>
    <p:sldId id="448" r:id="rId52"/>
    <p:sldId id="449" r:id="rId53"/>
    <p:sldId id="363" r:id="rId54"/>
    <p:sldId id="364" r:id="rId55"/>
    <p:sldId id="365" r:id="rId56"/>
    <p:sldId id="443" r:id="rId57"/>
    <p:sldId id="366" r:id="rId58"/>
    <p:sldId id="368" r:id="rId59"/>
    <p:sldId id="369" r:id="rId60"/>
    <p:sldId id="337" r:id="rId61"/>
    <p:sldId id="370" r:id="rId62"/>
    <p:sldId id="371" r:id="rId63"/>
    <p:sldId id="372" r:id="rId64"/>
    <p:sldId id="373" r:id="rId65"/>
    <p:sldId id="374" r:id="rId66"/>
    <p:sldId id="444" r:id="rId67"/>
    <p:sldId id="338" r:id="rId68"/>
    <p:sldId id="375" r:id="rId69"/>
    <p:sldId id="376" r:id="rId70"/>
    <p:sldId id="377" r:id="rId71"/>
    <p:sldId id="450" r:id="rId72"/>
    <p:sldId id="451" r:id="rId73"/>
    <p:sldId id="481" r:id="rId74"/>
    <p:sldId id="483" r:id="rId75"/>
    <p:sldId id="494" r:id="rId76"/>
    <p:sldId id="495" r:id="rId77"/>
    <p:sldId id="492" r:id="rId78"/>
    <p:sldId id="411" r:id="rId79"/>
    <p:sldId id="486" r:id="rId80"/>
    <p:sldId id="493" r:id="rId81"/>
    <p:sldId id="487" r:id="rId82"/>
    <p:sldId id="489" r:id="rId83"/>
    <p:sldId id="490" r:id="rId84"/>
    <p:sldId id="491" r:id="rId85"/>
    <p:sldId id="488" r:id="rId8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700" autoAdjust="0"/>
  </p:normalViewPr>
  <p:slideViewPr>
    <p:cSldViewPr>
      <p:cViewPr varScale="1">
        <p:scale>
          <a:sx n="125" d="100"/>
          <a:sy n="125" d="100"/>
        </p:scale>
        <p:origin x="1827" y="6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Программа повышения конкурентоспособности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E8EA3-1269-4E87-8B90-DAA04A0A9B7D}" type="datetimeFigureOut">
              <a:rPr lang="ru-RU" smtClean="0"/>
              <a:pPr/>
              <a:t>29.02.2024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0F646-EBEB-47ED-8041-5836FA58F09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87398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Программа повышения конкурентоспособности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DF29B-9480-49C4-A519-D98CAF7FD704}" type="datetimeFigureOut">
              <a:rPr lang="ru-RU" smtClean="0"/>
              <a:pPr/>
              <a:t>29.02.2024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570AD-BE57-410D-B7AE-6FE28F4C017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47204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570AD-BE57-410D-B7AE-6FE28F4C0175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5" name="Верхний колонтитул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Программа повышения конкурентоспособности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98895-6796-4090-8FC9-D85AB3551213}" type="datetime1">
              <a:rPr lang="ru-RU" smtClean="0"/>
              <a:pPr/>
              <a:t>29.02.2024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1252-48BF-45BD-812B-20090DF18C82}" type="datetime1">
              <a:rPr lang="ru-RU" smtClean="0"/>
              <a:pPr/>
              <a:t>29.02.2024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B762E-AB4F-4283-9C72-7427C887ECC0}" type="datetime1">
              <a:rPr lang="ru-RU" smtClean="0"/>
              <a:pPr/>
              <a:t>29.02.2024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B965-A732-4910-AF20-0B464F31E138}" type="datetime1">
              <a:rPr lang="ru-RU" smtClean="0"/>
              <a:pPr/>
              <a:t>29.02.2024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20EC-2BC3-4912-BD6C-91D74C4AE8DA}" type="datetime1">
              <a:rPr lang="ru-RU" smtClean="0"/>
              <a:pPr/>
              <a:t>29.02.2024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5650-9F5F-4A79-B15C-9D1E34293071}" type="datetime1">
              <a:rPr lang="ru-RU" smtClean="0"/>
              <a:pPr/>
              <a:t>29.02.2024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BAF88-E6A9-48DB-8AD6-E9F630F488F4}" type="datetime1">
              <a:rPr lang="ru-RU" smtClean="0"/>
              <a:pPr/>
              <a:t>29.02.2024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AD0A-3603-4792-B4A7-4BDE4ECE08FC}" type="datetime1">
              <a:rPr lang="ru-RU" smtClean="0"/>
              <a:pPr/>
              <a:t>29.02.2024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0A0CC-08F0-40D5-9DB8-21A5BB536862}" type="datetime1">
              <a:rPr lang="ru-RU" smtClean="0"/>
              <a:pPr/>
              <a:t>29.02.2024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046C-53AC-4A2C-8920-A6C2986462D1}" type="datetime1">
              <a:rPr lang="ru-RU" smtClean="0"/>
              <a:pPr/>
              <a:t>29.02.2024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C9E1-5768-4158-A55F-984D82097AAE}" type="datetime1">
              <a:rPr lang="ru-RU" smtClean="0"/>
              <a:pPr/>
              <a:t>29.02.2024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25D1F-05B7-445D-8C3B-C2AC04532899}" type="datetime1">
              <a:rPr lang="ru-RU" smtClean="0"/>
              <a:pPr/>
              <a:t>29.02.2024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8.wmf"/><Relationship Id="rId4" Type="http://schemas.openxmlformats.org/officeDocument/2006/relationships/oleObject" Target="../embeddings/oleObject6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9.wmf"/><Relationship Id="rId7" Type="http://schemas.openxmlformats.org/officeDocument/2006/relationships/image" Target="../media/image21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8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6.wmf"/><Relationship Id="rId7" Type="http://schemas.openxmlformats.org/officeDocument/2006/relationships/image" Target="../media/image28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1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4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7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3.wmf"/><Relationship Id="rId7" Type="http://schemas.openxmlformats.org/officeDocument/2006/relationships/image" Target="../media/image35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19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37.wmf"/><Relationship Id="rId4" Type="http://schemas.openxmlformats.org/officeDocument/2006/relationships/oleObject" Target="../embeddings/oleObject22.bin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6.wmf"/><Relationship Id="rId4" Type="http://schemas.openxmlformats.org/officeDocument/2006/relationships/oleObject" Target="../embeddings/oleObject25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8.wmf"/><Relationship Id="rId4" Type="http://schemas.openxmlformats.org/officeDocument/2006/relationships/oleObject" Target="../embeddings/oleObject27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3.wmf"/><Relationship Id="rId4" Type="http://schemas.openxmlformats.org/officeDocument/2006/relationships/oleObject" Target="../embeddings/oleObject29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image" Target="../media/image54.wmf"/><Relationship Id="rId7" Type="http://schemas.openxmlformats.org/officeDocument/2006/relationships/image" Target="../media/image56.wmf"/><Relationship Id="rId12" Type="http://schemas.openxmlformats.org/officeDocument/2006/relationships/image" Target="../media/image1.png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58.wmf"/><Relationship Id="rId5" Type="http://schemas.openxmlformats.org/officeDocument/2006/relationships/image" Target="../media/image55.wmf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31.bin"/><Relationship Id="rId9" Type="http://schemas.openxmlformats.org/officeDocument/2006/relationships/image" Target="../media/image57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31.wmf"/><Relationship Id="rId4" Type="http://schemas.openxmlformats.org/officeDocument/2006/relationships/oleObject" Target="../embeddings/oleObject3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60.wmf"/><Relationship Id="rId7" Type="http://schemas.openxmlformats.org/officeDocument/2006/relationships/image" Target="../media/image62.w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61.wmf"/><Relationship Id="rId4" Type="http://schemas.openxmlformats.org/officeDocument/2006/relationships/oleObject" Target="../embeddings/oleObject38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64.wmf"/><Relationship Id="rId7" Type="http://schemas.openxmlformats.org/officeDocument/2006/relationships/image" Target="../media/image66.wmf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65.wmf"/><Relationship Id="rId4" Type="http://schemas.openxmlformats.org/officeDocument/2006/relationships/oleObject" Target="../embeddings/oleObject42.bin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67.wmf"/><Relationship Id="rId7" Type="http://schemas.openxmlformats.org/officeDocument/2006/relationships/image" Target="../media/image69.wmf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6.bin"/><Relationship Id="rId5" Type="http://schemas.openxmlformats.org/officeDocument/2006/relationships/image" Target="../media/image68.wmf"/><Relationship Id="rId4" Type="http://schemas.openxmlformats.org/officeDocument/2006/relationships/oleObject" Target="../embeddings/oleObject4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emf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196752"/>
            <a:ext cx="8352928" cy="1800200"/>
          </a:xfrm>
        </p:spPr>
        <p:txBody>
          <a:bodyPr>
            <a:normAutofit/>
          </a:bodyPr>
          <a:lstStyle/>
          <a:p>
            <a:r>
              <a:rPr lang="ru-RU" b="1" dirty="0" err="1"/>
              <a:t>Макростатистический</a:t>
            </a:r>
            <a:r>
              <a:rPr lang="ru-RU" b="1"/>
              <a:t> анализ и прогнозирование данных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7544" y="3212976"/>
            <a:ext cx="8136904" cy="2376264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Лекция № </a:t>
            </a:r>
            <a:r>
              <a:rPr lang="en-US" b="1" dirty="0">
                <a:solidFill>
                  <a:schemeClr val="tx1"/>
                </a:solidFill>
              </a:rPr>
              <a:t>3</a:t>
            </a:r>
          </a:p>
          <a:p>
            <a:r>
              <a:rPr lang="ru-RU" b="1" dirty="0">
                <a:solidFill>
                  <a:schemeClr val="tx1"/>
                </a:solidFill>
              </a:rPr>
              <a:t>Выявление свойств и типов моделей на основе статистического и спектрального анализа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6353FAA-B357-410F-A622-DF276E6A0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Недостатки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536504"/>
          </a:xfrm>
        </p:spPr>
        <p:txBody>
          <a:bodyPr>
            <a:normAutofit/>
          </a:bodyPr>
          <a:lstStyle/>
          <a:p>
            <a:pPr lvl="0"/>
            <a:r>
              <a:rPr lang="ru-RU" b="1" dirty="0"/>
              <a:t>Фиксированное частотное разрешение</a:t>
            </a:r>
          </a:p>
          <a:p>
            <a:pPr marL="0" lvl="0" indent="0">
              <a:buNone/>
            </a:pPr>
            <a:r>
              <a:rPr lang="ru-RU" dirty="0"/>
              <a:t>Число точек фиксировано и конечно. Для разделения двух близких частот должно выполняться условие</a:t>
            </a:r>
          </a:p>
          <a:p>
            <a:pPr marL="0" lvl="0" indent="0">
              <a:buNone/>
            </a:pPr>
            <a:endParaRPr lang="ru-RU" dirty="0"/>
          </a:p>
          <a:p>
            <a:pPr marL="0" lvl="0" indent="0">
              <a:buNone/>
            </a:pPr>
            <a:endParaRPr lang="ru-RU" dirty="0"/>
          </a:p>
          <a:p>
            <a:pPr marL="0" lvl="0" indent="0">
              <a:buNone/>
            </a:pPr>
            <a:r>
              <a:rPr lang="ru-RU" dirty="0"/>
              <a:t>Если частота </a:t>
            </a:r>
            <a:r>
              <a:rPr lang="ru-RU" b="1" dirty="0"/>
              <a:t>не кратна </a:t>
            </a:r>
            <a:r>
              <a:rPr lang="ru-RU" dirty="0"/>
              <a:t>разрешению, то спектр размывается возле нужной частоты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3356865" y="4077072"/>
          <a:ext cx="2430270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28700" imgH="457200" progId="Equation.DSMT4">
                  <p:embed/>
                </p:oleObj>
              </mc:Choice>
              <mc:Fallback>
                <p:oleObj name="Equation" r:id="rId2" imgW="1028700" imgH="457200" progId="Equation.DSMT4">
                  <p:embed/>
                  <p:pic>
                    <p:nvPicPr>
                      <p:cNvPr id="9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6865" y="4077072"/>
                        <a:ext cx="2430270" cy="1080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D1EA6C7-1C01-4F99-9BB6-3B760ED598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265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708920"/>
            <a:ext cx="7772400" cy="1944216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Часть 2. О теореме Котельникова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11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0C59D32-7D4E-4BA9-9E9F-FB529DE38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136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Теорема Котельникова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53650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Непрерывная реализация сигнала может быть </a:t>
            </a:r>
            <a:r>
              <a:rPr lang="ru-RU" b="1" dirty="0"/>
              <a:t>восстановлена</a:t>
            </a:r>
            <a:r>
              <a:rPr lang="ru-RU" dirty="0"/>
              <a:t> по ее временному ряду </a:t>
            </a:r>
            <a:r>
              <a:rPr lang="ru-RU" b="1" dirty="0"/>
              <a:t>однозначно</a:t>
            </a:r>
            <a:r>
              <a:rPr lang="ru-RU" dirty="0"/>
              <a:t>, если </a:t>
            </a:r>
            <a:r>
              <a:rPr lang="ru-RU" b="1" dirty="0"/>
              <a:t>спектр</a:t>
            </a:r>
            <a:r>
              <a:rPr lang="ru-RU" dirty="0"/>
              <a:t>альный состав реализации </a:t>
            </a:r>
            <a:r>
              <a:rPr lang="ru-RU" b="1" dirty="0"/>
              <a:t>ограничен</a:t>
            </a:r>
            <a:r>
              <a:rPr lang="ru-RU" dirty="0"/>
              <a:t> и </a:t>
            </a:r>
            <a:r>
              <a:rPr lang="ru-RU" b="1" dirty="0"/>
              <a:t>максимальная частота</a:t>
            </a:r>
            <a:r>
              <a:rPr lang="ru-RU" dirty="0"/>
              <a:t> в спектре реализации </a:t>
            </a:r>
            <a:r>
              <a:rPr lang="ru-RU" b="1" dirty="0"/>
              <a:t>меньше</a:t>
            </a:r>
            <a:r>
              <a:rPr lang="ru-RU" dirty="0"/>
              <a:t> или равна частоте Найквиста.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5004048" y="4797152"/>
          <a:ext cx="2880320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0" imgH="457200" progId="Equation.DSMT4">
                  <p:embed/>
                </p:oleObj>
              </mc:Choice>
              <mc:Fallback>
                <p:oleObj name="Equation" r:id="rId2" imgW="1143000" imgH="457200" progId="Equation.DSMT4">
                  <p:embed/>
                  <p:pic>
                    <p:nvPicPr>
                      <p:cNvPr id="9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4797152"/>
                        <a:ext cx="2880320" cy="11521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2062785-C571-4E18-8090-B84D04AA3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412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320480"/>
          </a:xfrm>
        </p:spPr>
        <p:txBody>
          <a:bodyPr>
            <a:normAutofit/>
          </a:bodyPr>
          <a:lstStyle/>
          <a:p>
            <a:pPr lvl="0"/>
            <a:r>
              <a:rPr lang="ru-RU" b="1" dirty="0"/>
              <a:t>Минимальный </a:t>
            </a:r>
            <a:r>
              <a:rPr lang="ru-RU" dirty="0"/>
              <a:t>определяемый период в два раза больше интервала дискретизации.</a:t>
            </a:r>
          </a:p>
          <a:p>
            <a:pPr lvl="0"/>
            <a:endParaRPr lang="ru-RU" dirty="0"/>
          </a:p>
          <a:p>
            <a:pPr lvl="0"/>
            <a:r>
              <a:rPr lang="ru-RU" dirty="0"/>
              <a:t>При фиксированном частотном разрешении </a:t>
            </a:r>
            <a:r>
              <a:rPr lang="ru-RU" b="1" dirty="0"/>
              <a:t>невозможно разделить</a:t>
            </a:r>
            <a:r>
              <a:rPr lang="ru-RU" dirty="0"/>
              <a:t> компоненты с периодами, разница между которыми меньше минимально восстанавливаемого.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Теорема Котельникова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3463077" y="2996952"/>
          <a:ext cx="2217846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36600" imgH="241300" progId="Equation.DSMT4">
                  <p:embed/>
                </p:oleObj>
              </mc:Choice>
              <mc:Fallback>
                <p:oleObj name="Equation" r:id="rId2" imgW="736600" imgH="241300" progId="Equation.DSMT4">
                  <p:embed/>
                  <p:pic>
                    <p:nvPicPr>
                      <p:cNvPr id="11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3077" y="2996952"/>
                        <a:ext cx="2217846" cy="7200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6E6BED0-6EE6-482A-B534-C595FD421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767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708920"/>
            <a:ext cx="7772400" cy="1944216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Часть 3. Выводы по спектральному анализу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14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EC55778-5547-42B5-96E3-6319E6545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007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464496"/>
          </a:xfrm>
        </p:spPr>
        <p:txBody>
          <a:bodyPr>
            <a:normAutofit lnSpcReduction="10000"/>
          </a:bodyPr>
          <a:lstStyle/>
          <a:p>
            <a:pPr lvl="0"/>
            <a:r>
              <a:rPr lang="ru-RU" dirty="0"/>
              <a:t>Оценка выборочной автокорреляционной функции и оценки спектральной мощности – </a:t>
            </a:r>
            <a:r>
              <a:rPr lang="ru-RU" b="1" dirty="0"/>
              <a:t>эквивалентны</a:t>
            </a:r>
          </a:p>
          <a:p>
            <a:pPr lvl="0"/>
            <a:r>
              <a:rPr lang="ru-RU" dirty="0"/>
              <a:t>Все эти оценки опираются на </a:t>
            </a:r>
            <a:r>
              <a:rPr lang="ru-RU" b="1" dirty="0"/>
              <a:t>стационарность </a:t>
            </a:r>
            <a:r>
              <a:rPr lang="ru-RU" dirty="0"/>
              <a:t>временного ряда. Поэтому в них </a:t>
            </a:r>
            <a:r>
              <a:rPr lang="ru-RU" b="1" dirty="0"/>
              <a:t>нет представления </a:t>
            </a:r>
            <a:r>
              <a:rPr lang="ru-RU" dirty="0"/>
              <a:t>зависимостей частоты или периода </a:t>
            </a:r>
            <a:r>
              <a:rPr lang="ru-RU" i="1" dirty="0"/>
              <a:t>от времени</a:t>
            </a:r>
          </a:p>
          <a:p>
            <a:pPr lvl="0"/>
            <a:r>
              <a:rPr lang="ru-RU" dirty="0"/>
              <a:t>Все, что видно в ВР глазами – будет видно и на спектре и а/к функции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Краткие выводы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D7D401E-5996-4CDF-B50F-74DC1D12E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073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6F51C3D-905A-4B9C-80B5-22D347EAF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  <p:pic>
        <p:nvPicPr>
          <p:cNvPr id="73730" name="Picture 2">
            <a:extLst>
              <a:ext uri="{FF2B5EF4-FFF2-40B4-BE49-F238E27FC236}">
                <a16:creationId xmlns:a16="http://schemas.microsoft.com/office/drawing/2014/main" id="{DB2D7748-A098-4C84-9F8D-0346114C1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69" y="542925"/>
            <a:ext cx="5743575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732" name="Picture 4">
            <a:extLst>
              <a:ext uri="{FF2B5EF4-FFF2-40B4-BE49-F238E27FC236}">
                <a16:creationId xmlns:a16="http://schemas.microsoft.com/office/drawing/2014/main" id="{13EE17E1-8A2E-47FC-9A4F-B774C755A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44" y="3562566"/>
            <a:ext cx="5791200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818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6F51C3D-905A-4B9C-80B5-22D347EAF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  <p:pic>
        <p:nvPicPr>
          <p:cNvPr id="74754" name="Picture 2">
            <a:extLst>
              <a:ext uri="{FF2B5EF4-FFF2-40B4-BE49-F238E27FC236}">
                <a16:creationId xmlns:a16="http://schemas.microsoft.com/office/drawing/2014/main" id="{52E1B303-C2A6-4AC4-B231-A4BEF9EEB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54" y="542925"/>
            <a:ext cx="5810250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756" name="Picture 4">
            <a:extLst>
              <a:ext uri="{FF2B5EF4-FFF2-40B4-BE49-F238E27FC236}">
                <a16:creationId xmlns:a16="http://schemas.microsoft.com/office/drawing/2014/main" id="{B73DB453-00FB-4D58-9EF3-248A0E104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54" y="3429000"/>
            <a:ext cx="5791200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0C42A73E-F118-47AA-A039-A2D937F5C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365104"/>
            <a:ext cx="3384376" cy="1686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49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708920"/>
            <a:ext cx="7772400" cy="1944216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Часть 3а. Частотно-временные характеристики </a:t>
            </a:r>
            <a:br>
              <a:rPr lang="en-US" dirty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18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C2267C0-3F45-4B72-9670-144E6ADD8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240" y="0"/>
            <a:ext cx="2365560" cy="114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35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Спектрограмма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988840"/>
            <a:ext cx="8568952" cy="4536504"/>
          </a:xfrm>
        </p:spPr>
        <p:txBody>
          <a:bodyPr>
            <a:normAutofit/>
          </a:bodyPr>
          <a:lstStyle/>
          <a:p>
            <a:r>
              <a:rPr lang="ru-RU" dirty="0"/>
              <a:t>Исходное преобразование Фурье, лежащее в основе спектральных методов, имеет </a:t>
            </a:r>
            <a:r>
              <a:rPr lang="ru-RU" b="1" dirty="0"/>
              <a:t>фиксированное частотное разрешение</a:t>
            </a:r>
            <a:r>
              <a:rPr lang="ru-RU" dirty="0"/>
              <a:t>, при этом происходит </a:t>
            </a:r>
            <a:r>
              <a:rPr lang="ru-RU" b="1" dirty="0"/>
              <a:t>интегрирование</a:t>
            </a:r>
            <a:r>
              <a:rPr lang="ru-RU" dirty="0"/>
              <a:t> по всем возможным значениям переменной времени</a:t>
            </a:r>
            <a:endParaRPr lang="en-US" dirty="0"/>
          </a:p>
          <a:p>
            <a:r>
              <a:rPr lang="ru-RU" dirty="0"/>
              <a:t>Используем </a:t>
            </a:r>
            <a:r>
              <a:rPr lang="ru-RU" b="1" dirty="0"/>
              <a:t>оконное</a:t>
            </a:r>
            <a:r>
              <a:rPr lang="ru-RU" dirty="0"/>
              <a:t> преобразование Фурье, разобьем ВР на малые отрезки времени, на которых частоты </a:t>
            </a:r>
            <a:r>
              <a:rPr lang="ru-RU" dirty="0" err="1"/>
              <a:t>квази</a:t>
            </a:r>
            <a:r>
              <a:rPr lang="ru-RU" dirty="0"/>
              <a:t>-постоянны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12BE90C-1396-4517-B916-BEF62B1D2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240" y="0"/>
            <a:ext cx="2365560" cy="114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800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708920"/>
            <a:ext cx="7772400" cy="1944216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Часть 1. Спектральный анализ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204B78F-B765-4539-9DAA-B96B94052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7" t="5446" r="8040" b="168"/>
          <a:stretch>
            <a:fillRect/>
          </a:stretch>
        </p:blipFill>
        <p:spPr bwMode="auto">
          <a:xfrm>
            <a:off x="122310" y="1484784"/>
            <a:ext cx="8739681" cy="4569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B6EE259B-26A3-4B3B-AD90-8A806A941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240" y="0"/>
            <a:ext cx="2365560" cy="114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70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B6EE259B-26A3-4B3B-AD90-8A806A941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240" y="0"/>
            <a:ext cx="2365560" cy="1143882"/>
          </a:xfrm>
          <a:prstGeom prst="rect">
            <a:avLst/>
          </a:prstGeom>
        </p:spPr>
      </p:pic>
      <p:pic>
        <p:nvPicPr>
          <p:cNvPr id="75778" name="Picture 2">
            <a:extLst>
              <a:ext uri="{FF2B5EF4-FFF2-40B4-BE49-F238E27FC236}">
                <a16:creationId xmlns:a16="http://schemas.microsoft.com/office/drawing/2014/main" id="{EB72C579-79CE-4E4B-B1CB-1841EDE10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44" y="209823"/>
            <a:ext cx="6081135" cy="3149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780" name="Picture 4">
            <a:extLst>
              <a:ext uri="{FF2B5EF4-FFF2-40B4-BE49-F238E27FC236}">
                <a16:creationId xmlns:a16="http://schemas.microsoft.com/office/drawing/2014/main" id="{9842D7C8-DBE6-4583-838D-AB279C502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44" y="3429000"/>
            <a:ext cx="6081135" cy="3149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303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Мгновенная частота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988840"/>
            <a:ext cx="8568952" cy="4536504"/>
          </a:xfrm>
        </p:spPr>
        <p:txBody>
          <a:bodyPr>
            <a:normAutofit/>
          </a:bodyPr>
          <a:lstStyle/>
          <a:p>
            <a:r>
              <a:rPr lang="ru-RU" dirty="0"/>
              <a:t>Что, если представить </a:t>
            </a:r>
            <a:r>
              <a:rPr lang="ru-RU" b="1" dirty="0"/>
              <a:t>период</a:t>
            </a:r>
            <a:r>
              <a:rPr lang="ru-RU" dirty="0"/>
              <a:t>/</a:t>
            </a:r>
            <a:r>
              <a:rPr lang="ru-RU" b="1" dirty="0"/>
              <a:t>частоту</a:t>
            </a:r>
            <a:r>
              <a:rPr lang="ru-RU" dirty="0"/>
              <a:t> компонент как функцию от времени.</a:t>
            </a:r>
          </a:p>
          <a:p>
            <a:r>
              <a:rPr lang="ru-RU" dirty="0"/>
              <a:t>В каждой точке </a:t>
            </a:r>
            <a:r>
              <a:rPr lang="ru-RU" b="1" dirty="0"/>
              <a:t>временной сетки</a:t>
            </a:r>
            <a:r>
              <a:rPr lang="ru-RU" dirty="0"/>
              <a:t>, на которой определен ВР, нам требуется указать соответствующее значение </a:t>
            </a:r>
            <a:r>
              <a:rPr lang="ru-RU" b="1" dirty="0"/>
              <a:t>периода/частоты</a:t>
            </a:r>
          </a:p>
          <a:p>
            <a:r>
              <a:rPr lang="ru-RU" dirty="0"/>
              <a:t>Это и будет </a:t>
            </a:r>
          </a:p>
          <a:p>
            <a:pPr marL="0" indent="0">
              <a:buNone/>
            </a:pPr>
            <a:r>
              <a:rPr lang="ru-RU" b="1" dirty="0"/>
              <a:t>      мгновенный период</a:t>
            </a:r>
            <a:r>
              <a:rPr lang="ru-RU" dirty="0"/>
              <a:t> / </a:t>
            </a:r>
            <a:r>
              <a:rPr lang="ru-RU" b="1" dirty="0"/>
              <a:t>мгновенная частота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435EB003-5377-45D7-ABED-5D2086426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240" y="0"/>
            <a:ext cx="2365560" cy="114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803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Аналитический сигнал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3789040"/>
            <a:ext cx="8568952" cy="2736304"/>
          </a:xfrm>
        </p:spPr>
        <p:txBody>
          <a:bodyPr>
            <a:normAutofit/>
          </a:bodyPr>
          <a:lstStyle/>
          <a:p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) – </a:t>
            </a:r>
            <a:r>
              <a:rPr lang="ru-RU" b="1" dirty="0"/>
              <a:t>оператор преобразования Гильберта</a:t>
            </a:r>
          </a:p>
          <a:p>
            <a:r>
              <a:rPr lang="ru-RU" dirty="0"/>
              <a:t>Благодаря введению понятия АС через оператор </a:t>
            </a:r>
            <a:r>
              <a:rPr lang="ru-RU" b="1" dirty="0"/>
              <a:t>преобразования Гильберта</a:t>
            </a:r>
            <a:r>
              <a:rPr lang="ru-RU" dirty="0"/>
              <a:t> </a:t>
            </a:r>
            <a:r>
              <a:rPr lang="ru-RU" i="1" dirty="0"/>
              <a:t>H</a:t>
            </a:r>
            <a:r>
              <a:rPr lang="ru-RU" dirty="0"/>
              <a:t>(</a:t>
            </a:r>
            <a:r>
              <a:rPr lang="ru-RU" i="1" dirty="0"/>
              <a:t>u</a:t>
            </a:r>
            <a:r>
              <a:rPr lang="ru-RU" dirty="0"/>
              <a:t>), мы можем для любого ряда ввести </a:t>
            </a:r>
            <a:r>
              <a:rPr lang="ru-RU" b="1" dirty="0"/>
              <a:t>мгновенные </a:t>
            </a:r>
            <a:r>
              <a:rPr lang="ru-RU" dirty="0"/>
              <a:t>понятия и функции от времени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1763688" y="1844824"/>
          <a:ext cx="5365757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97100" imgH="292100" progId="Equation.DSMT4">
                  <p:embed/>
                </p:oleObj>
              </mc:Choice>
              <mc:Fallback>
                <p:oleObj name="Equation" r:id="rId2" imgW="2197100" imgH="292100" progId="Equation.DSMT4">
                  <p:embed/>
                  <p:pic>
                    <p:nvPicPr>
                      <p:cNvPr id="26" name="Объект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1844824"/>
                        <a:ext cx="5365757" cy="7200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2" name="Объект 31"/>
          <p:cNvGraphicFramePr>
            <a:graphicFrameLocks noChangeAspect="1"/>
          </p:cNvGraphicFramePr>
          <p:nvPr/>
        </p:nvGraphicFramePr>
        <p:xfrm>
          <a:off x="2732638" y="2636912"/>
          <a:ext cx="3678724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81200" imgH="546100" progId="Equation.DSMT4">
                  <p:embed/>
                </p:oleObj>
              </mc:Choice>
              <mc:Fallback>
                <p:oleObj name="Equation" r:id="rId4" imgW="1981200" imgH="546100" progId="Equation.DSMT4">
                  <p:embed/>
                  <p:pic>
                    <p:nvPicPr>
                      <p:cNvPr id="32" name="Объект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2638" y="2636912"/>
                        <a:ext cx="3678724" cy="10081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CE809C-2949-42F3-B6DB-FDD65F58D3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2240" y="0"/>
            <a:ext cx="2365560" cy="114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947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Мгновенные значения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844824"/>
            <a:ext cx="8568952" cy="4680520"/>
          </a:xfrm>
        </p:spPr>
        <p:txBody>
          <a:bodyPr>
            <a:normAutofit/>
          </a:bodyPr>
          <a:lstStyle/>
          <a:p>
            <a:r>
              <a:rPr lang="ru-RU" dirty="0"/>
              <a:t>Огибающая сигнала (АМ ряда):</a:t>
            </a:r>
          </a:p>
          <a:p>
            <a:endParaRPr lang="ru-RU" dirty="0"/>
          </a:p>
          <a:p>
            <a:r>
              <a:rPr lang="ru-RU" dirty="0"/>
              <a:t>Мгновенная Фаза: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Мгновенная частота: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6" name="Объект 35"/>
          <p:cNvGraphicFramePr>
            <a:graphicFrameLocks noChangeAspect="1"/>
          </p:cNvGraphicFramePr>
          <p:nvPr/>
        </p:nvGraphicFramePr>
        <p:xfrm>
          <a:off x="2525713" y="2420938"/>
          <a:ext cx="40925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08160" imgH="330120" progId="Equation.DSMT4">
                  <p:embed/>
                </p:oleObj>
              </mc:Choice>
              <mc:Fallback>
                <p:oleObj name="Equation" r:id="rId2" imgW="2108160" imgH="330120" progId="Equation.DSMT4">
                  <p:embed/>
                  <p:pic>
                    <p:nvPicPr>
                      <p:cNvPr id="36" name="Объект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5713" y="2420938"/>
                        <a:ext cx="4092575" cy="647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8" name="Объект 37"/>
          <p:cNvGraphicFramePr>
            <a:graphicFrameLocks noChangeAspect="1"/>
          </p:cNvGraphicFramePr>
          <p:nvPr/>
        </p:nvGraphicFramePr>
        <p:xfrm>
          <a:off x="1475656" y="3645024"/>
          <a:ext cx="6451917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57600" imgH="571500" progId="Equation.DSMT4">
                  <p:embed/>
                </p:oleObj>
              </mc:Choice>
              <mc:Fallback>
                <p:oleObj name="Equation" r:id="rId4" imgW="3657600" imgH="571500" progId="Equation.DSMT4">
                  <p:embed/>
                  <p:pic>
                    <p:nvPicPr>
                      <p:cNvPr id="38" name="Объект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3645024"/>
                        <a:ext cx="6451917" cy="10081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0" name="Объект 39"/>
          <p:cNvGraphicFramePr>
            <a:graphicFrameLocks noChangeAspect="1"/>
          </p:cNvGraphicFramePr>
          <p:nvPr/>
        </p:nvGraphicFramePr>
        <p:xfrm>
          <a:off x="1691680" y="5301208"/>
          <a:ext cx="6040957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89200" imgH="533400" progId="Equation.DSMT4">
                  <p:embed/>
                </p:oleObj>
              </mc:Choice>
              <mc:Fallback>
                <p:oleObj name="Equation" r:id="rId6" imgW="2489200" imgH="533400" progId="Equation.DSMT4">
                  <p:embed/>
                  <p:pic>
                    <p:nvPicPr>
                      <p:cNvPr id="40" name="Объект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5301208"/>
                        <a:ext cx="6040957" cy="12961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1244201F-FB8D-4B79-A912-E170BF7809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32240" y="0"/>
            <a:ext cx="2365560" cy="114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103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836712"/>
            <a:ext cx="8568952" cy="1224136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Алгоритм использования преобразования Гильберта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2132856"/>
            <a:ext cx="8568952" cy="4392488"/>
          </a:xfrm>
        </p:spPr>
        <p:txBody>
          <a:bodyPr>
            <a:normAutofit/>
          </a:bodyPr>
          <a:lstStyle/>
          <a:p>
            <a:r>
              <a:rPr lang="ru-RU" dirty="0"/>
              <a:t>Проводится адаптивная </a:t>
            </a:r>
            <a:r>
              <a:rPr lang="ru-RU" b="1" dirty="0"/>
              <a:t>декомпозиция </a:t>
            </a:r>
            <a:r>
              <a:rPr lang="ru-RU" dirty="0"/>
              <a:t>ряда;</a:t>
            </a:r>
          </a:p>
          <a:p>
            <a:r>
              <a:rPr lang="ru-RU" dirty="0"/>
              <a:t>Строим для них </a:t>
            </a:r>
            <a:r>
              <a:rPr lang="ru-RU" b="1" dirty="0"/>
              <a:t>аналитический сигнал</a:t>
            </a:r>
            <a:r>
              <a:rPr lang="ru-RU" dirty="0"/>
              <a:t>, сопряженный по Гильберту;</a:t>
            </a:r>
          </a:p>
          <a:p>
            <a:r>
              <a:rPr lang="ru-RU" dirty="0"/>
              <a:t>Считаем по формулам мгновенные значения;</a:t>
            </a:r>
          </a:p>
          <a:p>
            <a:r>
              <a:rPr lang="ru-RU" dirty="0"/>
              <a:t>Дифференцирование мгновенной фазы дает </a:t>
            </a:r>
            <a:r>
              <a:rPr lang="ru-RU" b="1" dirty="0"/>
              <a:t>мгновенную частоту от времени</a:t>
            </a:r>
            <a:r>
              <a:rPr lang="ru-RU" dirty="0"/>
              <a:t>;</a:t>
            </a:r>
          </a:p>
          <a:p>
            <a:r>
              <a:rPr lang="ru-RU" dirty="0"/>
              <a:t>Сглаживаем все расчетные искажения.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25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09C83496-0A9F-403D-824A-DFEDF420B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68" y="0"/>
            <a:ext cx="2221531" cy="107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5967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26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7" t="5423" r="7643" b="5148"/>
          <a:stretch>
            <a:fillRect/>
          </a:stretch>
        </p:blipFill>
        <p:spPr bwMode="auto">
          <a:xfrm>
            <a:off x="157315" y="1464749"/>
            <a:ext cx="8829369" cy="442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6B30F470-4E7C-4ADC-B6DE-511AF5704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240" y="0"/>
            <a:ext cx="2365560" cy="114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6411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27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6B30F470-4E7C-4ADC-B6DE-511AF5704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240" y="0"/>
            <a:ext cx="2365560" cy="1143882"/>
          </a:xfrm>
          <a:prstGeom prst="rect">
            <a:avLst/>
          </a:prstGeom>
        </p:spPr>
      </p:pic>
      <p:pic>
        <p:nvPicPr>
          <p:cNvPr id="78850" name="Picture 2">
            <a:extLst>
              <a:ext uri="{FF2B5EF4-FFF2-40B4-BE49-F238E27FC236}">
                <a16:creationId xmlns:a16="http://schemas.microsoft.com/office/drawing/2014/main" id="{57A7A2E1-EC49-4637-B950-6CFC1F40DC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5"/>
          <a:stretch/>
        </p:blipFill>
        <p:spPr bwMode="auto">
          <a:xfrm>
            <a:off x="387196" y="1484784"/>
            <a:ext cx="8369607" cy="426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404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28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6B30F470-4E7C-4ADC-B6DE-511AF5704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240" y="0"/>
            <a:ext cx="2365560" cy="1143882"/>
          </a:xfrm>
          <a:prstGeom prst="rect">
            <a:avLst/>
          </a:prstGeom>
        </p:spPr>
      </p:pic>
      <p:pic>
        <p:nvPicPr>
          <p:cNvPr id="79874" name="Picture 2">
            <a:extLst>
              <a:ext uri="{FF2B5EF4-FFF2-40B4-BE49-F238E27FC236}">
                <a16:creationId xmlns:a16="http://schemas.microsoft.com/office/drawing/2014/main" id="{22495606-0C6C-4A62-B642-4965E4A8AE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49"/>
          <a:stretch/>
        </p:blipFill>
        <p:spPr bwMode="auto">
          <a:xfrm>
            <a:off x="251520" y="1772816"/>
            <a:ext cx="8541706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3859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708920"/>
            <a:ext cx="7772400" cy="1944216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Часть 4. Статистические гипотезы, критерии и тесты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29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CB4F4B6-AE41-4F13-A804-C1FC89F16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147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Периодограмма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212976"/>
            <a:ext cx="8229600" cy="3312368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Оценка </a:t>
            </a:r>
            <a:r>
              <a:rPr lang="ru-RU" b="1" dirty="0"/>
              <a:t>спектральной плотности мощности</a:t>
            </a:r>
          </a:p>
          <a:p>
            <a:pPr lvl="0"/>
            <a:r>
              <a:rPr lang="ru-RU" dirty="0"/>
              <a:t>Преобразование Фурье выборочной оценки автокорреляционной функции</a:t>
            </a:r>
          </a:p>
          <a:p>
            <a:pPr lvl="0"/>
            <a:r>
              <a:rPr lang="ru-RU" dirty="0"/>
              <a:t>Та же самая оценка, но в частотном представлении</a:t>
            </a:r>
          </a:p>
          <a:p>
            <a:pPr lv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971600" y="1844824"/>
          <a:ext cx="7407060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03600" imgH="558800" progId="Equation.DSMT4">
                  <p:embed/>
                </p:oleObj>
              </mc:Choice>
              <mc:Fallback>
                <p:oleObj name="Equation" r:id="rId2" imgW="3403600" imgH="558800" progId="Equation.DSMT4">
                  <p:embed/>
                  <p:pic>
                    <p:nvPicPr>
                      <p:cNvPr id="8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844824"/>
                        <a:ext cx="7407060" cy="12241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90FB7BD-6163-478B-A545-E0F505C94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5339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464496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Величина является </a:t>
            </a:r>
            <a:r>
              <a:rPr lang="ru-RU" b="1" dirty="0"/>
              <a:t>статистически значимой</a:t>
            </a:r>
            <a:r>
              <a:rPr lang="ru-RU" dirty="0"/>
              <a:t>, если </a:t>
            </a:r>
            <a:r>
              <a:rPr lang="ru-RU" b="1" dirty="0"/>
              <a:t>вероятность</a:t>
            </a:r>
            <a:r>
              <a:rPr lang="ru-RU" dirty="0"/>
              <a:t> случайного возникновения этой величины или порождаемых ею явлений стремится к нулю или </a:t>
            </a:r>
            <a:r>
              <a:rPr lang="ru-RU" b="1" dirty="0"/>
              <a:t>крайне мала</a:t>
            </a:r>
            <a:r>
              <a:rPr lang="ru-RU" dirty="0"/>
              <a:t>.</a:t>
            </a:r>
          </a:p>
          <a:p>
            <a:pPr lvl="0"/>
            <a:r>
              <a:rPr lang="ru-RU" dirty="0"/>
              <a:t>Для решения о статистической значимости того или иного явления используют понятие </a:t>
            </a:r>
            <a:r>
              <a:rPr lang="ru-RU" b="1" dirty="0"/>
              <a:t>статистических гипотез</a:t>
            </a:r>
            <a:r>
              <a:rPr lang="ru-RU" dirty="0"/>
              <a:t>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Статистическая значимость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30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437BB91-4B12-4C37-BD9D-5A47C6232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7609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464496"/>
          </a:xfrm>
        </p:spPr>
        <p:txBody>
          <a:bodyPr>
            <a:normAutofit/>
          </a:bodyPr>
          <a:lstStyle/>
          <a:p>
            <a:pPr lvl="0"/>
            <a:r>
              <a:rPr lang="ru-RU" b="1" dirty="0"/>
              <a:t>Вероятностное предположение </a:t>
            </a:r>
            <a:r>
              <a:rPr lang="ru-RU" dirty="0"/>
              <a:t>о виде распределения и свойствах случайной величины, которое можно </a:t>
            </a:r>
            <a:r>
              <a:rPr lang="ru-RU" b="1" dirty="0"/>
              <a:t>подтвердить или опровергнуть</a:t>
            </a:r>
            <a:r>
              <a:rPr lang="ru-RU" dirty="0"/>
              <a:t> применением статистических методов к данной выборке случайного процесса (то есть к временному ряду)</a:t>
            </a:r>
          </a:p>
          <a:p>
            <a:pPr lvl="0"/>
            <a:r>
              <a:rPr lang="ru-RU" dirty="0"/>
              <a:t>Утверждение из двух вариантов ответа – строго «</a:t>
            </a:r>
            <a:r>
              <a:rPr lang="ru-RU" b="1" dirty="0"/>
              <a:t>да</a:t>
            </a:r>
            <a:r>
              <a:rPr lang="ru-RU" dirty="0"/>
              <a:t>» и строго «</a:t>
            </a:r>
            <a:r>
              <a:rPr lang="ru-RU" b="1" dirty="0"/>
              <a:t>нет</a:t>
            </a:r>
            <a:r>
              <a:rPr lang="ru-RU" dirty="0"/>
              <a:t>».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Статистическая гипотеза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31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6FB082D-66DD-4FC3-9025-FF72B360C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543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464496"/>
          </a:xfrm>
        </p:spPr>
        <p:txBody>
          <a:bodyPr>
            <a:normAutofit/>
          </a:bodyPr>
          <a:lstStyle/>
          <a:p>
            <a:pPr lvl="0"/>
            <a:r>
              <a:rPr lang="ru-RU" b="1" dirty="0"/>
              <a:t>Прямая </a:t>
            </a:r>
            <a:r>
              <a:rPr lang="ru-RU" dirty="0"/>
              <a:t>гипотеза = </a:t>
            </a:r>
            <a:r>
              <a:rPr lang="ru-RU" b="1" dirty="0"/>
              <a:t>нулевая</a:t>
            </a:r>
            <a:r>
              <a:rPr lang="ru-RU" dirty="0"/>
              <a:t> гипотеза </a:t>
            </a:r>
            <a:r>
              <a:rPr lang="en-US" i="1" dirty="0"/>
              <a:t>H</a:t>
            </a:r>
            <a:r>
              <a:rPr lang="en-US" i="1" baseline="-25000" dirty="0"/>
              <a:t>0</a:t>
            </a:r>
            <a:endParaRPr lang="ru-RU" i="1" baseline="-25000" dirty="0"/>
          </a:p>
          <a:p>
            <a:pPr lvl="0"/>
            <a:r>
              <a:rPr lang="ru-RU" b="1" dirty="0"/>
              <a:t>Обратная </a:t>
            </a:r>
            <a:r>
              <a:rPr lang="ru-RU" dirty="0"/>
              <a:t>гипотеза = </a:t>
            </a:r>
            <a:r>
              <a:rPr lang="ru-RU" b="1" dirty="0"/>
              <a:t>альтернативная </a:t>
            </a:r>
            <a:r>
              <a:rPr lang="ru-RU" dirty="0"/>
              <a:t>гипотеза</a:t>
            </a:r>
            <a:r>
              <a:rPr lang="en-US" dirty="0"/>
              <a:t> </a:t>
            </a:r>
            <a:r>
              <a:rPr lang="en-US" i="1" dirty="0"/>
              <a:t>H</a:t>
            </a:r>
            <a:r>
              <a:rPr lang="en-US" i="1" baseline="-25000" dirty="0"/>
              <a:t>1</a:t>
            </a:r>
          </a:p>
          <a:p>
            <a:pPr lvl="0"/>
            <a:r>
              <a:rPr lang="ru-RU" dirty="0"/>
              <a:t>Принятие прямой гипотезы отвергает альтернативную гипотезу</a:t>
            </a:r>
          </a:p>
          <a:p>
            <a:pPr lvl="0"/>
            <a:r>
              <a:rPr lang="ru-RU" dirty="0"/>
              <a:t>Принятие альтернативной гипотезы отвергает прямую гипотезу</a:t>
            </a: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Статистическая гипотеза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32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93E6216-7FC5-4293-ADB3-E36DBA166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0768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464496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ru-RU" b="1" dirty="0"/>
              <a:t>Простая </a:t>
            </a:r>
            <a:r>
              <a:rPr lang="ru-RU" dirty="0"/>
              <a:t>гипотеза</a:t>
            </a:r>
          </a:p>
          <a:p>
            <a:pPr lvl="0"/>
            <a:r>
              <a:rPr lang="ru-RU" dirty="0"/>
              <a:t>позволяет однозначно определить распределение и его свойства, к которому принадлежит данная случайная величина</a:t>
            </a:r>
          </a:p>
          <a:p>
            <a:pPr marL="0" lvl="0" indent="0">
              <a:buNone/>
            </a:pPr>
            <a:r>
              <a:rPr lang="ru-RU" b="1" dirty="0"/>
              <a:t>Сложная </a:t>
            </a:r>
            <a:r>
              <a:rPr lang="ru-RU" dirty="0"/>
              <a:t>гипотеза</a:t>
            </a:r>
          </a:p>
          <a:p>
            <a:pPr lvl="0"/>
            <a:r>
              <a:rPr lang="ru-RU" dirty="0"/>
              <a:t>устанавливает принадлежность случайной величины к </a:t>
            </a:r>
            <a:r>
              <a:rPr lang="ru-RU" i="1" dirty="0"/>
              <a:t>некоторому</a:t>
            </a:r>
            <a:r>
              <a:rPr lang="ru-RU" dirty="0"/>
              <a:t> семейству распределений (то есть </a:t>
            </a:r>
            <a:r>
              <a:rPr lang="ru-RU" b="1" dirty="0"/>
              <a:t>состоит из </a:t>
            </a:r>
            <a:r>
              <a:rPr lang="ru-RU" dirty="0"/>
              <a:t>некоторого множества </a:t>
            </a:r>
            <a:r>
              <a:rPr lang="ru-RU" b="1" dirty="0"/>
              <a:t>простых гипотез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Статистическая гипотеза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33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F97B7F3-794D-46F1-9B32-72508BA33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7399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680520"/>
          </a:xfrm>
        </p:spPr>
        <p:txBody>
          <a:bodyPr>
            <a:normAutofit fontScale="92500"/>
          </a:bodyPr>
          <a:lstStyle/>
          <a:p>
            <a:pPr lvl="0"/>
            <a:r>
              <a:rPr lang="ru-RU" b="1" dirty="0"/>
              <a:t>Проверка гипотез </a:t>
            </a:r>
            <a:r>
              <a:rPr lang="ru-RU" dirty="0"/>
              <a:t>на основе некоторого математического правила или выстраиваемой </a:t>
            </a:r>
            <a:r>
              <a:rPr lang="ru-RU" b="1" dirty="0"/>
              <a:t>функции</a:t>
            </a:r>
            <a:r>
              <a:rPr lang="ru-RU" dirty="0"/>
              <a:t>, которая служит </a:t>
            </a:r>
            <a:r>
              <a:rPr lang="ru-RU" b="1" dirty="0"/>
              <a:t>мерой</a:t>
            </a:r>
            <a:r>
              <a:rPr lang="ru-RU" dirty="0"/>
              <a:t> выявления </a:t>
            </a:r>
            <a:r>
              <a:rPr lang="ru-RU" b="1" dirty="0"/>
              <a:t>расхождения</a:t>
            </a:r>
            <a:r>
              <a:rPr lang="ru-RU" dirty="0"/>
              <a:t> между </a:t>
            </a:r>
            <a:r>
              <a:rPr lang="ru-RU" b="1" dirty="0"/>
              <a:t>ожидаемой</a:t>
            </a:r>
            <a:r>
              <a:rPr lang="ru-RU" dirty="0"/>
              <a:t> статистикой/показателем и </a:t>
            </a:r>
            <a:r>
              <a:rPr lang="ru-RU" b="1" dirty="0"/>
              <a:t>эмпирической</a:t>
            </a:r>
          </a:p>
          <a:p>
            <a:pPr lvl="0"/>
            <a:r>
              <a:rPr lang="ru-RU" dirty="0"/>
              <a:t>Устанавливает </a:t>
            </a:r>
            <a:r>
              <a:rPr lang="ru-RU" b="1" dirty="0"/>
              <a:t>однозначное соответствие </a:t>
            </a:r>
            <a:r>
              <a:rPr lang="ru-RU" dirty="0"/>
              <a:t>между случайной выборкой из неизвестного распределения и возможными гипотезами (нулевой и альтернативной)</a:t>
            </a:r>
            <a:endParaRPr lang="ru-RU" b="1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Статистический критерий/тест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34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1A92384-4C43-4159-94DE-A8F86A5E1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2858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68052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b="1" dirty="0"/>
              <a:t>Параметрические</a:t>
            </a:r>
          </a:p>
          <a:p>
            <a:pPr lvl="0"/>
            <a:r>
              <a:rPr lang="ru-RU" dirty="0"/>
              <a:t>Рассчитываются статистические параметры исходной выборки</a:t>
            </a:r>
          </a:p>
          <a:p>
            <a:pPr lvl="0"/>
            <a:endParaRPr lang="ru-RU" dirty="0"/>
          </a:p>
          <a:p>
            <a:pPr marL="0" lvl="0" indent="0">
              <a:buNone/>
            </a:pPr>
            <a:r>
              <a:rPr lang="ru-RU" b="1" dirty="0"/>
              <a:t>Непараметрические</a:t>
            </a:r>
          </a:p>
          <a:p>
            <a:pPr lvl="0"/>
            <a:r>
              <a:rPr lang="ru-RU" dirty="0"/>
              <a:t>Расчет параметров не производят и опираются только на сами отсчеты ряда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Статистические критерии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35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A94E0F6-D919-47F1-B497-479C841C9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5072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68052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b="1" dirty="0"/>
              <a:t>Первого рода</a:t>
            </a:r>
          </a:p>
          <a:p>
            <a:pPr lvl="0"/>
            <a:r>
              <a:rPr lang="ru-RU" i="1" dirty="0"/>
              <a:t>отвергается</a:t>
            </a:r>
            <a:r>
              <a:rPr lang="ru-RU" dirty="0"/>
              <a:t> </a:t>
            </a:r>
            <a:r>
              <a:rPr lang="ru-RU" b="1" dirty="0"/>
              <a:t>правильная </a:t>
            </a:r>
            <a:r>
              <a:rPr lang="ru-RU" dirty="0"/>
              <a:t>нулевая гипотеза</a:t>
            </a:r>
          </a:p>
          <a:p>
            <a:pPr marL="0" lvl="0" indent="0">
              <a:buNone/>
            </a:pPr>
            <a:r>
              <a:rPr lang="ru-RU" b="1" dirty="0"/>
              <a:t>Второго рода</a:t>
            </a:r>
          </a:p>
          <a:p>
            <a:pPr lvl="0"/>
            <a:r>
              <a:rPr lang="ru-RU" i="1" dirty="0"/>
              <a:t>принимается</a:t>
            </a:r>
            <a:r>
              <a:rPr lang="ru-RU" dirty="0"/>
              <a:t> </a:t>
            </a:r>
            <a:r>
              <a:rPr lang="ru-RU" b="1" dirty="0"/>
              <a:t>неверная</a:t>
            </a:r>
            <a:r>
              <a:rPr lang="ru-RU" dirty="0"/>
              <a:t> гипотеза</a:t>
            </a:r>
          </a:p>
          <a:p>
            <a:pPr marL="0" lvl="0" indent="0">
              <a:buNone/>
            </a:pPr>
            <a:r>
              <a:rPr lang="ru-RU" dirty="0"/>
              <a:t>Вероятность ошибки первого рода называется </a:t>
            </a:r>
            <a:r>
              <a:rPr lang="ru-RU" b="1" dirty="0"/>
              <a:t>уровнем значимости</a:t>
            </a:r>
            <a:r>
              <a:rPr lang="ru-RU" dirty="0"/>
              <a:t> </a:t>
            </a:r>
            <a:r>
              <a:rPr lang="el-GR" dirty="0"/>
              <a:t>α</a:t>
            </a:r>
            <a:r>
              <a:rPr lang="ru-RU" dirty="0"/>
              <a:t> и является важным параметром статистических тестов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Ошибки стат. тестов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36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5A42CDE-3967-4920-BFFA-145353415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690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96544"/>
          </a:xfrm>
        </p:spPr>
        <p:txBody>
          <a:bodyPr>
            <a:normAutofit/>
          </a:bodyPr>
          <a:lstStyle/>
          <a:p>
            <a:pPr lvl="0"/>
            <a:r>
              <a:rPr lang="ru-RU" b="1" dirty="0"/>
              <a:t>Формулируется</a:t>
            </a:r>
            <a:r>
              <a:rPr lang="ru-RU" dirty="0"/>
              <a:t> статистическая нулевая гипотеза и на ее основе альтернативная гипотеза </a:t>
            </a:r>
          </a:p>
          <a:p>
            <a:pPr lvl="0"/>
            <a:r>
              <a:rPr lang="ru-RU" dirty="0"/>
              <a:t>Задается </a:t>
            </a:r>
            <a:r>
              <a:rPr lang="ru-RU" b="1" dirty="0"/>
              <a:t>уровень значимости</a:t>
            </a:r>
            <a:r>
              <a:rPr lang="el-GR" b="1" dirty="0"/>
              <a:t> </a:t>
            </a:r>
            <a:r>
              <a:rPr lang="el-GR" dirty="0"/>
              <a:t>α</a:t>
            </a:r>
            <a:r>
              <a:rPr lang="ru-RU" dirty="0"/>
              <a:t>, от которого зависит принятие гипотезы</a:t>
            </a:r>
          </a:p>
          <a:p>
            <a:pPr lvl="0"/>
            <a:r>
              <a:rPr lang="ru-RU" dirty="0"/>
              <a:t>Рассчитывается некоторый </a:t>
            </a:r>
            <a:r>
              <a:rPr lang="ru-RU" b="1" dirty="0"/>
              <a:t>статистический критерий</a:t>
            </a:r>
            <a:r>
              <a:rPr lang="ru-RU" dirty="0"/>
              <a:t> </a:t>
            </a:r>
            <a:r>
              <a:rPr lang="ru-RU" i="1" dirty="0"/>
              <a:t>k – </a:t>
            </a:r>
            <a:r>
              <a:rPr lang="ru-RU" dirty="0"/>
              <a:t>случайная величина, которая должна подчиняться ожидаемому закону распределения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35053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Алгоритм стат. тестов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37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8B34623-63B0-41F8-9E85-D9168A406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2450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824536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ru-RU" dirty="0"/>
              <a:t>Расчетный </a:t>
            </a:r>
            <a:r>
              <a:rPr lang="ru-RU" b="1" dirty="0"/>
              <a:t>критерий</a:t>
            </a:r>
            <a:r>
              <a:rPr lang="ru-RU" dirty="0"/>
              <a:t> </a:t>
            </a:r>
            <a:r>
              <a:rPr lang="ru-RU" i="1" dirty="0"/>
              <a:t>сравнивается</a:t>
            </a:r>
            <a:r>
              <a:rPr lang="ru-RU" dirty="0"/>
              <a:t> с некоторым априори известным </a:t>
            </a:r>
            <a:r>
              <a:rPr lang="ru-RU" b="1" dirty="0"/>
              <a:t>критическим</a:t>
            </a:r>
            <a:r>
              <a:rPr lang="ru-RU" dirty="0"/>
              <a:t> значением критерия</a:t>
            </a:r>
          </a:p>
          <a:p>
            <a:pPr lvl="0"/>
            <a:r>
              <a:rPr lang="ru-RU" dirty="0"/>
              <a:t>Проверка, выходит ли найденный критерий из </a:t>
            </a:r>
            <a:r>
              <a:rPr lang="ru-RU" b="1" dirty="0"/>
              <a:t>критической области</a:t>
            </a:r>
            <a:r>
              <a:rPr lang="ru-RU" dirty="0"/>
              <a:t>, либо остается в пределах нормы</a:t>
            </a:r>
          </a:p>
          <a:p>
            <a:pPr lvl="0"/>
            <a:r>
              <a:rPr lang="ru-RU" dirty="0"/>
              <a:t>При </a:t>
            </a:r>
            <a:r>
              <a:rPr lang="ru-RU" b="1" dirty="0"/>
              <a:t>попадании</a:t>
            </a:r>
            <a:r>
              <a:rPr lang="ru-RU" dirty="0"/>
              <a:t> статистического критерия </a:t>
            </a:r>
            <a:r>
              <a:rPr lang="ru-RU" b="1" dirty="0"/>
              <a:t>в критическую область</a:t>
            </a:r>
            <a:r>
              <a:rPr lang="ru-RU" dirty="0"/>
              <a:t>, нулевая гипотеза  </a:t>
            </a:r>
            <a:r>
              <a:rPr lang="ru-RU" b="1" dirty="0"/>
              <a:t>отвергается</a:t>
            </a:r>
            <a:r>
              <a:rPr lang="ru-RU" dirty="0"/>
              <a:t> (и принимается альтернативная гипотеза ), при </a:t>
            </a:r>
            <a:r>
              <a:rPr lang="ru-RU" b="1" dirty="0"/>
              <a:t>непопадании</a:t>
            </a:r>
            <a:r>
              <a:rPr lang="ru-RU" dirty="0"/>
              <a:t> – </a:t>
            </a:r>
            <a:r>
              <a:rPr lang="ru-RU" b="1" dirty="0"/>
              <a:t>выдвинутая гипотеза принимается</a:t>
            </a:r>
          </a:p>
          <a:p>
            <a:pPr lv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Алгоритм стат. тестов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38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48A68F6-E8E7-492E-AEC1-A446C22F2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6841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39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6119" name="Picture 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098775"/>
            <a:ext cx="6624736" cy="5466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E0C77BE-98C8-46CB-A6E6-A904EE9DC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39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Периодограмма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53650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Модификации и аналоги периодограмм:</a:t>
            </a:r>
          </a:p>
          <a:p>
            <a:pPr lvl="0"/>
            <a:r>
              <a:rPr lang="ru-RU" dirty="0"/>
              <a:t>Усреднение и оконная свертка</a:t>
            </a:r>
          </a:p>
          <a:p>
            <a:pPr lvl="0"/>
            <a:r>
              <a:rPr lang="ru-RU" dirty="0"/>
              <a:t>Метод усреднения </a:t>
            </a:r>
            <a:r>
              <a:rPr lang="ru-RU" b="1" dirty="0" err="1"/>
              <a:t>Бартлетта</a:t>
            </a:r>
            <a:endParaRPr lang="ru-RU" b="1" dirty="0"/>
          </a:p>
          <a:p>
            <a:pPr lvl="0"/>
            <a:r>
              <a:rPr lang="ru-RU" dirty="0"/>
              <a:t>Метод </a:t>
            </a:r>
            <a:r>
              <a:rPr lang="ru-RU" dirty="0" err="1"/>
              <a:t>Уэлша</a:t>
            </a:r>
            <a:r>
              <a:rPr lang="ru-RU" dirty="0"/>
              <a:t> (</a:t>
            </a:r>
            <a:r>
              <a:rPr lang="en-US" b="1" dirty="0"/>
              <a:t>Welch</a:t>
            </a:r>
            <a:r>
              <a:rPr lang="ru-RU" dirty="0"/>
              <a:t>)</a:t>
            </a:r>
          </a:p>
          <a:p>
            <a:pPr lvl="0"/>
            <a:r>
              <a:rPr lang="en-US" b="1" dirty="0" err="1"/>
              <a:t>Multitaper</a:t>
            </a:r>
            <a:r>
              <a:rPr lang="ru-RU" dirty="0"/>
              <a:t>-метод Томпсона</a:t>
            </a:r>
          </a:p>
          <a:p>
            <a:pPr lvl="0"/>
            <a:r>
              <a:rPr lang="ru-RU" dirty="0"/>
              <a:t>И многие другие…</a:t>
            </a:r>
          </a:p>
          <a:p>
            <a:pPr lv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D370F88-F4B4-45D5-96FE-444C8966F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2408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708920"/>
            <a:ext cx="7772400" cy="1944216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Часть 5. Проверка статистических гипотез о свойствах временного ряда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40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2F24776-269E-4B23-904D-9800C194E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6373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752528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Метод Ирвина</a:t>
            </a:r>
          </a:p>
          <a:p>
            <a:pPr lvl="0"/>
            <a:r>
              <a:rPr lang="ru-RU" dirty="0"/>
              <a:t>Критерий Стьюдента</a:t>
            </a:r>
          </a:p>
          <a:p>
            <a:pPr lvl="0"/>
            <a:r>
              <a:rPr lang="ru-RU" dirty="0"/>
              <a:t>Критерий Фишера</a:t>
            </a:r>
          </a:p>
          <a:p>
            <a:pPr lvl="0"/>
            <a:r>
              <a:rPr lang="ru-RU" dirty="0"/>
              <a:t>Критерий серий, на основе медианы</a:t>
            </a:r>
          </a:p>
          <a:p>
            <a:pPr lvl="0"/>
            <a:r>
              <a:rPr lang="ru-RU" dirty="0"/>
              <a:t>Критерий </a:t>
            </a:r>
            <a:r>
              <a:rPr lang="ru-RU" i="1" dirty="0"/>
              <a:t>стационарности</a:t>
            </a:r>
            <a:r>
              <a:rPr lang="ru-RU" dirty="0"/>
              <a:t> ВР:</a:t>
            </a:r>
          </a:p>
          <a:p>
            <a:pPr marL="0" lvl="0" indent="0">
              <a:buNone/>
            </a:pPr>
            <a:r>
              <a:rPr lang="ru-RU" dirty="0"/>
              <a:t>	на основе Стьюдента + Фишера</a:t>
            </a:r>
          </a:p>
          <a:p>
            <a:pPr marL="0" lvl="0" indent="0">
              <a:buNone/>
            </a:pPr>
            <a:r>
              <a:rPr lang="ru-RU" dirty="0"/>
              <a:t>	</a:t>
            </a:r>
            <a:r>
              <a:rPr lang="en-US" dirty="0"/>
              <a:t>KPSS-test</a:t>
            </a:r>
            <a:r>
              <a:rPr lang="ru-RU" dirty="0"/>
              <a:t> </a:t>
            </a:r>
          </a:p>
          <a:p>
            <a:pPr marL="0" lvl="0" indent="0">
              <a:buNone/>
            </a:pPr>
            <a:r>
              <a:rPr lang="ru-RU" dirty="0"/>
              <a:t>	(Квятковских-</a:t>
            </a:r>
            <a:r>
              <a:rPr lang="ru-RU" dirty="0" err="1"/>
              <a:t>Филлипса</a:t>
            </a:r>
            <a:r>
              <a:rPr lang="ru-RU" dirty="0"/>
              <a:t>-Шмидта-Шина)</a:t>
            </a:r>
          </a:p>
          <a:p>
            <a:pPr lv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Полезные критерии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41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A19CD4C-FBFC-49CB-9963-E5002B2C9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4759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4176464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ru-RU" b="1" dirty="0"/>
              <a:t>Метод Ирвина</a:t>
            </a:r>
          </a:p>
          <a:p>
            <a:pPr marL="0" lvl="0" indent="0">
              <a:buNone/>
            </a:pPr>
            <a:endParaRPr lang="ru-RU" b="1" dirty="0"/>
          </a:p>
          <a:p>
            <a:pPr marL="0" lvl="0" indent="0">
              <a:buNone/>
            </a:pPr>
            <a:r>
              <a:rPr lang="ru-RU" b="1" dirty="0"/>
              <a:t>Прямая</a:t>
            </a:r>
            <a:r>
              <a:rPr lang="ru-RU" dirty="0"/>
              <a:t> гипотеза</a:t>
            </a:r>
          </a:p>
          <a:p>
            <a:pPr lvl="0"/>
            <a:r>
              <a:rPr lang="en-US" i="1" dirty="0" err="1"/>
              <a:t>i</a:t>
            </a:r>
            <a:r>
              <a:rPr lang="ru-RU" dirty="0"/>
              <a:t>-е наблюдение </a:t>
            </a:r>
            <a:r>
              <a:rPr lang="ru-RU" b="1" dirty="0"/>
              <a:t>не является </a:t>
            </a:r>
            <a:r>
              <a:rPr lang="ru-RU" dirty="0"/>
              <a:t>аномальным</a:t>
            </a:r>
          </a:p>
          <a:p>
            <a:pPr marL="0" lvl="0" indent="0">
              <a:buNone/>
            </a:pPr>
            <a:r>
              <a:rPr lang="ru-RU" b="1" dirty="0"/>
              <a:t>Альтернативная</a:t>
            </a:r>
            <a:r>
              <a:rPr lang="ru-RU" dirty="0"/>
              <a:t> гипотеза</a:t>
            </a:r>
          </a:p>
          <a:p>
            <a:pPr lvl="0"/>
            <a:r>
              <a:rPr lang="en-US" i="1" dirty="0" err="1"/>
              <a:t>i</a:t>
            </a:r>
            <a:r>
              <a:rPr lang="ru-RU" dirty="0"/>
              <a:t>-е наблюдение </a:t>
            </a:r>
            <a:r>
              <a:rPr lang="ru-RU" b="1" dirty="0"/>
              <a:t>является</a:t>
            </a:r>
            <a:r>
              <a:rPr lang="ru-RU" dirty="0"/>
              <a:t> аномальным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33450"/>
            <a:ext cx="8568952" cy="1343422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Проверка на наличие аномальных наблюдений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42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0B4088F-F279-41E1-9613-F6DB88AE5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246" y="0"/>
            <a:ext cx="2365554" cy="114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5489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824536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Вычисляем критерий:</a:t>
            </a:r>
          </a:p>
          <a:p>
            <a:pPr lvl="0"/>
            <a:endParaRPr lang="ru-RU" dirty="0"/>
          </a:p>
          <a:p>
            <a:pPr marL="0" lvl="0" indent="0">
              <a:buNone/>
            </a:pPr>
            <a:endParaRPr lang="ru-RU" dirty="0"/>
          </a:p>
          <a:p>
            <a:pPr marL="0" lvl="0" indent="0">
              <a:buNone/>
            </a:pPr>
            <a:r>
              <a:rPr lang="ru-RU" dirty="0"/>
              <a:t>где СКВО:</a:t>
            </a:r>
          </a:p>
          <a:p>
            <a:pPr marL="0" lvl="0" indent="0">
              <a:buNone/>
            </a:pPr>
            <a:endParaRPr lang="ru-RU" dirty="0"/>
          </a:p>
          <a:p>
            <a:pPr marL="0" lvl="0" indent="0">
              <a:buNone/>
            </a:pPr>
            <a:r>
              <a:rPr lang="ru-RU" dirty="0"/>
              <a:t>Если            , то  с вероятностью </a:t>
            </a:r>
            <a:r>
              <a:rPr lang="el-GR" dirty="0"/>
              <a:t>α</a:t>
            </a:r>
            <a:r>
              <a:rPr lang="ru-RU" dirty="0"/>
              <a:t> нулевая гипотеза  будет </a:t>
            </a:r>
            <a:r>
              <a:rPr lang="ru-RU" b="1" dirty="0"/>
              <a:t>отвергнута</a:t>
            </a:r>
            <a:r>
              <a:rPr lang="ru-RU" dirty="0"/>
              <a:t>, то есть </a:t>
            </a:r>
            <a:r>
              <a:rPr lang="en-US" i="1" dirty="0" err="1"/>
              <a:t>i</a:t>
            </a:r>
            <a:r>
              <a:rPr lang="ru-RU" dirty="0"/>
              <a:t>-</a:t>
            </a:r>
            <a:r>
              <a:rPr lang="ru-RU" dirty="0" err="1"/>
              <a:t>ый</a:t>
            </a:r>
            <a:r>
              <a:rPr lang="ru-RU" dirty="0"/>
              <a:t> отсчет </a:t>
            </a:r>
            <a:r>
              <a:rPr lang="ru-RU" b="1" dirty="0"/>
              <a:t>аномален</a:t>
            </a:r>
            <a:r>
              <a:rPr lang="ru-RU" dirty="0"/>
              <a:t>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Метод Ирвина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43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5076056" y="1916832"/>
          <a:ext cx="2472275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77476" imgH="482391" progId="Equation.DSMT4">
                  <p:embed/>
                </p:oleObj>
              </mc:Choice>
              <mc:Fallback>
                <p:oleObj name="Equation" r:id="rId2" imgW="977476" imgH="482391" progId="Equation.DSMT4">
                  <p:embed/>
                  <p:pic>
                    <p:nvPicPr>
                      <p:cNvPr id="11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1916832"/>
                        <a:ext cx="2472275" cy="12241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2339752" y="2996952"/>
          <a:ext cx="2304256" cy="1300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33500" imgH="749300" progId="Equation.DSMT4">
                  <p:embed/>
                </p:oleObj>
              </mc:Choice>
              <mc:Fallback>
                <p:oleObj name="Equation" r:id="rId4" imgW="1333500" imgH="749300" progId="Equation.DSMT4">
                  <p:embed/>
                  <p:pic>
                    <p:nvPicPr>
                      <p:cNvPr id="14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2996952"/>
                        <a:ext cx="2304256" cy="13002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/>
        </p:nvGraphicFramePr>
        <p:xfrm>
          <a:off x="1439652" y="4797152"/>
          <a:ext cx="972108" cy="486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32937" imgH="266469" progId="Equation.DSMT4">
                  <p:embed/>
                </p:oleObj>
              </mc:Choice>
              <mc:Fallback>
                <p:oleObj name="Equation" r:id="rId6" imgW="532937" imgH="266469" progId="Equation.DSMT4">
                  <p:embed/>
                  <p:pic>
                    <p:nvPicPr>
                      <p:cNvPr id="16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652" y="4797152"/>
                        <a:ext cx="972108" cy="4860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1047EB7-E028-41A5-88E5-17E1097086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3213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Таблица критического критерия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44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" name="Таблица 17"/>
          <p:cNvGraphicFramePr>
            <a:graphicFrameLocks noGrp="1"/>
          </p:cNvGraphicFramePr>
          <p:nvPr/>
        </p:nvGraphicFramePr>
        <p:xfrm>
          <a:off x="628009" y="1916832"/>
          <a:ext cx="7832423" cy="4320480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2428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2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1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pPr marR="88900" indent="-45720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N</a:t>
                      </a:r>
                      <a:endParaRPr lang="ru-RU" sz="2400" dirty="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88900" indent="-45720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endParaRPr lang="ru-RU" sz="2400">
                        <a:effectLst/>
                        <a:latin typeface="Times New Roman"/>
                        <a:ea typeface="Verdana"/>
                        <a:cs typeface="Verdan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88900" indent="-45720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endParaRPr lang="ru-RU" sz="2400">
                        <a:effectLst/>
                        <a:latin typeface="Times New Roman"/>
                        <a:ea typeface="Verdana"/>
                        <a:cs typeface="Verdan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marR="88900" indent="-45720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10</a:t>
                      </a:r>
                      <a:endParaRPr lang="ru-RU" sz="2400" dirty="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88900" indent="-45720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1.5</a:t>
                      </a:r>
                      <a:endParaRPr lang="ru-RU" sz="2400" dirty="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88900" indent="-45720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2.0</a:t>
                      </a:r>
                      <a:endParaRPr lang="ru-RU" sz="240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marR="88900" indent="-45720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20</a:t>
                      </a:r>
                      <a:endParaRPr lang="ru-RU" sz="2400" dirty="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88900" indent="-45720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1.3</a:t>
                      </a:r>
                      <a:endParaRPr lang="ru-RU" sz="2400" dirty="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88900" indent="-45720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1.8</a:t>
                      </a:r>
                      <a:endParaRPr lang="ru-RU" sz="2400" dirty="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marR="88900" indent="-45720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50</a:t>
                      </a:r>
                      <a:endParaRPr lang="ru-RU" sz="2400" dirty="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88900" indent="-45720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1.1</a:t>
                      </a:r>
                      <a:endParaRPr lang="ru-RU" sz="2400" dirty="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88900" indent="-45720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1.6</a:t>
                      </a:r>
                      <a:endParaRPr lang="ru-RU" sz="2400" dirty="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marR="88900" indent="-45720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100</a:t>
                      </a:r>
                      <a:endParaRPr lang="ru-RU" sz="240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88900" indent="-45720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1.0</a:t>
                      </a:r>
                      <a:endParaRPr lang="ru-RU" sz="2400" dirty="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88900" indent="-45720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1.5</a:t>
                      </a:r>
                      <a:endParaRPr lang="ru-RU" sz="2400" dirty="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marR="88900" indent="-45720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400</a:t>
                      </a:r>
                      <a:endParaRPr lang="ru-RU" sz="240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88900" indent="-45720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0.9</a:t>
                      </a:r>
                      <a:endParaRPr lang="ru-RU" sz="240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88900" indent="-45720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1.3</a:t>
                      </a:r>
                      <a:endParaRPr lang="ru-RU" sz="2400" dirty="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2" name="Объект 21"/>
          <p:cNvGraphicFramePr>
            <a:graphicFrameLocks noChangeAspect="1"/>
          </p:cNvGraphicFramePr>
          <p:nvPr/>
        </p:nvGraphicFramePr>
        <p:xfrm>
          <a:off x="3707904" y="2060848"/>
          <a:ext cx="1224136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47700" imgH="190500" progId="Equation.DSMT4">
                  <p:embed/>
                </p:oleObj>
              </mc:Choice>
              <mc:Fallback>
                <p:oleObj name="Equation" r:id="rId2" imgW="647700" imgH="190500" progId="Equation.DSMT4">
                  <p:embed/>
                  <p:pic>
                    <p:nvPicPr>
                      <p:cNvPr id="22" name="Объект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2060848"/>
                        <a:ext cx="1224136" cy="360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/>
        </p:nvGraphicFramePr>
        <p:xfrm>
          <a:off x="6444208" y="2060848"/>
          <a:ext cx="1224136" cy="365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34725" imgH="190417" progId="Equation.DSMT4">
                  <p:embed/>
                </p:oleObj>
              </mc:Choice>
              <mc:Fallback>
                <p:oleObj name="Equation" r:id="rId4" imgW="634725" imgH="190417" progId="Equation.DSMT4">
                  <p:embed/>
                  <p:pic>
                    <p:nvPicPr>
                      <p:cNvPr id="24" name="Объект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08" y="2060848"/>
                        <a:ext cx="1224136" cy="3654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EEE8A51F-5453-4185-9893-46493A32A8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011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824536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Временной ряд: </a:t>
            </a:r>
            <a:endParaRPr lang="en-US" dirty="0"/>
          </a:p>
          <a:p>
            <a:pPr marL="0" lvl="0" indent="0">
              <a:buNone/>
            </a:pPr>
            <a:endParaRPr lang="ru-RU" u="sng" dirty="0"/>
          </a:p>
          <a:p>
            <a:pPr marL="0" lvl="0" indent="0">
              <a:buNone/>
            </a:pPr>
            <a:r>
              <a:rPr lang="en-US" dirty="0"/>
              <a:t>100, </a:t>
            </a:r>
            <a:r>
              <a:rPr lang="en-US" b="1" i="1" dirty="0"/>
              <a:t>143</a:t>
            </a:r>
            <a:r>
              <a:rPr lang="en-US" dirty="0"/>
              <a:t>, </a:t>
            </a:r>
            <a:r>
              <a:rPr lang="en-US" b="1" i="1" dirty="0"/>
              <a:t>124</a:t>
            </a:r>
            <a:r>
              <a:rPr lang="en-US" dirty="0"/>
              <a:t>, 115, 113, 110, 105, 100</a:t>
            </a:r>
            <a:r>
              <a:rPr lang="ru-RU" dirty="0"/>
              <a:t>, 104, 105</a:t>
            </a:r>
            <a:endParaRPr lang="en-US" dirty="0"/>
          </a:p>
          <a:p>
            <a:pPr lvl="0"/>
            <a:endParaRPr lang="ru-RU" dirty="0"/>
          </a:p>
          <a:p>
            <a:pPr lvl="0"/>
            <a:r>
              <a:rPr lang="ru-RU" dirty="0"/>
              <a:t>При               надо иметь критерий </a:t>
            </a:r>
            <a:r>
              <a:rPr lang="en-US" dirty="0"/>
              <a:t>&gt; </a:t>
            </a:r>
            <a:r>
              <a:rPr lang="ru-RU" dirty="0"/>
              <a:t>1.5;</a:t>
            </a:r>
          </a:p>
          <a:p>
            <a:pPr lvl="0"/>
            <a:r>
              <a:rPr lang="ru-RU" dirty="0"/>
              <a:t>Рассчитываем формулу для каждого отсчета</a:t>
            </a:r>
          </a:p>
          <a:p>
            <a:pPr lvl="0"/>
            <a:r>
              <a:rPr lang="ru-RU" dirty="0"/>
              <a:t>Получается 2 и 3 отсчеты отвергают прямую гипотезу, а значит, являются </a:t>
            </a:r>
            <a:r>
              <a:rPr lang="ru-RU" b="1" dirty="0"/>
              <a:t>аномальными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Пример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45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/>
        </p:nvGraphicFramePr>
        <p:xfrm>
          <a:off x="1691680" y="4293096"/>
          <a:ext cx="1224142" cy="360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47700" imgH="190500" progId="Equation.DSMT4">
                  <p:embed/>
                </p:oleObj>
              </mc:Choice>
              <mc:Fallback>
                <p:oleObj name="Equation" r:id="rId2" imgW="647700" imgH="190500" progId="Equation.DSMT4">
                  <p:embed/>
                  <p:pic>
                    <p:nvPicPr>
                      <p:cNvPr id="18" name="Объект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4293096"/>
                        <a:ext cx="1224142" cy="3600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18F7D43-2186-41E3-BEF4-315040A6F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2683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680520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Проверка на </a:t>
            </a:r>
            <a:r>
              <a:rPr lang="ru-RU" b="1" dirty="0"/>
              <a:t>наличие неслучайной составляющей</a:t>
            </a:r>
            <a:r>
              <a:rPr lang="ru-RU" dirty="0"/>
              <a:t> во временном ряде</a:t>
            </a:r>
          </a:p>
          <a:p>
            <a:pPr lvl="0"/>
            <a:r>
              <a:rPr lang="ru-RU" dirty="0"/>
              <a:t>Пусть у случайной составляющей </a:t>
            </a:r>
            <a:r>
              <a:rPr lang="ru-RU" b="1" dirty="0"/>
              <a:t>мат. ожидание постоянно</a:t>
            </a:r>
            <a:r>
              <a:rPr lang="ru-RU" dirty="0"/>
              <a:t> (нет трендов)</a:t>
            </a:r>
          </a:p>
          <a:p>
            <a:pPr lvl="0"/>
            <a:r>
              <a:rPr lang="ru-RU" dirty="0"/>
              <a:t>Прямая гипотеза:</a:t>
            </a:r>
          </a:p>
          <a:p>
            <a:pPr lvl="0"/>
            <a:endParaRPr lang="ru-RU" dirty="0"/>
          </a:p>
          <a:p>
            <a:pPr lvl="0"/>
            <a:r>
              <a:rPr lang="ru-RU" dirty="0"/>
              <a:t>Альтернативная гипотеза:</a:t>
            </a:r>
          </a:p>
          <a:p>
            <a:pPr lv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Критерий Стьюдента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46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2483768" y="4725144"/>
          <a:ext cx="3202496" cy="645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20227" imgH="266584" progId="Equation.DSMT4">
                  <p:embed/>
                </p:oleObj>
              </mc:Choice>
              <mc:Fallback>
                <p:oleObj name="Equation" r:id="rId2" imgW="1320227" imgH="266584" progId="Equation.DSMT4">
                  <p:embed/>
                  <p:pic>
                    <p:nvPicPr>
                      <p:cNvPr id="11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4725144"/>
                        <a:ext cx="3202496" cy="6451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2483768" y="5949280"/>
          <a:ext cx="3170924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07532" imgH="266584" progId="Equation.DSMT4">
                  <p:embed/>
                </p:oleObj>
              </mc:Choice>
              <mc:Fallback>
                <p:oleObj name="Equation" r:id="rId4" imgW="1307532" imgH="266584" progId="Equation.DSMT4">
                  <p:embed/>
                  <p:pic>
                    <p:nvPicPr>
                      <p:cNvPr id="14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5949280"/>
                        <a:ext cx="3170924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12BEA6C-57B9-4116-8B5E-2D8552211A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7807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680520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Разобьем исходный ВР на </a:t>
            </a:r>
            <a:r>
              <a:rPr lang="ru-RU" b="1" dirty="0"/>
              <a:t>две</a:t>
            </a:r>
            <a:r>
              <a:rPr lang="ru-RU" dirty="0"/>
              <a:t> примерно равные по числу отсчетов выборки</a:t>
            </a:r>
          </a:p>
          <a:p>
            <a:pPr lvl="0"/>
            <a:endParaRPr lang="ru-RU" dirty="0"/>
          </a:p>
          <a:p>
            <a:pPr lvl="0"/>
            <a:r>
              <a:rPr lang="ru-RU" dirty="0"/>
              <a:t>Рассчитаем на их основе критерий Стьюдента:</a:t>
            </a:r>
          </a:p>
          <a:p>
            <a:pPr lv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Критерий Стьюдента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47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/>
        </p:nvGraphicFramePr>
        <p:xfrm>
          <a:off x="971600" y="2996952"/>
          <a:ext cx="2569143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53643" imgH="266584" progId="Equation.DSMT4">
                  <p:embed/>
                </p:oleObj>
              </mc:Choice>
              <mc:Fallback>
                <p:oleObj name="Equation" r:id="rId2" imgW="1053643" imgH="266584" progId="Equation.DSMT4">
                  <p:embed/>
                  <p:pic>
                    <p:nvPicPr>
                      <p:cNvPr id="16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996952"/>
                        <a:ext cx="2569143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/>
        </p:nvGraphicFramePr>
        <p:xfrm>
          <a:off x="4067944" y="2996952"/>
          <a:ext cx="3865286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86811" imgH="266584" progId="Equation.DSMT4">
                  <p:embed/>
                </p:oleObj>
              </mc:Choice>
              <mc:Fallback>
                <p:oleObj name="Equation" r:id="rId4" imgW="1586811" imgH="266584" progId="Equation.DSMT4">
                  <p:embed/>
                  <p:pic>
                    <p:nvPicPr>
                      <p:cNvPr id="18" name="Объект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2996952"/>
                        <a:ext cx="3865286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0" name="Объект 19"/>
          <p:cNvGraphicFramePr>
            <a:graphicFrameLocks noChangeAspect="1"/>
          </p:cNvGraphicFramePr>
          <p:nvPr/>
        </p:nvGraphicFramePr>
        <p:xfrm>
          <a:off x="539552" y="4869160"/>
          <a:ext cx="8242666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73500" imgH="609600" progId="Equation.DSMT4">
                  <p:embed/>
                </p:oleObj>
              </mc:Choice>
              <mc:Fallback>
                <p:oleObj name="Equation" r:id="rId6" imgW="3873500" imgH="609600" progId="Equation.DSMT4">
                  <p:embed/>
                  <p:pic>
                    <p:nvPicPr>
                      <p:cNvPr id="20" name="Объект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869160"/>
                        <a:ext cx="8242666" cy="12961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E6230C5A-FE9C-4EDB-B222-AE650ACF39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2988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680520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Если </a:t>
            </a:r>
            <a:r>
              <a:rPr lang="ru-RU" b="1" dirty="0"/>
              <a:t>выполняется</a:t>
            </a:r>
          </a:p>
          <a:p>
            <a:pPr marL="0" lvl="0" indent="0">
              <a:buNone/>
            </a:pPr>
            <a:r>
              <a:rPr lang="ru-RU" dirty="0"/>
              <a:t>где                                    - значение функции распределения Стьюдента, то гипотеза о постоянстве мат. ожидания </a:t>
            </a:r>
            <a:r>
              <a:rPr lang="ru-RU" b="1" dirty="0"/>
              <a:t>отклоняется</a:t>
            </a:r>
            <a:r>
              <a:rPr lang="ru-RU" dirty="0"/>
              <a:t> с уровнем значимости </a:t>
            </a:r>
            <a:r>
              <a:rPr lang="el-GR" dirty="0"/>
              <a:t>α</a:t>
            </a:r>
            <a:endParaRPr lang="ru-RU" dirty="0"/>
          </a:p>
          <a:p>
            <a:pPr lvl="0"/>
            <a:r>
              <a:rPr lang="ru-RU" dirty="0"/>
              <a:t>Это значит, что в ВР есть неслучайная составляющая – тренд, сезоны, циклы…</a:t>
            </a:r>
          </a:p>
          <a:p>
            <a:pPr lv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Критерий Стьюдента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48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4139952" y="2060848"/>
          <a:ext cx="4011874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53396" imgH="266584" progId="Equation.DSMT4">
                  <p:embed/>
                </p:oleObj>
              </mc:Choice>
              <mc:Fallback>
                <p:oleObj name="Equation" r:id="rId2" imgW="1853396" imgH="266584" progId="Equation.DSMT4">
                  <p:embed/>
                  <p:pic>
                    <p:nvPicPr>
                      <p:cNvPr id="14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2060848"/>
                        <a:ext cx="4011874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2" name="Объект 21"/>
          <p:cNvGraphicFramePr>
            <a:graphicFrameLocks noChangeAspect="1"/>
          </p:cNvGraphicFramePr>
          <p:nvPr/>
        </p:nvGraphicFramePr>
        <p:xfrm>
          <a:off x="1187624" y="2636912"/>
          <a:ext cx="3147778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59866" imgH="266584" progId="Equation.DSMT4">
                  <p:embed/>
                </p:oleObj>
              </mc:Choice>
              <mc:Fallback>
                <p:oleObj name="Equation" r:id="rId4" imgW="1459866" imgH="266584" progId="Equation.DSMT4">
                  <p:embed/>
                  <p:pic>
                    <p:nvPicPr>
                      <p:cNvPr id="22" name="Объект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636912"/>
                        <a:ext cx="3147778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266AC32C-454D-4653-96F9-6805552816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0239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680520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если значение </a:t>
            </a:r>
            <a:r>
              <a:rPr lang="ru-RU" b="1" dirty="0"/>
              <a:t>p-</a:t>
            </a:r>
            <a:r>
              <a:rPr lang="ru-RU" b="1" dirty="0" err="1"/>
              <a:t>value</a:t>
            </a:r>
            <a:r>
              <a:rPr lang="ru-RU" dirty="0"/>
              <a:t> стремится к 0, то нулевая гипотеза отклоняется. </a:t>
            </a:r>
            <a:endParaRPr lang="en-US" dirty="0"/>
          </a:p>
          <a:p>
            <a:pPr lvl="0"/>
            <a:r>
              <a:rPr lang="ru-RU" dirty="0"/>
              <a:t>Если значение</a:t>
            </a:r>
            <a:r>
              <a:rPr lang="en-US" dirty="0"/>
              <a:t> </a:t>
            </a:r>
            <a:r>
              <a:rPr lang="ru-RU" b="1" dirty="0"/>
              <a:t>p-</a:t>
            </a:r>
            <a:r>
              <a:rPr lang="ru-RU" b="1" dirty="0" err="1"/>
              <a:t>value</a:t>
            </a:r>
            <a:r>
              <a:rPr lang="ru-RU" dirty="0"/>
              <a:t> стремится к 1, то нулевая гипотеза принимается. </a:t>
            </a:r>
            <a:endParaRPr lang="en-US" dirty="0"/>
          </a:p>
          <a:p>
            <a:pPr lvl="0"/>
            <a:r>
              <a:rPr lang="ru-RU" dirty="0"/>
              <a:t>При граничном значении </a:t>
            </a:r>
            <a:r>
              <a:rPr lang="ru-RU" b="1" dirty="0"/>
              <a:t>p-</a:t>
            </a:r>
            <a:r>
              <a:rPr lang="ru-RU" b="1" dirty="0" err="1"/>
              <a:t>value</a:t>
            </a:r>
            <a:r>
              <a:rPr lang="ru-RU" dirty="0"/>
              <a:t> ответ является неоднозначным.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p-value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49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266AC32C-454D-4653-96F9-680555281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053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4" t="3745" r="8177" b="3050"/>
          <a:stretch/>
        </p:blipFill>
        <p:spPr bwMode="auto">
          <a:xfrm>
            <a:off x="-4232" y="975369"/>
            <a:ext cx="9019713" cy="535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6F51C3D-905A-4B9C-80B5-22D347EAF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9034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50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266AC32C-454D-4653-96F9-680555281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84589E6-44AD-4EAA-9521-CF2CAFA1C8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40"/>
          <a:stretch/>
        </p:blipFill>
        <p:spPr>
          <a:xfrm>
            <a:off x="539552" y="620691"/>
            <a:ext cx="5685720" cy="155887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35FD0C2-A694-4DC3-9E5A-E1B8C4EE2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2353965"/>
            <a:ext cx="8423258" cy="135117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17F9F36-333B-4AE2-9F68-B615B3905D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121" y="3933056"/>
            <a:ext cx="8183758" cy="165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0506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51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266AC32C-454D-4653-96F9-680555281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0753D59-DB8A-4DB3-A7DB-110A34001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3068960"/>
            <a:ext cx="8728765" cy="1405976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360E030-1E58-4EF7-B361-9980AFE6F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712" y="1594617"/>
            <a:ext cx="8496576" cy="143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2694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52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266AC32C-454D-4653-96F9-680555281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E26B0E-84FE-446B-BBD8-DC0596222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67" y="2355204"/>
            <a:ext cx="8495466" cy="144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2810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680520"/>
          </a:xfrm>
        </p:spPr>
        <p:txBody>
          <a:bodyPr>
            <a:normAutofit/>
          </a:bodyPr>
          <a:lstStyle/>
          <a:p>
            <a:pPr lvl="0"/>
            <a:r>
              <a:rPr lang="ru-RU" b="1" dirty="0"/>
              <a:t>Важное условие критерия</a:t>
            </a:r>
            <a:r>
              <a:rPr lang="ru-RU" dirty="0"/>
              <a:t>:</a:t>
            </a:r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r>
              <a:rPr lang="ru-RU" i="1" dirty="0"/>
              <a:t>Как нам установить этот факт</a:t>
            </a:r>
            <a:r>
              <a:rPr lang="ru-RU" dirty="0"/>
              <a:t>?</a:t>
            </a:r>
          </a:p>
          <a:p>
            <a:pPr lvl="0"/>
            <a:r>
              <a:rPr lang="ru-RU" dirty="0"/>
              <a:t>Конечно же выдвинуть это равенство в качестве гипотезы и использовать статистический критерий для ее принятия или принятия альтернативной гипотезы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Критерий Стьюдента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53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/>
        </p:nvGraphicFramePr>
        <p:xfrm>
          <a:off x="2987824" y="2636912"/>
          <a:ext cx="3363803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40948" imgH="266584" progId="Equation.DSMT4">
                  <p:embed/>
                </p:oleObj>
              </mc:Choice>
              <mc:Fallback>
                <p:oleObj name="Equation" r:id="rId2" imgW="1040948" imgH="266584" progId="Equation.DSMT4">
                  <p:embed/>
                  <p:pic>
                    <p:nvPicPr>
                      <p:cNvPr id="18" name="Объект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2636912"/>
                        <a:ext cx="3363803" cy="8640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2AAAD29D-6DA5-4D03-80C5-4516BC70E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008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680520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Проверка на то, что </a:t>
            </a:r>
            <a:r>
              <a:rPr lang="ru-RU" b="1" dirty="0"/>
              <a:t>обе части ряда имеют одинаковые дисперсии</a:t>
            </a:r>
          </a:p>
          <a:p>
            <a:pPr lvl="0"/>
            <a:r>
              <a:rPr lang="ru-RU" dirty="0"/>
              <a:t>Эти две выборки есть частные выборки </a:t>
            </a:r>
            <a:r>
              <a:rPr lang="ru-RU" b="1" dirty="0"/>
              <a:t>одной и той же </a:t>
            </a:r>
            <a:r>
              <a:rPr lang="ru-RU" dirty="0"/>
              <a:t>случайной величины</a:t>
            </a:r>
          </a:p>
          <a:p>
            <a:pPr lvl="0"/>
            <a:r>
              <a:rPr lang="ru-RU" dirty="0"/>
              <a:t>Прямая гипотеза:</a:t>
            </a:r>
          </a:p>
          <a:p>
            <a:pPr lvl="0"/>
            <a:endParaRPr lang="ru-RU" dirty="0"/>
          </a:p>
          <a:p>
            <a:pPr lvl="0"/>
            <a:r>
              <a:rPr lang="ru-RU" dirty="0"/>
              <a:t>Альтернативная гипотеза:</a:t>
            </a:r>
          </a:p>
          <a:p>
            <a:pPr lv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Критерий Фишера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54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/>
        </p:nvGraphicFramePr>
        <p:xfrm>
          <a:off x="3203848" y="4725144"/>
          <a:ext cx="2900894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45616" imgH="266584" progId="Equation.DSMT4">
                  <p:embed/>
                </p:oleObj>
              </mc:Choice>
              <mc:Fallback>
                <p:oleObj name="Equation" r:id="rId2" imgW="1345616" imgH="266584" progId="Equation.DSMT4">
                  <p:embed/>
                  <p:pic>
                    <p:nvPicPr>
                      <p:cNvPr id="16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4725144"/>
                        <a:ext cx="2900894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/>
        </p:nvGraphicFramePr>
        <p:xfrm>
          <a:off x="3134519" y="5949280"/>
          <a:ext cx="2874962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33440" imgH="266400" progId="Equation.DSMT4">
                  <p:embed/>
                </p:oleObj>
              </mc:Choice>
              <mc:Fallback>
                <p:oleObj name="Equation" r:id="rId4" imgW="1333440" imgH="266400" progId="Equation.DSMT4">
                  <p:embed/>
                  <p:pic>
                    <p:nvPicPr>
                      <p:cNvPr id="17" name="Объект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4519" y="5949280"/>
                        <a:ext cx="2874962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D22B7B9B-7779-4F4B-84F6-D2A5EE1D7C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0471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680520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Критерий Фишера:</a:t>
            </a:r>
          </a:p>
          <a:p>
            <a:pPr lvl="0"/>
            <a:endParaRPr lang="ru-RU" dirty="0"/>
          </a:p>
          <a:p>
            <a:pPr lvl="0"/>
            <a:r>
              <a:rPr lang="ru-RU" dirty="0"/>
              <a:t>Если неравенство ниже </a:t>
            </a:r>
            <a:r>
              <a:rPr lang="ru-RU" b="1" dirty="0"/>
              <a:t>не выполняется</a:t>
            </a:r>
            <a:r>
              <a:rPr lang="ru-RU" dirty="0"/>
              <a:t>,</a:t>
            </a:r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marL="0" lvl="0" indent="0">
              <a:buNone/>
            </a:pPr>
            <a:r>
              <a:rPr lang="ru-RU" dirty="0"/>
              <a:t>то гипотеза о постоянстве дисперсии </a:t>
            </a:r>
            <a:r>
              <a:rPr lang="ru-RU" b="1" dirty="0"/>
              <a:t>отвергается</a:t>
            </a:r>
            <a:r>
              <a:rPr lang="ru-RU" dirty="0"/>
              <a:t> с уровнем значимости </a:t>
            </a:r>
            <a:r>
              <a:rPr lang="el-GR" dirty="0"/>
              <a:t>α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Критерий Фишера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55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4355976" y="2060848"/>
          <a:ext cx="3038480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20227" imgH="533169" progId="Equation.DSMT4">
                  <p:embed/>
                </p:oleObj>
              </mc:Choice>
              <mc:Fallback>
                <p:oleObj name="Equation" r:id="rId2" imgW="1320227" imgH="533169" progId="Equation.DSMT4">
                  <p:embed/>
                  <p:pic>
                    <p:nvPicPr>
                      <p:cNvPr id="14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2060848"/>
                        <a:ext cx="3038480" cy="12241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9" name="Объект 18"/>
          <p:cNvGraphicFramePr>
            <a:graphicFrameLocks noChangeAspect="1"/>
          </p:cNvGraphicFramePr>
          <p:nvPr/>
        </p:nvGraphicFramePr>
        <p:xfrm>
          <a:off x="2267744" y="3933056"/>
          <a:ext cx="4999646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35200" imgH="419100" progId="Equation.DSMT4">
                  <p:embed/>
                </p:oleObj>
              </mc:Choice>
              <mc:Fallback>
                <p:oleObj name="Equation" r:id="rId4" imgW="2235200" imgH="419100" progId="Equation.DSMT4">
                  <p:embed/>
                  <p:pic>
                    <p:nvPicPr>
                      <p:cNvPr id="19" name="Объект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3933056"/>
                        <a:ext cx="4999646" cy="9361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A840A99F-C8B6-41B2-9B64-DC857FE833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2321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56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A840A99F-C8B6-41B2-9B64-DC857FE83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C28635B-3922-4E98-98AF-1E05FC4F7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548680"/>
            <a:ext cx="6453315" cy="1271722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94B02644-2404-4022-94CC-E92176E5D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42" y="1916832"/>
            <a:ext cx="6525725" cy="1440160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E353E6B0-60EA-414C-9B22-BF86DB07FF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36" y="3933056"/>
            <a:ext cx="8160907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7797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5040560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Из исходного ряда создадим новый </a:t>
            </a:r>
            <a:r>
              <a:rPr lang="ru-RU" i="1" dirty="0"/>
              <a:t>вариационный ряд</a:t>
            </a:r>
            <a:r>
              <a:rPr lang="ru-RU" dirty="0"/>
              <a:t>, упорядоченный в порядке возрастания</a:t>
            </a:r>
          </a:p>
          <a:p>
            <a:pPr lvl="0"/>
            <a:endParaRPr lang="ru-RU" dirty="0"/>
          </a:p>
          <a:p>
            <a:pPr lvl="0"/>
            <a:r>
              <a:rPr lang="ru-RU" dirty="0"/>
              <a:t>Определим </a:t>
            </a:r>
            <a:r>
              <a:rPr lang="ru-RU" b="1" dirty="0"/>
              <a:t>выборочную медиану </a:t>
            </a:r>
            <a:r>
              <a:rPr lang="ru-RU" dirty="0"/>
              <a:t>ряда:</a:t>
            </a:r>
          </a:p>
          <a:p>
            <a:pPr lvl="0"/>
            <a:endParaRPr lang="ru-RU" dirty="0"/>
          </a:p>
          <a:p>
            <a:pPr lv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31109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Критерий серий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57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2771800" y="3140968"/>
          <a:ext cx="4297252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65300" imgH="292100" progId="Equation.DSMT4">
                  <p:embed/>
                </p:oleObj>
              </mc:Choice>
              <mc:Fallback>
                <p:oleObj name="Equation" r:id="rId2" imgW="1765300" imgH="292100" progId="Equation.DSMT4">
                  <p:embed/>
                  <p:pic>
                    <p:nvPicPr>
                      <p:cNvPr id="14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3140968"/>
                        <a:ext cx="4297252" cy="7200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9" name="Объект 18"/>
          <p:cNvGraphicFramePr>
            <a:graphicFrameLocks noChangeAspect="1"/>
          </p:cNvGraphicFramePr>
          <p:nvPr/>
        </p:nvGraphicFramePr>
        <p:xfrm>
          <a:off x="1255170" y="4365104"/>
          <a:ext cx="6633659" cy="2160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02000" imgH="1079500" progId="Equation.DSMT4">
                  <p:embed/>
                </p:oleObj>
              </mc:Choice>
              <mc:Fallback>
                <p:oleObj name="Equation" r:id="rId4" imgW="3302000" imgH="1079500" progId="Equation.DSMT4">
                  <p:embed/>
                  <p:pic>
                    <p:nvPicPr>
                      <p:cNvPr id="19" name="Объект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5170" y="4365104"/>
                        <a:ext cx="6633659" cy="21602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34BEAA6C-2D10-4344-AFE5-203ED645AC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1358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824536"/>
          </a:xfrm>
        </p:spPr>
        <p:txBody>
          <a:bodyPr>
            <a:normAutofit lnSpcReduction="10000"/>
          </a:bodyPr>
          <a:lstStyle/>
          <a:p>
            <a:pPr lvl="0"/>
            <a:r>
              <a:rPr lang="ru-RU" dirty="0"/>
              <a:t>Формируем на его основе серию «+» и «–»</a:t>
            </a:r>
          </a:p>
          <a:p>
            <a:pPr lvl="0"/>
            <a:r>
              <a:rPr lang="ru-RU" dirty="0"/>
              <a:t>«+», если</a:t>
            </a:r>
          </a:p>
          <a:p>
            <a:pPr lvl="0"/>
            <a:r>
              <a:rPr lang="ru-RU" dirty="0"/>
              <a:t>«–», если</a:t>
            </a:r>
          </a:p>
          <a:p>
            <a:pPr lvl="0"/>
            <a:r>
              <a:rPr lang="ru-RU" dirty="0"/>
              <a:t>Если             , то такие точки не учитываются</a:t>
            </a:r>
          </a:p>
          <a:p>
            <a:pPr lvl="0"/>
            <a:r>
              <a:rPr lang="ru-RU" dirty="0"/>
              <a:t>Если исследуемый ряд состоит из </a:t>
            </a:r>
            <a:r>
              <a:rPr lang="ru-RU" b="1" dirty="0"/>
              <a:t>независимых наблюдений</a:t>
            </a:r>
            <a:r>
              <a:rPr lang="ru-RU" dirty="0"/>
              <a:t>, то чередование «+» и «–» будет </a:t>
            </a:r>
            <a:r>
              <a:rPr lang="ru-RU" b="1" dirty="0"/>
              <a:t>случайным</a:t>
            </a:r>
            <a:r>
              <a:rPr lang="ru-RU" dirty="0"/>
              <a:t>, то есть их будет примерно </a:t>
            </a:r>
            <a:r>
              <a:rPr lang="ru-RU" b="1" dirty="0"/>
              <a:t>одинаково по количеству</a:t>
            </a:r>
            <a:r>
              <a:rPr lang="ru-RU" dirty="0"/>
              <a:t>, и они будут </a:t>
            </a:r>
            <a:r>
              <a:rPr lang="ru-RU" b="1" dirty="0"/>
              <a:t>близки по размеру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Критерий серий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58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/>
        </p:nvGraphicFramePr>
        <p:xfrm>
          <a:off x="2771800" y="2420888"/>
          <a:ext cx="1123325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22030" imgH="241195" progId="Equation.DSMT4">
                  <p:embed/>
                </p:oleObj>
              </mc:Choice>
              <mc:Fallback>
                <p:oleObj name="Equation" r:id="rId2" imgW="622030" imgH="241195" progId="Equation.DSMT4">
                  <p:embed/>
                  <p:pic>
                    <p:nvPicPr>
                      <p:cNvPr id="17" name="Объект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2420888"/>
                        <a:ext cx="1123325" cy="432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1" name="Объект 20"/>
          <p:cNvGraphicFramePr>
            <a:graphicFrameLocks noChangeAspect="1"/>
          </p:cNvGraphicFramePr>
          <p:nvPr/>
        </p:nvGraphicFramePr>
        <p:xfrm>
          <a:off x="2771800" y="2996952"/>
          <a:ext cx="1123325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22030" imgH="241195" progId="Equation.DSMT4">
                  <p:embed/>
                </p:oleObj>
              </mc:Choice>
              <mc:Fallback>
                <p:oleObj name="Equation" r:id="rId4" imgW="622030" imgH="241195" progId="Equation.DSMT4">
                  <p:embed/>
                  <p:pic>
                    <p:nvPicPr>
                      <p:cNvPr id="21" name="Объект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2996952"/>
                        <a:ext cx="1123325" cy="432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3" name="Объект 22"/>
          <p:cNvGraphicFramePr>
            <a:graphicFrameLocks noChangeAspect="1"/>
          </p:cNvGraphicFramePr>
          <p:nvPr/>
        </p:nvGraphicFramePr>
        <p:xfrm>
          <a:off x="1763688" y="3501008"/>
          <a:ext cx="1123325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22030" imgH="241195" progId="Equation.DSMT4">
                  <p:embed/>
                </p:oleObj>
              </mc:Choice>
              <mc:Fallback>
                <p:oleObj name="Equation" r:id="rId6" imgW="622030" imgH="241195" progId="Equation.DSMT4">
                  <p:embed/>
                  <p:pic>
                    <p:nvPicPr>
                      <p:cNvPr id="23" name="Объект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3501008"/>
                        <a:ext cx="1123325" cy="432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5" name="Объект 24"/>
          <p:cNvGraphicFramePr>
            <a:graphicFrameLocks noChangeAspect="1"/>
          </p:cNvGraphicFramePr>
          <p:nvPr/>
        </p:nvGraphicFramePr>
        <p:xfrm>
          <a:off x="8460432" y="5373216"/>
          <a:ext cx="360040" cy="384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9639" imgH="152334" progId="Equation.DSMT4">
                  <p:embed/>
                </p:oleObj>
              </mc:Choice>
              <mc:Fallback>
                <p:oleObj name="Equation" r:id="rId8" imgW="139639" imgH="152334" progId="Equation.DSMT4">
                  <p:embed/>
                  <p:pic>
                    <p:nvPicPr>
                      <p:cNvPr id="25" name="Объект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0432" y="5373216"/>
                        <a:ext cx="360040" cy="3840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7" name="Объект 26"/>
          <p:cNvGraphicFramePr>
            <a:graphicFrameLocks noChangeAspect="1"/>
          </p:cNvGraphicFramePr>
          <p:nvPr/>
        </p:nvGraphicFramePr>
        <p:xfrm>
          <a:off x="6444208" y="5805264"/>
          <a:ext cx="373541" cy="459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6835" imgH="152202" progId="Equation.DSMT4">
                  <p:embed/>
                </p:oleObj>
              </mc:Choice>
              <mc:Fallback>
                <p:oleObj name="Equation" r:id="rId10" imgW="126835" imgH="152202" progId="Equation.DSMT4">
                  <p:embed/>
                  <p:pic>
                    <p:nvPicPr>
                      <p:cNvPr id="27" name="Объект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08" y="5805264"/>
                        <a:ext cx="373541" cy="4597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FE20786A-513E-42EB-A39D-5CE074A6915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1193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96544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Если хотя бы одно из неравенств нарушается</a:t>
            </a:r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marL="0" indent="0">
              <a:buNone/>
            </a:pPr>
            <a:r>
              <a:rPr lang="ru-RU" dirty="0"/>
              <a:t>то гипотеза                             о неизменности среднего значения ВР </a:t>
            </a:r>
            <a:r>
              <a:rPr lang="ru-RU" b="1" dirty="0"/>
              <a:t>отвергается</a:t>
            </a:r>
            <a:endParaRPr lang="ru-RU" dirty="0"/>
          </a:p>
          <a:p>
            <a:pPr lvl="0"/>
            <a:r>
              <a:rPr lang="ru-RU" dirty="0"/>
              <a:t>Это означает принятие </a:t>
            </a:r>
            <a:r>
              <a:rPr lang="ru-RU" b="1" dirty="0"/>
              <a:t>альтернативной гипотезы</a:t>
            </a:r>
            <a:r>
              <a:rPr lang="ru-RU" dirty="0"/>
              <a:t>, что в ВР есть </a:t>
            </a:r>
            <a:r>
              <a:rPr lang="ru-RU" b="1" dirty="0"/>
              <a:t>неслучайная</a:t>
            </a:r>
            <a:r>
              <a:rPr lang="ru-RU" dirty="0"/>
              <a:t> составляющая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Критерий серий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59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9" name="Объект 18"/>
          <p:cNvGraphicFramePr>
            <a:graphicFrameLocks noChangeAspect="1"/>
          </p:cNvGraphicFramePr>
          <p:nvPr/>
        </p:nvGraphicFramePr>
        <p:xfrm>
          <a:off x="3132287" y="2348880"/>
          <a:ext cx="4770783" cy="151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33600" imgH="673100" progId="Equation.DSMT4">
                  <p:embed/>
                </p:oleObj>
              </mc:Choice>
              <mc:Fallback>
                <p:oleObj name="Equation" r:id="rId2" imgW="2133600" imgH="673100" progId="Equation.DSMT4">
                  <p:embed/>
                  <p:pic>
                    <p:nvPicPr>
                      <p:cNvPr id="19" name="Объект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287" y="2348880"/>
                        <a:ext cx="4770783" cy="15121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5" name="Объект 24"/>
          <p:cNvGraphicFramePr>
            <a:graphicFrameLocks noChangeAspect="1"/>
          </p:cNvGraphicFramePr>
          <p:nvPr/>
        </p:nvGraphicFramePr>
        <p:xfrm>
          <a:off x="2627784" y="4077072"/>
          <a:ext cx="2502278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20227" imgH="266584" progId="Equation.DSMT4">
                  <p:embed/>
                </p:oleObj>
              </mc:Choice>
              <mc:Fallback>
                <p:oleObj name="Equation" r:id="rId4" imgW="1320227" imgH="266584" progId="Equation.DSMT4">
                  <p:embed/>
                  <p:pic>
                    <p:nvPicPr>
                      <p:cNvPr id="25" name="Объект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4077072"/>
                        <a:ext cx="2502278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DF9C357B-1820-4A64-A23E-51EBFF67BF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166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6F51C3D-905A-4B9C-80B5-22D347EAF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E487171-6683-44EC-AA6E-CA6CC07D9C59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1" t="2646" r="7401" b="1851"/>
          <a:stretch/>
        </p:blipFill>
        <p:spPr bwMode="auto">
          <a:xfrm>
            <a:off x="251520" y="1320875"/>
            <a:ext cx="8064896" cy="54006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425619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708920"/>
            <a:ext cx="7772400" cy="1944216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Часть 6. Проверка временного ряда на стационарность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60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8E0B9E1-D750-45E0-B32A-189569D07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6430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536504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Точное теоретическое определение стационарности в узком и широком смысле </a:t>
            </a:r>
            <a:r>
              <a:rPr lang="ru-RU" b="1" dirty="0"/>
              <a:t>не применимо </a:t>
            </a:r>
            <a:r>
              <a:rPr lang="ru-RU" dirty="0"/>
              <a:t>на практике</a:t>
            </a:r>
          </a:p>
          <a:p>
            <a:pPr lvl="0"/>
            <a:r>
              <a:rPr lang="ru-RU" dirty="0"/>
              <a:t>Выдвигаем гипотезу о независимости от времени </a:t>
            </a:r>
            <a:r>
              <a:rPr lang="ru-RU" b="1" dirty="0"/>
              <a:t>мат. ожидания </a:t>
            </a:r>
            <a:r>
              <a:rPr lang="ru-RU" dirty="0"/>
              <a:t>и </a:t>
            </a:r>
            <a:r>
              <a:rPr lang="ru-RU" b="1" dirty="0"/>
              <a:t>дисперсии </a:t>
            </a:r>
            <a:r>
              <a:rPr lang="ru-RU" dirty="0"/>
              <a:t>(стационарность в широком смысле)</a:t>
            </a:r>
          </a:p>
          <a:p>
            <a:pPr lvl="0"/>
            <a:r>
              <a:rPr lang="ru-RU" dirty="0"/>
              <a:t>Это означает их </a:t>
            </a:r>
            <a:r>
              <a:rPr lang="ru-RU" b="1" dirty="0"/>
              <a:t>равенство</a:t>
            </a:r>
            <a:r>
              <a:rPr lang="ru-RU" dirty="0"/>
              <a:t> на всех отрезках исходной выборки ВР</a:t>
            </a:r>
          </a:p>
          <a:p>
            <a:pPr lvl="0"/>
            <a:endParaRPr lang="ru-RU" dirty="0"/>
          </a:p>
          <a:p>
            <a:pPr lv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Стационарность ВР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61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2DE9E24B-07CB-40F3-AA3A-FDF5335EF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2038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323528" y="2132856"/>
            <a:ext cx="8363272" cy="4536504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Разбиваем на равные отрезки исходный ряд</a:t>
            </a:r>
          </a:p>
          <a:p>
            <a:pPr lvl="0"/>
            <a:r>
              <a:rPr lang="ru-RU" dirty="0"/>
              <a:t>Попарно проверяем их критериями Фишера и Стьюдента</a:t>
            </a:r>
          </a:p>
          <a:p>
            <a:pPr lvl="0"/>
            <a:r>
              <a:rPr lang="ru-RU" dirty="0"/>
              <a:t>Если хотя бы один не выполнен </a:t>
            </a:r>
          </a:p>
          <a:p>
            <a:pPr marL="0" lvl="0" indent="0">
              <a:buNone/>
            </a:pPr>
            <a:r>
              <a:rPr lang="ru-RU" dirty="0"/>
              <a:t>			– </a:t>
            </a:r>
            <a:r>
              <a:rPr lang="ru-RU" b="1" dirty="0"/>
              <a:t>ряд не стационарен</a:t>
            </a:r>
            <a:endParaRPr lang="ru-RU" dirty="0"/>
          </a:p>
          <a:p>
            <a:pPr lvl="0"/>
            <a:r>
              <a:rPr lang="ru-RU" dirty="0"/>
              <a:t>Метод </a:t>
            </a:r>
            <a:r>
              <a:rPr lang="ru-RU" b="1" dirty="0"/>
              <a:t>плохо обусловлен</a:t>
            </a:r>
            <a:r>
              <a:rPr lang="ru-RU" dirty="0"/>
              <a:t>, так как опирается на базис </a:t>
            </a:r>
            <a:r>
              <a:rPr lang="ru-RU" b="1" dirty="0"/>
              <a:t>нормального распределения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Стационарность ВР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62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0593272-A299-4102-A04E-A840DCE32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8285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824536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Тест </a:t>
            </a:r>
            <a:r>
              <a:rPr lang="ru-RU" b="1" dirty="0"/>
              <a:t>Квятковских-</a:t>
            </a:r>
            <a:r>
              <a:rPr lang="ru-RU" b="1" dirty="0" err="1"/>
              <a:t>Филлипса</a:t>
            </a:r>
            <a:r>
              <a:rPr lang="ru-RU" b="1" dirty="0"/>
              <a:t>-Шмидта-Шина</a:t>
            </a:r>
          </a:p>
          <a:p>
            <a:pPr lvl="0"/>
            <a:r>
              <a:rPr lang="ru-RU" dirty="0"/>
              <a:t>Пусть ВР имеет модель</a:t>
            </a:r>
          </a:p>
          <a:p>
            <a:pPr lvl="0"/>
            <a:r>
              <a:rPr lang="ru-RU" dirty="0"/>
              <a:t>Тогда </a:t>
            </a:r>
            <a:r>
              <a:rPr lang="ru-RU" b="1" dirty="0"/>
              <a:t>прямая </a:t>
            </a:r>
            <a:r>
              <a:rPr lang="ru-RU" dirty="0"/>
              <a:t>гипотеза:</a:t>
            </a:r>
          </a:p>
          <a:p>
            <a:pPr marL="0" lvl="0" indent="0">
              <a:buNone/>
            </a:pPr>
            <a:r>
              <a:rPr lang="ru-RU" dirty="0"/>
              <a:t>ВР является </a:t>
            </a:r>
            <a:r>
              <a:rPr lang="ru-RU" i="1" dirty="0"/>
              <a:t>стационарным</a:t>
            </a:r>
            <a:r>
              <a:rPr lang="ru-RU" dirty="0"/>
              <a:t> и </a:t>
            </a:r>
          </a:p>
          <a:p>
            <a:pPr lvl="0"/>
            <a:r>
              <a:rPr lang="ru-RU" b="1" dirty="0"/>
              <a:t>Альтернативная </a:t>
            </a:r>
            <a:r>
              <a:rPr lang="ru-RU" dirty="0"/>
              <a:t>гипотеза:</a:t>
            </a:r>
          </a:p>
          <a:p>
            <a:pPr marL="0" lvl="0" indent="0">
              <a:buNone/>
            </a:pPr>
            <a:r>
              <a:rPr lang="ru-RU" dirty="0"/>
              <a:t>ВР является </a:t>
            </a:r>
            <a:r>
              <a:rPr lang="ru-RU" i="1" dirty="0"/>
              <a:t>нестационарным</a:t>
            </a:r>
            <a:r>
              <a:rPr lang="ru-RU" dirty="0"/>
              <a:t> и 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KPSS-test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63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9" name="Объект 18"/>
          <p:cNvGraphicFramePr>
            <a:graphicFrameLocks noChangeAspect="1"/>
          </p:cNvGraphicFramePr>
          <p:nvPr/>
        </p:nvGraphicFramePr>
        <p:xfrm>
          <a:off x="5148064" y="2492896"/>
          <a:ext cx="3186355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88367" imgH="266584" progId="Equation.DSMT4">
                  <p:embed/>
                </p:oleObj>
              </mc:Choice>
              <mc:Fallback>
                <p:oleObj name="Equation" r:id="rId2" imgW="1688367" imgH="266584" progId="Equation.DSMT4">
                  <p:embed/>
                  <p:pic>
                    <p:nvPicPr>
                      <p:cNvPr id="19" name="Объект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2492896"/>
                        <a:ext cx="3186355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9" name="Объект 28"/>
          <p:cNvGraphicFramePr>
            <a:graphicFrameLocks noChangeAspect="1"/>
          </p:cNvGraphicFramePr>
          <p:nvPr/>
        </p:nvGraphicFramePr>
        <p:xfrm>
          <a:off x="5796136" y="3645024"/>
          <a:ext cx="936104" cy="55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95085" imgH="291973" progId="Equation.DSMT4">
                  <p:embed/>
                </p:oleObj>
              </mc:Choice>
              <mc:Fallback>
                <p:oleObj name="Equation" r:id="rId4" imgW="495085" imgH="291973" progId="Equation.DSMT4">
                  <p:embed/>
                  <p:pic>
                    <p:nvPicPr>
                      <p:cNvPr id="29" name="Объект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3645024"/>
                        <a:ext cx="936104" cy="5580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1" name="Объект 30"/>
          <p:cNvGraphicFramePr>
            <a:graphicFrameLocks noChangeAspect="1"/>
          </p:cNvGraphicFramePr>
          <p:nvPr/>
        </p:nvGraphicFramePr>
        <p:xfrm>
          <a:off x="6228184" y="4797152"/>
          <a:ext cx="1008112" cy="589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07780" imgH="291973" progId="Equation.DSMT4">
                  <p:embed/>
                </p:oleObj>
              </mc:Choice>
              <mc:Fallback>
                <p:oleObj name="Equation" r:id="rId6" imgW="507780" imgH="291973" progId="Equation.DSMT4">
                  <p:embed/>
                  <p:pic>
                    <p:nvPicPr>
                      <p:cNvPr id="31" name="Объект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184" y="4797152"/>
                        <a:ext cx="1008112" cy="5896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B19AA445-C689-43AB-8EA1-8E8349772F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42125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824536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Вычисляем критерий;</a:t>
            </a:r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r>
              <a:rPr lang="ru-RU" dirty="0"/>
              <a:t>Сравниваем с критическим значением;</a:t>
            </a:r>
          </a:p>
          <a:p>
            <a:pPr lvl="0"/>
            <a:r>
              <a:rPr lang="ru-RU" b="1" dirty="0"/>
              <a:t>Принимаем</a:t>
            </a:r>
            <a:r>
              <a:rPr lang="ru-RU" dirty="0"/>
              <a:t> или </a:t>
            </a:r>
            <a:r>
              <a:rPr lang="ru-RU" b="1" dirty="0"/>
              <a:t>отвергаем</a:t>
            </a:r>
            <a:r>
              <a:rPr lang="ru-RU" dirty="0"/>
              <a:t> нулевую гипотезу о стационарности ВР;</a:t>
            </a:r>
          </a:p>
          <a:p>
            <a:pPr lvl="0"/>
            <a:r>
              <a:rPr lang="ru-RU" dirty="0"/>
              <a:t>На практике </a:t>
            </a:r>
            <a:r>
              <a:rPr lang="en-US" dirty="0"/>
              <a:t>KPSS-test </a:t>
            </a:r>
            <a:r>
              <a:rPr lang="ru-RU" dirty="0"/>
              <a:t>сразу выдает ответ на вопрос о стационарности ВР.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KPSS-test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64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1" name="Объект 20"/>
          <p:cNvGraphicFramePr>
            <a:graphicFrameLocks noChangeAspect="1"/>
          </p:cNvGraphicFramePr>
          <p:nvPr/>
        </p:nvGraphicFramePr>
        <p:xfrm>
          <a:off x="2915816" y="2348880"/>
          <a:ext cx="3523460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90700" imgH="698500" progId="Equation.DSMT4">
                  <p:embed/>
                </p:oleObj>
              </mc:Choice>
              <mc:Fallback>
                <p:oleObj name="Equation" r:id="rId2" imgW="1790700" imgH="698500" progId="Equation.DSMT4">
                  <p:embed/>
                  <p:pic>
                    <p:nvPicPr>
                      <p:cNvPr id="21" name="Объект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2348880"/>
                        <a:ext cx="3523460" cy="13681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878D59DB-472D-452C-A246-9EE05F4B3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2463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9654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Основа этого критерия:</a:t>
            </a:r>
          </a:p>
          <a:p>
            <a:pPr lvl="0"/>
            <a:r>
              <a:rPr lang="ru-RU" dirty="0"/>
              <a:t>Подмножество </a:t>
            </a:r>
            <a:r>
              <a:rPr lang="ru-RU" i="1" dirty="0"/>
              <a:t>тренд-стационарных</a:t>
            </a:r>
            <a:r>
              <a:rPr lang="ru-RU" dirty="0"/>
              <a:t> и </a:t>
            </a:r>
            <a:r>
              <a:rPr lang="ru-RU" i="1" dirty="0"/>
              <a:t>разностно-стационарных</a:t>
            </a:r>
            <a:r>
              <a:rPr lang="ru-RU" dirty="0"/>
              <a:t> рядов</a:t>
            </a:r>
          </a:p>
          <a:p>
            <a:pPr lvl="0"/>
            <a:r>
              <a:rPr lang="ru-RU" dirty="0"/>
              <a:t>Единичные корни характеристического полинома АРПСС моделей</a:t>
            </a:r>
          </a:p>
          <a:p>
            <a:pPr lvl="0"/>
            <a:r>
              <a:rPr lang="ru-RU" dirty="0"/>
              <a:t>Если все корни </a:t>
            </a:r>
            <a:r>
              <a:rPr lang="ru-RU" b="1" dirty="0"/>
              <a:t>вне</a:t>
            </a:r>
            <a:r>
              <a:rPr lang="ru-RU" dirty="0"/>
              <a:t> единичного круга – процесс </a:t>
            </a:r>
            <a:r>
              <a:rPr lang="ru-RU" b="1" dirty="0"/>
              <a:t>стационарен</a:t>
            </a:r>
          </a:p>
          <a:p>
            <a:pPr lvl="0"/>
            <a:r>
              <a:rPr lang="ru-RU" dirty="0"/>
              <a:t>Если несколько корней </a:t>
            </a:r>
            <a:r>
              <a:rPr lang="ru-RU" b="1" dirty="0"/>
              <a:t>равны 1</a:t>
            </a:r>
            <a:r>
              <a:rPr lang="ru-RU" dirty="0"/>
              <a:t> – то стационарность достижима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KPSS-test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65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077A3C56-590B-4775-8643-F02D0C482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28966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9654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err="1"/>
              <a:t>tsa.kpss</a:t>
            </a:r>
            <a:r>
              <a:rPr lang="en-US" dirty="0"/>
              <a:t>(x)</a:t>
            </a:r>
            <a:r>
              <a:rPr lang="ru-RU" dirty="0"/>
              <a:t>:</a:t>
            </a:r>
            <a:endParaRPr lang="en-US" dirty="0"/>
          </a:p>
          <a:p>
            <a:pPr marL="0" lvl="0" indent="0">
              <a:buNone/>
            </a:pPr>
            <a:endParaRPr lang="ru-RU" dirty="0"/>
          </a:p>
          <a:p>
            <a:pPr lvl="0"/>
            <a:r>
              <a:rPr lang="ru-RU" dirty="0"/>
              <a:t>24.50905498087517</a:t>
            </a:r>
            <a:r>
              <a:rPr lang="en-US" dirty="0"/>
              <a:t> – test statistic</a:t>
            </a:r>
            <a:endParaRPr lang="ru-RU" dirty="0"/>
          </a:p>
          <a:p>
            <a:pPr lvl="0"/>
            <a:r>
              <a:rPr lang="ru-RU" dirty="0"/>
              <a:t> 0.01</a:t>
            </a:r>
            <a:r>
              <a:rPr lang="en-US" dirty="0"/>
              <a:t> – p-value</a:t>
            </a:r>
            <a:endParaRPr lang="ru-RU" dirty="0"/>
          </a:p>
          <a:p>
            <a:pPr lvl="0"/>
            <a:r>
              <a:rPr lang="ru-RU" dirty="0"/>
              <a:t> 38</a:t>
            </a:r>
            <a:r>
              <a:rPr lang="en-US" dirty="0"/>
              <a:t> – lag parameter</a:t>
            </a:r>
            <a:endParaRPr lang="ru-RU" dirty="0"/>
          </a:p>
          <a:p>
            <a:pPr lvl="0"/>
            <a:r>
              <a:rPr lang="ru-RU" sz="2800" dirty="0"/>
              <a:t> {'10%': 0.347, '5%': 0.463, '2.5%': 0.574, '1%': 0.739}</a:t>
            </a:r>
            <a:endParaRPr lang="en-US" sz="2800" dirty="0"/>
          </a:p>
          <a:p>
            <a:pPr marL="0" lvl="0" indent="0" algn="ctr">
              <a:buNone/>
            </a:pPr>
            <a:r>
              <a:rPr lang="en-US" sz="2800" dirty="0"/>
              <a:t> ^^^ Critical Values ^^^</a:t>
            </a:r>
            <a:endParaRPr lang="ru-RU" sz="2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KPSS-test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66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077A3C56-590B-4775-8643-F02D0C482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00395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708920"/>
            <a:ext cx="7772400" cy="1944216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Часть 7. Проверка качества и адекватности модели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67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9AE1E92-C1BA-43A2-A93E-F6D8ABD30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26614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824536"/>
          </a:xfrm>
        </p:spPr>
        <p:txBody>
          <a:bodyPr>
            <a:normAutofit lnSpcReduction="10000"/>
          </a:bodyPr>
          <a:lstStyle/>
          <a:p>
            <a:pPr lvl="0"/>
            <a:r>
              <a:rPr lang="ru-RU" dirty="0"/>
              <a:t>Найдем ряд остатков модели</a:t>
            </a:r>
          </a:p>
          <a:p>
            <a:pPr lvl="0"/>
            <a:endParaRPr lang="ru-RU" dirty="0"/>
          </a:p>
          <a:p>
            <a:pPr lvl="0"/>
            <a:r>
              <a:rPr lang="ru-RU" dirty="0"/>
              <a:t>Для </a:t>
            </a:r>
            <a:r>
              <a:rPr lang="ru-RU" b="1" dirty="0"/>
              <a:t>правильной </a:t>
            </a:r>
            <a:r>
              <a:rPr lang="ru-RU" dirty="0"/>
              <a:t>модели ряд остатков должен иметь </a:t>
            </a:r>
            <a:r>
              <a:rPr lang="ru-RU" b="1" dirty="0"/>
              <a:t>мат. ожидание </a:t>
            </a:r>
            <a:r>
              <a:rPr lang="ru-RU" dirty="0"/>
              <a:t>близкое </a:t>
            </a:r>
            <a:r>
              <a:rPr lang="ru-RU" b="1" dirty="0"/>
              <a:t>0</a:t>
            </a:r>
          </a:p>
          <a:p>
            <a:pPr lvl="0"/>
            <a:r>
              <a:rPr lang="ru-RU" dirty="0"/>
              <a:t>Выдвигаем гипотезы:</a:t>
            </a:r>
          </a:p>
          <a:p>
            <a:pPr lvl="0"/>
            <a:endParaRPr lang="ru-RU" dirty="0"/>
          </a:p>
          <a:p>
            <a:pPr lvl="0"/>
            <a:r>
              <a:rPr lang="ru-RU" dirty="0"/>
              <a:t>Вычисляем критерий</a:t>
            </a:r>
          </a:p>
          <a:p>
            <a:pPr lvl="0"/>
            <a:r>
              <a:rPr lang="ru-RU" dirty="0"/>
              <a:t>Если он </a:t>
            </a:r>
            <a:r>
              <a:rPr lang="ru-RU" i="1" dirty="0"/>
              <a:t>больше критического </a:t>
            </a:r>
            <a:r>
              <a:rPr lang="ru-RU" dirty="0"/>
              <a:t>– гипотеза отвергается, </a:t>
            </a:r>
            <a:r>
              <a:rPr lang="ru-RU" b="1" dirty="0"/>
              <a:t>модель плохого качества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sz="4300" b="1" dirty="0"/>
              <a:t>Проверка мат. ожидания остатков</a:t>
            </a:r>
            <a:endParaRPr lang="ru-RU" sz="43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68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1" name="Объект 20"/>
          <p:cNvGraphicFramePr>
            <a:graphicFrameLocks noChangeAspect="1"/>
          </p:cNvGraphicFramePr>
          <p:nvPr/>
        </p:nvGraphicFramePr>
        <p:xfrm>
          <a:off x="3512453" y="2276872"/>
          <a:ext cx="2119093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77476" imgH="266584" progId="Equation.DSMT4">
                  <p:embed/>
                </p:oleObj>
              </mc:Choice>
              <mc:Fallback>
                <p:oleObj name="Equation" r:id="rId2" imgW="977476" imgH="266584" progId="Equation.DSMT4">
                  <p:embed/>
                  <p:pic>
                    <p:nvPicPr>
                      <p:cNvPr id="21" name="Объект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2453" y="2276872"/>
                        <a:ext cx="2119093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5" name="Объект 24"/>
          <p:cNvGraphicFramePr>
            <a:graphicFrameLocks noChangeAspect="1"/>
          </p:cNvGraphicFramePr>
          <p:nvPr/>
        </p:nvGraphicFramePr>
        <p:xfrm>
          <a:off x="4716016" y="3861048"/>
          <a:ext cx="1944216" cy="998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53643" imgH="545863" progId="Equation.DSMT4">
                  <p:embed/>
                </p:oleObj>
              </mc:Choice>
              <mc:Fallback>
                <p:oleObj name="Equation" r:id="rId4" imgW="1053643" imgH="545863" progId="Equation.DSMT4">
                  <p:embed/>
                  <p:pic>
                    <p:nvPicPr>
                      <p:cNvPr id="25" name="Объект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3861048"/>
                        <a:ext cx="1944216" cy="9983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2" name="Объект 31"/>
          <p:cNvGraphicFramePr>
            <a:graphicFrameLocks noChangeAspect="1"/>
          </p:cNvGraphicFramePr>
          <p:nvPr/>
        </p:nvGraphicFramePr>
        <p:xfrm>
          <a:off x="4716016" y="4869160"/>
          <a:ext cx="1279527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99753" imgH="495085" progId="Equation.DSMT4">
                  <p:embed/>
                </p:oleObj>
              </mc:Choice>
              <mc:Fallback>
                <p:oleObj name="Equation" r:id="rId6" imgW="799753" imgH="495085" progId="Equation.DSMT4">
                  <p:embed/>
                  <p:pic>
                    <p:nvPicPr>
                      <p:cNvPr id="32" name="Объект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4869160"/>
                        <a:ext cx="1279527" cy="792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CDFCF99C-6E8E-4290-A26D-35D659E36B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50298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968552"/>
          </a:xfrm>
        </p:spPr>
        <p:txBody>
          <a:bodyPr>
            <a:normAutofit lnSpcReduction="10000"/>
          </a:bodyPr>
          <a:lstStyle/>
          <a:p>
            <a:pPr marL="0" lvl="0" indent="0" algn="ctr">
              <a:buNone/>
            </a:pPr>
            <a:r>
              <a:rPr lang="ru-RU" b="1" dirty="0"/>
              <a:t>Критерий поворотных точек</a:t>
            </a:r>
          </a:p>
          <a:p>
            <a:pPr lvl="0"/>
            <a:r>
              <a:rPr lang="ru-RU" sz="3400" dirty="0"/>
              <a:t>Точка называется </a:t>
            </a:r>
            <a:r>
              <a:rPr lang="ru-RU" sz="3400" b="1" dirty="0"/>
              <a:t>поворотной</a:t>
            </a:r>
            <a:r>
              <a:rPr lang="ru-RU" sz="3400" dirty="0"/>
              <a:t>, если</a:t>
            </a:r>
          </a:p>
          <a:p>
            <a:pPr lvl="0"/>
            <a:endParaRPr lang="ru-RU" sz="3400" dirty="0"/>
          </a:p>
          <a:p>
            <a:pPr lvl="0"/>
            <a:r>
              <a:rPr lang="ru-RU" sz="3400" dirty="0"/>
              <a:t>Если ряд остатков случаен, то одна поворотная точка в среднем приходится на 1.5 отсчета. Пусть этих точек      .</a:t>
            </a:r>
          </a:p>
          <a:p>
            <a:pPr lvl="0"/>
            <a:r>
              <a:rPr lang="ru-RU" sz="3400" dirty="0"/>
              <a:t>Если выполняется неравенство:</a:t>
            </a:r>
          </a:p>
          <a:p>
            <a:pPr lvl="0"/>
            <a:endParaRPr lang="ru-RU" sz="3400" dirty="0"/>
          </a:p>
          <a:p>
            <a:pPr marL="0" lvl="0" indent="0">
              <a:buNone/>
            </a:pPr>
            <a:r>
              <a:rPr lang="ru-RU" sz="3400" dirty="0"/>
              <a:t>то </a:t>
            </a:r>
            <a:r>
              <a:rPr lang="ru-RU" sz="3400" b="1" dirty="0"/>
              <a:t>ряд остатков </a:t>
            </a:r>
            <a:r>
              <a:rPr lang="ru-RU" sz="3400" dirty="0"/>
              <a:t>можно считать </a:t>
            </a:r>
            <a:r>
              <a:rPr lang="ru-RU" sz="3400" b="1" dirty="0"/>
              <a:t>случайным</a:t>
            </a:r>
          </a:p>
          <a:p>
            <a:pPr lv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33450"/>
            <a:ext cx="8568952" cy="792088"/>
          </a:xfrm>
        </p:spPr>
        <p:txBody>
          <a:bodyPr>
            <a:normAutofit/>
          </a:bodyPr>
          <a:lstStyle/>
          <a:p>
            <a:r>
              <a:rPr lang="ru-RU" sz="4300" b="1" dirty="0"/>
              <a:t>Проверка случайности остатков</a:t>
            </a:r>
            <a:endParaRPr lang="ru-RU" sz="43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69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9" name="Объект 28"/>
          <p:cNvGraphicFramePr>
            <a:graphicFrameLocks noChangeAspect="1"/>
          </p:cNvGraphicFramePr>
          <p:nvPr/>
        </p:nvGraphicFramePr>
        <p:xfrm>
          <a:off x="3995936" y="2780928"/>
          <a:ext cx="1742594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55700" imgH="520700" progId="Equation.DSMT4">
                  <p:embed/>
                </p:oleObj>
              </mc:Choice>
              <mc:Fallback>
                <p:oleObj name="Equation" r:id="rId2" imgW="1155700" imgH="520700" progId="Equation.DSMT4">
                  <p:embed/>
                  <p:pic>
                    <p:nvPicPr>
                      <p:cNvPr id="29" name="Объект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2780928"/>
                        <a:ext cx="1742594" cy="792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3" name="Объект 32"/>
          <p:cNvGraphicFramePr>
            <a:graphicFrameLocks noChangeAspect="1"/>
          </p:cNvGraphicFramePr>
          <p:nvPr/>
        </p:nvGraphicFramePr>
        <p:xfrm>
          <a:off x="6732240" y="4437112"/>
          <a:ext cx="434928" cy="45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8600" imgH="241300" progId="Equation.DSMT4">
                  <p:embed/>
                </p:oleObj>
              </mc:Choice>
              <mc:Fallback>
                <p:oleObj name="Equation" r:id="rId4" imgW="228600" imgH="241300" progId="Equation.DSMT4">
                  <p:embed/>
                  <p:pic>
                    <p:nvPicPr>
                      <p:cNvPr id="33" name="Объект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240" y="4437112"/>
                        <a:ext cx="434928" cy="453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5" name="Объект 34"/>
          <p:cNvGraphicFramePr>
            <a:graphicFrameLocks noChangeAspect="1"/>
          </p:cNvGraphicFramePr>
          <p:nvPr/>
        </p:nvGraphicFramePr>
        <p:xfrm>
          <a:off x="4572000" y="5373216"/>
          <a:ext cx="3896545" cy="859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90800" imgH="571500" progId="Equation.DSMT4">
                  <p:embed/>
                </p:oleObj>
              </mc:Choice>
              <mc:Fallback>
                <p:oleObj name="Equation" r:id="rId6" imgW="2590800" imgH="571500" progId="Equation.DSMT4">
                  <p:embed/>
                  <p:pic>
                    <p:nvPicPr>
                      <p:cNvPr id="35" name="Объект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373216"/>
                        <a:ext cx="3896545" cy="8595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D6DFB59-DD5D-40F6-8728-9887CD82FC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730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6F51C3D-905A-4B9C-80B5-22D347EAF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344CB27-A6BA-4F77-8E1D-BC9AC6A227CC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0" t="3969" r="7669" b="1852"/>
          <a:stretch/>
        </p:blipFill>
        <p:spPr bwMode="auto">
          <a:xfrm>
            <a:off x="179512" y="1268760"/>
            <a:ext cx="8208912" cy="530361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3443682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5085184"/>
          </a:xfrm>
        </p:spPr>
        <p:txBody>
          <a:bodyPr>
            <a:normAutofit lnSpcReduction="10000"/>
          </a:bodyPr>
          <a:lstStyle/>
          <a:p>
            <a:pPr lvl="0"/>
            <a:r>
              <a:rPr lang="ru-RU" dirty="0"/>
              <a:t>Гипотеза </a:t>
            </a:r>
            <a:r>
              <a:rPr lang="ru-RU" b="1" dirty="0"/>
              <a:t>о нормальности ряда остатков</a:t>
            </a:r>
          </a:p>
          <a:p>
            <a:pPr lvl="0"/>
            <a:r>
              <a:rPr lang="ru-RU" dirty="0"/>
              <a:t>КС-тест (</a:t>
            </a:r>
            <a:r>
              <a:rPr lang="en-US" i="1" dirty="0"/>
              <a:t>KS</a:t>
            </a:r>
            <a:r>
              <a:rPr lang="en-US" dirty="0"/>
              <a:t>-test</a:t>
            </a:r>
            <a:r>
              <a:rPr lang="ru-RU" dirty="0"/>
              <a:t>)</a:t>
            </a:r>
          </a:p>
          <a:p>
            <a:pPr lvl="0"/>
            <a:r>
              <a:rPr lang="ru-RU" dirty="0"/>
              <a:t>Проверка </a:t>
            </a:r>
            <a:r>
              <a:rPr lang="ru-RU" b="1" dirty="0"/>
              <a:t>сложной гипотезы</a:t>
            </a:r>
            <a:r>
              <a:rPr lang="ru-RU" dirty="0"/>
              <a:t> о принадлежности выборки к нормальному распределению, параметры которого определяются по самой этой выборке</a:t>
            </a:r>
          </a:p>
          <a:p>
            <a:pPr lvl="0"/>
            <a:r>
              <a:rPr lang="ru-RU" dirty="0"/>
              <a:t>Подробная методика применения критерия Колмогорова-Смирнова приведена в «Рекомендациях по стандартизации» </a:t>
            </a:r>
          </a:p>
          <a:p>
            <a:pPr marL="0" lvl="0" indent="0">
              <a:buNone/>
            </a:pPr>
            <a:r>
              <a:rPr lang="ru-RU" dirty="0"/>
              <a:t>    </a:t>
            </a:r>
            <a:r>
              <a:rPr lang="ru-RU" b="1" dirty="0"/>
              <a:t>Р 50.1.033-2001 </a:t>
            </a:r>
            <a:r>
              <a:rPr lang="ru-RU" dirty="0"/>
              <a:t>и </a:t>
            </a:r>
            <a:r>
              <a:rPr lang="ru-RU" b="1" dirty="0"/>
              <a:t>Р 50.1.037-2002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33450"/>
            <a:ext cx="8568952" cy="792088"/>
          </a:xfrm>
        </p:spPr>
        <p:txBody>
          <a:bodyPr>
            <a:normAutofit/>
          </a:bodyPr>
          <a:lstStyle/>
          <a:p>
            <a:r>
              <a:rPr lang="ru-RU" sz="4300" b="1" dirty="0"/>
              <a:t>Критерий Колмогорова-Смирнова</a:t>
            </a:r>
            <a:endParaRPr lang="ru-RU" sz="43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70</a:t>
            </a:fld>
            <a:endParaRPr lang="ru-RU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69AD7147-AFCC-41D1-8FAA-DDAF810E5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99700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708920"/>
            <a:ext cx="7772400" cy="1944216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Часть </a:t>
            </a:r>
            <a:r>
              <a:rPr lang="en-US" dirty="0"/>
              <a:t>8</a:t>
            </a:r>
            <a:r>
              <a:rPr lang="ru-RU" dirty="0"/>
              <a:t>. Ядерная Оценка Плотности (</a:t>
            </a:r>
            <a:r>
              <a:rPr lang="en-US" dirty="0"/>
              <a:t>KDE)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71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9AE1E92-C1BA-43A2-A93E-F6D8ABD30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4059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824536"/>
          </a:xfrm>
        </p:spPr>
        <p:txBody>
          <a:bodyPr>
            <a:normAutofit/>
          </a:bodyPr>
          <a:lstStyle/>
          <a:p>
            <a:pPr lvl="0"/>
            <a:r>
              <a:rPr lang="ru-RU" b="1" dirty="0" err="1"/>
              <a:t>Kernel</a:t>
            </a:r>
            <a:r>
              <a:rPr lang="ru-RU" b="1" dirty="0"/>
              <a:t> </a:t>
            </a:r>
            <a:r>
              <a:rPr lang="ru-RU" b="1" dirty="0" err="1"/>
              <a:t>Density</a:t>
            </a:r>
            <a:r>
              <a:rPr lang="ru-RU" b="1" dirty="0"/>
              <a:t> </a:t>
            </a:r>
            <a:r>
              <a:rPr lang="ru-RU" b="1" dirty="0" err="1"/>
              <a:t>Estimation</a:t>
            </a:r>
            <a:endParaRPr lang="ru-RU" b="1" dirty="0"/>
          </a:p>
          <a:p>
            <a:r>
              <a:rPr lang="ru-RU" b="1" dirty="0"/>
              <a:t>Метод </a:t>
            </a:r>
            <a:r>
              <a:rPr lang="ru-RU" b="1" dirty="0" err="1"/>
              <a:t>Парзена-Розенблатта</a:t>
            </a:r>
            <a:endParaRPr lang="ru-RU" b="1" dirty="0"/>
          </a:p>
          <a:p>
            <a:pPr lvl="0"/>
            <a:r>
              <a:rPr lang="ru-RU" dirty="0"/>
              <a:t>Метод восстановления плотности распределения экспериментальной выборки </a:t>
            </a:r>
          </a:p>
          <a:p>
            <a:pPr lvl="0"/>
            <a:r>
              <a:rPr lang="ru-RU" dirty="0"/>
              <a:t>Непараметрический способ оценки плотности случайной величины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sz="4300" b="1" dirty="0"/>
              <a:t>Ядерная Оценка Плотности (</a:t>
            </a:r>
            <a:r>
              <a:rPr lang="en-US" sz="4300" b="1" dirty="0"/>
              <a:t>KDE)</a:t>
            </a:r>
            <a:endParaRPr lang="ru-RU" sz="43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72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CDFCF99C-6E8E-4290-A26D-35D659E36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854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5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6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6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62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CBE1DFCC-2D9C-4C32-BFCC-04667C59F2E6}" type="slidenum">
              <a:rPr lang="ru-RU" sz="2400">
                <a:latin typeface="Calibri" pitchFamily="34" charset="0"/>
              </a:rPr>
              <a:pPr algn="r"/>
              <a:t>73</a:t>
            </a:fld>
            <a:endParaRPr lang="ru-RU" sz="2400">
              <a:latin typeface="Calibri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5D2A06E-CB48-474C-9263-AC41DB591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80" y="836713"/>
            <a:ext cx="8774839" cy="525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29597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5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6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6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62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CBE1DFCC-2D9C-4C32-BFCC-04667C59F2E6}" type="slidenum">
              <a:rPr lang="ru-RU" sz="2400">
                <a:latin typeface="Calibri" pitchFamily="34" charset="0"/>
              </a:rPr>
              <a:pPr algn="r"/>
              <a:t>74</a:t>
            </a:fld>
            <a:endParaRPr lang="ru-RU" sz="2400">
              <a:latin typeface="Calibri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230167A-E16B-4575-A841-004F88E28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720475"/>
            <a:ext cx="8496944" cy="541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869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824536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Плотность распределения есть сумма локальных функций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где </a:t>
            </a:r>
            <a:r>
              <a:rPr lang="ru-RU" i="1" dirty="0"/>
              <a:t>K</a:t>
            </a:r>
            <a:r>
              <a:rPr lang="ru-RU" dirty="0"/>
              <a:t> – ядерная (</a:t>
            </a:r>
            <a:r>
              <a:rPr lang="ru-RU" i="1" dirty="0" err="1"/>
              <a:t>kernel</a:t>
            </a:r>
            <a:r>
              <a:rPr lang="ru-RU" dirty="0"/>
              <a:t>) функция , </a:t>
            </a:r>
          </a:p>
          <a:p>
            <a:pPr marL="0" indent="0">
              <a:buNone/>
            </a:pPr>
            <a:r>
              <a:rPr lang="ru-RU" i="1" dirty="0"/>
              <a:t>h</a:t>
            </a:r>
            <a:r>
              <a:rPr lang="ru-RU" dirty="0"/>
              <a:t> – сглаживающий параметр («размытость»)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sz="4300" b="1" dirty="0"/>
              <a:t>Метод </a:t>
            </a:r>
            <a:r>
              <a:rPr lang="ru-RU" sz="4300" b="1" dirty="0" err="1"/>
              <a:t>Парзена-Розенблатта</a:t>
            </a:r>
            <a:endParaRPr lang="ru-RU" sz="43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75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CDFCF99C-6E8E-4290-A26D-35D659E36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CC310606-B231-4B83-A837-741FEE318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2893042"/>
            <a:ext cx="347662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07290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824536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Тогда оценка плотности вероятности:</a:t>
            </a:r>
          </a:p>
          <a:p>
            <a:pPr lvl="0"/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где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sz="4300" b="1" dirty="0"/>
              <a:t>Метод </a:t>
            </a:r>
            <a:r>
              <a:rPr lang="ru-RU" sz="4300" b="1" dirty="0" err="1"/>
              <a:t>Парзена-Розенблатта</a:t>
            </a:r>
            <a:endParaRPr lang="ru-RU" sz="43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76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CDFCF99C-6E8E-4290-A26D-35D659E36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7571782-6376-43B0-A6B3-3ACD22320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507" y="2459190"/>
            <a:ext cx="6047993" cy="2088232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6A7620C0-7CE4-46E9-B38C-6AF5CAEDFB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4547422"/>
            <a:ext cx="2785737" cy="118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33542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5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6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6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62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CBE1DFCC-2D9C-4C32-BFCC-04667C59F2E6}" type="slidenum">
              <a:rPr lang="ru-RU" sz="2400">
                <a:latin typeface="Calibri" pitchFamily="34" charset="0"/>
              </a:rPr>
              <a:pPr algn="r"/>
              <a:t>77</a:t>
            </a:fld>
            <a:endParaRPr lang="ru-RU" sz="2400">
              <a:latin typeface="Calibri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6E05E76-45BD-4E7E-B879-61E76ADD2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8518"/>
            <a:ext cx="7546573" cy="68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6010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5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6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6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62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CBE1DFCC-2D9C-4C32-BFCC-04667C59F2E6}" type="slidenum">
              <a:rPr lang="ru-RU" sz="2400">
                <a:latin typeface="Calibri" pitchFamily="34" charset="0"/>
              </a:rPr>
              <a:pPr algn="r"/>
              <a:t>78</a:t>
            </a:fld>
            <a:endParaRPr lang="ru-RU" sz="2400">
              <a:latin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06253"/>
            <a:ext cx="8604448" cy="6453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5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6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6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62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CBE1DFCC-2D9C-4C32-BFCC-04667C59F2E6}" type="slidenum">
              <a:rPr lang="ru-RU" sz="2400">
                <a:latin typeface="Calibri" pitchFamily="34" charset="0"/>
              </a:rPr>
              <a:pPr algn="r"/>
              <a:t>79</a:t>
            </a:fld>
            <a:endParaRPr lang="ru-RU" sz="2400">
              <a:latin typeface="Calibri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3AA165A-5527-4033-A1E6-E3C8412C2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64" y="164890"/>
            <a:ext cx="7848872" cy="652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401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6F51C3D-905A-4B9C-80B5-22D347EAF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A80C366-5874-4025-A615-BD3562D31BDF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8" t="3969" r="7536" b="1587"/>
          <a:stretch/>
        </p:blipFill>
        <p:spPr bwMode="auto">
          <a:xfrm>
            <a:off x="179512" y="1268760"/>
            <a:ext cx="8208912" cy="54006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7963825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5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6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6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62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CBE1DFCC-2D9C-4C32-BFCC-04667C59F2E6}" type="slidenum">
              <a:rPr lang="ru-RU" sz="2400">
                <a:latin typeface="Calibri" pitchFamily="34" charset="0"/>
              </a:rPr>
              <a:pPr algn="r"/>
              <a:t>80</a:t>
            </a:fld>
            <a:endParaRPr lang="ru-RU" sz="2400">
              <a:latin typeface="Calibri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C541416-DA75-4B12-AB4D-F74277698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3010"/>
            <a:ext cx="9144000" cy="343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69965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5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6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6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62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CBE1DFCC-2D9C-4C32-BFCC-04667C59F2E6}" type="slidenum">
              <a:rPr lang="ru-RU" sz="2400">
                <a:latin typeface="Calibri" pitchFamily="34" charset="0"/>
              </a:rPr>
              <a:pPr algn="r"/>
              <a:t>81</a:t>
            </a:fld>
            <a:endParaRPr lang="ru-RU" sz="2400">
              <a:latin typeface="Calibri" pitchFamily="34" charset="0"/>
            </a:endParaRPr>
          </a:p>
        </p:txBody>
      </p:sp>
      <p:pic>
        <p:nvPicPr>
          <p:cNvPr id="11266" name="Picture 2" descr="https://upload.wikimedia.org/wikipedia/commons/4/41/Comparison_of_1D_histogram_and_KDE.png?uselang=ru">
            <a:extLst>
              <a:ext uri="{FF2B5EF4-FFF2-40B4-BE49-F238E27FC236}">
                <a16:creationId xmlns:a16="http://schemas.microsoft.com/office/drawing/2014/main" id="{E2FC3E61-FC8C-4C64-A7D8-6EE051B8F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9144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32346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5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6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6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62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CBE1DFCC-2D9C-4C32-BFCC-04667C59F2E6}" type="slidenum">
              <a:rPr lang="ru-RU" sz="2400">
                <a:latin typeface="Calibri" pitchFamily="34" charset="0"/>
              </a:rPr>
              <a:pPr algn="r"/>
              <a:t>82</a:t>
            </a:fld>
            <a:endParaRPr lang="ru-RU" sz="2400">
              <a:latin typeface="Calibri" pitchFamily="34" charset="0"/>
            </a:endParaRPr>
          </a:p>
        </p:txBody>
      </p:sp>
      <p:pic>
        <p:nvPicPr>
          <p:cNvPr id="14338" name="Picture 2" descr="https://www.mvstat.net/tduong/research/seminars/seminar-2001-05/undersmooth.png">
            <a:extLst>
              <a:ext uri="{FF2B5EF4-FFF2-40B4-BE49-F238E27FC236}">
                <a16:creationId xmlns:a16="http://schemas.microsoft.com/office/drawing/2014/main" id="{6D8DA92B-A673-4BC2-8C26-D646DF069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95779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5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6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6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62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CBE1DFCC-2D9C-4C32-BFCC-04667C59F2E6}" type="slidenum">
              <a:rPr lang="ru-RU" sz="2400">
                <a:latin typeface="Calibri" pitchFamily="34" charset="0"/>
              </a:rPr>
              <a:pPr algn="r"/>
              <a:t>83</a:t>
            </a:fld>
            <a:endParaRPr lang="ru-RU" sz="2400">
              <a:latin typeface="Calibri" pitchFamily="34" charset="0"/>
            </a:endParaRPr>
          </a:p>
        </p:txBody>
      </p:sp>
      <p:pic>
        <p:nvPicPr>
          <p:cNvPr id="15362" name="Picture 2" descr="https://www.mvstat.net/tduong/research/seminars/seminar-2001-05/oversmooth.png">
            <a:extLst>
              <a:ext uri="{FF2B5EF4-FFF2-40B4-BE49-F238E27FC236}">
                <a16:creationId xmlns:a16="http://schemas.microsoft.com/office/drawing/2014/main" id="{E9E11981-97D1-42E4-A274-7F0DECC78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52233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5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6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6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62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CBE1DFCC-2D9C-4C32-BFCC-04667C59F2E6}" type="slidenum">
              <a:rPr lang="ru-RU" sz="2400">
                <a:latin typeface="Calibri" pitchFamily="34" charset="0"/>
              </a:rPr>
              <a:pPr algn="r"/>
              <a:t>84</a:t>
            </a:fld>
            <a:endParaRPr lang="ru-RU" sz="2400">
              <a:latin typeface="Calibri" pitchFamily="34" charset="0"/>
            </a:endParaRPr>
          </a:p>
        </p:txBody>
      </p:sp>
      <p:pic>
        <p:nvPicPr>
          <p:cNvPr id="16386" name="Picture 2" descr="https://www.mvstat.net/tduong/research/seminars/seminar-2001-05/optsmooth.png">
            <a:extLst>
              <a:ext uri="{FF2B5EF4-FFF2-40B4-BE49-F238E27FC236}">
                <a16:creationId xmlns:a16="http://schemas.microsoft.com/office/drawing/2014/main" id="{693E3F52-A633-4C45-B3B9-79B59BC8F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6064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5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6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6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62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CBE1DFCC-2D9C-4C32-BFCC-04667C59F2E6}" type="slidenum">
              <a:rPr lang="ru-RU" sz="2400">
                <a:latin typeface="Calibri" pitchFamily="34" charset="0"/>
              </a:rPr>
              <a:pPr algn="r"/>
              <a:t>85</a:t>
            </a:fld>
            <a:endParaRPr lang="ru-RU" sz="2400">
              <a:latin typeface="Calibri" pitchFamily="34" charset="0"/>
            </a:endParaRPr>
          </a:p>
        </p:txBody>
      </p:sp>
      <p:pic>
        <p:nvPicPr>
          <p:cNvPr id="12290" name="Picture 2" descr="https://upload.wikimedia.org/wikipedia/commons/e/e5/Comparison_of_1D_bandwidth_selectors.png?uselang=ru">
            <a:extLst>
              <a:ext uri="{FF2B5EF4-FFF2-40B4-BE49-F238E27FC236}">
                <a16:creationId xmlns:a16="http://schemas.microsoft.com/office/drawing/2014/main" id="{1E4EF413-F3A6-4A1C-9130-7559839D9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066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Недостатки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536504"/>
          </a:xfrm>
        </p:spPr>
        <p:txBody>
          <a:bodyPr>
            <a:normAutofit/>
          </a:bodyPr>
          <a:lstStyle/>
          <a:p>
            <a:pPr lvl="0"/>
            <a:r>
              <a:rPr lang="ru-RU" b="1" dirty="0"/>
              <a:t>Спектральные утечки</a:t>
            </a:r>
          </a:p>
          <a:p>
            <a:pPr marL="0" lvl="0" indent="0">
              <a:buNone/>
            </a:pPr>
            <a:r>
              <a:rPr lang="ru-RU" dirty="0"/>
              <a:t>Конечная длина временного интервала искажает форму частотного спектра;</a:t>
            </a:r>
          </a:p>
          <a:p>
            <a:pPr marL="0" lvl="0" indent="0">
              <a:buNone/>
            </a:pPr>
            <a:r>
              <a:rPr lang="ru-RU" dirty="0"/>
              <a:t>Например, замена дельта-функций их </a:t>
            </a:r>
          </a:p>
          <a:p>
            <a:pPr marL="0" lvl="0" indent="0">
              <a:buNone/>
            </a:pPr>
            <a:r>
              <a:rPr lang="en-US" i="1" dirty="0" err="1"/>
              <a:t>sinc</a:t>
            </a:r>
            <a:r>
              <a:rPr lang="ru-RU" dirty="0"/>
              <a:t>-приближениями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F4E544E-66DC-4884-8B33-80610E05D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4655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1724</Words>
  <Application>Microsoft Office PowerPoint</Application>
  <PresentationFormat>Экран (4:3)</PresentationFormat>
  <Paragraphs>374</Paragraphs>
  <Slides>85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85</vt:i4>
      </vt:variant>
    </vt:vector>
  </HeadingPairs>
  <TitlesOfParts>
    <vt:vector size="91" baseType="lpstr">
      <vt:lpstr>Arial</vt:lpstr>
      <vt:lpstr>Calibri</vt:lpstr>
      <vt:lpstr>Times New Roman</vt:lpstr>
      <vt:lpstr>Verdana</vt:lpstr>
      <vt:lpstr>Тема Office</vt:lpstr>
      <vt:lpstr>Equation</vt:lpstr>
      <vt:lpstr>Макростатистический анализ и прогнозирование данных</vt:lpstr>
      <vt:lpstr>Часть 1. Спектральный анализ</vt:lpstr>
      <vt:lpstr>Периодограмма</vt:lpstr>
      <vt:lpstr>Периодограмма</vt:lpstr>
      <vt:lpstr>Презентация PowerPoint</vt:lpstr>
      <vt:lpstr>Презентация PowerPoint</vt:lpstr>
      <vt:lpstr>Презентация PowerPoint</vt:lpstr>
      <vt:lpstr>Презентация PowerPoint</vt:lpstr>
      <vt:lpstr>Недостатки</vt:lpstr>
      <vt:lpstr>Недостатки</vt:lpstr>
      <vt:lpstr>Часть 2. О теореме Котельникова</vt:lpstr>
      <vt:lpstr>Теорема Котельникова</vt:lpstr>
      <vt:lpstr>Теорема Котельникова</vt:lpstr>
      <vt:lpstr>Часть 3. Выводы по спектральному анализу</vt:lpstr>
      <vt:lpstr>Краткие выводы</vt:lpstr>
      <vt:lpstr>Презентация PowerPoint</vt:lpstr>
      <vt:lpstr>Презентация PowerPoint</vt:lpstr>
      <vt:lpstr>Часть 3а. Частотно-временные характеристики  </vt:lpstr>
      <vt:lpstr>Спектрограмма</vt:lpstr>
      <vt:lpstr>Презентация PowerPoint</vt:lpstr>
      <vt:lpstr>Презентация PowerPoint</vt:lpstr>
      <vt:lpstr>Мгновенная частота</vt:lpstr>
      <vt:lpstr>Аналитический сигнал</vt:lpstr>
      <vt:lpstr>Мгновенные значения</vt:lpstr>
      <vt:lpstr>Алгоритм использования преобразования Гильберта</vt:lpstr>
      <vt:lpstr>Презентация PowerPoint</vt:lpstr>
      <vt:lpstr>Презентация PowerPoint</vt:lpstr>
      <vt:lpstr>Презентация PowerPoint</vt:lpstr>
      <vt:lpstr>Часть 4. Статистические гипотезы, критерии и тесты</vt:lpstr>
      <vt:lpstr>Статистическая значимость</vt:lpstr>
      <vt:lpstr>Статистическая гипотеза</vt:lpstr>
      <vt:lpstr>Статистическая гипотеза</vt:lpstr>
      <vt:lpstr>Статистическая гипотеза</vt:lpstr>
      <vt:lpstr>Статистический критерий/тест</vt:lpstr>
      <vt:lpstr>Статистические критерии</vt:lpstr>
      <vt:lpstr>Ошибки стат. тестов</vt:lpstr>
      <vt:lpstr>Алгоритм стат. тестов</vt:lpstr>
      <vt:lpstr>Алгоритм стат. тестов</vt:lpstr>
      <vt:lpstr>Презентация PowerPoint</vt:lpstr>
      <vt:lpstr>Часть 5. Проверка статистических гипотез о свойствах временного ряда</vt:lpstr>
      <vt:lpstr>Полезные критерии</vt:lpstr>
      <vt:lpstr>Проверка на наличие аномальных наблюдений</vt:lpstr>
      <vt:lpstr>Метод Ирвина</vt:lpstr>
      <vt:lpstr>Таблица критического критерия</vt:lpstr>
      <vt:lpstr>Пример</vt:lpstr>
      <vt:lpstr>Критерий Стьюдента</vt:lpstr>
      <vt:lpstr>Критерий Стьюдента</vt:lpstr>
      <vt:lpstr>Критерий Стьюдента</vt:lpstr>
      <vt:lpstr>p-value</vt:lpstr>
      <vt:lpstr>Презентация PowerPoint</vt:lpstr>
      <vt:lpstr>Презентация PowerPoint</vt:lpstr>
      <vt:lpstr>Презентация PowerPoint</vt:lpstr>
      <vt:lpstr>Критерий Стьюдента</vt:lpstr>
      <vt:lpstr>Критерий Фишера</vt:lpstr>
      <vt:lpstr>Критерий Фишера</vt:lpstr>
      <vt:lpstr>Презентация PowerPoint</vt:lpstr>
      <vt:lpstr>Критерий серий</vt:lpstr>
      <vt:lpstr>Критерий серий</vt:lpstr>
      <vt:lpstr>Критерий серий</vt:lpstr>
      <vt:lpstr>Часть 6. Проверка временного ряда на стационарность</vt:lpstr>
      <vt:lpstr>Стационарность ВР</vt:lpstr>
      <vt:lpstr>Стационарность ВР</vt:lpstr>
      <vt:lpstr>KPSS-test</vt:lpstr>
      <vt:lpstr>KPSS-test</vt:lpstr>
      <vt:lpstr>KPSS-test</vt:lpstr>
      <vt:lpstr>KPSS-test</vt:lpstr>
      <vt:lpstr>Часть 7. Проверка качества и адекватности модели</vt:lpstr>
      <vt:lpstr>Проверка мат. ожидания остатков</vt:lpstr>
      <vt:lpstr>Проверка случайности остатков</vt:lpstr>
      <vt:lpstr>Критерий Колмогорова-Смирнова</vt:lpstr>
      <vt:lpstr>Часть 8. Ядерная Оценка Плотности (KDE)</vt:lpstr>
      <vt:lpstr>Ядерная Оценка Плотности (KDE)</vt:lpstr>
      <vt:lpstr>Презентация PowerPoint</vt:lpstr>
      <vt:lpstr>Презентация PowerPoint</vt:lpstr>
      <vt:lpstr>Метод Парзена-Розенблатта</vt:lpstr>
      <vt:lpstr>Метод Парзена-Розенблатта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3</dc:title>
  <dc:subject>Методы прогнозирования данных</dc:subject>
  <dc:creator>Сафиуллин Н.Т.</dc:creator>
  <cp:lastModifiedBy>Сафиуллин Николай Тахирович</cp:lastModifiedBy>
  <cp:revision>93</cp:revision>
  <dcterms:created xsi:type="dcterms:W3CDTF">2017-01-03T05:50:48Z</dcterms:created>
  <dcterms:modified xsi:type="dcterms:W3CDTF">2024-02-29T12:25:18Z</dcterms:modified>
</cp:coreProperties>
</file>