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2" r:id="rId3"/>
    <p:sldId id="337" r:id="rId4"/>
    <p:sldId id="313" r:id="rId5"/>
    <p:sldId id="338" r:id="rId6"/>
    <p:sldId id="339" r:id="rId7"/>
    <p:sldId id="340" r:id="rId8"/>
    <p:sldId id="336" r:id="rId9"/>
    <p:sldId id="341" r:id="rId10"/>
    <p:sldId id="342" r:id="rId11"/>
    <p:sldId id="343" r:id="rId12"/>
    <p:sldId id="344" r:id="rId13"/>
    <p:sldId id="345" r:id="rId14"/>
    <p:sldId id="352" r:id="rId15"/>
    <p:sldId id="346" r:id="rId16"/>
    <p:sldId id="347" r:id="rId17"/>
    <p:sldId id="348" r:id="rId18"/>
    <p:sldId id="349" r:id="rId19"/>
    <p:sldId id="350" r:id="rId20"/>
    <p:sldId id="351" r:id="rId21"/>
    <p:sldId id="365" r:id="rId22"/>
    <p:sldId id="366" r:id="rId23"/>
    <p:sldId id="367" r:id="rId24"/>
    <p:sldId id="369" r:id="rId25"/>
    <p:sldId id="363" r:id="rId26"/>
    <p:sldId id="353" r:id="rId27"/>
    <p:sldId id="354" r:id="rId28"/>
    <p:sldId id="355" r:id="rId29"/>
    <p:sldId id="368" r:id="rId30"/>
    <p:sldId id="364" r:id="rId31"/>
    <p:sldId id="357" r:id="rId32"/>
    <p:sldId id="334" r:id="rId33"/>
    <p:sldId id="358" r:id="rId34"/>
    <p:sldId id="359" r:id="rId35"/>
    <p:sldId id="360" r:id="rId36"/>
    <p:sldId id="361" r:id="rId37"/>
    <p:sldId id="362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25" d="100"/>
          <a:sy n="125" d="100"/>
        </p:scale>
        <p:origin x="1827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18" Type="http://schemas.openxmlformats.org/officeDocument/2006/relationships/image" Target="../media/image1.png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Relationship Id="rId1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352928" cy="1800200"/>
          </a:xfrm>
        </p:spPr>
        <p:txBody>
          <a:bodyPr>
            <a:normAutofit/>
          </a:bodyPr>
          <a:lstStyle/>
          <a:p>
            <a:r>
              <a:rPr lang="ru-RU" b="1" dirty="0" err="1"/>
              <a:t>Макростатистический</a:t>
            </a:r>
            <a:r>
              <a:rPr lang="ru-RU" b="1"/>
              <a:t> анализ и прогнозирование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Лекция № </a:t>
            </a:r>
            <a:r>
              <a:rPr lang="en-US" b="1" dirty="0">
                <a:solidFill>
                  <a:schemeClr val="tx1"/>
                </a:solidFill>
              </a:rPr>
              <a:t>4</a:t>
            </a:r>
          </a:p>
          <a:p>
            <a:r>
              <a:rPr lang="ru-RU" b="1" dirty="0">
                <a:solidFill>
                  <a:schemeClr val="tx1"/>
                </a:solidFill>
              </a:rPr>
              <a:t>Разбиение информации на компоненты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442EA0-7CA6-401D-8536-7617E122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4392488"/>
          </a:xfrm>
        </p:spPr>
        <p:txBody>
          <a:bodyPr>
            <a:normAutofit/>
          </a:bodyPr>
          <a:lstStyle/>
          <a:p>
            <a:r>
              <a:rPr lang="ru-RU" b="1" dirty="0"/>
              <a:t>Важно!</a:t>
            </a:r>
            <a:r>
              <a:rPr lang="ru-RU" dirty="0"/>
              <a:t> Все, что имеет мат. ожидание, отличное от нуля, должно быть отнесено к тренду</a:t>
            </a:r>
          </a:p>
          <a:p>
            <a:r>
              <a:rPr lang="ru-RU" dirty="0"/>
              <a:t>Выбираем форму тренда;</a:t>
            </a:r>
          </a:p>
          <a:p>
            <a:r>
              <a:rPr lang="ru-RU" dirty="0"/>
              <a:t>Выбираем порядок регрессионной модели;</a:t>
            </a:r>
          </a:p>
          <a:p>
            <a:r>
              <a:rPr lang="ru-RU" dirty="0"/>
              <a:t>Строим уравнение регрессии;</a:t>
            </a:r>
          </a:p>
          <a:p>
            <a:r>
              <a:rPr lang="ru-RU" dirty="0"/>
              <a:t>Решаем по методу наименьших квадратов.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AA638F-2132-4AB2-B354-C8BE1E8B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42832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Формы тренда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2372" y="1628800"/>
            <a:ext cx="8219256" cy="5085184"/>
          </a:xfrm>
        </p:spPr>
        <p:txBody>
          <a:bodyPr>
            <a:normAutofit/>
          </a:bodyPr>
          <a:lstStyle/>
          <a:p>
            <a:r>
              <a:rPr lang="ru-RU" sz="3000" dirty="0"/>
              <a:t>Линейный</a:t>
            </a:r>
          </a:p>
          <a:p>
            <a:endParaRPr lang="ru-RU" sz="3000" dirty="0"/>
          </a:p>
          <a:p>
            <a:r>
              <a:rPr lang="ru-RU" sz="3000" dirty="0"/>
              <a:t>Квадратичный</a:t>
            </a:r>
          </a:p>
          <a:p>
            <a:endParaRPr lang="ru-RU" sz="3000" dirty="0"/>
          </a:p>
          <a:p>
            <a:r>
              <a:rPr lang="ru-RU" sz="3000" dirty="0"/>
              <a:t>Полиномиальный</a:t>
            </a:r>
          </a:p>
          <a:p>
            <a:endParaRPr lang="ru-RU" sz="3000" dirty="0"/>
          </a:p>
          <a:p>
            <a:r>
              <a:rPr lang="ru-RU" sz="3000" dirty="0"/>
              <a:t>Экспоненциальный</a:t>
            </a:r>
          </a:p>
          <a:p>
            <a:endParaRPr lang="ru-RU" sz="3000" dirty="0"/>
          </a:p>
          <a:p>
            <a:r>
              <a:rPr lang="ru-RU" sz="3000" dirty="0"/>
              <a:t>Логистический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915816" y="1700808"/>
          <a:ext cx="228368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3643" imgH="266584" progId="Equation.DSMT4">
                  <p:embed/>
                </p:oleObj>
              </mc:Choice>
              <mc:Fallback>
                <p:oleObj name="Equation" r:id="rId2" imgW="1053643" imgH="266584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700808"/>
                        <a:ext cx="228368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563888" y="2708920"/>
          <a:ext cx="315841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279400" progId="Equation.DSMT4">
                  <p:embed/>
                </p:oleObj>
              </mc:Choice>
              <mc:Fallback>
                <p:oleObj name="Equation" r:id="rId4" imgW="1511300" imgH="2794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708920"/>
                        <a:ext cx="315841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4067944" y="3789040"/>
          <a:ext cx="399296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6100" imgH="292100" progId="Equation.DSMT4">
                  <p:embed/>
                </p:oleObj>
              </mc:Choice>
              <mc:Fallback>
                <p:oleObj name="Equation" r:id="rId6" imgW="1816100" imgH="2921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789040"/>
                        <a:ext cx="399296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4355976" y="4941168"/>
          <a:ext cx="184737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DSMT4">
                  <p:embed/>
                </p:oleObj>
              </mc:Choice>
              <mc:Fallback>
                <p:oleObj name="Equation" r:id="rId8" imgW="889000" imgH="27940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941168"/>
                        <a:ext cx="184737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3563888" y="5805264"/>
          <a:ext cx="2160240" cy="88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5977" imgH="495085" progId="Equation.DSMT4">
                  <p:embed/>
                </p:oleObj>
              </mc:Choice>
              <mc:Fallback>
                <p:oleObj name="Equation" r:id="rId10" imgW="1205977" imgH="495085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805264"/>
                        <a:ext cx="2160240" cy="884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52BDC43-1EF8-473A-BFB7-DC1A0CD58C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7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Оценка степени полинома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ru-RU" dirty="0"/>
              <a:t>Вычисляем разности: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каждой строки ищем: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635896" y="2492896"/>
          <a:ext cx="2160240" cy="19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1054100" progId="Equation.DSMT4">
                  <p:embed/>
                </p:oleObj>
              </mc:Choice>
              <mc:Fallback>
                <p:oleObj name="Equation" r:id="rId2" imgW="1143000" imgH="10541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492896"/>
                        <a:ext cx="2160240" cy="1998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267744" y="5085184"/>
          <a:ext cx="4608512" cy="145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774700" progId="Equation.DSMT4">
                  <p:embed/>
                </p:oleObj>
              </mc:Choice>
              <mc:Fallback>
                <p:oleObj name="Equation" r:id="rId4" imgW="2438400" imgH="7747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085184"/>
                        <a:ext cx="4608512" cy="1458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65609B-3689-4FBD-97EF-48C9DA201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Оценка степени полинома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ru-RU" dirty="0"/>
              <a:t>Эта величина первоначально убывает с ростом </a:t>
            </a:r>
            <a:r>
              <a:rPr lang="ru-RU" i="1" dirty="0"/>
              <a:t>k</a:t>
            </a:r>
            <a:r>
              <a:rPr lang="ru-RU" dirty="0"/>
              <a:t>, а затем, начиная с некоторого </a:t>
            </a:r>
            <a:r>
              <a:rPr lang="ru-RU" i="1" dirty="0"/>
              <a:t>k</a:t>
            </a:r>
            <a:r>
              <a:rPr lang="ru-RU" baseline="-25000" dirty="0"/>
              <a:t>0</a:t>
            </a:r>
            <a:r>
              <a:rPr lang="ru-RU" dirty="0"/>
              <a:t>, стабилизируется на одном уровне. </a:t>
            </a:r>
          </a:p>
          <a:p>
            <a:r>
              <a:rPr lang="ru-RU" dirty="0"/>
              <a:t>Тогда степень полинома выбирается равной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451088" y="4365104"/>
          <a:ext cx="2241823" cy="767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241300" progId="Equation.DSMT4">
                  <p:embed/>
                </p:oleObj>
              </mc:Choice>
              <mc:Fallback>
                <p:oleObj name="Equation" r:id="rId2" imgW="698500" imgH="2413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088" y="4365104"/>
                        <a:ext cx="2241823" cy="767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1FD83CA-5C0E-416F-9BFD-67629F749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1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4576" r="8307" b="6018"/>
          <a:stretch>
            <a:fillRect/>
          </a:stretch>
        </p:blipFill>
        <p:spPr bwMode="auto">
          <a:xfrm>
            <a:off x="150857" y="1844824"/>
            <a:ext cx="8842285" cy="450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«Подгонка» трендов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AB3606-7A45-4E6B-B939-82529763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1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Обобщенный МНК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19256" cy="4608512"/>
          </a:xfrm>
        </p:spPr>
        <p:txBody>
          <a:bodyPr>
            <a:normAutofit/>
          </a:bodyPr>
          <a:lstStyle/>
          <a:p>
            <a:r>
              <a:rPr lang="ru-RU" dirty="0"/>
              <a:t>Условие метода:</a:t>
            </a:r>
          </a:p>
          <a:p>
            <a:r>
              <a:rPr lang="ru-RU" dirty="0"/>
              <a:t>Пусть дана/получена </a:t>
            </a:r>
            <a:r>
              <a:rPr lang="ru-RU" b="1" dirty="0"/>
              <a:t>линейная регрессия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851920" y="1772816"/>
          <a:ext cx="307834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4895" imgH="495085" progId="Equation.DSMT4">
                  <p:embed/>
                </p:oleObj>
              </mc:Choice>
              <mc:Fallback>
                <p:oleObj name="Equation" r:id="rId2" imgW="1624895" imgH="495085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772816"/>
                        <a:ext cx="307834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84926" y="3068960"/>
          <a:ext cx="8374148" cy="621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94100" imgH="266700" progId="Equation.DSMT4">
                  <p:embed/>
                </p:oleObj>
              </mc:Choice>
              <mc:Fallback>
                <p:oleObj name="Equation" r:id="rId4" imgW="3594100" imgH="2667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26" y="3068960"/>
                        <a:ext cx="8374148" cy="621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475656" y="3717032"/>
          <a:ext cx="213623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900" imgH="228600" progId="Equation.DSMT4">
                  <p:embed/>
                </p:oleObj>
              </mc:Choice>
              <mc:Fallback>
                <p:oleObj name="Equation" r:id="rId6" imgW="850900" imgH="2286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17032"/>
                        <a:ext cx="213623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117064" y="4293096"/>
          <a:ext cx="4033722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6600" imgH="1079500" progId="Equation.DSMT4">
                  <p:embed/>
                </p:oleObj>
              </mc:Choice>
              <mc:Fallback>
                <p:oleObj name="Equation" r:id="rId8" imgW="2006600" imgH="107950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4" y="4293096"/>
                        <a:ext cx="4033722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4283968" y="4365104"/>
          <a:ext cx="1073377" cy="202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252" imgH="1079032" progId="Equation.DSMT4">
                  <p:embed/>
                </p:oleObj>
              </mc:Choice>
              <mc:Fallback>
                <p:oleObj name="Equation" r:id="rId10" imgW="571252" imgH="1079032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365104"/>
                        <a:ext cx="1073377" cy="2021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5724128" y="4365104"/>
          <a:ext cx="1221587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08" imgH="1079032" progId="Equation.DSMT4">
                  <p:embed/>
                </p:oleObj>
              </mc:Choice>
              <mc:Fallback>
                <p:oleObj name="Equation" r:id="rId12" imgW="672808" imgH="1079032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365104"/>
                        <a:ext cx="1221587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308304" y="4365104"/>
          <a:ext cx="1008112" cy="193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8800" imgH="1079500" progId="Equation.DSMT4">
                  <p:embed/>
                </p:oleObj>
              </mc:Choice>
              <mc:Fallback>
                <p:oleObj name="Equation" r:id="rId14" imgW="558800" imgH="1079500" progId="Equation.DSMT4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365104"/>
                        <a:ext cx="1008112" cy="19307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004048" y="3717032"/>
          <a:ext cx="288032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3339" imgH="266584" progId="Equation.DSMT4">
                  <p:embed/>
                </p:oleObj>
              </mc:Choice>
              <mc:Fallback>
                <p:oleObj name="Equation" r:id="rId16" imgW="1523339" imgH="266584" progId="Equation.DSMT4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717032"/>
                        <a:ext cx="2880320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D3AB412-76F3-4D52-B427-E9FB7A4E95E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127141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Обобщенная линейная модель множественной регрессии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92896"/>
            <a:ext cx="8219256" cy="4032448"/>
          </a:xfrm>
        </p:spPr>
        <p:txBody>
          <a:bodyPr>
            <a:normAutofit/>
          </a:bodyPr>
          <a:lstStyle/>
          <a:p>
            <a:r>
              <a:rPr lang="ru-RU" dirty="0"/>
              <a:t>Решение матричного уравнения есть: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     – ковариационная матрица ошибок.    </a:t>
            </a:r>
          </a:p>
          <a:p>
            <a:r>
              <a:rPr lang="ru-RU" dirty="0"/>
              <a:t>Матрицы такой нет, значит надо ее оценить по значениям самого временного ряда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872571" y="3140968"/>
          <a:ext cx="537140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355600" progId="Equation.DSMT4">
                  <p:embed/>
                </p:oleObj>
              </mc:Choice>
              <mc:Fallback>
                <p:oleObj name="Equation" r:id="rId2" imgW="1752600" imgH="3556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571" y="3140968"/>
                        <a:ext cx="537140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1187624" y="4221088"/>
          <a:ext cx="432048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17" imgH="241195" progId="Equation.DSMT4">
                  <p:embed/>
                </p:oleObj>
              </mc:Choice>
              <mc:Fallback>
                <p:oleObj name="Equation" r:id="rId4" imgW="190417" imgH="241195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432048" cy="540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F3FDA63-5BAB-4998-B0CD-3AF4CB363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3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Оценка матрицы ошибок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79512" y="1988840"/>
          <a:ext cx="8589830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1612900" progId="Equation.DSMT4">
                  <p:embed/>
                </p:oleObj>
              </mc:Choice>
              <mc:Fallback>
                <p:oleObj name="Equation" r:id="rId2" imgW="3429000" imgH="16129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88840"/>
                        <a:ext cx="8589830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C3A1DA-F157-44A4-8DCE-EB0092CD9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3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Оценка матрицы ошибок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ru-RU" dirty="0"/>
              <a:t>Не хватает двух величин:       и       </a:t>
            </a:r>
          </a:p>
          <a:p>
            <a:r>
              <a:rPr lang="ru-RU" dirty="0"/>
              <a:t>Вычисляем оценку</a:t>
            </a:r>
          </a:p>
          <a:p>
            <a:r>
              <a:rPr lang="ru-RU" dirty="0"/>
              <a:t>Вычисляем остаточный ряд</a:t>
            </a:r>
          </a:p>
          <a:p>
            <a:r>
              <a:rPr lang="ru-RU" dirty="0"/>
              <a:t>Находим:</a:t>
            </a:r>
          </a:p>
          <a:p>
            <a:endParaRPr lang="ru-RU" dirty="0"/>
          </a:p>
          <a:p>
            <a:r>
              <a:rPr lang="ru-RU" dirty="0"/>
              <a:t>Вычисляем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298486" y="2132856"/>
          <a:ext cx="438386" cy="48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14" imgH="177492" progId="Equation.DSMT4">
                  <p:embed/>
                </p:oleObj>
              </mc:Choice>
              <mc:Fallback>
                <p:oleObj name="Equation" r:id="rId2" imgW="164814" imgH="177492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486" y="2132856"/>
                        <a:ext cx="438386" cy="489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6228184" y="1988840"/>
          <a:ext cx="5040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28600" progId="Equation.DSMT4">
                  <p:embed/>
                </p:oleObj>
              </mc:Choice>
              <mc:Fallback>
                <p:oleObj name="Equation" r:id="rId4" imgW="228600" imgH="22860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988840"/>
                        <a:ext cx="50405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4427984" y="2564904"/>
          <a:ext cx="264483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4477" imgH="355446" progId="Equation.DSMT4">
                  <p:embed/>
                </p:oleObj>
              </mc:Choice>
              <mc:Fallback>
                <p:oleObj name="Equation" r:id="rId6" imgW="1434477" imgH="355446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564904"/>
                        <a:ext cx="2644835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5940152" y="3212976"/>
          <a:ext cx="187717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700" imgH="279400" progId="Equation.DSMT4">
                  <p:embed/>
                </p:oleObj>
              </mc:Choice>
              <mc:Fallback>
                <p:oleObj name="Equation" r:id="rId8" imgW="1028700" imgH="279400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212976"/>
                        <a:ext cx="187717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2627784" y="3717032"/>
          <a:ext cx="3456384" cy="145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60600" imgH="952500" progId="Equation.DSMT4">
                  <p:embed/>
                </p:oleObj>
              </mc:Choice>
              <mc:Fallback>
                <p:oleObj name="Equation" r:id="rId10" imgW="2260600" imgH="952500" progId="Equation.DSMT4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17032"/>
                        <a:ext cx="3456384" cy="1458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899592" y="5445224"/>
          <a:ext cx="424985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54300" imgH="495300" progId="Equation.DSMT4">
                  <p:embed/>
                </p:oleObj>
              </mc:Choice>
              <mc:Fallback>
                <p:oleObj name="Equation" r:id="rId12" imgW="2654300" imgH="495300" progId="Equation.DSMT4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445224"/>
                        <a:ext cx="424985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8208B65-59FA-4132-8AFE-A6D02F2E0F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Оценка матрицы ошибок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ru-RU" dirty="0"/>
              <a:t>Повторяем эти шаги, пока разница между величинами         и        не будет мала;</a:t>
            </a:r>
          </a:p>
          <a:p>
            <a:r>
              <a:rPr lang="ru-RU" dirty="0"/>
              <a:t>Получаем: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 подставляем в формулу на слайде 20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059832" y="2492896"/>
          <a:ext cx="72008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266584" progId="Equation.DSMT4">
                  <p:embed/>
                </p:oleObj>
              </mc:Choice>
              <mc:Fallback>
                <p:oleObj name="Equation" r:id="rId2" imgW="380835" imgH="266584" progId="Equation.DSMT4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92896"/>
                        <a:ext cx="720081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4237038" y="2492375"/>
          <a:ext cx="527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60" imgH="266400" progId="Equation.DSMT4">
                  <p:embed/>
                </p:oleObj>
              </mc:Choice>
              <mc:Fallback>
                <p:oleObj name="Equation" r:id="rId4" imgW="279360" imgH="266400" progId="Equation.DSMT4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2492375"/>
                        <a:ext cx="527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2771800" y="2996952"/>
          <a:ext cx="164332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266584" progId="Equation.DSMT4">
                  <p:embed/>
                </p:oleObj>
              </mc:Choice>
              <mc:Fallback>
                <p:oleObj name="Equation" r:id="rId6" imgW="672808" imgH="266584" progId="Equation.DSMT4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96952"/>
                        <a:ext cx="1643325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2771800" y="3717032"/>
          <a:ext cx="3471051" cy="108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400" imgH="558800" progId="Equation.DSMT4">
                  <p:embed/>
                </p:oleObj>
              </mc:Choice>
              <mc:Fallback>
                <p:oleObj name="Equation" r:id="rId8" imgW="1803400" imgH="558800" progId="Equation.DSMT4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17032"/>
                        <a:ext cx="3471051" cy="1083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0680C04-2E07-48A8-8BF8-910E6C0325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2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1. Понятие разделимости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C9A81D-1C73-4C5F-9DC5-AE14E365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Простая регрессия по МНК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ru-RU" dirty="0"/>
              <a:t>Слишком сложная оценка </a:t>
            </a:r>
            <a:r>
              <a:rPr lang="ru-RU" b="1" dirty="0"/>
              <a:t>общего МНК</a:t>
            </a:r>
            <a:r>
              <a:rPr lang="ru-RU" dirty="0"/>
              <a:t>;</a:t>
            </a:r>
          </a:p>
          <a:p>
            <a:r>
              <a:rPr lang="ru-RU" b="1" dirty="0"/>
              <a:t>Пускай ошибки не коррелированы;</a:t>
            </a:r>
          </a:p>
          <a:p>
            <a:r>
              <a:rPr lang="ru-RU" dirty="0"/>
              <a:t>Тогда ковариационная матрица ошибок является единичной матрицей </a:t>
            </a:r>
            <a:r>
              <a:rPr lang="en-US" b="1" i="1" dirty="0"/>
              <a:t>I</a:t>
            </a:r>
            <a:r>
              <a:rPr lang="ru-RU" dirty="0"/>
              <a:t>;</a:t>
            </a:r>
          </a:p>
          <a:p>
            <a:r>
              <a:rPr lang="ru-RU" dirty="0"/>
              <a:t>Тогда решение элементарно: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699792" y="4941168"/>
          <a:ext cx="394097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355600" progId="Equation.DSMT4">
                  <p:embed/>
                </p:oleObj>
              </mc:Choice>
              <mc:Fallback>
                <p:oleObj name="Equation" r:id="rId2" imgW="1282700" imgH="3556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941168"/>
                        <a:ext cx="394097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19C219E-42B7-4BB8-ACAB-7D8CA498F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AB3606-7A45-4E6B-B939-82529763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71682" name="Picture 2">
            <a:extLst>
              <a:ext uri="{FF2B5EF4-FFF2-40B4-BE49-F238E27FC236}">
                <a16:creationId xmlns:a16="http://schemas.microsoft.com/office/drawing/2014/main" id="{FC436300-2E64-4A58-8D28-ADCA8122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" y="30308"/>
            <a:ext cx="3543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250EDC-5A58-4708-903B-9CEB4AAD5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78" y="2444485"/>
            <a:ext cx="2133600" cy="4025246"/>
          </a:xfrm>
          <a:prstGeom prst="rect">
            <a:avLst/>
          </a:prstGeom>
        </p:spPr>
      </p:pic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91640AB3-891A-42A6-A42F-2C023D20A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500" y="1214028"/>
          <a:ext cx="394097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700" imgH="355600" progId="Equation.DSMT4">
                  <p:embed/>
                </p:oleObj>
              </mc:Choice>
              <mc:Fallback>
                <p:oleObj name="Equation" r:id="rId5" imgW="1282700" imgH="3556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91640AB3-891A-42A6-A42F-2C023D20A0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500" y="1214028"/>
                        <a:ext cx="394097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4" name="Picture 4" descr="image.png">
            <a:extLst>
              <a:ext uri="{FF2B5EF4-FFF2-40B4-BE49-F238E27FC236}">
                <a16:creationId xmlns:a16="http://schemas.microsoft.com/office/drawing/2014/main" id="{EDBA1C05-BC75-4696-9677-5E664161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47368" r="24557" b="17847"/>
          <a:stretch/>
        </p:blipFill>
        <p:spPr bwMode="auto">
          <a:xfrm>
            <a:off x="251520" y="2460915"/>
            <a:ext cx="5376352" cy="16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9FB305-8ECF-49D0-A73D-949520D90CCF}"/>
              </a:ext>
            </a:extLst>
          </p:cNvPr>
          <p:cNvSpPr/>
          <p:nvPr/>
        </p:nvSpPr>
        <p:spPr>
          <a:xfrm>
            <a:off x="3911500" y="829543"/>
            <a:ext cx="3109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B = </a:t>
            </a:r>
            <a:r>
              <a:rPr lang="ru-RU" b="1" dirty="0" err="1"/>
              <a:t>np.linalg.lstsq</a:t>
            </a:r>
            <a:r>
              <a:rPr lang="ru-RU" b="1" dirty="0"/>
              <a:t>(X,</a:t>
            </a:r>
            <a:r>
              <a:rPr lang="en-US" b="1" dirty="0"/>
              <a:t>Y</a:t>
            </a:r>
            <a:r>
              <a:rPr lang="ru-RU" b="1" dirty="0"/>
              <a:t>)</a:t>
            </a:r>
          </a:p>
        </p:txBody>
      </p:sp>
      <p:pic>
        <p:nvPicPr>
          <p:cNvPr id="71686" name="Picture 6">
            <a:extLst>
              <a:ext uri="{FF2B5EF4-FFF2-40B4-BE49-F238E27FC236}">
                <a16:creationId xmlns:a16="http://schemas.microsoft.com/office/drawing/2014/main" id="{B11F6E59-2AA2-4F6A-8F5C-4871B136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" y="4037703"/>
            <a:ext cx="5149474" cy="26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28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260E42-3AB2-42F2-B572-E3495D6A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" y="1124754"/>
            <a:ext cx="8905122" cy="56464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AB3606-7A45-4E6B-B939-82529763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3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AB3606-7A45-4E6B-B939-82529763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6664CB-C1CF-4A45-B606-A2FE8805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4" y="2454403"/>
            <a:ext cx="8883552" cy="42909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EEA0B4-83FA-4191-83E3-84495975D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6" y="-1"/>
            <a:ext cx="5827470" cy="24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80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AB3606-7A45-4E6B-B939-82529763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E000E3-247D-47E2-A6A3-BE7535E5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" y="32723"/>
            <a:ext cx="2764681" cy="3804035"/>
          </a:xfrm>
          <a:prstGeom prst="rect">
            <a:avLst/>
          </a:prstGeom>
        </p:spPr>
      </p:pic>
      <p:pic>
        <p:nvPicPr>
          <p:cNvPr id="73730" name="Picture 2">
            <a:extLst>
              <a:ext uri="{FF2B5EF4-FFF2-40B4-BE49-F238E27FC236}">
                <a16:creationId xmlns:a16="http://schemas.microsoft.com/office/drawing/2014/main" id="{E69F1AD4-4A5C-4F57-90BC-174B6E94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39" y="3122836"/>
            <a:ext cx="6251761" cy="321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4549F5-9A7E-40D1-ABBB-A82A13F0F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1385159"/>
            <a:ext cx="5218095" cy="15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00022" y="3244334"/>
            <a:ext cx="414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D:\Work\NewMag\pptx_edited\04\19.svg</a:t>
            </a:r>
            <a:endParaRPr lang="ru-RU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8" t="4095" r="7365" b="5019"/>
          <a:stretch/>
        </p:blipFill>
        <p:spPr bwMode="auto">
          <a:xfrm>
            <a:off x="57207" y="1046330"/>
            <a:ext cx="9081858" cy="522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501082-D684-45B1-8C3F-C4E560B2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ru-RU" b="1" dirty="0"/>
              <a:t>Выделение тренда сглаживанием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ru-RU" dirty="0"/>
              <a:t>Оценка тренда, как </a:t>
            </a:r>
            <a:r>
              <a:rPr lang="ru-RU" b="1" dirty="0"/>
              <a:t>взвешенное среднее </a:t>
            </a:r>
            <a:r>
              <a:rPr lang="ru-RU" dirty="0"/>
              <a:t>исходных значений ряда, находящихся внутри </a:t>
            </a:r>
            <a:r>
              <a:rPr lang="ru-RU" b="1" dirty="0"/>
              <a:t>окна сглаживания:</a:t>
            </a:r>
          </a:p>
          <a:p>
            <a:endParaRPr lang="ru-RU" b="1" dirty="0"/>
          </a:p>
          <a:p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при весовых множителях: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971600" y="3573016"/>
          <a:ext cx="649179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4000" imgH="495300" progId="Equation.DSMT4">
                  <p:embed/>
                </p:oleObj>
              </mc:Choice>
              <mc:Fallback>
                <p:oleObj name="Equation" r:id="rId2" imgW="2794000" imgH="4953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73016"/>
                        <a:ext cx="649179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6156176" y="5013176"/>
          <a:ext cx="1368152" cy="1046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419" imgH="495085" progId="Equation.DSMT4">
                  <p:embed/>
                </p:oleObj>
              </mc:Choice>
              <mc:Fallback>
                <p:oleObj name="Equation" r:id="rId4" imgW="647419" imgH="495085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013176"/>
                        <a:ext cx="1368152" cy="1046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10662B1-03C3-4C8A-B28B-EB674CA62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2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ru-RU" b="1" dirty="0"/>
              <a:t>Выделение тренда сглаживанием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ru-RU" dirty="0"/>
              <a:t>Суммируются </a:t>
            </a:r>
            <a:r>
              <a:rPr lang="ru-RU" i="1" dirty="0"/>
              <a:t>L</a:t>
            </a:r>
            <a:r>
              <a:rPr lang="ru-RU" dirty="0"/>
              <a:t> значений слева и справа от точки </a:t>
            </a:r>
            <a:r>
              <a:rPr lang="ru-RU" i="1" dirty="0" err="1"/>
              <a:t>y</a:t>
            </a:r>
            <a:r>
              <a:rPr lang="ru-RU" i="1" baseline="-25000" dirty="0" err="1"/>
              <a:t>i</a:t>
            </a:r>
            <a:r>
              <a:rPr lang="ru-RU" dirty="0"/>
              <a:t>. </a:t>
            </a:r>
          </a:p>
          <a:p>
            <a:r>
              <a:rPr lang="ru-RU" dirty="0"/>
              <a:t>Длина интервала суммирования является окном сглаживания, которое словно «скользит» по исходным данным</a:t>
            </a:r>
          </a:p>
          <a:p>
            <a:r>
              <a:rPr lang="ru-RU" dirty="0"/>
              <a:t>В зависимости от выбора весовых коэффициентов  будут меняться виды сглаживания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A57700-3749-400A-A767-E71530F0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84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ru-RU" b="1" dirty="0"/>
              <a:t>Скользящее среднее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Например, по трем точкам: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090022" y="2276872"/>
          <a:ext cx="496395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444500" progId="Equation.DSMT4">
                  <p:embed/>
                </p:oleObj>
              </mc:Choice>
              <mc:Fallback>
                <p:oleObj name="Equation" r:id="rId2" imgW="2057400" imgH="4445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022" y="2276872"/>
                        <a:ext cx="496395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907704" y="4437112"/>
          <a:ext cx="572293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457200" progId="Equation.DSMT4">
                  <p:embed/>
                </p:oleObj>
              </mc:Choice>
              <mc:Fallback>
                <p:oleObj name="Equation" r:id="rId4" imgW="1650960" imgH="457200" progId="Equation.DSMT4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5722938" cy="1571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7C98329-02C2-4C06-A71F-6D39FB98E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21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" t="5047" r="7868" b="5466"/>
          <a:stretch/>
        </p:blipFill>
        <p:spPr bwMode="auto">
          <a:xfrm>
            <a:off x="223606" y="1124744"/>
            <a:ext cx="8696787" cy="50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426A5C-A9C4-4238-B747-73B6D04E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5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Аддитивная модель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/>
          </a:bodyPr>
          <a:lstStyle/>
          <a:p>
            <a:pPr lvl="1"/>
            <a:r>
              <a:rPr lang="ru-RU" b="1" dirty="0"/>
              <a:t>тренд</a:t>
            </a:r>
            <a:r>
              <a:rPr lang="ru-RU" dirty="0"/>
              <a:t> ( или тенденция); </a:t>
            </a:r>
          </a:p>
          <a:p>
            <a:pPr lvl="1"/>
            <a:r>
              <a:rPr lang="ru-RU" i="1" dirty="0"/>
              <a:t>j</a:t>
            </a:r>
            <a:r>
              <a:rPr lang="ru-RU" dirty="0"/>
              <a:t>-я </a:t>
            </a:r>
            <a:r>
              <a:rPr lang="ru-RU" b="1" dirty="0"/>
              <a:t>сезонная компонента;</a:t>
            </a:r>
            <a:r>
              <a:rPr lang="ru-RU" dirty="0"/>
              <a:t>  </a:t>
            </a:r>
          </a:p>
          <a:p>
            <a:pPr lvl="1"/>
            <a:r>
              <a:rPr lang="ru-RU" i="1" dirty="0"/>
              <a:t>k</a:t>
            </a:r>
            <a:r>
              <a:rPr lang="ru-RU" dirty="0"/>
              <a:t>-я </a:t>
            </a:r>
            <a:r>
              <a:rPr lang="ru-RU" b="1" dirty="0"/>
              <a:t>периодическая (циклическая) компонента,</a:t>
            </a:r>
          </a:p>
          <a:p>
            <a:pPr marL="457200" lvl="1" indent="0">
              <a:buNone/>
            </a:pPr>
            <a:endParaRPr lang="ru-RU" b="1" dirty="0"/>
          </a:p>
          <a:p>
            <a:pPr marL="457200" lvl="1" indent="0">
              <a:buNone/>
            </a:pPr>
            <a:r>
              <a:rPr lang="ru-RU" b="1" dirty="0"/>
              <a:t>                 коэффициенты</a:t>
            </a:r>
            <a:r>
              <a:rPr lang="ru-RU" dirty="0"/>
              <a:t> </a:t>
            </a:r>
            <a:r>
              <a:rPr lang="ru-RU" b="1" dirty="0"/>
              <a:t>наличия</a:t>
            </a:r>
            <a:r>
              <a:rPr lang="ru-RU" dirty="0"/>
              <a:t> или </a:t>
            </a:r>
            <a:r>
              <a:rPr lang="ru-RU" b="1" dirty="0"/>
              <a:t>отсутствия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27619" y="2132856"/>
          <a:ext cx="848876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300" imgH="419100" progId="Equation.DSMT4">
                  <p:embed/>
                </p:oleObj>
              </mc:Choice>
              <mc:Fallback>
                <p:oleObj name="Equation" r:id="rId2" imgW="3797300" imgH="41910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19" y="2132856"/>
                        <a:ext cx="8488761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395536" y="3284984"/>
          <a:ext cx="55549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603" imgH="266469" progId="Equation.DSMT4">
                  <p:embed/>
                </p:oleObj>
              </mc:Choice>
              <mc:Fallback>
                <p:oleObj name="Equation" r:id="rId4" imgW="342603" imgH="266469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4984"/>
                        <a:ext cx="55549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51520" y="3789040"/>
          <a:ext cx="677868" cy="47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79360" progId="Equation.DSMT4">
                  <p:embed/>
                </p:oleObj>
              </mc:Choice>
              <mc:Fallback>
                <p:oleObj name="Equation" r:id="rId6" imgW="393480" imgH="27936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89040"/>
                        <a:ext cx="677868" cy="4794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51520" y="4293096"/>
          <a:ext cx="69436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425" imgH="266469" progId="Equation.DSMT4">
                  <p:embed/>
                </p:oleObj>
              </mc:Choice>
              <mc:Fallback>
                <p:oleObj name="Equation" r:id="rId8" imgW="431425" imgH="266469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93096"/>
                        <a:ext cx="69436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683568" y="5301208"/>
          <a:ext cx="1368152" cy="51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0891" imgH="266584" progId="Equation.DSMT4">
                  <p:embed/>
                </p:oleObj>
              </mc:Choice>
              <mc:Fallback>
                <p:oleObj name="Equation" r:id="rId10" imgW="710891" imgH="266584" progId="Equation.DSMT4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301208"/>
                        <a:ext cx="1368152" cy="510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04D43E4-52D9-4A90-B577-7CD67BC66D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t="4828" r="7527" b="4905"/>
          <a:stretch/>
        </p:blipFill>
        <p:spPr bwMode="auto">
          <a:xfrm>
            <a:off x="0" y="1196749"/>
            <a:ext cx="9064102" cy="518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C95D91-2C45-4FC6-8512-8A0709AC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21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Экспоненциальное сглаживание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717032"/>
            <a:ext cx="8219256" cy="2808312"/>
          </a:xfrm>
        </p:spPr>
        <p:txBody>
          <a:bodyPr>
            <a:normAutofit/>
          </a:bodyPr>
          <a:lstStyle/>
          <a:p>
            <a:r>
              <a:rPr lang="ru-RU" dirty="0"/>
              <a:t>Веса здесь, по сути, убывают с удалением от точки начала сглаживания</a:t>
            </a:r>
          </a:p>
          <a:p>
            <a:r>
              <a:rPr lang="ru-RU" dirty="0"/>
              <a:t>Выражение строится </a:t>
            </a:r>
            <a:r>
              <a:rPr lang="ru-RU" b="1" dirty="0"/>
              <a:t>рекурсивно</a:t>
            </a:r>
            <a:r>
              <a:rPr lang="ru-RU" dirty="0"/>
              <a:t>, а потому может легко использоваться для прогнозирования тренда ВР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850812" y="1916832"/>
          <a:ext cx="744237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291960" progId="Equation.DSMT4">
                  <p:embed/>
                </p:oleObj>
              </mc:Choice>
              <mc:Fallback>
                <p:oleObj name="Equation" r:id="rId2" imgW="2539800" imgH="29196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812" y="1916832"/>
                        <a:ext cx="744237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3609494" y="2924944"/>
          <a:ext cx="192501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190440" progId="Equation.DSMT4">
                  <p:embed/>
                </p:oleObj>
              </mc:Choice>
              <mc:Fallback>
                <p:oleObj name="Equation" r:id="rId4" imgW="647640" imgH="19044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494" y="2924944"/>
                        <a:ext cx="192501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08C21E0-B71E-4DAB-AC9B-52EB342CA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4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3. Выделение периодических составляющих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55858B-CF8C-4E9A-AECC-AD2F5AB7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ru-RU" b="1" dirty="0"/>
              <a:t>Тригонометрические компоненты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ru-RU" dirty="0"/>
              <a:t>Сезон – </a:t>
            </a:r>
            <a:r>
              <a:rPr lang="ru-RU" i="1" dirty="0"/>
              <a:t>квазипериодическая;</a:t>
            </a:r>
          </a:p>
          <a:p>
            <a:r>
              <a:rPr lang="ru-RU" dirty="0"/>
              <a:t>Цикл – </a:t>
            </a:r>
            <a:r>
              <a:rPr lang="ru-RU" i="1" dirty="0"/>
              <a:t>строго периодическая;</a:t>
            </a:r>
          </a:p>
          <a:p>
            <a:pPr marL="0" indent="0">
              <a:buNone/>
            </a:pPr>
            <a:r>
              <a:rPr lang="ru-RU" dirty="0"/>
              <a:t>На практике все проще:</a:t>
            </a:r>
          </a:p>
          <a:p>
            <a:r>
              <a:rPr lang="ru-RU" b="1" dirty="0"/>
              <a:t>циклы</a:t>
            </a:r>
            <a:r>
              <a:rPr lang="ru-RU" dirty="0"/>
              <a:t> имеют период значительно </a:t>
            </a:r>
            <a:r>
              <a:rPr lang="ru-RU" b="1" dirty="0"/>
              <a:t>больше</a:t>
            </a:r>
            <a:r>
              <a:rPr lang="ru-RU" dirty="0"/>
              <a:t>, чем </a:t>
            </a:r>
            <a:r>
              <a:rPr lang="ru-RU" b="1" dirty="0"/>
              <a:t>сезон</a:t>
            </a:r>
            <a:r>
              <a:rPr lang="ru-RU" dirty="0"/>
              <a:t>ные компоненты, которые кратны времени отсчетов (месяца, кварталы, года).</a:t>
            </a:r>
          </a:p>
          <a:p>
            <a:pPr marL="0" indent="0">
              <a:buNone/>
            </a:pPr>
            <a:r>
              <a:rPr lang="ru-RU" b="1" dirty="0"/>
              <a:t>Циклы и сезоны </a:t>
            </a:r>
            <a:r>
              <a:rPr lang="ru-RU" dirty="0"/>
              <a:t>= </a:t>
            </a:r>
            <a:r>
              <a:rPr lang="ru-RU" b="1" dirty="0"/>
              <a:t>тригонометрические компоненты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E4BFCF-7C53-4DDF-8FFF-62B7E4E5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10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ru-RU" b="1" dirty="0"/>
              <a:t>Приближенный 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536504"/>
          </a:xfrm>
        </p:spPr>
        <p:txBody>
          <a:bodyPr>
            <a:normAutofit/>
          </a:bodyPr>
          <a:lstStyle/>
          <a:p>
            <a:r>
              <a:rPr lang="ru-RU" dirty="0"/>
              <a:t>Исследуется ряд на наличие неслучайных составляющих</a:t>
            </a:r>
          </a:p>
          <a:p>
            <a:r>
              <a:rPr lang="ru-RU" dirty="0"/>
              <a:t>Убирают из ВР среднюю тенденцию = тренд</a:t>
            </a:r>
          </a:p>
          <a:p>
            <a:r>
              <a:rPr lang="ru-RU" dirty="0"/>
              <a:t>Убирают из ВР (по возможности) шум</a:t>
            </a:r>
          </a:p>
          <a:p>
            <a:r>
              <a:rPr lang="ru-RU" dirty="0"/>
              <a:t>Остаются тригонометрические компоненты</a:t>
            </a:r>
          </a:p>
          <a:p>
            <a:r>
              <a:rPr lang="ru-RU" dirty="0"/>
              <a:t>Для поиска их периодов/частот используется </a:t>
            </a:r>
            <a:r>
              <a:rPr lang="ru-RU" b="1" dirty="0"/>
              <a:t>спектральный гармонический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00C821-CFFF-4F82-98A6-0A504832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2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933450"/>
            <a:ext cx="8712968" cy="792088"/>
          </a:xfrm>
        </p:spPr>
        <p:txBody>
          <a:bodyPr>
            <a:normAutofit/>
          </a:bodyPr>
          <a:lstStyle/>
          <a:p>
            <a:r>
              <a:rPr lang="ru-RU" b="1" dirty="0"/>
              <a:t>Общий 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19256" cy="4824536"/>
          </a:xfrm>
        </p:spPr>
        <p:txBody>
          <a:bodyPr>
            <a:normAutofit/>
          </a:bodyPr>
          <a:lstStyle/>
          <a:p>
            <a:r>
              <a:rPr lang="ru-RU" dirty="0"/>
              <a:t>Преобразование Фурье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Коэффициенты в нем: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1259632" y="2348880"/>
          <a:ext cx="697168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8200" imgH="520700" progId="Equation.DSMT4">
                  <p:embed/>
                </p:oleObj>
              </mc:Choice>
              <mc:Fallback>
                <p:oleObj name="Equation" r:id="rId2" imgW="3378200" imgH="52070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8880"/>
                        <a:ext cx="697168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2831006" y="4077072"/>
          <a:ext cx="348198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1282700" progId="Equation.DSMT4">
                  <p:embed/>
                </p:oleObj>
              </mc:Choice>
              <mc:Fallback>
                <p:oleObj name="Equation" r:id="rId4" imgW="1828800" imgH="128270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006" y="4077072"/>
                        <a:ext cx="348198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FCF3DA8-25C8-4BC1-BBDA-35093F688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933450"/>
            <a:ext cx="8712968" cy="792088"/>
          </a:xfrm>
        </p:spPr>
        <p:txBody>
          <a:bodyPr>
            <a:normAutofit/>
          </a:bodyPr>
          <a:lstStyle/>
          <a:p>
            <a:r>
              <a:rPr lang="ru-RU" b="1" dirty="0"/>
              <a:t>Общий 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19256" cy="4824536"/>
          </a:xfrm>
        </p:spPr>
        <p:txBody>
          <a:bodyPr>
            <a:normAutofit/>
          </a:bodyPr>
          <a:lstStyle/>
          <a:p>
            <a:r>
              <a:rPr lang="ru-RU" dirty="0"/>
              <a:t>Соотносим коэффициенты с периодограммой:</a:t>
            </a:r>
          </a:p>
          <a:p>
            <a:r>
              <a:rPr lang="ru-RU" dirty="0"/>
              <a:t>Определяем нужные диапазоны частот и их коэффициенты Фурье (область </a:t>
            </a:r>
            <a:r>
              <a:rPr lang="en-US" b="1" i="1" dirty="0"/>
              <a:t>K</a:t>
            </a:r>
            <a:r>
              <a:rPr lang="ru-RU" dirty="0"/>
              <a:t>)</a:t>
            </a:r>
          </a:p>
          <a:p>
            <a:r>
              <a:rPr lang="ru-RU" dirty="0"/>
              <a:t>Рассчитываем компоненту,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4139952" y="2204864"/>
          <a:ext cx="1728192" cy="53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266584" progId="Equation.DSMT4">
                  <p:embed/>
                </p:oleObj>
              </mc:Choice>
              <mc:Fallback>
                <p:oleObj name="Equation" r:id="rId2" imgW="863225" imgH="266584" progId="Equation.DSMT4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204864"/>
                        <a:ext cx="1728192" cy="531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610251" y="4653136"/>
          <a:ext cx="792349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0900" imgH="520700" progId="Equation.DSMT4">
                  <p:embed/>
                </p:oleObj>
              </mc:Choice>
              <mc:Fallback>
                <p:oleObj name="Equation" r:id="rId4" imgW="3390900" imgH="52070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51" y="4653136"/>
                        <a:ext cx="7923497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2AE63B5-DA58-446C-A239-734525D03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73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ru-RU" b="1" dirty="0"/>
              <a:t>Применение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Применимость</a:t>
            </a:r>
            <a:r>
              <a:rPr lang="ru-RU" dirty="0"/>
              <a:t> метода сильно </a:t>
            </a:r>
            <a:r>
              <a:rPr lang="ru-RU" b="1" dirty="0"/>
              <a:t>ограничена</a:t>
            </a:r>
            <a:r>
              <a:rPr lang="ru-RU" dirty="0"/>
              <a:t>:</a:t>
            </a:r>
          </a:p>
          <a:p>
            <a:r>
              <a:rPr lang="ru-RU" dirty="0"/>
              <a:t>ВР должен быть </a:t>
            </a:r>
            <a:r>
              <a:rPr lang="ru-RU" b="1" dirty="0"/>
              <a:t>стационарным</a:t>
            </a:r>
            <a:r>
              <a:rPr lang="ru-RU" dirty="0"/>
              <a:t>;</a:t>
            </a:r>
          </a:p>
          <a:p>
            <a:r>
              <a:rPr lang="ru-RU" dirty="0"/>
              <a:t>Должны выполняться условия </a:t>
            </a:r>
            <a:r>
              <a:rPr lang="ru-RU" b="1" dirty="0"/>
              <a:t>т. Котельникова</a:t>
            </a:r>
            <a:r>
              <a:rPr lang="ru-RU" dirty="0"/>
              <a:t>;</a:t>
            </a:r>
          </a:p>
          <a:p>
            <a:r>
              <a:rPr lang="ru-RU" dirty="0"/>
              <a:t>Спектральные </a:t>
            </a:r>
            <a:r>
              <a:rPr lang="ru-RU" b="1" dirty="0"/>
              <a:t>утечки</a:t>
            </a:r>
            <a:r>
              <a:rPr lang="ru-RU" dirty="0"/>
              <a:t>;</a:t>
            </a:r>
          </a:p>
          <a:p>
            <a:r>
              <a:rPr lang="ru-RU" b="1" dirty="0"/>
              <a:t>Фиксированное</a:t>
            </a:r>
            <a:r>
              <a:rPr lang="ru-RU" dirty="0"/>
              <a:t> частотное разрешение;</a:t>
            </a:r>
          </a:p>
          <a:p>
            <a:r>
              <a:rPr lang="ru-RU" dirty="0"/>
              <a:t>Частоты/периоды тригонометрических компонент должны быть </a:t>
            </a:r>
            <a:r>
              <a:rPr lang="ru-RU" b="1" dirty="0"/>
              <a:t>кратны</a:t>
            </a:r>
            <a:r>
              <a:rPr lang="ru-RU" dirty="0"/>
              <a:t> ряду Фурье;</a:t>
            </a:r>
          </a:p>
          <a:p>
            <a:r>
              <a:rPr lang="ru-RU" dirty="0"/>
              <a:t>Частотные </a:t>
            </a:r>
            <a:r>
              <a:rPr lang="ru-RU" b="1" dirty="0"/>
              <a:t>модуляции</a:t>
            </a:r>
            <a:r>
              <a:rPr lang="ru-RU" dirty="0"/>
              <a:t> не выделяемы </a:t>
            </a:r>
            <a:r>
              <a:rPr lang="ru-RU" b="1" dirty="0"/>
              <a:t>вообще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A2D314-5C42-4BE7-B995-904A2AD3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Разделимость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ru-RU" dirty="0"/>
              <a:t>Ряд пытаются разбить (декомпозировать) на </a:t>
            </a:r>
            <a:r>
              <a:rPr lang="ru-RU" b="1" dirty="0"/>
              <a:t>детерминированные </a:t>
            </a:r>
            <a:r>
              <a:rPr lang="ru-RU" dirty="0"/>
              <a:t>компоненты и </a:t>
            </a:r>
            <a:r>
              <a:rPr lang="ru-RU" b="1" dirty="0"/>
              <a:t>случайную</a:t>
            </a:r>
            <a:r>
              <a:rPr lang="ru-RU" dirty="0"/>
              <a:t> составляющую (остаток)</a:t>
            </a:r>
          </a:p>
          <a:p>
            <a:pPr lvl="0"/>
            <a:r>
              <a:rPr lang="ru-RU" dirty="0"/>
              <a:t>Пусть ВР 	      является аддитивной суммой ровно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слагаемых</a:t>
            </a:r>
          </a:p>
          <a:p>
            <a:pPr lvl="0"/>
            <a:r>
              <a:rPr lang="ru-RU" dirty="0"/>
              <a:t>Сможет ли выбранный алгоритм </a:t>
            </a:r>
            <a:r>
              <a:rPr lang="ru-RU" b="1" dirty="0"/>
              <a:t>разделить </a:t>
            </a:r>
            <a:r>
              <a:rPr lang="ru-RU" dirty="0"/>
              <a:t>исходный ВР на эти составляющие?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483768" y="3789040"/>
          <a:ext cx="1254996" cy="51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419" imgH="266584" progId="Equation.DSMT4">
                  <p:embed/>
                </p:oleObj>
              </mc:Choice>
              <mc:Fallback>
                <p:oleObj name="Equation" r:id="rId2" imgW="647419" imgH="266584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789040"/>
                        <a:ext cx="1254996" cy="516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478673-97ED-445D-9BF0-44FEFA61C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Разделимость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Каждому ряду соответствует собственное </a:t>
            </a:r>
            <a:r>
              <a:rPr lang="ru-RU" b="1" dirty="0"/>
              <a:t>линейное пр-во</a:t>
            </a:r>
          </a:p>
          <a:p>
            <a:pPr lvl="0"/>
            <a:r>
              <a:rPr lang="ru-RU" dirty="0"/>
              <a:t>Эти ряды </a:t>
            </a:r>
            <a:r>
              <a:rPr lang="ru-RU" b="1" dirty="0"/>
              <a:t>слабо разделимы</a:t>
            </a:r>
            <a:r>
              <a:rPr lang="ru-RU" dirty="0"/>
              <a:t>, если </a:t>
            </a:r>
            <a:r>
              <a:rPr lang="ru-RU" b="1" dirty="0"/>
              <a:t>базисы </a:t>
            </a:r>
            <a:r>
              <a:rPr lang="ru-RU" dirty="0"/>
              <a:t>линейных пространств </a:t>
            </a:r>
            <a:r>
              <a:rPr lang="ru-RU" b="1" dirty="0"/>
              <a:t>ортогональны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Ряды </a:t>
            </a:r>
            <a:r>
              <a:rPr lang="ru-RU" b="1" dirty="0"/>
              <a:t>сильно разделимы</a:t>
            </a:r>
            <a:r>
              <a:rPr lang="ru-RU" dirty="0"/>
              <a:t>, если они слабо разделимы + базисы не пересекаются</a:t>
            </a:r>
          </a:p>
          <a:p>
            <a:pPr lvl="0"/>
            <a:r>
              <a:rPr lang="ru-RU" dirty="0"/>
              <a:t>Если ряды сильно разделимы – то их всегда можно </a:t>
            </a:r>
            <a:r>
              <a:rPr lang="ru-RU" b="1" dirty="0"/>
              <a:t>точно декомпозировать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B0F653-37EE-45C7-A428-83947D31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3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Разделимость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435280" cy="43924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/>
              <a:t>Точная разделимость = сильная разделимость</a:t>
            </a:r>
          </a:p>
          <a:p>
            <a:pPr lvl="0"/>
            <a:r>
              <a:rPr lang="ru-RU" dirty="0"/>
              <a:t>На практике она не достижима</a:t>
            </a:r>
          </a:p>
          <a:p>
            <a:pPr marL="0" lvl="0" indent="0">
              <a:buNone/>
            </a:pPr>
            <a:r>
              <a:rPr lang="ru-RU" dirty="0"/>
              <a:t>Введем еще два типа разделимости:</a:t>
            </a:r>
          </a:p>
          <a:p>
            <a:pPr lvl="0"/>
            <a:r>
              <a:rPr lang="ru-RU" b="1" dirty="0"/>
              <a:t>Приближенная разделимость</a:t>
            </a:r>
          </a:p>
          <a:p>
            <a:pPr lvl="0"/>
            <a:r>
              <a:rPr lang="ru-RU" b="1" dirty="0"/>
              <a:t>Асимптотическая разделимость</a:t>
            </a:r>
          </a:p>
          <a:p>
            <a:pPr marL="0" lvl="0" indent="0">
              <a:buNone/>
            </a:pPr>
            <a:r>
              <a:rPr lang="ru-RU" dirty="0"/>
              <a:t>И учтем, что </a:t>
            </a:r>
            <a:r>
              <a:rPr lang="ru-RU" i="1" dirty="0"/>
              <a:t>ортогональность</a:t>
            </a:r>
            <a:r>
              <a:rPr lang="ru-RU" dirty="0"/>
              <a:t> пространств есть </a:t>
            </a:r>
            <a:r>
              <a:rPr lang="ru-RU" i="1" dirty="0"/>
              <a:t>независимость</a:t>
            </a:r>
            <a:r>
              <a:rPr lang="ru-RU" dirty="0"/>
              <a:t> соответствующих рядов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C5ED92-B653-4D1B-8E64-E9475187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2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Разделимость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435280" cy="4392488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Приближенная разделимость</a:t>
            </a:r>
          </a:p>
          <a:p>
            <a:pPr marL="0" lvl="0" indent="0">
              <a:buNone/>
            </a:pPr>
            <a:r>
              <a:rPr lang="ru-RU" dirty="0"/>
              <a:t>Если </a:t>
            </a:r>
            <a:r>
              <a:rPr lang="ru-RU" b="1" dirty="0"/>
              <a:t>коэффициент корреляции </a:t>
            </a:r>
            <a:r>
              <a:rPr lang="ru-RU" dirty="0"/>
              <a:t>между ними близок к </a:t>
            </a:r>
            <a:r>
              <a:rPr lang="ru-RU" b="1" dirty="0"/>
              <a:t>нулю</a:t>
            </a:r>
          </a:p>
          <a:p>
            <a:pPr lvl="0"/>
            <a:endParaRPr lang="ru-RU" b="1" dirty="0"/>
          </a:p>
          <a:p>
            <a:pPr lvl="0"/>
            <a:r>
              <a:rPr lang="ru-RU" b="1" dirty="0"/>
              <a:t>Асимптотическая разделимость</a:t>
            </a:r>
          </a:p>
          <a:p>
            <a:pPr marL="0" lvl="0" indent="0">
              <a:buNone/>
            </a:pPr>
            <a:r>
              <a:rPr lang="ru-RU" dirty="0"/>
              <a:t>С ростом числа отсчетов </a:t>
            </a:r>
            <a:r>
              <a:rPr lang="ru-RU" b="1" dirty="0"/>
              <a:t>коэффициент корреляции</a:t>
            </a:r>
            <a:r>
              <a:rPr lang="ru-RU" dirty="0"/>
              <a:t> стремится к </a:t>
            </a:r>
            <a:r>
              <a:rPr lang="ru-RU" b="1" dirty="0"/>
              <a:t>нулю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250757" y="3717032"/>
          <a:ext cx="226692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253890" progId="Equation.DSMT4">
                  <p:embed/>
                </p:oleObj>
              </mc:Choice>
              <mc:Fallback>
                <p:oleObj name="Equation" r:id="rId2" imgW="812447" imgH="25389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757" y="3717032"/>
                        <a:ext cx="2266922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940152" y="5517231"/>
          <a:ext cx="2016224" cy="10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342751" progId="Equation.DSMT4">
                  <p:embed/>
                </p:oleObj>
              </mc:Choice>
              <mc:Fallback>
                <p:oleObj name="Equation" r:id="rId4" imgW="672808" imgH="342751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517231"/>
                        <a:ext cx="2016224" cy="1022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164FAE-4DF6-4D92-BB6E-85CD34DF6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2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Часть </a:t>
            </a:r>
            <a:r>
              <a:rPr lang="en-US" dirty="0"/>
              <a:t>2</a:t>
            </a:r>
            <a:r>
              <a:rPr lang="ru-RU" dirty="0"/>
              <a:t>. Регрессионные методы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876D24-311B-408A-8F07-AD44EEA7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5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ru-RU" b="1" dirty="0"/>
              <a:t>Выделение тренда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075240" cy="4464496"/>
          </a:xfrm>
        </p:spPr>
        <p:txBody>
          <a:bodyPr>
            <a:normAutofit/>
          </a:bodyPr>
          <a:lstStyle/>
          <a:p>
            <a:r>
              <a:rPr lang="ru-RU" b="1" dirty="0"/>
              <a:t>Тренд</a:t>
            </a:r>
            <a:r>
              <a:rPr lang="ru-RU" dirty="0"/>
              <a:t> отражает влияние </a:t>
            </a:r>
            <a:r>
              <a:rPr lang="ru-RU" b="1" dirty="0"/>
              <a:t>долговременных </a:t>
            </a:r>
            <a:r>
              <a:rPr lang="ru-RU" dirty="0"/>
              <a:t>факторов и соответствует </a:t>
            </a:r>
            <a:r>
              <a:rPr lang="ru-RU" b="1" dirty="0"/>
              <a:t>долговременной</a:t>
            </a:r>
            <a:r>
              <a:rPr lang="ru-RU" dirty="0"/>
              <a:t> и </a:t>
            </a:r>
            <a:r>
              <a:rPr lang="ru-RU" b="1" dirty="0"/>
              <a:t>устойчивой тенденции </a:t>
            </a:r>
            <a:r>
              <a:rPr lang="ru-RU" dirty="0"/>
              <a:t>изменения ВР. </a:t>
            </a:r>
          </a:p>
          <a:p>
            <a:pPr marL="0" indent="0">
              <a:buNone/>
            </a:pPr>
            <a:r>
              <a:rPr lang="ru-RU" dirty="0"/>
              <a:t>Два вида методов:</a:t>
            </a:r>
          </a:p>
          <a:p>
            <a:r>
              <a:rPr lang="ru-RU" b="1" dirty="0"/>
              <a:t>Регрессионный анализ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= «Подгонка» </a:t>
            </a:r>
            <a:r>
              <a:rPr lang="ru-RU" dirty="0"/>
              <a:t>кривых</a:t>
            </a:r>
            <a:r>
              <a:rPr lang="ru-RU" b="1" dirty="0"/>
              <a:t> </a:t>
            </a:r>
            <a:r>
              <a:rPr lang="en-US" dirty="0"/>
              <a:t>= </a:t>
            </a:r>
            <a:r>
              <a:rPr lang="en-US" i="1" dirty="0"/>
              <a:t>fitting</a:t>
            </a:r>
            <a:r>
              <a:rPr lang="ru-RU" dirty="0"/>
              <a:t>, аппроксимация ряда заданной функцией</a:t>
            </a:r>
          </a:p>
          <a:p>
            <a:r>
              <a:rPr lang="ru-RU" b="1" dirty="0"/>
              <a:t>Методы сглаживания </a:t>
            </a:r>
            <a:r>
              <a:rPr lang="ru-RU" dirty="0"/>
              <a:t>кривых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684563-FFD9-4D3E-BFDB-1AB08E19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0"/>
            <a:ext cx="2544600" cy="12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12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742</Words>
  <Application>Microsoft Office PowerPoint</Application>
  <PresentationFormat>Экран (4:3)</PresentationFormat>
  <Paragraphs>182</Paragraphs>
  <Slides>37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Тема Office</vt:lpstr>
      <vt:lpstr>Equation</vt:lpstr>
      <vt:lpstr>Макростатистический анализ и прогнозирование данных</vt:lpstr>
      <vt:lpstr>Часть 1. Понятие разделимости</vt:lpstr>
      <vt:lpstr>Аддитивная модель ВР</vt:lpstr>
      <vt:lpstr>Разделимость</vt:lpstr>
      <vt:lpstr>Разделимость</vt:lpstr>
      <vt:lpstr>Разделимость</vt:lpstr>
      <vt:lpstr>Разделимость</vt:lpstr>
      <vt:lpstr>Часть 2. Регрессионные методы</vt:lpstr>
      <vt:lpstr>Выделение тренда</vt:lpstr>
      <vt:lpstr>Регрессионный метод</vt:lpstr>
      <vt:lpstr>Формы тренда</vt:lpstr>
      <vt:lpstr>Оценка степени полинома</vt:lpstr>
      <vt:lpstr>Оценка степени полинома</vt:lpstr>
      <vt:lpstr>«Подгонка» трендов</vt:lpstr>
      <vt:lpstr>Обобщенный МНК</vt:lpstr>
      <vt:lpstr>Обобщенная линейная модель множественной регрессии</vt:lpstr>
      <vt:lpstr>Оценка матрицы ошибок</vt:lpstr>
      <vt:lpstr>Оценка матрицы ошибок</vt:lpstr>
      <vt:lpstr>Оценка матрицы ошибок</vt:lpstr>
      <vt:lpstr>Простая регрессия по МНК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Выделение тренда сглаживанием</vt:lpstr>
      <vt:lpstr>Выделение тренда сглаживанием</vt:lpstr>
      <vt:lpstr>Скользящее среднее</vt:lpstr>
      <vt:lpstr>Презентация PowerPoint</vt:lpstr>
      <vt:lpstr>Презентация PowerPoint</vt:lpstr>
      <vt:lpstr>Экспоненциальное сглаживание</vt:lpstr>
      <vt:lpstr>Часть 3. Выделение периодических составляющих</vt:lpstr>
      <vt:lpstr>Тригонометрические компоненты</vt:lpstr>
      <vt:lpstr>Приближенный алгоритм</vt:lpstr>
      <vt:lpstr>Общий алгоритм</vt:lpstr>
      <vt:lpstr>Общий алгоритм</vt:lpstr>
      <vt:lpstr>Применение метода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subject>Методы прогнозирования данных</dc:subject>
  <dc:creator>Сафиуллин Н.Т.</dc:creator>
  <cp:lastModifiedBy>Сафиуллин Николай Тахирович</cp:lastModifiedBy>
  <cp:revision>81</cp:revision>
  <dcterms:created xsi:type="dcterms:W3CDTF">2017-01-03T05:50:48Z</dcterms:created>
  <dcterms:modified xsi:type="dcterms:W3CDTF">2024-02-29T12:26:47Z</dcterms:modified>
</cp:coreProperties>
</file>