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2" r:id="rId3"/>
    <p:sldId id="313" r:id="rId4"/>
    <p:sldId id="365" r:id="rId5"/>
    <p:sldId id="364" r:id="rId6"/>
    <p:sldId id="336" r:id="rId7"/>
    <p:sldId id="366" r:id="rId8"/>
    <p:sldId id="367" r:id="rId9"/>
    <p:sldId id="390" r:id="rId10"/>
    <p:sldId id="368" r:id="rId11"/>
    <p:sldId id="369" r:id="rId12"/>
    <p:sldId id="370" r:id="rId13"/>
    <p:sldId id="334" r:id="rId14"/>
    <p:sldId id="371" r:id="rId15"/>
    <p:sldId id="372" r:id="rId16"/>
    <p:sldId id="373" r:id="rId17"/>
    <p:sldId id="374" r:id="rId18"/>
    <p:sldId id="391" r:id="rId19"/>
    <p:sldId id="375" r:id="rId20"/>
    <p:sldId id="363" r:id="rId21"/>
    <p:sldId id="376" r:id="rId22"/>
    <p:sldId id="377" r:id="rId23"/>
    <p:sldId id="378" r:id="rId24"/>
    <p:sldId id="379" r:id="rId25"/>
    <p:sldId id="381" r:id="rId26"/>
    <p:sldId id="382" r:id="rId27"/>
    <p:sldId id="383" r:id="rId28"/>
    <p:sldId id="380" r:id="rId29"/>
    <p:sldId id="384" r:id="rId30"/>
    <p:sldId id="385" r:id="rId31"/>
    <p:sldId id="387" r:id="rId32"/>
    <p:sldId id="388" r:id="rId33"/>
    <p:sldId id="389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0" autoAdjust="0"/>
  </p:normalViewPr>
  <p:slideViewPr>
    <p:cSldViewPr>
      <p:cViewPr varScale="1">
        <p:scale>
          <a:sx n="125" d="100"/>
          <a:sy n="125" d="100"/>
        </p:scale>
        <p:origin x="1827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E8EA3-1269-4E87-8B90-DAA04A0A9B7D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0F646-EBEB-47ED-8041-5836FA58F0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7398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F29B-9480-49C4-A519-D98CAF7FD704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570AD-BE57-410D-B7AE-6FE28F4C01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47204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570AD-BE57-410D-B7AE-6FE28F4C0175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Программа повышения конкурентоспособности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895-6796-4090-8FC9-D85AB3551213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1252-48BF-45BD-812B-20090DF18C82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62E-AB4F-4283-9C72-7427C887ECC0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B965-A732-4910-AF20-0B464F31E138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0EC-2BC3-4912-BD6C-91D74C4AE8DA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5650-9F5F-4A79-B15C-9D1E34293071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AF88-E6A9-48DB-8AD6-E9F630F488F4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D0A-3603-4792-B4A7-4BDE4ECE08FC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A0CC-08F0-40D5-9DB8-21A5BB536862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46C-53AC-4A2C-8920-A6C2986462D1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C9E1-5768-4158-A55F-984D82097AAE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5D1F-05B7-445D-8C3B-C2AC04532899}" type="datetime1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image" Target="../media/image1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196752"/>
            <a:ext cx="8352928" cy="1800200"/>
          </a:xfrm>
        </p:spPr>
        <p:txBody>
          <a:bodyPr>
            <a:normAutofit/>
          </a:bodyPr>
          <a:lstStyle/>
          <a:p>
            <a:r>
              <a:rPr lang="ru-RU" b="1" dirty="0" err="1"/>
              <a:t>Макростатистический</a:t>
            </a:r>
            <a:r>
              <a:rPr lang="ru-RU" b="1" dirty="0"/>
              <a:t> анализ и прогнозирование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17526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Лекция № </a:t>
            </a:r>
            <a:r>
              <a:rPr lang="en-US" b="1" dirty="0">
                <a:solidFill>
                  <a:schemeClr val="tx1"/>
                </a:solidFill>
              </a:rPr>
              <a:t>5</a:t>
            </a:r>
          </a:p>
          <a:p>
            <a:r>
              <a:rPr lang="ru-RU" b="1" dirty="0">
                <a:solidFill>
                  <a:schemeClr val="tx1"/>
                </a:solidFill>
              </a:rPr>
              <a:t>Прогнозирование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2BA108-5869-4011-8DBC-5AA8A6A3F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Доверительный интервал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ru-RU" dirty="0"/>
              <a:t>Для метода среднего уровня: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где     – значение критерия Стьюдента, </a:t>
            </a:r>
          </a:p>
          <a:p>
            <a:pPr marL="0" indent="0">
              <a:buNone/>
            </a:pPr>
            <a:r>
              <a:rPr lang="en-US" i="1" dirty="0"/>
              <a:t>N</a:t>
            </a:r>
            <a:r>
              <a:rPr lang="en-US" dirty="0"/>
              <a:t> – </a:t>
            </a:r>
            <a:r>
              <a:rPr lang="ru-RU" dirty="0"/>
              <a:t>длина ряда;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29121"/>
              </p:ext>
            </p:extLst>
          </p:nvPr>
        </p:nvGraphicFramePr>
        <p:xfrm>
          <a:off x="2669902" y="2708920"/>
          <a:ext cx="3804196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508000" progId="Equation.DSMT4">
                  <p:embed/>
                </p:oleObj>
              </mc:Choice>
              <mc:Fallback>
                <p:oleObj name="Equation" r:id="rId2" imgW="1663700" imgH="508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902" y="2708920"/>
                        <a:ext cx="3804196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595754"/>
              </p:ext>
            </p:extLst>
          </p:nvPr>
        </p:nvGraphicFramePr>
        <p:xfrm>
          <a:off x="3419872" y="4725144"/>
          <a:ext cx="3197155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088" imgH="571252" progId="Equation.DSMT4">
                  <p:embed/>
                </p:oleObj>
              </mc:Choice>
              <mc:Fallback>
                <p:oleObj name="Equation" r:id="rId4" imgW="1409088" imgH="57125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725144"/>
                        <a:ext cx="3197155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953303"/>
              </p:ext>
            </p:extLst>
          </p:nvPr>
        </p:nvGraphicFramePr>
        <p:xfrm>
          <a:off x="1187624" y="3933056"/>
          <a:ext cx="393325" cy="578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957" imgH="241091" progId="Equation.DSMT4">
                  <p:embed/>
                </p:oleObj>
              </mc:Choice>
              <mc:Fallback>
                <p:oleObj name="Equation" r:id="rId6" imgW="164957" imgH="2410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933056"/>
                        <a:ext cx="393325" cy="578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47A84E4-1614-4011-BD82-C480D9F34E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sz="3600" b="1" dirty="0"/>
              <a:t>Прогноз среднего абсолютного прироста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Проверяются абсолютные приросты  </a:t>
            </a:r>
          </a:p>
          <a:p>
            <a:pPr marL="0" indent="0">
              <a:buNone/>
            </a:pPr>
            <a:r>
              <a:rPr lang="ru-RU" dirty="0"/>
              <a:t>Они должны быть </a:t>
            </a:r>
            <a:r>
              <a:rPr lang="ru-RU" b="1" dirty="0"/>
              <a:t>примерно одинаковыми</a:t>
            </a:r>
            <a:r>
              <a:rPr lang="ru-RU" dirty="0"/>
              <a:t>.</a:t>
            </a:r>
          </a:p>
          <a:p>
            <a:r>
              <a:rPr lang="ru-RU" dirty="0"/>
              <a:t>Проверяется неравенство вида</a:t>
            </a:r>
          </a:p>
          <a:p>
            <a:endParaRPr lang="ru-RU" dirty="0"/>
          </a:p>
          <a:p>
            <a:r>
              <a:rPr lang="ru-RU" dirty="0"/>
              <a:t>Если проверки выполняются, тогда: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018082"/>
              </p:ext>
            </p:extLst>
          </p:nvPr>
        </p:nvGraphicFramePr>
        <p:xfrm>
          <a:off x="6948264" y="2204864"/>
          <a:ext cx="203638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" imgH="241300" progId="Equation.DSMT4">
                  <p:embed/>
                </p:oleObj>
              </mc:Choice>
              <mc:Fallback>
                <p:oleObj name="Equation" r:id="rId2" imgW="9652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2204864"/>
                        <a:ext cx="203638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552439"/>
              </p:ext>
            </p:extLst>
          </p:nvPr>
        </p:nvGraphicFramePr>
        <p:xfrm>
          <a:off x="6444208" y="3284984"/>
          <a:ext cx="1368152" cy="60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47" imgH="253890" progId="Equation.DSMT4">
                  <p:embed/>
                </p:oleObj>
              </mc:Choice>
              <mc:Fallback>
                <p:oleObj name="Equation" r:id="rId4" imgW="583947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3284984"/>
                        <a:ext cx="1368152" cy="605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698526"/>
              </p:ext>
            </p:extLst>
          </p:nvPr>
        </p:nvGraphicFramePr>
        <p:xfrm>
          <a:off x="1475656" y="3789040"/>
          <a:ext cx="1939082" cy="789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700" imgH="520700" progId="Equation.DSMT4">
                  <p:embed/>
                </p:oleObj>
              </mc:Choice>
              <mc:Fallback>
                <p:oleObj name="Equation" r:id="rId6" imgW="1282700" imgH="520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789040"/>
                        <a:ext cx="1939082" cy="7899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244339"/>
              </p:ext>
            </p:extLst>
          </p:nvPr>
        </p:nvGraphicFramePr>
        <p:xfrm>
          <a:off x="4211960" y="3789040"/>
          <a:ext cx="183356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93760" imgH="520560" progId="Equation.DSMT4">
                  <p:embed/>
                </p:oleObj>
              </mc:Choice>
              <mc:Fallback>
                <p:oleObj name="Equation" r:id="rId8" imgW="1193760" imgH="520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789040"/>
                        <a:ext cx="1833563" cy="804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578956"/>
              </p:ext>
            </p:extLst>
          </p:nvPr>
        </p:nvGraphicFramePr>
        <p:xfrm>
          <a:off x="2209237" y="4869160"/>
          <a:ext cx="4725525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63700" imgH="457200" progId="Equation.DSMT4">
                  <p:embed/>
                </p:oleObj>
              </mc:Choice>
              <mc:Fallback>
                <p:oleObj name="Equation" r:id="rId10" imgW="16637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237" y="4869160"/>
                        <a:ext cx="4725525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608AB8A-73C1-4CA9-9200-DC2ABF74DD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Прогноз среднего темпа роста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2376264"/>
          </a:xfrm>
        </p:spPr>
        <p:txBody>
          <a:bodyPr>
            <a:normAutofit/>
          </a:bodyPr>
          <a:lstStyle/>
          <a:p>
            <a:r>
              <a:rPr lang="ru-RU" dirty="0"/>
              <a:t>Если темпы роста оказываются </a:t>
            </a:r>
            <a:r>
              <a:rPr lang="ru-RU" b="1" dirty="0"/>
              <a:t>цепными</a:t>
            </a:r>
            <a:r>
              <a:rPr lang="ru-RU" dirty="0"/>
              <a:t>, то есть остаются примерно одинаковыми;</a:t>
            </a:r>
          </a:p>
          <a:p>
            <a:r>
              <a:rPr lang="ru-RU" dirty="0"/>
              <a:t>Тенденция развития ряда подчиняется геометрической прогрессии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186405"/>
              </p:ext>
            </p:extLst>
          </p:nvPr>
        </p:nvGraphicFramePr>
        <p:xfrm>
          <a:off x="3131840" y="1916832"/>
          <a:ext cx="317067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865" imgH="291973" progId="Equation.DSMT4">
                  <p:embed/>
                </p:oleObj>
              </mc:Choice>
              <mc:Fallback>
                <p:oleObj name="Equation" r:id="rId2" imgW="1002865" imgH="29197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916832"/>
                        <a:ext cx="3170675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037550"/>
              </p:ext>
            </p:extLst>
          </p:nvPr>
        </p:nvGraphicFramePr>
        <p:xfrm>
          <a:off x="2987824" y="2852936"/>
          <a:ext cx="3375375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800" imgH="381000" progId="Equation.DSMT4">
                  <p:embed/>
                </p:oleObj>
              </mc:Choice>
              <mc:Fallback>
                <p:oleObj name="Equation" r:id="rId4" imgW="11938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852936"/>
                        <a:ext cx="3375375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B0CE424-B3FD-4A5D-AAE1-212ED37D6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5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3. Прогнозирование тренда временного ряда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FA65CC-F9D0-48AC-B374-9739B7C6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6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Прогнозирование тренда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ru-RU" dirty="0"/>
              <a:t>Тренд можно найти </a:t>
            </a:r>
            <a:r>
              <a:rPr lang="ru-RU" b="1" dirty="0"/>
              <a:t>регрессией</a:t>
            </a:r>
            <a:r>
              <a:rPr lang="ru-RU" dirty="0"/>
              <a:t> и </a:t>
            </a:r>
            <a:r>
              <a:rPr lang="ru-RU" b="1" dirty="0"/>
              <a:t>сглаживанием</a:t>
            </a:r>
            <a:r>
              <a:rPr lang="ru-RU" dirty="0"/>
              <a:t> + экспоненциальный тренд</a:t>
            </a:r>
          </a:p>
          <a:p>
            <a:r>
              <a:rPr lang="ru-RU" b="1" dirty="0"/>
              <a:t>Экспоненциальный</a:t>
            </a:r>
            <a:r>
              <a:rPr lang="ru-RU" dirty="0"/>
              <a:t> тренд сразу дает прогноз:</a:t>
            </a:r>
          </a:p>
          <a:p>
            <a:r>
              <a:rPr lang="ru-RU" dirty="0"/>
              <a:t>Если происходило </a:t>
            </a:r>
            <a:r>
              <a:rPr lang="ru-RU" b="1" dirty="0"/>
              <a:t>сглаживание</a:t>
            </a:r>
            <a:r>
              <a:rPr lang="ru-RU" dirty="0"/>
              <a:t> – то надо свести тренд к </a:t>
            </a:r>
            <a:r>
              <a:rPr lang="ru-RU" b="1" dirty="0"/>
              <a:t>регрессионной</a:t>
            </a:r>
            <a:r>
              <a:rPr lang="ru-RU" dirty="0"/>
              <a:t> кривой («подгонкой» кривых), а затем использовать прогноз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994009"/>
              </p:ext>
            </p:extLst>
          </p:nvPr>
        </p:nvGraphicFramePr>
        <p:xfrm>
          <a:off x="2467271" y="3789040"/>
          <a:ext cx="610081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40100" imgH="279400" progId="Equation.DSMT4">
                  <p:embed/>
                </p:oleObj>
              </mc:Choice>
              <mc:Fallback>
                <p:oleObj name="Equation" r:id="rId2" imgW="33401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7271" y="3789040"/>
                        <a:ext cx="610081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540267-3D02-4DA5-B295-7B40693D3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97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Прогноз на основе регрессии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816424"/>
          </a:xfrm>
        </p:spPr>
        <p:txBody>
          <a:bodyPr>
            <a:normAutofit/>
          </a:bodyPr>
          <a:lstStyle/>
          <a:p>
            <a:r>
              <a:rPr lang="ru-RU" dirty="0"/>
              <a:t>Строим регрессионный тренд с помощью метода «подгонки» кривых по МНК</a:t>
            </a:r>
          </a:p>
          <a:p>
            <a:r>
              <a:rPr lang="ru-RU" dirty="0"/>
              <a:t>На основе уравнения регрессии продолжаем тренд на будущие отсчеты времени, формируя прогноз</a:t>
            </a:r>
          </a:p>
          <a:p>
            <a:r>
              <a:rPr lang="ru-RU" dirty="0"/>
              <a:t>Строим </a:t>
            </a:r>
            <a:r>
              <a:rPr lang="ru-RU" b="1" dirty="0"/>
              <a:t>доверительные интервалы прогноза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520032"/>
              </p:ext>
            </p:extLst>
          </p:nvPr>
        </p:nvGraphicFramePr>
        <p:xfrm>
          <a:off x="323528" y="1988840"/>
          <a:ext cx="862038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87800" imgH="266700" progId="Equation.DSMT4">
                  <p:embed/>
                </p:oleObj>
              </mc:Choice>
              <mc:Fallback>
                <p:oleObj name="Equation" r:id="rId2" imgW="3987800" imgH="266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88840"/>
                        <a:ext cx="8620386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03C4036-337E-4363-A92F-D8B564E96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2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Оценка доверительного интервала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096344"/>
          </a:xfrm>
        </p:spPr>
        <p:txBody>
          <a:bodyPr>
            <a:normAutofit/>
          </a:bodyPr>
          <a:lstStyle/>
          <a:p>
            <a:r>
              <a:rPr lang="ru-RU" dirty="0"/>
              <a:t>Если построенная модель прогноза </a:t>
            </a:r>
            <a:r>
              <a:rPr lang="ru-RU" b="1" dirty="0"/>
              <a:t>адекватна</a:t>
            </a:r>
            <a:r>
              <a:rPr lang="ru-RU" dirty="0"/>
              <a:t>, то с </a:t>
            </a:r>
            <a:r>
              <a:rPr lang="ru-RU" b="1" dirty="0"/>
              <a:t>вероятностью</a:t>
            </a:r>
            <a:r>
              <a:rPr lang="ru-RU" dirty="0"/>
              <a:t> </a:t>
            </a:r>
            <a:r>
              <a:rPr lang="el-GR" i="1" dirty="0"/>
              <a:t>α</a:t>
            </a:r>
            <a:r>
              <a:rPr lang="ru-RU" dirty="0"/>
              <a:t> можно утверждать, что при сохранении сложившихся закономерностей развития тенденции, прогноз </a:t>
            </a:r>
            <a:r>
              <a:rPr lang="ru-RU" b="1" dirty="0"/>
              <a:t>попадает внутрь доверительного интервала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176328"/>
              </p:ext>
            </p:extLst>
          </p:nvPr>
        </p:nvGraphicFramePr>
        <p:xfrm>
          <a:off x="3060700" y="1989138"/>
          <a:ext cx="34067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280" imgH="545760" progId="Equation.DSMT4">
                  <p:embed/>
                </p:oleObj>
              </mc:Choice>
              <mc:Fallback>
                <p:oleObj name="Equation" r:id="rId2" imgW="1511280" imgH="545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1989138"/>
                        <a:ext cx="3406775" cy="1223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2F958F1-D0FA-4C83-82FC-6EC1044F6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9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Оценка доверительного интервала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80520"/>
          </a:xfrm>
        </p:spPr>
        <p:txBody>
          <a:bodyPr>
            <a:normAutofit/>
          </a:bodyPr>
          <a:lstStyle/>
          <a:p>
            <a:r>
              <a:rPr lang="ru-RU" dirty="0"/>
              <a:t>Для линейного тренда: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где     – остаточный ряд, то есть разница между исходным ВР и его моделью,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312117"/>
              </p:ext>
            </p:extLst>
          </p:nvPr>
        </p:nvGraphicFramePr>
        <p:xfrm>
          <a:off x="2051720" y="2276872"/>
          <a:ext cx="5233120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33700" imgH="850900" progId="Equation.DSMT4">
                  <p:embed/>
                </p:oleObj>
              </mc:Choice>
              <mc:Fallback>
                <p:oleObj name="Equation" r:id="rId2" imgW="2933700" imgH="850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276872"/>
                        <a:ext cx="5233120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570070"/>
              </p:ext>
            </p:extLst>
          </p:nvPr>
        </p:nvGraphicFramePr>
        <p:xfrm>
          <a:off x="1187624" y="3645024"/>
          <a:ext cx="360040" cy="56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334" imgH="241195" progId="Equation.DSMT4">
                  <p:embed/>
                </p:oleObj>
              </mc:Choice>
              <mc:Fallback>
                <p:oleObj name="Equation" r:id="rId4" imgW="152334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645024"/>
                        <a:ext cx="360040" cy="562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886690"/>
              </p:ext>
            </p:extLst>
          </p:nvPr>
        </p:nvGraphicFramePr>
        <p:xfrm>
          <a:off x="3779912" y="4725144"/>
          <a:ext cx="1864713" cy="1584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9000" imgH="749300" progId="Equation.DSMT4">
                  <p:embed/>
                </p:oleObj>
              </mc:Choice>
              <mc:Fallback>
                <p:oleObj name="Equation" r:id="rId6" imgW="889000" imgH="749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725144"/>
                        <a:ext cx="1864713" cy="1584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793A786-E8E7-4493-9C56-589C1C91C3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3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" r="1088"/>
          <a:stretch/>
        </p:blipFill>
        <p:spPr bwMode="auto">
          <a:xfrm>
            <a:off x="88777" y="1124744"/>
            <a:ext cx="8966446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2636E07-58EB-4659-8706-163A76D8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53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Оценка доверительного интервала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ru-RU" dirty="0"/>
              <a:t>Для квадратичного тренда: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483836"/>
              </p:ext>
            </p:extLst>
          </p:nvPr>
        </p:nvGraphicFramePr>
        <p:xfrm>
          <a:off x="310348" y="2780928"/>
          <a:ext cx="8523304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73600" imgH="1066800" progId="Equation.DSMT4">
                  <p:embed/>
                </p:oleObj>
              </mc:Choice>
              <mc:Fallback>
                <p:oleObj name="Equation" r:id="rId2" imgW="4673600" imgH="1066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48" y="2780928"/>
                        <a:ext cx="8523304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F4EB919-3BE9-44CE-B8A1-6FEE35962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5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1. Понятие прогнозирования </a:t>
            </a:r>
            <a:br>
              <a:rPr lang="en-US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2FACC5-1822-4475-832F-51FFE5EC8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4. Оценка точности и надежности прогнозов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846EEE-FE7F-4731-BB20-52BA1BBEF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4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Точность прогноза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Эмпирической мерой </a:t>
            </a:r>
            <a:r>
              <a:rPr lang="ru-RU" b="1" dirty="0"/>
              <a:t>точности прогноза </a:t>
            </a:r>
            <a:r>
              <a:rPr lang="ru-RU" dirty="0"/>
              <a:t>служит величина его </a:t>
            </a:r>
            <a:r>
              <a:rPr lang="ru-RU" b="1" dirty="0"/>
              <a:t>ошибки</a:t>
            </a:r>
            <a:r>
              <a:rPr lang="ru-RU" dirty="0"/>
              <a:t>, которая определяет разность между прогнозным и фактическим значением отсчета ряда</a:t>
            </a:r>
          </a:p>
          <a:p>
            <a:pPr marL="0" indent="0">
              <a:buNone/>
            </a:pPr>
            <a:r>
              <a:rPr lang="ru-RU" b="1" dirty="0"/>
              <a:t>Ретроспективный прогноз – </a:t>
            </a:r>
          </a:p>
          <a:p>
            <a:r>
              <a:rPr lang="ru-RU" dirty="0"/>
              <a:t>рассчитываются отсчеты ВР для периода времени, за который уже </a:t>
            </a:r>
            <a:r>
              <a:rPr lang="ru-RU" b="1" dirty="0"/>
              <a:t>имеются</a:t>
            </a:r>
            <a:r>
              <a:rPr lang="ru-RU" dirty="0"/>
              <a:t> фактические значения</a:t>
            </a:r>
          </a:p>
          <a:p>
            <a:r>
              <a:rPr lang="ru-RU" dirty="0"/>
              <a:t>для проверки точности прогнозной схемы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BC85DFB-B128-4516-8831-F902BF64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7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Ретроспективный прогноз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 fontScale="92500"/>
          </a:bodyPr>
          <a:lstStyle/>
          <a:p>
            <a:r>
              <a:rPr lang="ru-RU" dirty="0"/>
              <a:t>При ретроспективном прогнозе часть исходного ряда (примерно 2/3) выделяется для анализа и построения прогноза на оставшуюся часть ряда (около 1/3); </a:t>
            </a:r>
          </a:p>
          <a:p>
            <a:r>
              <a:rPr lang="ru-RU" dirty="0"/>
              <a:t>Оставшаяся часть тогда используется для оценки ошибок ретроспективного прогноза; </a:t>
            </a:r>
          </a:p>
          <a:p>
            <a:r>
              <a:rPr lang="ru-RU" dirty="0"/>
              <a:t>Похожим образом работает механизм обучения нейронных сетей – часть выборки идет на обучение, а часть – на проверку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F76F2BA-3276-4166-A96B-9A6164B83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00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Показатели точности прогноза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/>
          </a:bodyPr>
          <a:lstStyle/>
          <a:p>
            <a:r>
              <a:rPr lang="ru-RU" b="1" dirty="0"/>
              <a:t>Аналитические</a:t>
            </a:r>
            <a:r>
              <a:rPr lang="ru-RU" dirty="0"/>
              <a:t> показатели точности прогноза; </a:t>
            </a:r>
          </a:p>
          <a:p>
            <a:r>
              <a:rPr lang="ru-RU" b="1" dirty="0"/>
              <a:t>Сравнительные </a:t>
            </a:r>
            <a:r>
              <a:rPr lang="ru-RU" dirty="0"/>
              <a:t>показатели точности прогноза; </a:t>
            </a:r>
          </a:p>
          <a:p>
            <a:r>
              <a:rPr lang="ru-RU" b="1" dirty="0"/>
              <a:t>Качественные</a:t>
            </a:r>
            <a:r>
              <a:rPr lang="ru-RU" dirty="0"/>
              <a:t> показатели точности прогноза.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3473B4F-0B69-45CB-B494-44CE839E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5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Аналитические показатели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/>
          </a:bodyPr>
          <a:lstStyle/>
          <a:p>
            <a:r>
              <a:rPr lang="ru-RU" b="1" dirty="0"/>
              <a:t>Абсолютная ошибка </a:t>
            </a:r>
            <a:r>
              <a:rPr lang="ru-RU" dirty="0"/>
              <a:t>прогноза:</a:t>
            </a:r>
          </a:p>
          <a:p>
            <a:endParaRPr lang="ru-RU" dirty="0"/>
          </a:p>
          <a:p>
            <a:r>
              <a:rPr lang="ru-RU" b="1" dirty="0"/>
              <a:t>Относительная ошибка </a:t>
            </a:r>
            <a:r>
              <a:rPr lang="ru-RU" dirty="0"/>
              <a:t>прогноза:</a:t>
            </a:r>
          </a:p>
          <a:p>
            <a:endParaRPr lang="ru-RU" dirty="0"/>
          </a:p>
          <a:p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Все это оценка </a:t>
            </a:r>
            <a:r>
              <a:rPr lang="ru-RU" b="1" dirty="0"/>
              <a:t>точечного</a:t>
            </a:r>
            <a:r>
              <a:rPr lang="ru-RU" dirty="0"/>
              <a:t> </a:t>
            </a:r>
            <a:r>
              <a:rPr lang="ru-RU" b="1" dirty="0"/>
              <a:t>прогноза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855812"/>
              </p:ext>
            </p:extLst>
          </p:nvPr>
        </p:nvGraphicFramePr>
        <p:xfrm>
          <a:off x="3454634" y="2492896"/>
          <a:ext cx="223473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087" imgH="279279" progId="Equation.DSMT4">
                  <p:embed/>
                </p:oleObj>
              </mc:Choice>
              <mc:Fallback>
                <p:oleObj name="Equation" r:id="rId2" imgW="952087" imgH="27927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634" y="2492896"/>
                        <a:ext cx="2234732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712331"/>
              </p:ext>
            </p:extLst>
          </p:nvPr>
        </p:nvGraphicFramePr>
        <p:xfrm>
          <a:off x="2393431" y="3789040"/>
          <a:ext cx="435713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81200" imgH="520700" progId="Equation.DSMT4">
                  <p:embed/>
                </p:oleObj>
              </mc:Choice>
              <mc:Fallback>
                <p:oleObj name="Equation" r:id="rId4" imgW="19812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431" y="3789040"/>
                        <a:ext cx="4357138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92535C0-84D0-4F86-BD6B-F4C974309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97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Аналитические показатели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/>
          </a:bodyPr>
          <a:lstStyle/>
          <a:p>
            <a:r>
              <a:rPr lang="ru-RU" b="1" dirty="0"/>
              <a:t>Средний показатель точности </a:t>
            </a:r>
            <a:r>
              <a:rPr lang="ru-RU" dirty="0"/>
              <a:t>прогноза: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Средняя квадратичная ошибка </a:t>
            </a:r>
            <a:r>
              <a:rPr lang="ru-RU" dirty="0"/>
              <a:t>прогноза: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11603"/>
              </p:ext>
            </p:extLst>
          </p:nvPr>
        </p:nvGraphicFramePr>
        <p:xfrm>
          <a:off x="2915816" y="2420887"/>
          <a:ext cx="3672408" cy="1302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685800" progId="Equation.DSMT4">
                  <p:embed/>
                </p:oleObj>
              </mc:Choice>
              <mc:Fallback>
                <p:oleObj name="Equation" r:id="rId2" imgW="193040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420887"/>
                        <a:ext cx="3672408" cy="13025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837915"/>
              </p:ext>
            </p:extLst>
          </p:nvPr>
        </p:nvGraphicFramePr>
        <p:xfrm>
          <a:off x="2843808" y="4365104"/>
          <a:ext cx="3888432" cy="1750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600" imgH="736600" progId="Equation.DSMT4">
                  <p:embed/>
                </p:oleObj>
              </mc:Choice>
              <mc:Fallback>
                <p:oleObj name="Equation" r:id="rId4" imgW="16256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365104"/>
                        <a:ext cx="3888432" cy="1750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828068C-233F-48A5-80D0-D0E6C71DF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5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Аналитические показатели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/>
          </a:bodyPr>
          <a:lstStyle/>
          <a:p>
            <a:r>
              <a:rPr lang="ru-RU" b="1" dirty="0"/>
              <a:t>Средняя ошибка аппроксимации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183117"/>
              </p:ext>
            </p:extLst>
          </p:nvPr>
        </p:nvGraphicFramePr>
        <p:xfrm>
          <a:off x="2483768" y="3143375"/>
          <a:ext cx="4579709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19300" imgH="571500" progId="Equation.DSMT4">
                  <p:embed/>
                </p:oleObj>
              </mc:Choice>
              <mc:Fallback>
                <p:oleObj name="Equation" r:id="rId2" imgW="2019300" imgH="571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143375"/>
                        <a:ext cx="4579709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26B7365-2715-4A33-B2D9-AFBA76B16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4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Сравнительный показатель точности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Коэффициент корреляции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коэффициент парной корреляции отражает линейное соотношение коррелируемых величин и характеризует лишь </a:t>
            </a:r>
            <a:r>
              <a:rPr lang="ru-RU" b="1" dirty="0"/>
              <a:t>взаимосвязь </a:t>
            </a:r>
            <a:r>
              <a:rPr lang="ru-RU" dirty="0"/>
              <a:t>между рядом </a:t>
            </a:r>
            <a:r>
              <a:rPr lang="ru-RU" b="1" dirty="0"/>
              <a:t>фактических</a:t>
            </a:r>
            <a:r>
              <a:rPr lang="ru-RU" dirty="0"/>
              <a:t> отсчетов и рядом  </a:t>
            </a:r>
            <a:r>
              <a:rPr lang="ru-RU" b="1" dirty="0"/>
              <a:t>прогнозных</a:t>
            </a:r>
            <a:r>
              <a:rPr lang="ru-RU" dirty="0"/>
              <a:t> отсчетов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600567"/>
              </p:ext>
            </p:extLst>
          </p:nvPr>
        </p:nvGraphicFramePr>
        <p:xfrm>
          <a:off x="2195736" y="2420888"/>
          <a:ext cx="4968551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97200" imgH="1003300" progId="Equation.DSMT4">
                  <p:embed/>
                </p:oleObj>
              </mc:Choice>
              <mc:Fallback>
                <p:oleObj name="Equation" r:id="rId2" imgW="2997200" imgH="1003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420888"/>
                        <a:ext cx="4968551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00AE3B7-FA77-4A71-B67B-0005A0464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85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Качественный показатель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/>
          </a:bodyPr>
          <a:lstStyle/>
          <a:p>
            <a:r>
              <a:rPr lang="ru-RU" b="1" dirty="0"/>
              <a:t>Коэффициент качества </a:t>
            </a:r>
            <a:r>
              <a:rPr lang="ru-RU" dirty="0"/>
              <a:t>прогноза: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соотношение между числом совпавших отсчетов и общим числом прогнозируемых отсчетов</a:t>
            </a:r>
          </a:p>
          <a:p>
            <a:r>
              <a:rPr lang="ru-RU" i="1" dirty="0"/>
              <a:t>А что считать совпавшим отсчетом</a:t>
            </a:r>
            <a:r>
              <a:rPr lang="ru-RU" dirty="0"/>
              <a:t>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970423"/>
              </p:ext>
            </p:extLst>
          </p:nvPr>
        </p:nvGraphicFramePr>
        <p:xfrm>
          <a:off x="3526352" y="2492896"/>
          <a:ext cx="209129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444307" progId="Equation.DSMT4">
                  <p:embed/>
                </p:oleObj>
              </mc:Choice>
              <mc:Fallback>
                <p:oleObj name="Equation" r:id="rId2" imgW="863225" imgH="444307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6352" y="2492896"/>
                        <a:ext cx="2091296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8C097C2-94D0-4288-8EAB-ADCEC8C66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2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Качественные показатели точности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2276872"/>
            <a:ext cx="7992888" cy="4248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/>
              <a:t>Коэффициент несоответствия</a:t>
            </a:r>
            <a:endParaRPr lang="ru-RU" dirty="0"/>
          </a:p>
          <a:p>
            <a:r>
              <a:rPr lang="ru-RU" dirty="0"/>
              <a:t>Первая модификация: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890974"/>
              </p:ext>
            </p:extLst>
          </p:nvPr>
        </p:nvGraphicFramePr>
        <p:xfrm>
          <a:off x="2483768" y="3501008"/>
          <a:ext cx="3933010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300" imgH="1003300" progId="Equation.DSMT4">
                  <p:embed/>
                </p:oleObj>
              </mc:Choice>
              <mc:Fallback>
                <p:oleObj name="Equation" r:id="rId2" imgW="1765300" imgH="1003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501008"/>
                        <a:ext cx="3933010" cy="2232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470C51D-8BB1-4A3B-833B-37DE67D54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3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Прогнозирование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ru-RU" dirty="0"/>
              <a:t>научный, основанный на установленных причинно-следственных связях и закономерностях исследуемого временного ряда, расчет состояния и вероятностных </a:t>
            </a:r>
            <a:r>
              <a:rPr lang="ru-RU" b="1" dirty="0"/>
              <a:t>путей развития </a:t>
            </a:r>
            <a:r>
              <a:rPr lang="ru-RU" dirty="0"/>
              <a:t>явлений и процессов, лежащих в основе ВР.</a:t>
            </a:r>
          </a:p>
          <a:p>
            <a:r>
              <a:rPr lang="ru-RU" dirty="0"/>
              <a:t>Описываем процессы в будущем.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45AAB6-3F47-4053-A579-7F68D6EC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33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Качественные показатели точности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/>
          </a:bodyPr>
          <a:lstStyle/>
          <a:p>
            <a:r>
              <a:rPr lang="ru-RU" b="1" i="1" dirty="0"/>
              <a:t>КН</a:t>
            </a:r>
            <a:r>
              <a:rPr lang="ru-RU" b="1" baseline="-25000" dirty="0"/>
              <a:t>1</a:t>
            </a:r>
            <a:r>
              <a:rPr lang="ru-RU" b="1" dirty="0"/>
              <a:t>=0</a:t>
            </a:r>
            <a:r>
              <a:rPr lang="ru-RU" dirty="0"/>
              <a:t> при </a:t>
            </a:r>
            <a:r>
              <a:rPr lang="ru-RU" b="1" dirty="0"/>
              <a:t>полном совпадении </a:t>
            </a:r>
            <a:r>
              <a:rPr lang="ru-RU" dirty="0"/>
              <a:t>фактических и прогнозных точек</a:t>
            </a:r>
          </a:p>
          <a:p>
            <a:r>
              <a:rPr lang="ru-RU" b="1" i="1" dirty="0"/>
              <a:t>КН</a:t>
            </a:r>
            <a:r>
              <a:rPr lang="ru-RU" b="1" baseline="-25000" dirty="0"/>
              <a:t>1</a:t>
            </a:r>
            <a:r>
              <a:rPr lang="ru-RU" b="1" dirty="0"/>
              <a:t>=1</a:t>
            </a:r>
            <a:r>
              <a:rPr lang="ru-RU" dirty="0"/>
              <a:t> при точности на уровне с </a:t>
            </a:r>
            <a:r>
              <a:rPr lang="ru-RU" b="1" dirty="0"/>
              <a:t>простейшей экстраполяцией</a:t>
            </a:r>
          </a:p>
          <a:p>
            <a:r>
              <a:rPr lang="ru-RU" b="1" i="1" dirty="0"/>
              <a:t>КН</a:t>
            </a:r>
            <a:r>
              <a:rPr lang="ru-RU" b="1" baseline="-25000" dirty="0"/>
              <a:t>1</a:t>
            </a:r>
            <a:r>
              <a:rPr lang="en-US" b="1" dirty="0"/>
              <a:t>&gt;1</a:t>
            </a:r>
            <a:r>
              <a:rPr lang="ru-RU" dirty="0"/>
              <a:t> при результатах прогноза хуже, чем если бы мы просто предполагали неизменность среднего значения ряда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CFCF2D6-2C88-4DE8-93F0-9CE062DD3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13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Качественные показатели точности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Вторая модификация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отношение </a:t>
            </a:r>
            <a:r>
              <a:rPr lang="ru-RU" b="1" dirty="0"/>
              <a:t>средней квадратичной ошибки </a:t>
            </a:r>
            <a:r>
              <a:rPr lang="ru-RU" dirty="0"/>
              <a:t>прогноза к </a:t>
            </a:r>
            <a:r>
              <a:rPr lang="ru-RU" b="1" dirty="0"/>
              <a:t>сумме квадратов отклонений</a:t>
            </a:r>
            <a:r>
              <a:rPr lang="ru-RU" dirty="0"/>
              <a:t> </a:t>
            </a:r>
            <a:r>
              <a:rPr lang="ru-RU" b="1" dirty="0"/>
              <a:t>от среднего уровня </a:t>
            </a:r>
            <a:r>
              <a:rPr lang="ru-RU" dirty="0"/>
              <a:t>за весь период прогноза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804846"/>
              </p:ext>
            </p:extLst>
          </p:nvPr>
        </p:nvGraphicFramePr>
        <p:xfrm>
          <a:off x="2766999" y="2492896"/>
          <a:ext cx="3610001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700" imgH="1003300" progId="Equation.DSMT4">
                  <p:embed/>
                </p:oleObj>
              </mc:Choice>
              <mc:Fallback>
                <p:oleObj name="Equation" r:id="rId2" imgW="1790700" imgH="1003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999" y="2492896"/>
                        <a:ext cx="3610001" cy="2016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DA2B04C-16FE-4167-B71F-668293FC0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01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Качественные показатели точности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Третья модификация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отношение </a:t>
            </a:r>
            <a:r>
              <a:rPr lang="ru-RU" b="1" dirty="0"/>
              <a:t>средней квадратичной ошибки </a:t>
            </a:r>
            <a:r>
              <a:rPr lang="ru-RU" dirty="0"/>
              <a:t>прогноза к </a:t>
            </a:r>
            <a:r>
              <a:rPr lang="ru-RU" b="1" dirty="0"/>
              <a:t>сумме квадратов отклонений </a:t>
            </a:r>
            <a:r>
              <a:rPr lang="ru-RU" dirty="0"/>
              <a:t>фактических отсчетов от отсчетов прогноза </a:t>
            </a:r>
            <a:r>
              <a:rPr lang="ru-RU" b="1" dirty="0"/>
              <a:t>по простому тренду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13492"/>
              </p:ext>
            </p:extLst>
          </p:nvPr>
        </p:nvGraphicFramePr>
        <p:xfrm>
          <a:off x="2987824" y="2492896"/>
          <a:ext cx="3590799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229" imgH="1002865" progId="Equation.DSMT4">
                  <p:embed/>
                </p:oleObj>
              </mc:Choice>
              <mc:Fallback>
                <p:oleObj name="Equation" r:id="rId2" imgW="1777229" imgH="100286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492896"/>
                        <a:ext cx="3590799" cy="2016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3CEBE5E-148D-4A7D-8A64-2CE902E62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9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Качественные показатели точности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916832"/>
            <a:ext cx="7992888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 сути, </a:t>
            </a:r>
            <a:r>
              <a:rPr lang="ru-RU" b="1" dirty="0"/>
              <a:t>качественные показатели </a:t>
            </a:r>
            <a:r>
              <a:rPr lang="ru-RU" dirty="0"/>
              <a:t>отражают, насколько используемый прогноз </a:t>
            </a:r>
            <a:r>
              <a:rPr lang="ru-RU" b="1" dirty="0"/>
              <a:t>лучше</a:t>
            </a:r>
            <a:r>
              <a:rPr lang="ru-RU" dirty="0"/>
              <a:t> или </a:t>
            </a:r>
            <a:r>
              <a:rPr lang="ru-RU" b="1" dirty="0"/>
              <a:t>хуже</a:t>
            </a:r>
            <a:r>
              <a:rPr lang="ru-RU" dirty="0"/>
              <a:t> прогноза, который бы происходил на основе: </a:t>
            </a:r>
          </a:p>
          <a:p>
            <a:r>
              <a:rPr lang="ru-RU" b="1" i="1" dirty="0"/>
              <a:t>КН</a:t>
            </a:r>
            <a:r>
              <a:rPr lang="ru-RU" b="1" baseline="-25000" dirty="0"/>
              <a:t>1</a:t>
            </a:r>
            <a:r>
              <a:rPr lang="ru-RU" dirty="0"/>
              <a:t> – неизменности среднего значения;</a:t>
            </a:r>
          </a:p>
          <a:p>
            <a:r>
              <a:rPr lang="ru-RU" b="1" i="1" dirty="0"/>
              <a:t>КН</a:t>
            </a:r>
            <a:r>
              <a:rPr lang="ru-RU" b="1" baseline="-25000" dirty="0"/>
              <a:t>2</a:t>
            </a:r>
            <a:r>
              <a:rPr lang="ru-RU" dirty="0"/>
              <a:t> – флуктуации возле мат. ожидания;</a:t>
            </a:r>
          </a:p>
          <a:p>
            <a:r>
              <a:rPr lang="ru-RU" b="1" i="1" dirty="0"/>
              <a:t>КН</a:t>
            </a:r>
            <a:r>
              <a:rPr lang="ru-RU" b="1" baseline="-25000" dirty="0"/>
              <a:t>3</a:t>
            </a:r>
            <a:r>
              <a:rPr lang="ru-RU" dirty="0"/>
              <a:t> – простого построения на основе экстраполяции тренда исходного ряда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FA0FBA2-0028-493F-84EA-D4D45F0DC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4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5" r="7649"/>
          <a:stretch/>
        </p:blipFill>
        <p:spPr bwMode="auto">
          <a:xfrm>
            <a:off x="3458308" y="933449"/>
            <a:ext cx="2625860" cy="570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59F1F5-A0DC-4468-9F85-2FF82E1CF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1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Виды прогнозов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Краткосрочный</a:t>
            </a:r>
          </a:p>
          <a:p>
            <a:r>
              <a:rPr lang="ru-RU" dirty="0"/>
              <a:t>На 2-3 отсчета вперед;</a:t>
            </a:r>
          </a:p>
          <a:p>
            <a:pPr marL="0" indent="0">
              <a:buNone/>
            </a:pPr>
            <a:r>
              <a:rPr lang="ru-RU" b="1" dirty="0"/>
              <a:t>Среднесрочный</a:t>
            </a:r>
          </a:p>
          <a:p>
            <a:r>
              <a:rPr lang="ru-RU" dirty="0"/>
              <a:t>На один сезон/цикл вперед;</a:t>
            </a:r>
          </a:p>
          <a:p>
            <a:pPr marL="0" indent="0">
              <a:buNone/>
            </a:pPr>
            <a:r>
              <a:rPr lang="ru-RU" b="1" dirty="0"/>
              <a:t>Долгосрочный</a:t>
            </a:r>
          </a:p>
          <a:p>
            <a:r>
              <a:rPr lang="ru-RU" dirty="0"/>
              <a:t>На несколько циклов/сезонов</a:t>
            </a:r>
          </a:p>
          <a:p>
            <a:r>
              <a:rPr lang="ru-RU" dirty="0"/>
              <a:t>На один самый долгий цикл/тенденцию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529458-1CAE-4BB0-A112-351CF0845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0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</a:t>
            </a:r>
            <a:r>
              <a:rPr lang="en-US" dirty="0"/>
              <a:t>2</a:t>
            </a:r>
            <a:r>
              <a:rPr lang="ru-RU" dirty="0"/>
              <a:t>. Простейший прогноз на основе экстраполяции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EEE50D-A084-4591-AB85-EF46FF5F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5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Экстраполяция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ru-RU" dirty="0"/>
              <a:t>Построение прогноза на основе известных зависимостей кривых</a:t>
            </a:r>
          </a:p>
          <a:p>
            <a:r>
              <a:rPr lang="ru-RU" dirty="0"/>
              <a:t>Самый </a:t>
            </a:r>
            <a:r>
              <a:rPr lang="ru-RU" b="1" dirty="0"/>
              <a:t>простой</a:t>
            </a:r>
            <a:r>
              <a:rPr lang="ru-RU" dirty="0"/>
              <a:t> оценочный </a:t>
            </a:r>
            <a:r>
              <a:rPr lang="ru-RU" b="1" dirty="0"/>
              <a:t>прогноз</a:t>
            </a:r>
            <a:r>
              <a:rPr lang="ru-RU" dirty="0"/>
              <a:t> (и, по умолчанию, наименее точный) – фиксированные средние уровни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574731"/>
              </p:ext>
            </p:extLst>
          </p:nvPr>
        </p:nvGraphicFramePr>
        <p:xfrm>
          <a:off x="1927811" y="4797152"/>
          <a:ext cx="558319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6811" imgH="266584" progId="Equation.DSMT4">
                  <p:embed/>
                </p:oleObj>
              </mc:Choice>
              <mc:Fallback>
                <p:oleObj name="Equation" r:id="rId2" imgW="1586811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811" y="4797152"/>
                        <a:ext cx="558319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AADCA3-6954-4AAA-9A8B-3A2C41844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1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Доверительный интервал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ru-RU" b="1" dirty="0"/>
              <a:t>Интервал</a:t>
            </a:r>
            <a:r>
              <a:rPr lang="ru-RU" dirty="0"/>
              <a:t> называется </a:t>
            </a:r>
            <a:r>
              <a:rPr lang="ru-RU" b="1" dirty="0"/>
              <a:t>доверительным</a:t>
            </a:r>
            <a:r>
              <a:rPr lang="ru-RU" dirty="0"/>
              <a:t>, если относительно него можно с заранее выбранной </a:t>
            </a:r>
            <a:r>
              <a:rPr lang="ru-RU" b="1" dirty="0"/>
              <a:t>вероятностью</a:t>
            </a:r>
            <a:r>
              <a:rPr lang="ru-RU" dirty="0"/>
              <a:t> утверждать, что он содержит значение прогнозируемого показателя</a:t>
            </a:r>
          </a:p>
          <a:p>
            <a:r>
              <a:rPr lang="ru-RU" dirty="0"/>
              <a:t>Доверительный интервал образует две границы: </a:t>
            </a:r>
            <a:r>
              <a:rPr lang="ru-RU" b="1" dirty="0"/>
              <a:t>верхнюю</a:t>
            </a:r>
            <a:r>
              <a:rPr lang="ru-RU" dirty="0"/>
              <a:t> и </a:t>
            </a:r>
            <a:r>
              <a:rPr lang="ru-RU" b="1" dirty="0"/>
              <a:t>нижнюю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09ED43-70D3-4D49-960A-5CA0E33B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8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" y="1268760"/>
            <a:ext cx="8951913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89A4E3-51CA-41B3-98DA-90E63AFF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024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717</Words>
  <Application>Microsoft Office PowerPoint</Application>
  <PresentationFormat>Экран (4:3)</PresentationFormat>
  <Paragraphs>158</Paragraphs>
  <Slides>33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Тема Office</vt:lpstr>
      <vt:lpstr>Equation</vt:lpstr>
      <vt:lpstr>Макростатистический анализ и прогнозирование данных</vt:lpstr>
      <vt:lpstr>Часть 1. Понятие прогнозирования  </vt:lpstr>
      <vt:lpstr>Прогнозирование</vt:lpstr>
      <vt:lpstr>Презентация PowerPoint</vt:lpstr>
      <vt:lpstr>Виды прогнозов</vt:lpstr>
      <vt:lpstr>Часть 2. Простейший прогноз на основе экстраполяции</vt:lpstr>
      <vt:lpstr>Экстраполяция</vt:lpstr>
      <vt:lpstr>Доверительный интервал</vt:lpstr>
      <vt:lpstr>Презентация PowerPoint</vt:lpstr>
      <vt:lpstr>Доверительный интервал</vt:lpstr>
      <vt:lpstr>Прогноз среднего абсолютного прироста</vt:lpstr>
      <vt:lpstr>Прогноз среднего темпа роста</vt:lpstr>
      <vt:lpstr>Часть 3. Прогнозирование тренда временного ряда</vt:lpstr>
      <vt:lpstr>Прогнозирование тренда</vt:lpstr>
      <vt:lpstr>Прогноз на основе регрессии</vt:lpstr>
      <vt:lpstr>Оценка доверительного интервала</vt:lpstr>
      <vt:lpstr>Оценка доверительного интервала</vt:lpstr>
      <vt:lpstr>Презентация PowerPoint</vt:lpstr>
      <vt:lpstr>Оценка доверительного интервала</vt:lpstr>
      <vt:lpstr>Часть 4. Оценка точности и надежности прогнозов</vt:lpstr>
      <vt:lpstr>Точность прогноза</vt:lpstr>
      <vt:lpstr>Ретроспективный прогноз</vt:lpstr>
      <vt:lpstr>Показатели точности прогноза</vt:lpstr>
      <vt:lpstr>Аналитические показатели</vt:lpstr>
      <vt:lpstr>Аналитические показатели</vt:lpstr>
      <vt:lpstr>Аналитические показатели</vt:lpstr>
      <vt:lpstr>Сравнительный показатель точности</vt:lpstr>
      <vt:lpstr>Качественный показатель</vt:lpstr>
      <vt:lpstr>Качественные показатели точности</vt:lpstr>
      <vt:lpstr>Качественные показатели точности</vt:lpstr>
      <vt:lpstr>Качественные показатели точности</vt:lpstr>
      <vt:lpstr>Качественные показатели точности</vt:lpstr>
      <vt:lpstr>Качественные показатели точности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</dc:title>
  <dc:subject>Спец разделы математики</dc:subject>
  <dc:creator>Сафиуллин Н.Т.</dc:creator>
  <cp:lastModifiedBy>Сафиуллин Николай Тахирович</cp:lastModifiedBy>
  <cp:revision>89</cp:revision>
  <dcterms:created xsi:type="dcterms:W3CDTF">2017-01-03T05:50:48Z</dcterms:created>
  <dcterms:modified xsi:type="dcterms:W3CDTF">2024-03-12T19:28:04Z</dcterms:modified>
</cp:coreProperties>
</file>