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2" r:id="rId3"/>
    <p:sldId id="313" r:id="rId4"/>
    <p:sldId id="367" r:id="rId5"/>
    <p:sldId id="368" r:id="rId6"/>
    <p:sldId id="370" r:id="rId7"/>
    <p:sldId id="371" r:id="rId8"/>
    <p:sldId id="336" r:id="rId9"/>
    <p:sldId id="369" r:id="rId10"/>
    <p:sldId id="373" r:id="rId11"/>
    <p:sldId id="374" r:id="rId12"/>
    <p:sldId id="404" r:id="rId13"/>
    <p:sldId id="408" r:id="rId14"/>
    <p:sldId id="372" r:id="rId15"/>
    <p:sldId id="375" r:id="rId16"/>
    <p:sldId id="376" r:id="rId17"/>
    <p:sldId id="334" r:id="rId18"/>
    <p:sldId id="377" r:id="rId19"/>
    <p:sldId id="378" r:id="rId20"/>
    <p:sldId id="379" r:id="rId21"/>
    <p:sldId id="380" r:id="rId22"/>
    <p:sldId id="363" r:id="rId23"/>
    <p:sldId id="381" r:id="rId24"/>
    <p:sldId id="382" r:id="rId25"/>
    <p:sldId id="383" r:id="rId26"/>
    <p:sldId id="384" r:id="rId27"/>
    <p:sldId id="385" r:id="rId28"/>
    <p:sldId id="387" r:id="rId29"/>
    <p:sldId id="388" r:id="rId30"/>
    <p:sldId id="409" r:id="rId31"/>
    <p:sldId id="389" r:id="rId32"/>
    <p:sldId id="405" r:id="rId33"/>
    <p:sldId id="391" r:id="rId34"/>
    <p:sldId id="390" r:id="rId35"/>
    <p:sldId id="392" r:id="rId36"/>
    <p:sldId id="410" r:id="rId37"/>
    <p:sldId id="364" r:id="rId38"/>
    <p:sldId id="393" r:id="rId39"/>
    <p:sldId id="394" r:id="rId40"/>
    <p:sldId id="406" r:id="rId41"/>
    <p:sldId id="395" r:id="rId42"/>
    <p:sldId id="407" r:id="rId43"/>
    <p:sldId id="412" r:id="rId44"/>
    <p:sldId id="365" r:id="rId45"/>
    <p:sldId id="396" r:id="rId46"/>
    <p:sldId id="397" r:id="rId47"/>
    <p:sldId id="398" r:id="rId48"/>
    <p:sldId id="399" r:id="rId49"/>
    <p:sldId id="400" r:id="rId50"/>
    <p:sldId id="366" r:id="rId51"/>
    <p:sldId id="401" r:id="rId52"/>
    <p:sldId id="402" r:id="rId53"/>
    <p:sldId id="403" r:id="rId54"/>
    <p:sldId id="411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 varScale="1">
        <p:scale>
          <a:sx n="125" d="100"/>
          <a:sy n="125" d="100"/>
        </p:scale>
        <p:origin x="182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1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5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65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3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9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6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81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7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352928" cy="1800200"/>
          </a:xfrm>
        </p:spPr>
        <p:txBody>
          <a:bodyPr>
            <a:normAutofit/>
          </a:bodyPr>
          <a:lstStyle/>
          <a:p>
            <a:r>
              <a:rPr lang="ru-RU" b="1" dirty="0" err="1"/>
              <a:t>Макростатистический</a:t>
            </a:r>
            <a:r>
              <a:rPr lang="ru-RU" b="1"/>
              <a:t> анализ и прогнозирование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Лекция № </a:t>
            </a:r>
            <a:r>
              <a:rPr lang="en-US" b="1" dirty="0">
                <a:solidFill>
                  <a:schemeClr val="tx1"/>
                </a:solidFill>
              </a:rPr>
              <a:t>6</a:t>
            </a:r>
          </a:p>
          <a:p>
            <a:r>
              <a:rPr lang="ru-RU" b="1" dirty="0">
                <a:solidFill>
                  <a:schemeClr val="tx1"/>
                </a:solidFill>
              </a:rPr>
              <a:t>Типовые модели авторегрессии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69D0C7-43C8-4166-AC9C-4EF864B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" t="5688" r="7767" b="6329"/>
          <a:stretch/>
        </p:blipFill>
        <p:spPr bwMode="auto">
          <a:xfrm>
            <a:off x="88616" y="1080338"/>
            <a:ext cx="896676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E05659-0F6B-49C4-9B98-3C279BCE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666" y="0"/>
            <a:ext cx="2234134" cy="10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3746" r="7690" b="6451"/>
          <a:stretch/>
        </p:blipFill>
        <p:spPr bwMode="auto">
          <a:xfrm>
            <a:off x="79899" y="1052736"/>
            <a:ext cx="8984202" cy="515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A710E2-4CCB-42B7-8DAD-C15E23EF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t="3438" r="8340" b="5677"/>
          <a:stretch/>
        </p:blipFill>
        <p:spPr bwMode="auto">
          <a:xfrm>
            <a:off x="119848" y="1052736"/>
            <a:ext cx="8904304" cy="522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47554B-7D5E-49F2-BAA9-D95C8BA3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47554B-7D5E-49F2-BAA9-D95C8BA3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81922" name="Picture 2">
            <a:extLst>
              <a:ext uri="{FF2B5EF4-FFF2-40B4-BE49-F238E27FC236}">
                <a16:creationId xmlns:a16="http://schemas.microsoft.com/office/drawing/2014/main" id="{B2A1D3D7-0F0E-4093-B3F2-161DED534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1" y="-44021"/>
            <a:ext cx="4896543" cy="340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6" name="Picture 6">
            <a:extLst>
              <a:ext uri="{FF2B5EF4-FFF2-40B4-BE49-F238E27FC236}">
                <a16:creationId xmlns:a16="http://schemas.microsoft.com/office/drawing/2014/main" id="{AD599628-49F1-4252-9415-0FEBEA1A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" y="3269639"/>
            <a:ext cx="4968552" cy="345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Смешанная модель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Модель авторегрессии – скользящего-среднего порядка 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АРСС(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ru-RU" dirty="0"/>
              <a:t>) = </a:t>
            </a:r>
            <a:r>
              <a:rPr lang="en-US" dirty="0"/>
              <a:t>ARMA(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Это </a:t>
            </a:r>
            <a:r>
              <a:rPr lang="ru-RU" b="1" dirty="0"/>
              <a:t>стационарная</a:t>
            </a:r>
            <a:r>
              <a:rPr lang="ru-RU" dirty="0"/>
              <a:t>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28466"/>
              </p:ext>
            </p:extLst>
          </p:nvPr>
        </p:nvGraphicFramePr>
        <p:xfrm>
          <a:off x="482600" y="4052888"/>
          <a:ext cx="8178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68600" imgH="520560" progId="Equation.DSMT4">
                  <p:embed/>
                </p:oleObj>
              </mc:Choice>
              <mc:Fallback>
                <p:oleObj name="Equation" r:id="rId2" imgW="4368600" imgH="520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4052888"/>
                        <a:ext cx="8178800" cy="973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F83994A-8D67-436B-BBF6-EEA8FF2B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Смешанная модель АРПСС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Модель авторегрессии – проинтегрированного скользящего-среднего порядка 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АРПСС(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ru-RU" dirty="0"/>
              <a:t>) = </a:t>
            </a:r>
            <a:r>
              <a:rPr lang="en-US" dirty="0"/>
              <a:t>ARIMA(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ряд </a:t>
            </a:r>
            <a:r>
              <a:rPr lang="ru-RU" b="1" dirty="0"/>
              <a:t>однороден</a:t>
            </a:r>
            <a:r>
              <a:rPr lang="ru-RU" dirty="0"/>
              <a:t>, то некоторая его </a:t>
            </a:r>
            <a:r>
              <a:rPr lang="ru-RU" b="1" dirty="0"/>
              <a:t>разность</a:t>
            </a:r>
            <a:r>
              <a:rPr lang="ru-RU" dirty="0"/>
              <a:t> может быть </a:t>
            </a:r>
            <a:r>
              <a:rPr lang="ru-RU" b="1" dirty="0"/>
              <a:t>стационарной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71123"/>
              </p:ext>
            </p:extLst>
          </p:nvPr>
        </p:nvGraphicFramePr>
        <p:xfrm>
          <a:off x="2195736" y="3573016"/>
          <a:ext cx="475252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04800" progId="Equation.DSMT4">
                  <p:embed/>
                </p:oleObj>
              </mc:Choice>
              <mc:Fallback>
                <p:oleObj name="Equation" r:id="rId2" imgW="18288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73016"/>
                        <a:ext cx="4752528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77052"/>
              </p:ext>
            </p:extLst>
          </p:nvPr>
        </p:nvGraphicFramePr>
        <p:xfrm>
          <a:off x="2061369" y="4509120"/>
          <a:ext cx="5021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279360" progId="Equation.DSMT4">
                  <p:embed/>
                </p:oleObj>
              </mc:Choice>
              <mc:Fallback>
                <p:oleObj name="Equation" r:id="rId4" imgW="20700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369" y="4509120"/>
                        <a:ext cx="5021262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0DDF914-D685-4256-B42D-397DD256B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60" y="0"/>
            <a:ext cx="2221540" cy="10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6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«Проинтегрированный»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 определения нестационарного процесса: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751704"/>
              </p:ext>
            </p:extLst>
          </p:nvPr>
        </p:nvGraphicFramePr>
        <p:xfrm>
          <a:off x="3707904" y="2420888"/>
          <a:ext cx="187735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266584" progId="Equation.DSMT4">
                  <p:embed/>
                </p:oleObj>
              </mc:Choice>
              <mc:Fallback>
                <p:oleObj name="Equation" r:id="rId2" imgW="698197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420888"/>
                        <a:ext cx="187735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72893"/>
              </p:ext>
            </p:extLst>
          </p:nvPr>
        </p:nvGraphicFramePr>
        <p:xfrm>
          <a:off x="3779912" y="3284984"/>
          <a:ext cx="205737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266584" progId="Equation.DSMT4">
                  <p:embed/>
                </p:oleObj>
              </mc:Choice>
              <mc:Fallback>
                <p:oleObj name="Equation" r:id="rId4" imgW="761669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84984"/>
                        <a:ext cx="205737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53689"/>
              </p:ext>
            </p:extLst>
          </p:nvPr>
        </p:nvGraphicFramePr>
        <p:xfrm>
          <a:off x="539552" y="4293096"/>
          <a:ext cx="790802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4951" imgH="266584" progId="Equation.DSMT4">
                  <p:embed/>
                </p:oleObj>
              </mc:Choice>
              <mc:Fallback>
                <p:oleObj name="Equation" r:id="rId6" imgW="1954951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93096"/>
                        <a:ext cx="7908022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D946A6D-14FD-493F-99A1-1B0A50F80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248" y="0"/>
            <a:ext cx="2293552" cy="11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3. Стационарность моделей АРСС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3C7AB8-E771-4779-8C3D-CE05DA69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Стационарность моделей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680520"/>
          </a:xfrm>
        </p:spPr>
        <p:txBody>
          <a:bodyPr>
            <a:normAutofit/>
          </a:bodyPr>
          <a:lstStyle/>
          <a:p>
            <a:r>
              <a:rPr lang="ru-RU" dirty="0"/>
              <a:t>Следствием из определения </a:t>
            </a:r>
            <a:r>
              <a:rPr lang="ru-RU" b="1" dirty="0"/>
              <a:t>стационарности в широком смысле </a:t>
            </a:r>
            <a:r>
              <a:rPr lang="ru-RU" dirty="0"/>
              <a:t>является то, что дисперсия процесса </a:t>
            </a:r>
            <a:r>
              <a:rPr lang="ru-RU" b="1" dirty="0"/>
              <a:t>конечна</a:t>
            </a:r>
            <a:r>
              <a:rPr lang="ru-RU" dirty="0"/>
              <a:t> и </a:t>
            </a:r>
            <a:r>
              <a:rPr lang="ru-RU" b="1" dirty="0"/>
              <a:t>постоянна</a:t>
            </a:r>
          </a:p>
          <a:p>
            <a:r>
              <a:rPr lang="ru-RU" dirty="0"/>
              <a:t>Для АРСС это значит, что </a:t>
            </a:r>
            <a:r>
              <a:rPr lang="ru-RU" b="1" dirty="0"/>
              <a:t>производящая функция весов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  есть полином, который сходится при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24447"/>
              </p:ext>
            </p:extLst>
          </p:nvPr>
        </p:nvGraphicFramePr>
        <p:xfrm>
          <a:off x="898350" y="4725144"/>
          <a:ext cx="734729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279400" progId="Equation.DSMT4">
                  <p:embed/>
                </p:oleObj>
              </mc:Choice>
              <mc:Fallback>
                <p:oleObj name="Equation" r:id="rId2" imgW="25654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50" y="4725144"/>
                        <a:ext cx="734729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70606"/>
              </p:ext>
            </p:extLst>
          </p:nvPr>
        </p:nvGraphicFramePr>
        <p:xfrm>
          <a:off x="7236296" y="5589240"/>
          <a:ext cx="1224136" cy="72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114" imgH="266469" progId="Equation.DSMT4">
                  <p:embed/>
                </p:oleObj>
              </mc:Choice>
              <mc:Fallback>
                <p:oleObj name="Equation" r:id="rId4" imgW="444114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589240"/>
                        <a:ext cx="1224136" cy="729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8C0C118-AC4A-45C3-9F24-454E99A7D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29054"/>
            <a:ext cx="8568952" cy="62773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Характеристический полином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4032448"/>
          </a:xfrm>
        </p:spPr>
        <p:txBody>
          <a:bodyPr>
            <a:normAutofit/>
          </a:bodyPr>
          <a:lstStyle/>
          <a:p>
            <a:r>
              <a:rPr lang="ru-RU" dirty="0"/>
              <a:t>Его корни служат оценкой стационарности ряда.</a:t>
            </a:r>
          </a:p>
          <a:p>
            <a:r>
              <a:rPr lang="ru-RU" dirty="0"/>
              <a:t>Процесс АР, описываемый выражением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является </a:t>
            </a:r>
            <a:r>
              <a:rPr lang="ru-RU" b="1" dirty="0"/>
              <a:t>стационарным</a:t>
            </a:r>
            <a:r>
              <a:rPr lang="ru-RU" dirty="0"/>
              <a:t>, если корни уравнения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лежат вне единичного круга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01071"/>
              </p:ext>
            </p:extLst>
          </p:nvPr>
        </p:nvGraphicFramePr>
        <p:xfrm>
          <a:off x="3563888" y="1556792"/>
          <a:ext cx="2304256" cy="90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66584" progId="Equation.DSMT4">
                  <p:embed/>
                </p:oleObj>
              </mc:Choice>
              <mc:Fallback>
                <p:oleObj name="Equation" r:id="rId2" imgW="672808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556792"/>
                        <a:ext cx="2304256" cy="908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24799"/>
              </p:ext>
            </p:extLst>
          </p:nvPr>
        </p:nvGraphicFramePr>
        <p:xfrm>
          <a:off x="3635896" y="4149080"/>
          <a:ext cx="228882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266584" progId="Equation.DSMT4">
                  <p:embed/>
                </p:oleObj>
              </mc:Choice>
              <mc:Fallback>
                <p:oleObj name="Equation" r:id="rId4" imgW="850531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149080"/>
                        <a:ext cx="228882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88932"/>
              </p:ext>
            </p:extLst>
          </p:nvPr>
        </p:nvGraphicFramePr>
        <p:xfrm>
          <a:off x="3762820" y="5301208"/>
          <a:ext cx="1739761" cy="68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266584" progId="Equation.DSMT4">
                  <p:embed/>
                </p:oleObj>
              </mc:Choice>
              <mc:Fallback>
                <p:oleObj name="Equation" r:id="rId6" imgW="672808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820" y="5301208"/>
                        <a:ext cx="1739761" cy="686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58C8050-BD83-4A25-9750-792B89256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1. Модель Авторегрессии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6ED1DA-3775-4D85-AF96-BD6293B1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Стационарность моделей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680520"/>
          </a:xfrm>
        </p:spPr>
        <p:txBody>
          <a:bodyPr>
            <a:normAutofit/>
          </a:bodyPr>
          <a:lstStyle/>
          <a:p>
            <a:r>
              <a:rPr lang="ru-RU" dirty="0"/>
              <a:t>Аналогичным образом определение стационарности </a:t>
            </a:r>
            <a:r>
              <a:rPr lang="ru-RU" b="1" dirty="0"/>
              <a:t>АР</a:t>
            </a:r>
            <a:r>
              <a:rPr lang="ru-RU" dirty="0"/>
              <a:t> процессов расширяется через функции сначала на процессы </a:t>
            </a:r>
            <a:r>
              <a:rPr lang="ru-RU" b="1" dirty="0"/>
              <a:t>СС</a:t>
            </a:r>
            <a:r>
              <a:rPr lang="ru-RU" dirty="0"/>
              <a:t>, а затем и на смешанные модели </a:t>
            </a:r>
            <a:r>
              <a:rPr lang="ru-RU" b="1" dirty="0"/>
              <a:t>АРСС</a:t>
            </a:r>
          </a:p>
          <a:p>
            <a:r>
              <a:rPr lang="ru-RU" dirty="0"/>
              <a:t>Проверку на стационарность ВР, описываемых моделями </a:t>
            </a:r>
            <a:r>
              <a:rPr lang="ru-RU" b="1" dirty="0"/>
              <a:t>АРСС</a:t>
            </a:r>
            <a:r>
              <a:rPr lang="ru-RU" dirty="0"/>
              <a:t>, можно свести к поиску </a:t>
            </a:r>
            <a:r>
              <a:rPr lang="ru-RU" b="1" dirty="0"/>
              <a:t>единичных корней </a:t>
            </a:r>
            <a:r>
              <a:rPr lang="ru-RU" dirty="0"/>
              <a:t>характеристического полинома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52F1699-D149-4784-AFBF-62CBF234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1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Стационарность моделей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АРПСС имеет ровно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ru-RU" dirty="0"/>
              <a:t>корней </a:t>
            </a:r>
            <a:r>
              <a:rPr lang="ru-RU" b="1" dirty="0"/>
              <a:t>равных</a:t>
            </a:r>
            <a:r>
              <a:rPr lang="ru-RU" dirty="0"/>
              <a:t> </a:t>
            </a:r>
            <a:r>
              <a:rPr lang="ru-RU" b="1" dirty="0"/>
              <a:t>единице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69933"/>
              </p:ext>
            </p:extLst>
          </p:nvPr>
        </p:nvGraphicFramePr>
        <p:xfrm>
          <a:off x="2411760" y="4149080"/>
          <a:ext cx="47529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04800" progId="Equation.DSMT4">
                  <p:embed/>
                </p:oleObj>
              </mc:Choice>
              <mc:Fallback>
                <p:oleObj name="Equation" r:id="rId2" imgW="1828800" imgH="304800" progId="Equation.DSMT4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149080"/>
                        <a:ext cx="47529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89290"/>
              </p:ext>
            </p:extLst>
          </p:nvPr>
        </p:nvGraphicFramePr>
        <p:xfrm>
          <a:off x="1907704" y="2996952"/>
          <a:ext cx="5554157" cy="74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279360" progId="Equation.DSMT4">
                  <p:embed/>
                </p:oleObj>
              </mc:Choice>
              <mc:Fallback>
                <p:oleObj name="Equation" r:id="rId4" imgW="2070000" imgH="279360" progId="Equation.DSMT4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96952"/>
                        <a:ext cx="5554157" cy="748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583CF9-7467-4068-BF01-DDD217EBD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6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4. Построение моделей авторегрессии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BE56F3-2EB9-469B-AF38-553E165E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Поиск модели АР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Нам надо найти коэффициенты уравнения</a:t>
            </a:r>
          </a:p>
          <a:p>
            <a:endParaRPr lang="ru-RU" dirty="0"/>
          </a:p>
          <a:p>
            <a:r>
              <a:rPr lang="ru-RU" dirty="0"/>
              <a:t>Умножаем его на        :</a:t>
            </a:r>
          </a:p>
          <a:p>
            <a:endParaRPr lang="ru-RU" dirty="0"/>
          </a:p>
          <a:p>
            <a:r>
              <a:rPr lang="ru-RU" dirty="0"/>
              <a:t>ВР стационарен, поэтому усредняем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75377"/>
              </p:ext>
            </p:extLst>
          </p:nvPr>
        </p:nvGraphicFramePr>
        <p:xfrm>
          <a:off x="1919288" y="2392363"/>
          <a:ext cx="5459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266400" progId="Equation.DSMT4">
                  <p:embed/>
                </p:oleObj>
              </mc:Choice>
              <mc:Fallback>
                <p:oleObj name="Equation" r:id="rId2" imgW="2387520" imgH="2664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392363"/>
                        <a:ext cx="54594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05728"/>
              </p:ext>
            </p:extLst>
          </p:nvPr>
        </p:nvGraphicFramePr>
        <p:xfrm>
          <a:off x="3995936" y="3059028"/>
          <a:ext cx="648072" cy="55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241195" progId="Equation.DSMT4">
                  <p:embed/>
                </p:oleObj>
              </mc:Choice>
              <mc:Fallback>
                <p:oleObj name="Equation" r:id="rId4" imgW="279279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59028"/>
                        <a:ext cx="648072" cy="558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563695"/>
              </p:ext>
            </p:extLst>
          </p:nvPr>
        </p:nvGraphicFramePr>
        <p:xfrm>
          <a:off x="777875" y="3613150"/>
          <a:ext cx="75866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8680" imgH="266400" progId="Equation.DSMT4">
                  <p:embed/>
                </p:oleObj>
              </mc:Choice>
              <mc:Fallback>
                <p:oleObj name="Equation" r:id="rId6" imgW="356868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613150"/>
                        <a:ext cx="7586663" cy="56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79341"/>
              </p:ext>
            </p:extLst>
          </p:nvPr>
        </p:nvGraphicFramePr>
        <p:xfrm>
          <a:off x="3779912" y="4797152"/>
          <a:ext cx="213966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170" imgH="266584" progId="Equation.DSMT4">
                  <p:embed/>
                </p:oleObj>
              </mc:Choice>
              <mc:Fallback>
                <p:oleObj name="Equation" r:id="rId8" imgW="990170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97152"/>
                        <a:ext cx="213966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87318"/>
              </p:ext>
            </p:extLst>
          </p:nvPr>
        </p:nvGraphicFramePr>
        <p:xfrm>
          <a:off x="467544" y="5445224"/>
          <a:ext cx="80237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266700" progId="Equation.DSMT4">
                  <p:embed/>
                </p:oleObj>
              </mc:Choice>
              <mc:Fallback>
                <p:oleObj name="Equation" r:id="rId10" imgW="22860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45224"/>
                        <a:ext cx="8023749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C56AFDD-F9A0-4748-BCCC-03C43C6747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Уравнения Юла-Уокера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07370"/>
              </p:ext>
            </p:extLst>
          </p:nvPr>
        </p:nvGraphicFramePr>
        <p:xfrm>
          <a:off x="3707904" y="1772816"/>
          <a:ext cx="2016224" cy="61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5920" imgH="266584" progId="Equation.DSMT4">
                  <p:embed/>
                </p:oleObj>
              </mc:Choice>
              <mc:Fallback>
                <p:oleObj name="Equation" r:id="rId2" imgW="875920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72816"/>
                        <a:ext cx="2016224" cy="613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99324"/>
              </p:ext>
            </p:extLst>
          </p:nvPr>
        </p:nvGraphicFramePr>
        <p:xfrm>
          <a:off x="978614" y="2420888"/>
          <a:ext cx="7186772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1079500" progId="Equation.DSMT4">
                  <p:embed/>
                </p:oleObj>
              </mc:Choice>
              <mc:Fallback>
                <p:oleObj name="Equation" r:id="rId4" imgW="2044700" imgH="1079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14" y="2420888"/>
                        <a:ext cx="7186772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0C09F74-C3D5-4618-8B26-02D8F09C0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3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Уравнения Юла-Уокера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19028"/>
              </p:ext>
            </p:extLst>
          </p:nvPr>
        </p:nvGraphicFramePr>
        <p:xfrm>
          <a:off x="3563888" y="1700808"/>
          <a:ext cx="2232248" cy="83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54000" progId="Equation.DSMT4">
                  <p:embed/>
                </p:oleObj>
              </mc:Choice>
              <mc:Fallback>
                <p:oleObj name="Equation" r:id="rId2" imgW="6858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700808"/>
                        <a:ext cx="2232248" cy="837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47365"/>
              </p:ext>
            </p:extLst>
          </p:nvPr>
        </p:nvGraphicFramePr>
        <p:xfrm>
          <a:off x="251520" y="4077072"/>
          <a:ext cx="1512168" cy="244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1104900" progId="Equation.DSMT4">
                  <p:embed/>
                </p:oleObj>
              </mc:Choice>
              <mc:Fallback>
                <p:oleObj name="Equation" r:id="rId4" imgW="685800" imgH="1104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7072"/>
                        <a:ext cx="1512168" cy="2447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16701"/>
              </p:ext>
            </p:extLst>
          </p:nvPr>
        </p:nvGraphicFramePr>
        <p:xfrm>
          <a:off x="7236296" y="4005064"/>
          <a:ext cx="1512168" cy="239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500" imgH="1104900" progId="Equation.DSMT4">
                  <p:embed/>
                </p:oleObj>
              </mc:Choice>
              <mc:Fallback>
                <p:oleObj name="Equation" r:id="rId6" imgW="698500" imgH="1104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005064"/>
                        <a:ext cx="1512168" cy="2398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42416"/>
              </p:ext>
            </p:extLst>
          </p:nvPr>
        </p:nvGraphicFramePr>
        <p:xfrm>
          <a:off x="1916088" y="2564904"/>
          <a:ext cx="5457010" cy="239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14600" imgH="1104900" progId="Equation.DSMT4">
                  <p:embed/>
                </p:oleObj>
              </mc:Choice>
              <mc:Fallback>
                <p:oleObj name="Equation" r:id="rId8" imgW="2514600" imgH="1104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088" y="2564904"/>
                        <a:ext cx="5457010" cy="239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5B048E4-8081-467B-B598-9DDF486707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Дисперсия АР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Метод уравнений Юла-Уокера эквивалентен </a:t>
            </a:r>
            <a:r>
              <a:rPr lang="ru-RU" b="1" dirty="0"/>
              <a:t>методу наименьших квадратов </a:t>
            </a:r>
            <a:r>
              <a:rPr lang="ru-RU" dirty="0"/>
              <a:t>определения коэффициентов линейной </a:t>
            </a:r>
            <a:r>
              <a:rPr lang="ru-RU" b="1" dirty="0"/>
              <a:t>регрессии</a:t>
            </a:r>
            <a:r>
              <a:rPr lang="ru-RU" dirty="0"/>
              <a:t> по известным точкам ряда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98031"/>
              </p:ext>
            </p:extLst>
          </p:nvPr>
        </p:nvGraphicFramePr>
        <p:xfrm>
          <a:off x="1259632" y="4149080"/>
          <a:ext cx="583643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546100" progId="Equation.DSMT4">
                  <p:embed/>
                </p:oleObj>
              </mc:Choice>
              <mc:Fallback>
                <p:oleObj name="Equation" r:id="rId2" imgW="21971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49080"/>
                        <a:ext cx="5836438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32A7AAC-8E14-45FD-9902-9C0937639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5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Процесс АР первого порядка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80457"/>
              </p:ext>
            </p:extLst>
          </p:nvPr>
        </p:nvGraphicFramePr>
        <p:xfrm>
          <a:off x="3330575" y="2038350"/>
          <a:ext cx="2482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41200" progId="Equation.DSMT4">
                  <p:embed/>
                </p:oleObj>
              </mc:Choice>
              <mc:Fallback>
                <p:oleObj name="Equation" r:id="rId2" imgW="95220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2038350"/>
                        <a:ext cx="2482850" cy="620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50387"/>
              </p:ext>
            </p:extLst>
          </p:nvPr>
        </p:nvGraphicFramePr>
        <p:xfrm>
          <a:off x="2411760" y="2780928"/>
          <a:ext cx="182848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8975" imgH="266584" progId="Equation.DSMT4">
                  <p:embed/>
                </p:oleObj>
              </mc:Choice>
              <mc:Fallback>
                <p:oleObj name="Equation" r:id="rId4" imgW="748975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80928"/>
                        <a:ext cx="182848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910370"/>
              </p:ext>
            </p:extLst>
          </p:nvPr>
        </p:nvGraphicFramePr>
        <p:xfrm>
          <a:off x="4602052" y="2780928"/>
          <a:ext cx="168846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279279" progId="Equation.DSMT4">
                  <p:embed/>
                </p:oleObj>
              </mc:Choice>
              <mc:Fallback>
                <p:oleObj name="Equation" r:id="rId6" imgW="812447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052" y="2780928"/>
                        <a:ext cx="168846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81890"/>
              </p:ext>
            </p:extLst>
          </p:nvPr>
        </p:nvGraphicFramePr>
        <p:xfrm>
          <a:off x="1693679" y="3645024"/>
          <a:ext cx="575664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560" imgH="279360" progId="Equation.DSMT4">
                  <p:embed/>
                </p:oleObj>
              </mc:Choice>
              <mc:Fallback>
                <p:oleObj name="Equation" r:id="rId8" imgW="123156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679" y="3645024"/>
                        <a:ext cx="575664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929363A-4672-493B-AC9E-5BF4DC5AA1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4210" r="8178" b="5678"/>
          <a:stretch/>
        </p:blipFill>
        <p:spPr bwMode="auto">
          <a:xfrm>
            <a:off x="90752" y="1052736"/>
            <a:ext cx="8930936" cy="51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A0BE41-40B7-4030-B220-3198937F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71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3746" r="8097" b="5523"/>
          <a:stretch/>
        </p:blipFill>
        <p:spPr bwMode="auto">
          <a:xfrm>
            <a:off x="110970" y="1052736"/>
            <a:ext cx="8922059" cy="52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4F5634-E646-4A9D-9842-41E73D79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 err="1"/>
              <a:t>Авторегрессионные</a:t>
            </a:r>
            <a:r>
              <a:rPr lang="ru-RU" b="1" dirty="0"/>
              <a:t>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Текущие наблюдения зависят от результата предыдущих.</a:t>
            </a:r>
          </a:p>
          <a:p>
            <a:r>
              <a:rPr lang="ru-RU" dirty="0"/>
              <a:t>Оператор сдвига назад</a:t>
            </a:r>
          </a:p>
          <a:p>
            <a:r>
              <a:rPr lang="ru-RU" dirty="0"/>
              <a:t>Оператор сдвига вперед</a:t>
            </a:r>
          </a:p>
          <a:p>
            <a:r>
              <a:rPr lang="ru-RU" dirty="0"/>
              <a:t>Разностный оператор со сдвигом назад</a:t>
            </a:r>
          </a:p>
          <a:p>
            <a:endParaRPr lang="ru-RU" dirty="0"/>
          </a:p>
          <a:p>
            <a:r>
              <a:rPr lang="ru-RU" dirty="0"/>
              <a:t>Разностный оператор со сдвигом вперед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06662"/>
              </p:ext>
            </p:extLst>
          </p:nvPr>
        </p:nvGraphicFramePr>
        <p:xfrm>
          <a:off x="5076056" y="2924944"/>
          <a:ext cx="158993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241195" progId="Equation.DSMT4">
                  <p:embed/>
                </p:oleObj>
              </mc:Choice>
              <mc:Fallback>
                <p:oleObj name="Equation" r:id="rId2" imgW="660113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924944"/>
                        <a:ext cx="158993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02859"/>
              </p:ext>
            </p:extLst>
          </p:nvPr>
        </p:nvGraphicFramePr>
        <p:xfrm>
          <a:off x="5292080" y="3501008"/>
          <a:ext cx="27019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266400" progId="Equation.DSMT4">
                  <p:embed/>
                </p:oleObj>
              </mc:Choice>
              <mc:Fallback>
                <p:oleObj name="Equation" r:id="rId4" imgW="1269720" imgH="26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501008"/>
                        <a:ext cx="2701925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4446"/>
              </p:ext>
            </p:extLst>
          </p:nvPr>
        </p:nvGraphicFramePr>
        <p:xfrm>
          <a:off x="2843808" y="4653136"/>
          <a:ext cx="38061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4534" imgH="266584" progId="Equation.DSMT4">
                  <p:embed/>
                </p:oleObj>
              </mc:Choice>
              <mc:Fallback>
                <p:oleObj name="Equation" r:id="rId6" imgW="1764534" imgH="26658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653136"/>
                        <a:ext cx="380613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45291"/>
              </p:ext>
            </p:extLst>
          </p:nvPr>
        </p:nvGraphicFramePr>
        <p:xfrm>
          <a:off x="2843808" y="5661248"/>
          <a:ext cx="400626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3100" imgH="520700" progId="Equation.DSMT4">
                  <p:embed/>
                </p:oleObj>
              </mc:Choice>
              <mc:Fallback>
                <p:oleObj name="Equation" r:id="rId8" imgW="1943100" imgH="520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661248"/>
                        <a:ext cx="400626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FF353C-2514-4ABF-B05E-B78D87917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4F5634-E646-4A9D-9842-41E73D79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  <p:pic>
        <p:nvPicPr>
          <p:cNvPr id="82946" name="Picture 2">
            <a:extLst>
              <a:ext uri="{FF2B5EF4-FFF2-40B4-BE49-F238E27FC236}">
                <a16:creationId xmlns:a16="http://schemas.microsoft.com/office/drawing/2014/main" id="{1109D035-0C14-47F5-82A5-07CC6097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5" y="44624"/>
            <a:ext cx="4898527" cy="340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>
            <a:extLst>
              <a:ext uri="{FF2B5EF4-FFF2-40B4-BE49-F238E27FC236}">
                <a16:creationId xmlns:a16="http://schemas.microsoft.com/office/drawing/2014/main" id="{80C87F1F-1579-46A1-9E36-5BBD95FF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65946"/>
            <a:ext cx="5040560" cy="34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02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Процесс АР второго порядка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750093"/>
              </p:ext>
            </p:extLst>
          </p:nvPr>
        </p:nvGraphicFramePr>
        <p:xfrm>
          <a:off x="1393825" y="1851025"/>
          <a:ext cx="6356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241200" progId="Equation.DSMT4">
                  <p:embed/>
                </p:oleObj>
              </mc:Choice>
              <mc:Fallback>
                <p:oleObj name="Equation" r:id="rId2" imgW="152388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851025"/>
                        <a:ext cx="6356350" cy="993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3332"/>
              </p:ext>
            </p:extLst>
          </p:nvPr>
        </p:nvGraphicFramePr>
        <p:xfrm>
          <a:off x="395536" y="3284984"/>
          <a:ext cx="820105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700" imgH="520700" progId="Equation.DSMT4">
                  <p:embed/>
                </p:oleObj>
              </mc:Choice>
              <mc:Fallback>
                <p:oleObj name="Equation" r:id="rId4" imgW="33147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820105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38770"/>
              </p:ext>
            </p:extLst>
          </p:nvPr>
        </p:nvGraphicFramePr>
        <p:xfrm>
          <a:off x="1915537" y="4869160"/>
          <a:ext cx="514137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100" imgH="520700" progId="Equation.DSMT4">
                  <p:embed/>
                </p:oleObj>
              </mc:Choice>
              <mc:Fallback>
                <p:oleObj name="Equation" r:id="rId6" imgW="21971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537" y="4869160"/>
                        <a:ext cx="5141371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9B52A72-5062-4FCF-9D1E-B4CA79C23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07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t="3591" r="8097" b="6296"/>
          <a:stretch/>
        </p:blipFill>
        <p:spPr bwMode="auto">
          <a:xfrm>
            <a:off x="106532" y="1052736"/>
            <a:ext cx="8930936" cy="51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D5FC8D-F305-4CD9-93B2-D4C2DA4D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CED5403-98B0-495F-8E06-B4FB317C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52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Процесс АР порядка</a:t>
            </a:r>
            <a:r>
              <a:rPr lang="en-US" b="1" dirty="0"/>
              <a:t> </a:t>
            </a:r>
            <a:r>
              <a:rPr lang="en-US" b="1" i="1" dirty="0"/>
              <a:t>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140968"/>
            <a:ext cx="8568952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      – </a:t>
            </a:r>
            <a:r>
              <a:rPr lang="en-US" i="1" dirty="0"/>
              <a:t>j</a:t>
            </a:r>
            <a:r>
              <a:rPr lang="ru-RU" dirty="0"/>
              <a:t>-й коэффициент частных АР порядка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АР модели высокого порядка оцениваются через </a:t>
            </a:r>
            <a:r>
              <a:rPr lang="ru-RU" b="1" dirty="0"/>
              <a:t>рекуррентные соотношения </a:t>
            </a:r>
            <a:r>
              <a:rPr lang="ru-RU" dirty="0"/>
              <a:t>на основе уравнений Юла-Уокера</a:t>
            </a:r>
          </a:p>
          <a:p>
            <a:r>
              <a:rPr lang="ru-RU" dirty="0"/>
              <a:t>Параметры модели </a:t>
            </a:r>
            <a:r>
              <a:rPr lang="ru-RU" b="1" dirty="0"/>
              <a:t>АР(</a:t>
            </a:r>
            <a:r>
              <a:rPr lang="en-US" b="1" i="1" dirty="0"/>
              <a:t>p</a:t>
            </a:r>
            <a:r>
              <a:rPr lang="ru-RU" b="1" dirty="0"/>
              <a:t>+1)</a:t>
            </a:r>
            <a:r>
              <a:rPr lang="en-US" dirty="0"/>
              <a:t> </a:t>
            </a:r>
            <a:r>
              <a:rPr lang="ru-RU" dirty="0"/>
              <a:t>можно оценить по известным частным оценкам из </a:t>
            </a:r>
            <a:r>
              <a:rPr lang="ru-RU" b="1" dirty="0"/>
              <a:t>АР(</a:t>
            </a:r>
            <a:r>
              <a:rPr lang="en-US" b="1" i="1" dirty="0"/>
              <a:t>p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504217"/>
              </p:ext>
            </p:extLst>
          </p:nvPr>
        </p:nvGraphicFramePr>
        <p:xfrm>
          <a:off x="405823" y="1988840"/>
          <a:ext cx="833235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266700" progId="Equation.DSMT4">
                  <p:embed/>
                </p:oleObj>
              </mc:Choice>
              <mc:Fallback>
                <p:oleObj name="Equation" r:id="rId2" imgW="30861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23" y="1988840"/>
                        <a:ext cx="8332354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769071"/>
              </p:ext>
            </p:extLst>
          </p:nvPr>
        </p:nvGraphicFramePr>
        <p:xfrm>
          <a:off x="1115616" y="3140968"/>
          <a:ext cx="504056" cy="6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24" imgH="266469" progId="Equation.DSMT4">
                  <p:embed/>
                </p:oleObj>
              </mc:Choice>
              <mc:Fallback>
                <p:oleObj name="Equation" r:id="rId4" imgW="203024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40968"/>
                        <a:ext cx="504056" cy="672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604BB4B-66BE-4233-944E-F3283C030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27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Процесс АР порядка</a:t>
            </a:r>
            <a:r>
              <a:rPr lang="en-US" b="1" dirty="0"/>
              <a:t> </a:t>
            </a:r>
            <a:r>
              <a:rPr lang="ru-RU" b="1" dirty="0"/>
              <a:t>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52537"/>
              </p:ext>
            </p:extLst>
          </p:nvPr>
        </p:nvGraphicFramePr>
        <p:xfrm>
          <a:off x="1403648" y="1819383"/>
          <a:ext cx="2016224" cy="106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520474" progId="Equation.DSMT4">
                  <p:embed/>
                </p:oleObj>
              </mc:Choice>
              <mc:Fallback>
                <p:oleObj name="Equation" r:id="rId2" imgW="990170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19383"/>
                        <a:ext cx="2016224" cy="1066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22923"/>
              </p:ext>
            </p:extLst>
          </p:nvPr>
        </p:nvGraphicFramePr>
        <p:xfrm>
          <a:off x="4932040" y="1667400"/>
          <a:ext cx="3105919" cy="171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800" imgH="800100" progId="Equation.DSMT4">
                  <p:embed/>
                </p:oleObj>
              </mc:Choice>
              <mc:Fallback>
                <p:oleObj name="Equation" r:id="rId4" imgW="1447800" imgH="800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667400"/>
                        <a:ext cx="3105919" cy="1716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71999"/>
              </p:ext>
            </p:extLst>
          </p:nvPr>
        </p:nvGraphicFramePr>
        <p:xfrm>
          <a:off x="2375756" y="3861048"/>
          <a:ext cx="3672408" cy="255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200" imgH="1028700" progId="Equation.DSMT4">
                  <p:embed/>
                </p:oleObj>
              </mc:Choice>
              <mc:Fallback>
                <p:oleObj name="Equation" r:id="rId6" imgW="1473200" imgH="1028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3861048"/>
                        <a:ext cx="3672408" cy="2558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Стрелка вправо 39"/>
          <p:cNvSpPr/>
          <p:nvPr/>
        </p:nvSpPr>
        <p:spPr>
          <a:xfrm>
            <a:off x="3635896" y="2165575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4172386" y="3429000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DC5929B-86A6-4F56-A4A9-FB6915673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35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Формулы </a:t>
            </a:r>
            <a:r>
              <a:rPr lang="ru-RU" b="1" dirty="0" err="1"/>
              <a:t>Дарбина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216062"/>
              </p:ext>
            </p:extLst>
          </p:nvPr>
        </p:nvGraphicFramePr>
        <p:xfrm>
          <a:off x="272094" y="1916832"/>
          <a:ext cx="859981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" imgH="266700" progId="Equation.DSMT4">
                  <p:embed/>
                </p:oleObj>
              </mc:Choice>
              <mc:Fallback>
                <p:oleObj name="Equation" r:id="rId2" imgW="28956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4" y="1916832"/>
                        <a:ext cx="859981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46864"/>
              </p:ext>
            </p:extLst>
          </p:nvPr>
        </p:nvGraphicFramePr>
        <p:xfrm>
          <a:off x="1763688" y="2996952"/>
          <a:ext cx="5184576" cy="28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1003300" progId="Equation.DSMT4">
                  <p:embed/>
                </p:oleObj>
              </mc:Choice>
              <mc:Fallback>
                <p:oleObj name="Equation" r:id="rId4" imgW="1841500" imgH="1003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96952"/>
                        <a:ext cx="5184576" cy="2820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CAFDE76-DC9C-4CA9-9C92-96900D02D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CAFDE76-DC9C-4CA9-9C92-96900D02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  <p:pic>
        <p:nvPicPr>
          <p:cNvPr id="45" name="Объект 44">
            <a:extLst>
              <a:ext uri="{FF2B5EF4-FFF2-40B4-BE49-F238E27FC236}">
                <a16:creationId xmlns:a16="http://schemas.microsoft.com/office/drawing/2014/main" id="{8E7B6165-71B4-4DE9-942D-25922F796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104100"/>
            <a:ext cx="7973349" cy="5163070"/>
          </a:xfrm>
        </p:spPr>
      </p:pic>
    </p:spTree>
    <p:extLst>
      <p:ext uri="{BB962C8B-B14F-4D97-AF65-F5344CB8AC3E}">
        <p14:creationId xmlns:p14="http://schemas.microsoft.com/office/powerpoint/2010/main" val="3955406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5. Построение моделей скользящего среднего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6AB11-44CC-4A42-BDB8-A467883C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Поиск модели 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Нам надо найти коэффициенты</a:t>
            </a:r>
          </a:p>
          <a:p>
            <a:r>
              <a:rPr lang="ru-RU" dirty="0"/>
              <a:t>Умножаем на        и усредняем: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отсюда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83211"/>
              </p:ext>
            </p:extLst>
          </p:nvPr>
        </p:nvGraphicFramePr>
        <p:xfrm>
          <a:off x="6588224" y="1844824"/>
          <a:ext cx="187220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66584" progId="Equation.DSMT4">
                  <p:embed/>
                </p:oleObj>
              </mc:Choice>
              <mc:Fallback>
                <p:oleObj name="Equation" r:id="rId2" imgW="863225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844824"/>
                        <a:ext cx="187220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05979"/>
              </p:ext>
            </p:extLst>
          </p:nvPr>
        </p:nvGraphicFramePr>
        <p:xfrm>
          <a:off x="3347864" y="2492896"/>
          <a:ext cx="576064" cy="49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241195" progId="Equation.DSMT4">
                  <p:embed/>
                </p:oleObj>
              </mc:Choice>
              <mc:Fallback>
                <p:oleObj name="Equation" r:id="rId4" imgW="279279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92896"/>
                        <a:ext cx="576064" cy="496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6296"/>
              </p:ext>
            </p:extLst>
          </p:nvPr>
        </p:nvGraphicFramePr>
        <p:xfrm>
          <a:off x="1085697" y="2924944"/>
          <a:ext cx="6972605" cy="134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5200" imgH="673100" progId="Equation.DSMT4">
                  <p:embed/>
                </p:oleObj>
              </mc:Choice>
              <mc:Fallback>
                <p:oleObj name="Equation" r:id="rId6" imgW="35052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697" y="2924944"/>
                        <a:ext cx="6972605" cy="134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79906"/>
              </p:ext>
            </p:extLst>
          </p:nvPr>
        </p:nvGraphicFramePr>
        <p:xfrm>
          <a:off x="1403648" y="4725144"/>
          <a:ext cx="6700882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800" imgH="825500" progId="Equation.DSMT4">
                  <p:embed/>
                </p:oleObj>
              </mc:Choice>
              <mc:Fallback>
                <p:oleObj name="Equation" r:id="rId8" imgW="3352800" imgH="825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25144"/>
                        <a:ext cx="6700882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707EE28-C1EF-4E04-A51D-774C139EC1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16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Процесс СС первого порядка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81995"/>
              </p:ext>
            </p:extLst>
          </p:nvPr>
        </p:nvGraphicFramePr>
        <p:xfrm>
          <a:off x="3151188" y="1827213"/>
          <a:ext cx="28416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41200" progId="Equation.DSMT4">
                  <p:embed/>
                </p:oleObj>
              </mc:Choice>
              <mc:Fallback>
                <p:oleObj name="Equation" r:id="rId2" imgW="99036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1827213"/>
                        <a:ext cx="2841625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17748"/>
              </p:ext>
            </p:extLst>
          </p:nvPr>
        </p:nvGraphicFramePr>
        <p:xfrm>
          <a:off x="3275856" y="2708920"/>
          <a:ext cx="2814761" cy="150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800100" progId="Equation.DSMT4">
                  <p:embed/>
                </p:oleObj>
              </mc:Choice>
              <mc:Fallback>
                <p:oleObj name="Equation" r:id="rId4" imgW="1498600" imgH="800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708920"/>
                        <a:ext cx="2814761" cy="150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47520"/>
              </p:ext>
            </p:extLst>
          </p:nvPr>
        </p:nvGraphicFramePr>
        <p:xfrm>
          <a:off x="1710442" y="4437112"/>
          <a:ext cx="381899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266700" progId="Equation.DSMT4">
                  <p:embed/>
                </p:oleObj>
              </mc:Choice>
              <mc:Fallback>
                <p:oleObj name="Equation" r:id="rId6" imgW="12827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442" y="4437112"/>
                        <a:ext cx="3818996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83855"/>
              </p:ext>
            </p:extLst>
          </p:nvPr>
        </p:nvGraphicFramePr>
        <p:xfrm>
          <a:off x="5940152" y="4509120"/>
          <a:ext cx="1152128" cy="6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002" imgH="266584" progId="Equation.DSMT4">
                  <p:embed/>
                </p:oleObj>
              </mc:Choice>
              <mc:Fallback>
                <p:oleObj name="Equation" r:id="rId8" imgW="457002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509120"/>
                        <a:ext cx="1152128" cy="672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DE5D17E-9671-4F3D-BEF8-BEE5E3BE8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 err="1"/>
              <a:t>Авторегрессионные</a:t>
            </a:r>
            <a:r>
              <a:rPr lang="ru-RU" b="1" dirty="0"/>
              <a:t>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Модель авторегрессии порядка </a:t>
            </a:r>
            <a:r>
              <a:rPr lang="en-US" b="1" i="1" dirty="0"/>
              <a:t>p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АР(</a:t>
            </a:r>
            <a:r>
              <a:rPr lang="en-US" i="1" dirty="0"/>
              <a:t>p</a:t>
            </a:r>
            <a:r>
              <a:rPr lang="ru-RU" dirty="0"/>
              <a:t>):</a:t>
            </a:r>
          </a:p>
          <a:p>
            <a:endParaRPr lang="ru-RU" dirty="0"/>
          </a:p>
          <a:p>
            <a:pPr marL="0" lvl="0" indent="0">
              <a:buNone/>
            </a:pPr>
            <a:r>
              <a:rPr lang="ru-RU" dirty="0"/>
              <a:t>где                      ,       – стационарный шум</a:t>
            </a:r>
          </a:p>
          <a:p>
            <a:pPr lvl="0"/>
            <a:r>
              <a:rPr lang="ru-RU" dirty="0"/>
              <a:t>Значения ряда «регрессируют» на своих предыдущих значениях.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83056"/>
              </p:ext>
            </p:extLst>
          </p:nvPr>
        </p:nvGraphicFramePr>
        <p:xfrm>
          <a:off x="1979712" y="3284984"/>
          <a:ext cx="6778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266400" progId="Equation.DSMT4">
                  <p:embed/>
                </p:oleObj>
              </mc:Choice>
              <mc:Fallback>
                <p:oleObj name="Equation" r:id="rId2" imgW="2387520" imgH="26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284984"/>
                        <a:ext cx="6778625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05626"/>
              </p:ext>
            </p:extLst>
          </p:nvPr>
        </p:nvGraphicFramePr>
        <p:xfrm>
          <a:off x="1258888" y="4481513"/>
          <a:ext cx="1838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241200" progId="Equation.DSMT4">
                  <p:embed/>
                </p:oleObj>
              </mc:Choice>
              <mc:Fallback>
                <p:oleObj name="Equation" r:id="rId4" imgW="7617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81513"/>
                        <a:ext cx="1838325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6373"/>
              </p:ext>
            </p:extLst>
          </p:nvPr>
        </p:nvGraphicFramePr>
        <p:xfrm>
          <a:off x="3347864" y="4437112"/>
          <a:ext cx="4683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437112"/>
                        <a:ext cx="4683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0D6FE3-C9A9-46F6-ACC8-F3BB5221B8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7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3591" r="8178" b="5523"/>
          <a:stretch/>
        </p:blipFill>
        <p:spPr bwMode="auto">
          <a:xfrm>
            <a:off x="115409" y="1045089"/>
            <a:ext cx="8913181" cy="522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A04AA9-70D0-4B14-963A-670F2A95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89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Процесс СС второго порядка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979381"/>
              </p:ext>
            </p:extLst>
          </p:nvPr>
        </p:nvGraphicFramePr>
        <p:xfrm>
          <a:off x="1941513" y="1836738"/>
          <a:ext cx="52609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41200" progId="Equation.DSMT4">
                  <p:embed/>
                </p:oleObj>
              </mc:Choice>
              <mc:Fallback>
                <p:oleObj name="Equation" r:id="rId2" imgW="154908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836738"/>
                        <a:ext cx="5260975" cy="80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71950"/>
              </p:ext>
            </p:extLst>
          </p:nvPr>
        </p:nvGraphicFramePr>
        <p:xfrm>
          <a:off x="3023828" y="2924944"/>
          <a:ext cx="3096344" cy="331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308100" progId="Equation.DSMT4">
                  <p:embed/>
                </p:oleObj>
              </mc:Choice>
              <mc:Fallback>
                <p:oleObj name="Equation" r:id="rId4" imgW="1219200" imgH="1308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2924944"/>
                        <a:ext cx="3096344" cy="331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01590"/>
              </p:ext>
            </p:extLst>
          </p:nvPr>
        </p:nvGraphicFramePr>
        <p:xfrm>
          <a:off x="6948264" y="4005064"/>
          <a:ext cx="1152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66400" progId="Equation.DSMT4">
                  <p:embed/>
                </p:oleObj>
              </mc:Choice>
              <mc:Fallback>
                <p:oleObj name="Equation" r:id="rId6" imgW="457200" imgH="266400" progId="Equation.DSMT4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005064"/>
                        <a:ext cx="1152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3992036-0001-4BAF-B817-18CCB31B9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8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3282" r="8177" b="6914"/>
          <a:stretch/>
        </p:blipFill>
        <p:spPr bwMode="auto">
          <a:xfrm>
            <a:off x="88775" y="1052736"/>
            <a:ext cx="8966447" cy="515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94DF7A-84FA-4AC2-8CDC-8D58F9DA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89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94DF7A-84FA-4AC2-8CDC-8D58F9DA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1FA6EC-6DDF-4B93-AE61-236EB3E7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73041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72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6. Смешанные модели АРСС и АРПСС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3C689D-BA1D-4B8C-8EC7-A3CC7F41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5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Поиск модели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Нам надо решить</a:t>
            </a:r>
          </a:p>
          <a:p>
            <a:r>
              <a:rPr lang="ru-RU" b="1" dirty="0"/>
              <a:t>Теорема </a:t>
            </a:r>
            <a:r>
              <a:rPr lang="ru-RU" b="1" dirty="0" err="1"/>
              <a:t>Волда</a:t>
            </a:r>
            <a:r>
              <a:rPr lang="ru-RU" dirty="0"/>
              <a:t>: любой стационарный ВР можно представить в виде процесса скользящего среднего бесконечной степени</a:t>
            </a:r>
          </a:p>
          <a:p>
            <a:pPr marL="0" indent="0">
              <a:buNone/>
            </a:pPr>
            <a:r>
              <a:rPr lang="ru-RU" dirty="0"/>
              <a:t>Тогда </a:t>
            </a:r>
            <a:r>
              <a:rPr lang="ru-RU" b="1" dirty="0"/>
              <a:t>АРСС (</a:t>
            </a:r>
            <a:r>
              <a:rPr lang="ru-RU" b="1" i="1" dirty="0" err="1"/>
              <a:t>p</a:t>
            </a:r>
            <a:r>
              <a:rPr lang="ru-RU" b="1" dirty="0" err="1"/>
              <a:t>,</a:t>
            </a:r>
            <a:r>
              <a:rPr lang="ru-RU" b="1" i="1" dirty="0" err="1"/>
              <a:t>q</a:t>
            </a:r>
            <a:r>
              <a:rPr lang="ru-RU" b="1" dirty="0"/>
              <a:t>)</a:t>
            </a:r>
            <a:r>
              <a:rPr lang="ru-RU" dirty="0"/>
              <a:t> можно изучать, как:</a:t>
            </a:r>
          </a:p>
          <a:p>
            <a:r>
              <a:rPr lang="ru-RU" dirty="0"/>
              <a:t>как процесс </a:t>
            </a:r>
            <a:r>
              <a:rPr lang="ru-RU" b="1" dirty="0"/>
              <a:t>АР(</a:t>
            </a:r>
            <a:r>
              <a:rPr lang="ru-RU" b="1" i="1" dirty="0"/>
              <a:t>p</a:t>
            </a:r>
            <a:r>
              <a:rPr lang="ru-RU" b="1" dirty="0"/>
              <a:t>)</a:t>
            </a:r>
            <a:r>
              <a:rPr lang="ru-RU" dirty="0"/>
              <a:t> у которого шум  подчиняется процессу </a:t>
            </a:r>
            <a:r>
              <a:rPr lang="ru-RU" b="1" dirty="0"/>
              <a:t>СС(</a:t>
            </a:r>
            <a:r>
              <a:rPr lang="ru-RU" b="1" i="1" dirty="0"/>
              <a:t>q</a:t>
            </a:r>
            <a:r>
              <a:rPr lang="ru-RU" b="1" dirty="0"/>
              <a:t>)</a:t>
            </a:r>
          </a:p>
          <a:p>
            <a:r>
              <a:rPr lang="ru-RU" dirty="0"/>
              <a:t>как процесс </a:t>
            </a:r>
            <a:r>
              <a:rPr lang="ru-RU" b="1" dirty="0"/>
              <a:t>СС(</a:t>
            </a:r>
            <a:r>
              <a:rPr lang="ru-RU" b="1" i="1" dirty="0"/>
              <a:t>q</a:t>
            </a:r>
            <a:r>
              <a:rPr lang="ru-RU" b="1" dirty="0"/>
              <a:t>)</a:t>
            </a:r>
            <a:r>
              <a:rPr lang="ru-RU" dirty="0"/>
              <a:t> у которого шум  подчиняется процессу </a:t>
            </a:r>
            <a:r>
              <a:rPr lang="ru-RU" b="1" dirty="0"/>
              <a:t>АР(</a:t>
            </a:r>
            <a:r>
              <a:rPr lang="ru-RU" b="1" i="1" dirty="0"/>
              <a:t>p</a:t>
            </a:r>
            <a:r>
              <a:rPr lang="ru-RU" b="1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098453"/>
              </p:ext>
            </p:extLst>
          </p:nvPr>
        </p:nvGraphicFramePr>
        <p:xfrm>
          <a:off x="4067944" y="1844824"/>
          <a:ext cx="2634148" cy="56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060" imgH="266584" progId="Equation.DSMT4">
                  <p:embed/>
                </p:oleObj>
              </mc:Choice>
              <mc:Fallback>
                <p:oleObj name="Equation" r:id="rId2" imgW="1244060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844824"/>
                        <a:ext cx="2634148" cy="563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E52455B-410F-48F4-9E79-99DE4CC5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4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Поиск модели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Отсюда получается, что, опираясь на методики построения </a:t>
            </a:r>
            <a:r>
              <a:rPr lang="ru-RU" b="1" dirty="0"/>
              <a:t>АР</a:t>
            </a:r>
            <a:r>
              <a:rPr lang="ru-RU" dirty="0"/>
              <a:t> и </a:t>
            </a:r>
            <a:r>
              <a:rPr lang="ru-RU" b="1" dirty="0"/>
              <a:t>СС</a:t>
            </a:r>
            <a:r>
              <a:rPr lang="ru-RU" dirty="0"/>
              <a:t> процессов, описанные ранее, можно строить и изучать, в том числе, и модели </a:t>
            </a:r>
            <a:r>
              <a:rPr lang="ru-RU" b="1" dirty="0"/>
              <a:t>АРСС</a:t>
            </a:r>
            <a:r>
              <a:rPr lang="ru-RU" dirty="0"/>
              <a:t> порядка </a:t>
            </a:r>
            <a:r>
              <a:rPr lang="ru-RU" b="1" i="1" dirty="0"/>
              <a:t>p</a:t>
            </a:r>
            <a:r>
              <a:rPr lang="ru-RU" dirty="0"/>
              <a:t> и </a:t>
            </a:r>
            <a:r>
              <a:rPr lang="ru-RU" b="1" i="1" dirty="0"/>
              <a:t>q</a:t>
            </a:r>
            <a:r>
              <a:rPr lang="ru-RU" dirty="0"/>
              <a:t> </a:t>
            </a:r>
          </a:p>
          <a:p>
            <a:r>
              <a:rPr lang="ru-RU" dirty="0"/>
              <a:t>Вопрос только в том, какой из этих способов удобнее</a:t>
            </a:r>
          </a:p>
          <a:p>
            <a:r>
              <a:rPr lang="ru-RU" dirty="0"/>
              <a:t>Ответ в теореме </a:t>
            </a:r>
            <a:r>
              <a:rPr lang="ru-RU" dirty="0" err="1"/>
              <a:t>Волда</a:t>
            </a:r>
            <a:r>
              <a:rPr lang="ru-RU" dirty="0"/>
              <a:t>: в виде СС процесса </a:t>
            </a:r>
            <a:r>
              <a:rPr lang="ru-RU" b="1" dirty="0"/>
              <a:t>бесконечного</a:t>
            </a:r>
            <a:r>
              <a:rPr lang="ru-RU" dirty="0"/>
              <a:t> порядка, но с ограничениями на структуру коэффициентов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DDCC09D-4F23-4960-887A-38061AEC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7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Три способа поиска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Построение на основе теоремы </a:t>
            </a:r>
            <a:r>
              <a:rPr lang="ru-RU" dirty="0" err="1"/>
              <a:t>Волда</a:t>
            </a:r>
            <a:r>
              <a:rPr lang="ru-RU" dirty="0"/>
              <a:t> ряда </a:t>
            </a:r>
            <a:r>
              <a:rPr lang="ru-RU" b="1" dirty="0"/>
              <a:t>СС бесконечного порядка</a:t>
            </a:r>
            <a:r>
              <a:rPr lang="ru-RU" dirty="0"/>
              <a:t>, где эта бесконечность заменяется некоторым граничным большим числом;</a:t>
            </a:r>
          </a:p>
          <a:p>
            <a:r>
              <a:rPr lang="ru-RU" dirty="0"/>
              <a:t>использование </a:t>
            </a:r>
            <a:r>
              <a:rPr lang="ru-RU" b="1" dirty="0"/>
              <a:t>метода наименьших квадратов</a:t>
            </a:r>
            <a:r>
              <a:rPr lang="ru-RU" dirty="0"/>
              <a:t> для линейной регрессии – в виде решения системы уравнений;</a:t>
            </a:r>
          </a:p>
          <a:p>
            <a:r>
              <a:rPr lang="ru-RU" dirty="0"/>
              <a:t>использование условного метода </a:t>
            </a:r>
            <a:r>
              <a:rPr lang="ru-RU" b="1" dirty="0"/>
              <a:t>максимального правдоподобия</a:t>
            </a:r>
            <a:r>
              <a:rPr lang="ru-RU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5E066C-8AF9-4895-A39B-256E8302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6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Поиск модели АРПСС 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d</a:t>
            </a:r>
            <a:r>
              <a:rPr lang="en-US" b="1" dirty="0"/>
              <a:t>, </a:t>
            </a:r>
            <a:r>
              <a:rPr lang="en-US" b="1" i="1" dirty="0"/>
              <a:t>q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Нам надо решить</a:t>
            </a:r>
          </a:p>
          <a:p>
            <a:r>
              <a:rPr lang="ru-RU" dirty="0"/>
              <a:t>При </a:t>
            </a:r>
            <a:r>
              <a:rPr lang="ru-RU" i="1" dirty="0"/>
              <a:t>d</a:t>
            </a:r>
            <a:r>
              <a:rPr lang="ru-RU" dirty="0"/>
              <a:t>=0 модель вырождается в АРСС модель порядка (</a:t>
            </a:r>
            <a:r>
              <a:rPr lang="ru-RU" i="1" dirty="0"/>
              <a:t>p</a:t>
            </a:r>
            <a:r>
              <a:rPr lang="ru-RU" dirty="0"/>
              <a:t>, </a:t>
            </a:r>
            <a:r>
              <a:rPr lang="ru-RU" i="1" dirty="0"/>
              <a:t>q</a:t>
            </a:r>
            <a:r>
              <a:rPr lang="ru-RU" dirty="0"/>
              <a:t>). </a:t>
            </a:r>
          </a:p>
          <a:p>
            <a:r>
              <a:rPr lang="ru-RU" dirty="0"/>
              <a:t>С другой стороны модель АРПСС (</a:t>
            </a:r>
            <a:r>
              <a:rPr lang="ru-RU" i="1" dirty="0"/>
              <a:t>p</a:t>
            </a:r>
            <a:r>
              <a:rPr lang="ru-RU" dirty="0"/>
              <a:t>, </a:t>
            </a:r>
            <a:r>
              <a:rPr lang="ru-RU" i="1" dirty="0"/>
              <a:t>d</a:t>
            </a:r>
            <a:r>
              <a:rPr lang="ru-RU" dirty="0"/>
              <a:t>, </a:t>
            </a:r>
            <a:r>
              <a:rPr lang="ru-RU" i="1" dirty="0"/>
              <a:t>q</a:t>
            </a:r>
            <a:r>
              <a:rPr lang="ru-RU" dirty="0"/>
              <a:t>) можно трактовать, как модель </a:t>
            </a:r>
            <a:r>
              <a:rPr lang="ru-RU" b="1" dirty="0"/>
              <a:t>АРСС(</a:t>
            </a:r>
            <a:r>
              <a:rPr lang="ru-RU" b="1" i="1" dirty="0" err="1"/>
              <a:t>p</a:t>
            </a:r>
            <a:r>
              <a:rPr lang="ru-RU" b="1" dirty="0" err="1"/>
              <a:t>+</a:t>
            </a:r>
            <a:r>
              <a:rPr lang="ru-RU" b="1" i="1" dirty="0" err="1"/>
              <a:t>d</a:t>
            </a:r>
            <a:r>
              <a:rPr lang="ru-RU" b="1" dirty="0"/>
              <a:t>, </a:t>
            </a:r>
            <a:r>
              <a:rPr lang="ru-RU" b="1" i="1" dirty="0"/>
              <a:t>q</a:t>
            </a:r>
            <a:r>
              <a:rPr lang="ru-RU" b="1" dirty="0"/>
              <a:t>)</a:t>
            </a:r>
            <a:r>
              <a:rPr lang="ru-RU" dirty="0"/>
              <a:t>, у которой </a:t>
            </a:r>
            <a:r>
              <a:rPr lang="ru-RU" i="1" dirty="0"/>
              <a:t>d</a:t>
            </a:r>
            <a:r>
              <a:rPr lang="ru-RU" dirty="0"/>
              <a:t> корней являются </a:t>
            </a:r>
            <a:r>
              <a:rPr lang="ru-RU" b="1" dirty="0"/>
              <a:t>единичными</a:t>
            </a:r>
          </a:p>
          <a:p>
            <a:r>
              <a:rPr lang="ru-RU" dirty="0"/>
              <a:t>Тогда надо сначала найти эти единичные корни характеристического полинома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430"/>
              </p:ext>
            </p:extLst>
          </p:nvPr>
        </p:nvGraphicFramePr>
        <p:xfrm>
          <a:off x="4007994" y="1844824"/>
          <a:ext cx="30193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279400" progId="Equation.DSMT4">
                  <p:embed/>
                </p:oleObj>
              </mc:Choice>
              <mc:Fallback>
                <p:oleObj name="Equation" r:id="rId2" imgW="14478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994" y="1844824"/>
                        <a:ext cx="30193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F740BFB-EDCB-435E-B451-935761D14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30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Методика Бокса-Дженкинса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Оценка стационарности ряда с помощью статистических критериев</a:t>
            </a:r>
          </a:p>
          <a:p>
            <a:r>
              <a:rPr lang="ru-RU" dirty="0"/>
              <a:t>С помощью этих же критериев можно установить число единичных корней </a:t>
            </a:r>
            <a:r>
              <a:rPr lang="ru-RU" b="1" i="1" dirty="0"/>
              <a:t>d</a:t>
            </a:r>
            <a:r>
              <a:rPr lang="ru-RU" dirty="0"/>
              <a:t> </a:t>
            </a:r>
          </a:p>
          <a:p>
            <a:r>
              <a:rPr lang="ru-RU" dirty="0"/>
              <a:t>Определяем порядок разности, требующейся для приведения ряда к стационарному виду, за счет разности соответствующего порядка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DE5256D-4F7A-4C78-BEC6-2144FDD8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Оператор авторегрессии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9565"/>
              </p:ext>
            </p:extLst>
          </p:nvPr>
        </p:nvGraphicFramePr>
        <p:xfrm>
          <a:off x="321205" y="3356992"/>
          <a:ext cx="850159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4100" imgH="292100" progId="Equation.DSMT4">
                  <p:embed/>
                </p:oleObj>
              </mc:Choice>
              <mc:Fallback>
                <p:oleObj name="Equation" r:id="rId2" imgW="23241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05" y="3356992"/>
                        <a:ext cx="850159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40235"/>
              </p:ext>
            </p:extLst>
          </p:nvPr>
        </p:nvGraphicFramePr>
        <p:xfrm>
          <a:off x="2855381" y="4725144"/>
          <a:ext cx="343323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266584" progId="Equation.DSMT4">
                  <p:embed/>
                </p:oleObj>
              </mc:Choice>
              <mc:Fallback>
                <p:oleObj name="Equation" r:id="rId4" imgW="850531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381" y="4725144"/>
                        <a:ext cx="343323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43395"/>
              </p:ext>
            </p:extLst>
          </p:nvPr>
        </p:nvGraphicFramePr>
        <p:xfrm>
          <a:off x="373298" y="2132856"/>
          <a:ext cx="839740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520" imgH="266400" progId="Equation.DSMT4">
                  <p:embed/>
                </p:oleObj>
              </mc:Choice>
              <mc:Fallback>
                <p:oleObj name="Equation" r:id="rId6" imgW="2387520" imgH="2664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98" y="2132856"/>
                        <a:ext cx="8397404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5314C2-3680-43C9-AD18-709F6DEF0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55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Часть 7. Общий метод получения начальных оценок параметров смешанного процесса АРСС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39D50-81EB-4EFD-99E8-62B7E8A3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9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62334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Методика оценки параметров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896544"/>
          </a:xfrm>
        </p:spPr>
        <p:txBody>
          <a:bodyPr>
            <a:normAutofit/>
          </a:bodyPr>
          <a:lstStyle/>
          <a:p>
            <a:r>
              <a:rPr lang="ru-RU" dirty="0"/>
              <a:t>В общем случае вычисление начальных оценок процесса АРСС (</a:t>
            </a:r>
            <a:r>
              <a:rPr lang="ru-RU" i="1" dirty="0"/>
              <a:t>p</a:t>
            </a:r>
            <a:r>
              <a:rPr lang="ru-RU" dirty="0"/>
              <a:t>, </a:t>
            </a:r>
            <a:r>
              <a:rPr lang="ru-RU" i="1" dirty="0"/>
              <a:t>q</a:t>
            </a:r>
            <a:r>
              <a:rPr lang="ru-RU" dirty="0"/>
              <a:t>) основано на первых </a:t>
            </a:r>
            <a:r>
              <a:rPr lang="ru-RU" i="1" dirty="0"/>
              <a:t>p</a:t>
            </a:r>
            <a:r>
              <a:rPr lang="ru-RU" dirty="0"/>
              <a:t>+</a:t>
            </a:r>
            <a:r>
              <a:rPr lang="ru-RU" i="1" dirty="0"/>
              <a:t>q</a:t>
            </a:r>
            <a:r>
              <a:rPr lang="ru-RU" dirty="0"/>
              <a:t>+1 </a:t>
            </a:r>
            <a:r>
              <a:rPr lang="ru-RU" b="1" dirty="0"/>
              <a:t>автоковариациях</a:t>
            </a:r>
          </a:p>
          <a:p>
            <a:r>
              <a:rPr lang="ru-RU" b="1" dirty="0"/>
              <a:t>Параметры авторегрессии</a:t>
            </a:r>
            <a:r>
              <a:rPr lang="ru-RU" dirty="0"/>
              <a:t>  </a:t>
            </a:r>
          </a:p>
          <a:p>
            <a:pPr marL="0" indent="0">
              <a:buNone/>
            </a:pPr>
            <a:r>
              <a:rPr lang="ru-RU" dirty="0"/>
              <a:t>оцениваются как решения системы</a:t>
            </a:r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12470"/>
              </p:ext>
            </p:extLst>
          </p:nvPr>
        </p:nvGraphicFramePr>
        <p:xfrm>
          <a:off x="6588224" y="2708920"/>
          <a:ext cx="23092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79400" progId="Equation.DSMT4">
                  <p:embed/>
                </p:oleObj>
              </mc:Choice>
              <mc:Fallback>
                <p:oleObj name="Equation" r:id="rId2" imgW="14732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708920"/>
                        <a:ext cx="23092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10531"/>
              </p:ext>
            </p:extLst>
          </p:nvPr>
        </p:nvGraphicFramePr>
        <p:xfrm>
          <a:off x="5868144" y="3212976"/>
          <a:ext cx="187478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66584" progId="Equation.DSMT4">
                  <p:embed/>
                </p:oleObj>
              </mc:Choice>
              <mc:Fallback>
                <p:oleObj name="Equation" r:id="rId4" imgW="774364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212976"/>
                        <a:ext cx="187478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39284"/>
              </p:ext>
            </p:extLst>
          </p:nvPr>
        </p:nvGraphicFramePr>
        <p:xfrm>
          <a:off x="1609385" y="4365104"/>
          <a:ext cx="592523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400" imgH="800100" progId="Equation.DSMT4">
                  <p:embed/>
                </p:oleObj>
              </mc:Choice>
              <mc:Fallback>
                <p:oleObj name="Equation" r:id="rId6" imgW="2438400" imgH="800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385" y="4365104"/>
                        <a:ext cx="5925230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11D0772-C7FF-4A40-9C48-2B855D5E2C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7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Методика оценки параметров АРСС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ru-RU" dirty="0"/>
              <a:t>На базе оценок                     вычисляются первые </a:t>
            </a:r>
            <a:r>
              <a:rPr lang="ru-RU" i="1" dirty="0"/>
              <a:t>q</a:t>
            </a:r>
            <a:r>
              <a:rPr lang="ru-RU" dirty="0"/>
              <a:t>+1 автоковариаций  </a:t>
            </a:r>
          </a:p>
          <a:p>
            <a:pPr marL="0" indent="0">
              <a:buNone/>
            </a:pPr>
            <a:r>
              <a:rPr lang="ru-RU" dirty="0"/>
              <a:t>    полученного ряда</a:t>
            </a:r>
          </a:p>
          <a:p>
            <a:r>
              <a:rPr lang="ru-RU" dirty="0"/>
              <a:t>Наконец, автоковариации   </a:t>
            </a:r>
          </a:p>
          <a:p>
            <a:pPr marL="0" indent="0">
              <a:buNone/>
            </a:pPr>
            <a:r>
              <a:rPr lang="ru-RU" dirty="0"/>
              <a:t>используются при итеративном расчете начальных оценок параметров СС и остаточной дисперсии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59633"/>
              </p:ext>
            </p:extLst>
          </p:nvPr>
        </p:nvGraphicFramePr>
        <p:xfrm>
          <a:off x="3842919" y="1916832"/>
          <a:ext cx="14581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66584" progId="Equation.DSMT4">
                  <p:embed/>
                </p:oleObj>
              </mc:Choice>
              <mc:Fallback>
                <p:oleObj name="Equation" r:id="rId2" imgW="774364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919" y="1916832"/>
                        <a:ext cx="145816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3858"/>
              </p:ext>
            </p:extLst>
          </p:nvPr>
        </p:nvGraphicFramePr>
        <p:xfrm>
          <a:off x="6012160" y="2348880"/>
          <a:ext cx="203679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392" imgH="266584" progId="Equation.DSMT4">
                  <p:embed/>
                </p:oleObj>
              </mc:Choice>
              <mc:Fallback>
                <p:oleObj name="Equation" r:id="rId4" imgW="939392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348880"/>
                        <a:ext cx="203679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27310"/>
              </p:ext>
            </p:extLst>
          </p:nvPr>
        </p:nvGraphicFramePr>
        <p:xfrm>
          <a:off x="4211960" y="2996952"/>
          <a:ext cx="421761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4951" imgH="266584" progId="Equation.DSMT4">
                  <p:embed/>
                </p:oleObj>
              </mc:Choice>
              <mc:Fallback>
                <p:oleObj name="Equation" r:id="rId6" imgW="1954951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996952"/>
                        <a:ext cx="4217611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99043"/>
              </p:ext>
            </p:extLst>
          </p:nvPr>
        </p:nvGraphicFramePr>
        <p:xfrm>
          <a:off x="5580112" y="3573016"/>
          <a:ext cx="2088232" cy="59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392" imgH="266584" progId="Equation.DSMT4">
                  <p:embed/>
                </p:oleObj>
              </mc:Choice>
              <mc:Fallback>
                <p:oleObj name="Equation" r:id="rId8" imgW="939392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573016"/>
                        <a:ext cx="2088232" cy="590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81EACE2-7C6D-49B3-BB6D-DE7CD662B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Методика оценки параметров АРСС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53038"/>
              </p:ext>
            </p:extLst>
          </p:nvPr>
        </p:nvGraphicFramePr>
        <p:xfrm>
          <a:off x="151816" y="1988840"/>
          <a:ext cx="884036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300" imgH="495300" progId="Equation.DSMT4">
                  <p:embed/>
                </p:oleObj>
              </mc:Choice>
              <mc:Fallback>
                <p:oleObj name="Equation" r:id="rId2" imgW="37973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16" y="1988840"/>
                        <a:ext cx="8840367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82595"/>
              </p:ext>
            </p:extLst>
          </p:nvPr>
        </p:nvGraphicFramePr>
        <p:xfrm>
          <a:off x="2969494" y="3140968"/>
          <a:ext cx="320501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520474" progId="Equation.DSMT4">
                  <p:embed/>
                </p:oleObj>
              </mc:Choice>
              <mc:Fallback>
                <p:oleObj name="Equation" r:id="rId4" imgW="1459866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94" y="3140968"/>
                        <a:ext cx="3205011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9465"/>
              </p:ext>
            </p:extLst>
          </p:nvPr>
        </p:nvGraphicFramePr>
        <p:xfrm>
          <a:off x="403116" y="4365104"/>
          <a:ext cx="833776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546100" progId="Equation.DSMT4">
                  <p:embed/>
                </p:oleObj>
              </mc:Choice>
              <mc:Fallback>
                <p:oleObj name="Equation" r:id="rId6" imgW="2857500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16" y="4365104"/>
                        <a:ext cx="8337768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8BCE1BA-BD17-44C5-AD68-7BFBC16428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8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CAFDE76-DC9C-4CA9-9C92-96900D02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21544" cy="1074242"/>
          </a:xfrm>
          <a:prstGeom prst="rect">
            <a:avLst/>
          </a:prstGeom>
        </p:spPr>
      </p:pic>
      <p:pic>
        <p:nvPicPr>
          <p:cNvPr id="39" name="Объект 38">
            <a:extLst>
              <a:ext uri="{FF2B5EF4-FFF2-40B4-BE49-F238E27FC236}">
                <a16:creationId xmlns:a16="http://schemas.microsoft.com/office/drawing/2014/main" id="{3F59770D-598E-4584-AD78-0E9CDDC01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608" y="1049700"/>
            <a:ext cx="7200800" cy="5694750"/>
          </a:xfrm>
        </p:spPr>
      </p:pic>
    </p:spTree>
    <p:extLst>
      <p:ext uri="{BB962C8B-B14F-4D97-AF65-F5344CB8AC3E}">
        <p14:creationId xmlns:p14="http://schemas.microsoft.com/office/powerpoint/2010/main" val="30697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" t="5761" r="7435" b="5396"/>
          <a:stretch/>
        </p:blipFill>
        <p:spPr bwMode="auto">
          <a:xfrm>
            <a:off x="139298" y="1196752"/>
            <a:ext cx="8865404" cy="515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D4FAAB-EF55-4458-BA37-74477AACB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7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6" t="6018" r="8040" b="6293"/>
          <a:stretch>
            <a:fillRect/>
          </a:stretch>
        </p:blipFill>
        <p:spPr bwMode="auto">
          <a:xfrm>
            <a:off x="143508" y="1604501"/>
            <a:ext cx="8856984" cy="44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E28543-0AE1-4E50-93C0-7DCED08B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</a:t>
            </a:r>
            <a:r>
              <a:rPr lang="en-US" dirty="0"/>
              <a:t>2</a:t>
            </a:r>
            <a:r>
              <a:rPr lang="ru-RU" dirty="0"/>
              <a:t>. Модель </a:t>
            </a:r>
            <a:br>
              <a:rPr lang="ru-RU" dirty="0"/>
            </a:br>
            <a:r>
              <a:rPr lang="ru-RU" dirty="0"/>
              <a:t>скользящего среднего </a:t>
            </a:r>
            <a:br>
              <a:rPr lang="ru-RU" dirty="0"/>
            </a:br>
            <a:r>
              <a:rPr lang="ru-RU" dirty="0"/>
              <a:t>и смешанные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05733D-737B-4DCA-8237-A40C35BA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Модель 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Модель скользящего-среднего порядка </a:t>
            </a:r>
            <a:r>
              <a:rPr lang="en-US" i="1" dirty="0"/>
              <a:t>q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СС(</a:t>
            </a:r>
            <a:r>
              <a:rPr lang="en-US" i="1" dirty="0"/>
              <a:t>q</a:t>
            </a:r>
            <a:r>
              <a:rPr lang="ru-RU" dirty="0"/>
              <a:t>) = </a:t>
            </a:r>
            <a:r>
              <a:rPr lang="en-US" dirty="0"/>
              <a:t>MA(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4544"/>
              </p:ext>
            </p:extLst>
          </p:nvPr>
        </p:nvGraphicFramePr>
        <p:xfrm>
          <a:off x="1042988" y="3416300"/>
          <a:ext cx="73437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266400" progId="Equation.DSMT4">
                  <p:embed/>
                </p:oleObj>
              </mc:Choice>
              <mc:Fallback>
                <p:oleObj name="Equation" r:id="rId2" imgW="2387520" imgH="26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16300"/>
                        <a:ext cx="7343775" cy="817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765759"/>
              </p:ext>
            </p:extLst>
          </p:nvPr>
        </p:nvGraphicFramePr>
        <p:xfrm>
          <a:off x="1691680" y="4509120"/>
          <a:ext cx="620894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400" imgH="292100" progId="Equation.DSMT4">
                  <p:embed/>
                </p:oleObj>
              </mc:Choice>
              <mc:Fallback>
                <p:oleObj name="Equation" r:id="rId4" imgW="2311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9120"/>
                        <a:ext cx="6208948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26219"/>
              </p:ext>
            </p:extLst>
          </p:nvPr>
        </p:nvGraphicFramePr>
        <p:xfrm>
          <a:off x="3411445" y="5589240"/>
          <a:ext cx="210623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25" imgH="266584" progId="Equation.DSMT4">
                  <p:embed/>
                </p:oleObj>
              </mc:Choice>
              <mc:Fallback>
                <p:oleObj name="Equation" r:id="rId6" imgW="863225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5" y="5589240"/>
                        <a:ext cx="210623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1AF26CB-4E9A-4BD5-9F4D-5374D55CF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6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851</Words>
  <Application>Microsoft Office PowerPoint</Application>
  <PresentationFormat>Экран (4:3)</PresentationFormat>
  <Paragraphs>178</Paragraphs>
  <Slides>54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8" baseType="lpstr">
      <vt:lpstr>Arial</vt:lpstr>
      <vt:lpstr>Calibri</vt:lpstr>
      <vt:lpstr>Тема Office</vt:lpstr>
      <vt:lpstr>Equation</vt:lpstr>
      <vt:lpstr>Макростатистический анализ и прогнозирование данных</vt:lpstr>
      <vt:lpstr>Часть 1. Модель Авторегрессии</vt:lpstr>
      <vt:lpstr>Авторегрессионные модели</vt:lpstr>
      <vt:lpstr>Авторегрессионные модели</vt:lpstr>
      <vt:lpstr>Оператор авторегрессии</vt:lpstr>
      <vt:lpstr>Презентация PowerPoint</vt:lpstr>
      <vt:lpstr>Презентация PowerPoint</vt:lpstr>
      <vt:lpstr>Часть 2. Модель  скользящего среднего  и смешанные модели</vt:lpstr>
      <vt:lpstr>Модель СС</vt:lpstr>
      <vt:lpstr>Презентация PowerPoint</vt:lpstr>
      <vt:lpstr>Презентация PowerPoint</vt:lpstr>
      <vt:lpstr>Презентация PowerPoint</vt:lpstr>
      <vt:lpstr>Презентация PowerPoint</vt:lpstr>
      <vt:lpstr>Смешанная модель АРСС</vt:lpstr>
      <vt:lpstr>Смешанная модель АРПСС</vt:lpstr>
      <vt:lpstr>«Проинтегрированный»</vt:lpstr>
      <vt:lpstr>Часть 3. Стационарность моделей АРСС</vt:lpstr>
      <vt:lpstr>Стационарность моделей АРСС</vt:lpstr>
      <vt:lpstr>Характеристический полином</vt:lpstr>
      <vt:lpstr>Стационарность моделей АРСС</vt:lpstr>
      <vt:lpstr>Стационарность моделей АРСС</vt:lpstr>
      <vt:lpstr>Часть 4. Построение моделей авторегрессии</vt:lpstr>
      <vt:lpstr>Поиск модели АР</vt:lpstr>
      <vt:lpstr>Уравнения Юла-Уокера</vt:lpstr>
      <vt:lpstr>Уравнения Юла-Уокера</vt:lpstr>
      <vt:lpstr>Дисперсия АР модели</vt:lpstr>
      <vt:lpstr>Процесс АР первого порядка</vt:lpstr>
      <vt:lpstr>Презентация PowerPoint</vt:lpstr>
      <vt:lpstr>Презентация PowerPoint</vt:lpstr>
      <vt:lpstr>Презентация PowerPoint</vt:lpstr>
      <vt:lpstr>Процесс АР второго порядка</vt:lpstr>
      <vt:lpstr>Презентация PowerPoint</vt:lpstr>
      <vt:lpstr>Процесс АР порядка p</vt:lpstr>
      <vt:lpstr>Процесс АР порядка 3</vt:lpstr>
      <vt:lpstr>Формулы Дарбина</vt:lpstr>
      <vt:lpstr>Презентация PowerPoint</vt:lpstr>
      <vt:lpstr>Часть 5. Построение моделей скользящего среднего</vt:lpstr>
      <vt:lpstr>Поиск модели СС</vt:lpstr>
      <vt:lpstr>Процесс СС первого порядка</vt:lpstr>
      <vt:lpstr>Презентация PowerPoint</vt:lpstr>
      <vt:lpstr>Процесс СС второго порядка</vt:lpstr>
      <vt:lpstr>Презентация PowerPoint</vt:lpstr>
      <vt:lpstr>Презентация PowerPoint</vt:lpstr>
      <vt:lpstr>Часть 6. Смешанные модели АРСС и АРПСС</vt:lpstr>
      <vt:lpstr>Поиск модели АРСС</vt:lpstr>
      <vt:lpstr>Поиск модели АРСС</vt:lpstr>
      <vt:lpstr>Три способа поиска АРСС</vt:lpstr>
      <vt:lpstr>Поиск модели АРПСС (p, d, q)</vt:lpstr>
      <vt:lpstr>Методика Бокса-Дженкинса</vt:lpstr>
      <vt:lpstr>Часть 7. Общий метод получения начальных оценок параметров смешанного процесса АРСС</vt:lpstr>
      <vt:lpstr>Методика оценки параметров АРСС</vt:lpstr>
      <vt:lpstr>Методика оценки параметров АРСС</vt:lpstr>
      <vt:lpstr>Методика оценки параметров АРСС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subject>Спец разделы математики</dc:subject>
  <dc:creator>Сафиуллин Н.Т.</dc:creator>
  <cp:lastModifiedBy>Сафиуллин Николай Тахирович</cp:lastModifiedBy>
  <cp:revision>95</cp:revision>
  <dcterms:created xsi:type="dcterms:W3CDTF">2017-01-03T05:50:48Z</dcterms:created>
  <dcterms:modified xsi:type="dcterms:W3CDTF">2024-03-12T19:28:19Z</dcterms:modified>
</cp:coreProperties>
</file>