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1"/>
  </p:sldMasterIdLst>
  <p:sldIdLst>
    <p:sldId id="258" r:id="rId2"/>
    <p:sldId id="259" r:id="rId3"/>
    <p:sldId id="260" r:id="rId4"/>
    <p:sldId id="261" r:id="rId5"/>
    <p:sldId id="262" r:id="rId6"/>
    <p:sldId id="263" r:id="rId7"/>
    <p:sldId id="272" r:id="rId8"/>
    <p:sldId id="273" r:id="rId9"/>
    <p:sldId id="264" r:id="rId10"/>
    <p:sldId id="274" r:id="rId11"/>
    <p:sldId id="277" r:id="rId12"/>
    <p:sldId id="275" r:id="rId13"/>
    <p:sldId id="280" r:id="rId14"/>
    <p:sldId id="266" r:id="rId15"/>
    <p:sldId id="278" r:id="rId16"/>
    <p:sldId id="279" r:id="rId17"/>
    <p:sldId id="282" r:id="rId18"/>
    <p:sldId id="281" r:id="rId19"/>
    <p:sldId id="267" r:id="rId20"/>
    <p:sldId id="268" r:id="rId21"/>
    <p:sldId id="269" r:id="rId22"/>
    <p:sldId id="270" r:id="rId23"/>
    <p:sldId id="27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78F542-A793-BA45-9009-AF86580106F9}" v="27" dt="2022-10-16T18:44:35.0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174"/>
    <p:restoredTop sz="94640"/>
  </p:normalViewPr>
  <p:slideViewPr>
    <p:cSldViewPr snapToGrid="0">
      <p:cViewPr varScale="1">
        <p:scale>
          <a:sx n="75" d="100"/>
          <a:sy n="75" d="100"/>
        </p:scale>
        <p:origin x="192" y="8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2/9/24</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40263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2/9/24</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25446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2/9/24</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6528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2/9/24</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776618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2/9/24</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043139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2/9/24</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03404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2/9/24</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39961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2/9/24</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13085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2/9/24</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93218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2/9/24</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213369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2/9/24</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97098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2/9/24</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499955072"/>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11" r:id="rId6"/>
    <p:sldLayoutId id="2147483706" r:id="rId7"/>
    <p:sldLayoutId id="2147483707" r:id="rId8"/>
    <p:sldLayoutId id="2147483708" r:id="rId9"/>
    <p:sldLayoutId id="2147483710" r:id="rId10"/>
    <p:sldLayoutId id="2147483709" r:id="rId11"/>
  </p:sldLayoutIdLst>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medium.com/swlh/how-to-optimize-your-sql-query-2a5f0f422887" TargetMode="External"/><Relationship Id="rId2" Type="http://schemas.openxmlformats.org/officeDocument/2006/relationships/hyperlink" Target="https://www.oracle.com/database/what-is-databas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D3123-75DD-DEC9-6178-9D955718A68B}"/>
              </a:ext>
            </a:extLst>
          </p:cNvPr>
          <p:cNvSpPr>
            <a:spLocks noGrp="1"/>
          </p:cNvSpPr>
          <p:nvPr>
            <p:ph type="ctrTitle"/>
          </p:nvPr>
        </p:nvSpPr>
        <p:spPr/>
        <p:txBody>
          <a:bodyPr/>
          <a:lstStyle/>
          <a:p>
            <a:r>
              <a:rPr lang="en-US" dirty="0"/>
              <a:t>DSCI 504: OPC Corporate Back Brief</a:t>
            </a:r>
          </a:p>
        </p:txBody>
      </p:sp>
      <p:sp>
        <p:nvSpPr>
          <p:cNvPr id="3" name="Subtitle 2">
            <a:extLst>
              <a:ext uri="{FF2B5EF4-FFF2-40B4-BE49-F238E27FC236}">
                <a16:creationId xmlns:a16="http://schemas.microsoft.com/office/drawing/2014/main" id="{AA1FFAC1-8CC4-9D54-ABBF-6A386BA75949}"/>
              </a:ext>
            </a:extLst>
          </p:cNvPr>
          <p:cNvSpPr>
            <a:spLocks noGrp="1"/>
          </p:cNvSpPr>
          <p:nvPr>
            <p:ph type="subTitle" idx="1"/>
          </p:nvPr>
        </p:nvSpPr>
        <p:spPr/>
        <p:txBody>
          <a:bodyPr/>
          <a:lstStyle/>
          <a:p>
            <a:r>
              <a:rPr lang="en-US" dirty="0"/>
              <a:t>October 15, 2022</a:t>
            </a:r>
          </a:p>
          <a:p>
            <a:r>
              <a:rPr lang="en-US" dirty="0"/>
              <a:t>Symphony Hopkins</a:t>
            </a:r>
          </a:p>
        </p:txBody>
      </p:sp>
    </p:spTree>
    <p:extLst>
      <p:ext uri="{BB962C8B-B14F-4D97-AF65-F5344CB8AC3E}">
        <p14:creationId xmlns:p14="http://schemas.microsoft.com/office/powerpoint/2010/main" val="159712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1AC5D-2315-A938-F582-DAC2E5995BF7}"/>
              </a:ext>
            </a:extLst>
          </p:cNvPr>
          <p:cNvSpPr>
            <a:spLocks noGrp="1"/>
          </p:cNvSpPr>
          <p:nvPr>
            <p:ph type="title"/>
          </p:nvPr>
        </p:nvSpPr>
        <p:spPr/>
        <p:txBody>
          <a:bodyPr>
            <a:normAutofit fontScale="90000"/>
          </a:bodyPr>
          <a:lstStyle/>
          <a:p>
            <a:r>
              <a:rPr lang="en-US" dirty="0"/>
              <a:t>5b. Working with Data in PostgreSQL: Executing Basic Queries</a:t>
            </a:r>
          </a:p>
        </p:txBody>
      </p:sp>
      <p:sp>
        <p:nvSpPr>
          <p:cNvPr id="3" name="Content Placeholder 2">
            <a:extLst>
              <a:ext uri="{FF2B5EF4-FFF2-40B4-BE49-F238E27FC236}">
                <a16:creationId xmlns:a16="http://schemas.microsoft.com/office/drawing/2014/main" id="{7319734E-3D9A-91E3-1322-CC39CE5E5705}"/>
              </a:ext>
            </a:extLst>
          </p:cNvPr>
          <p:cNvSpPr>
            <a:spLocks noGrp="1"/>
          </p:cNvSpPr>
          <p:nvPr>
            <p:ph idx="1"/>
          </p:nvPr>
        </p:nvSpPr>
        <p:spPr>
          <a:xfrm>
            <a:off x="1115568" y="2478024"/>
            <a:ext cx="3317284" cy="3694176"/>
          </a:xfrm>
        </p:spPr>
        <p:txBody>
          <a:bodyPr>
            <a:noAutofit/>
          </a:bodyPr>
          <a:lstStyle/>
          <a:p>
            <a:r>
              <a:rPr lang="en-US" sz="1400" b="1" dirty="0"/>
              <a:t>Question</a:t>
            </a:r>
            <a:r>
              <a:rPr lang="en-US" sz="1400" dirty="0"/>
              <a:t>: Does OPC have adequate sales to support continued growth in the mountain bike segment?</a:t>
            </a:r>
          </a:p>
          <a:p>
            <a:r>
              <a:rPr lang="en-US" sz="1400" b="1" dirty="0"/>
              <a:t>Query</a:t>
            </a:r>
            <a:r>
              <a:rPr lang="en-US" sz="1400" dirty="0"/>
              <a:t>: Find how many orders were made in 2017-2019.</a:t>
            </a:r>
          </a:p>
          <a:p>
            <a:r>
              <a:rPr lang="en-US" sz="1400" b="1" dirty="0"/>
              <a:t>Answer</a:t>
            </a:r>
            <a:r>
              <a:rPr lang="en-US" sz="1400" dirty="0"/>
              <a:t>: From the number of returned rows, we can see that there were 134, 135, 121 orders respectively (Section 1A)</a:t>
            </a:r>
          </a:p>
          <a:p>
            <a:r>
              <a:rPr lang="en-US" sz="1400" b="1" dirty="0"/>
              <a:t>Conclusion</a:t>
            </a:r>
            <a:r>
              <a:rPr lang="en-US" sz="1400" dirty="0"/>
              <a:t>: The number of orders has slightly decreased, and one can assume that less orders, means less sales; however, we need more advanced SQL functions before we can make that assessment.</a:t>
            </a:r>
          </a:p>
        </p:txBody>
      </p:sp>
      <p:sp>
        <p:nvSpPr>
          <p:cNvPr id="4" name="Content Placeholder 2">
            <a:extLst>
              <a:ext uri="{FF2B5EF4-FFF2-40B4-BE49-F238E27FC236}">
                <a16:creationId xmlns:a16="http://schemas.microsoft.com/office/drawing/2014/main" id="{D838A9C2-E2C5-18F1-7ECE-0097A76FE536}"/>
              </a:ext>
            </a:extLst>
          </p:cNvPr>
          <p:cNvSpPr txBox="1">
            <a:spLocks/>
          </p:cNvSpPr>
          <p:nvPr/>
        </p:nvSpPr>
        <p:spPr>
          <a:xfrm>
            <a:off x="4432852" y="2468085"/>
            <a:ext cx="3317284" cy="369417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b="1" dirty="0"/>
              <a:t>Question</a:t>
            </a:r>
            <a:r>
              <a:rPr lang="en-US" sz="1400" dirty="0"/>
              <a:t>: Will the acquisition of Ord Cycles require OPC to increase its number of warehouses to meet demand?</a:t>
            </a:r>
          </a:p>
          <a:p>
            <a:r>
              <a:rPr lang="en-US" sz="1400" b="1" dirty="0"/>
              <a:t>Query</a:t>
            </a:r>
            <a:r>
              <a:rPr lang="en-US" sz="1400" dirty="0"/>
              <a:t>: Find the total number of warehouses.</a:t>
            </a:r>
          </a:p>
          <a:p>
            <a:r>
              <a:rPr lang="en-US" sz="1400" b="1" dirty="0"/>
              <a:t>Answer</a:t>
            </a:r>
            <a:r>
              <a:rPr lang="en-US" sz="1400" dirty="0"/>
              <a:t>: There are 3 warehouses (Section 1B).</a:t>
            </a:r>
          </a:p>
          <a:p>
            <a:r>
              <a:rPr lang="en-US" sz="1400" b="1" dirty="0"/>
              <a:t>Conclusion</a:t>
            </a:r>
            <a:r>
              <a:rPr lang="en-US" sz="1400" dirty="0"/>
              <a:t>: Now that we know there are three warehouses, we will need to use more advanced SQL queries to determine how many orders each warehouse deals with.</a:t>
            </a:r>
          </a:p>
          <a:p>
            <a:endParaRPr lang="en-US" dirty="0"/>
          </a:p>
          <a:p>
            <a:endParaRPr lang="en-US" dirty="0"/>
          </a:p>
        </p:txBody>
      </p:sp>
      <p:sp>
        <p:nvSpPr>
          <p:cNvPr id="5" name="Content Placeholder 2">
            <a:extLst>
              <a:ext uri="{FF2B5EF4-FFF2-40B4-BE49-F238E27FC236}">
                <a16:creationId xmlns:a16="http://schemas.microsoft.com/office/drawing/2014/main" id="{D97A5674-EC3E-8585-3871-B2D6F2E44062}"/>
              </a:ext>
            </a:extLst>
          </p:cNvPr>
          <p:cNvSpPr txBox="1">
            <a:spLocks/>
          </p:cNvSpPr>
          <p:nvPr/>
        </p:nvSpPr>
        <p:spPr>
          <a:xfrm>
            <a:off x="7750136" y="2478024"/>
            <a:ext cx="3317284" cy="369417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b="1" dirty="0"/>
              <a:t>Question</a:t>
            </a:r>
            <a:r>
              <a:rPr lang="en-US" sz="1400" dirty="0"/>
              <a:t>: Should Ord Cycles be acquired, what configurations of mountain bikes should OPC require Ord Cycles to build based on available data?</a:t>
            </a:r>
          </a:p>
          <a:p>
            <a:r>
              <a:rPr lang="en-US" sz="1400" b="1" dirty="0"/>
              <a:t>Query</a:t>
            </a:r>
            <a:r>
              <a:rPr lang="en-US" sz="1400" dirty="0"/>
              <a:t>: Find the total number of mountain bikes.</a:t>
            </a:r>
          </a:p>
          <a:p>
            <a:r>
              <a:rPr lang="en-US" sz="1400" b="1" dirty="0"/>
              <a:t>Answer</a:t>
            </a:r>
            <a:r>
              <a:rPr lang="en-US" sz="1400" dirty="0"/>
              <a:t>: There are 69 different mountain bikes (Section 1C).</a:t>
            </a:r>
          </a:p>
          <a:p>
            <a:r>
              <a:rPr lang="en-US" sz="1400" b="1" dirty="0"/>
              <a:t>Conclusion</a:t>
            </a:r>
            <a:r>
              <a:rPr lang="en-US" sz="1400" dirty="0"/>
              <a:t>: We know that there are 69 mountain bikes. Using a more advanced SQL query, we should determine which mountain bikes are ordered the most from customers.</a:t>
            </a:r>
          </a:p>
          <a:p>
            <a:endParaRPr lang="en-US" dirty="0"/>
          </a:p>
          <a:p>
            <a:endParaRPr lang="en-US" dirty="0"/>
          </a:p>
        </p:txBody>
      </p:sp>
    </p:spTree>
    <p:extLst>
      <p:ext uri="{BB962C8B-B14F-4D97-AF65-F5344CB8AC3E}">
        <p14:creationId xmlns:p14="http://schemas.microsoft.com/office/powerpoint/2010/main" val="2387848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1AC5D-2315-A938-F582-DAC2E5995BF7}"/>
              </a:ext>
            </a:extLst>
          </p:cNvPr>
          <p:cNvSpPr>
            <a:spLocks noGrp="1"/>
          </p:cNvSpPr>
          <p:nvPr>
            <p:ph type="title"/>
          </p:nvPr>
        </p:nvSpPr>
        <p:spPr/>
        <p:txBody>
          <a:bodyPr>
            <a:normAutofit fontScale="90000"/>
          </a:bodyPr>
          <a:lstStyle/>
          <a:p>
            <a:r>
              <a:rPr lang="en-US" dirty="0"/>
              <a:t>6a. Intermediate SQL Functions: Defining Intermediate Functions</a:t>
            </a:r>
          </a:p>
        </p:txBody>
      </p:sp>
      <p:sp>
        <p:nvSpPr>
          <p:cNvPr id="3" name="Content Placeholder 2">
            <a:extLst>
              <a:ext uri="{FF2B5EF4-FFF2-40B4-BE49-F238E27FC236}">
                <a16:creationId xmlns:a16="http://schemas.microsoft.com/office/drawing/2014/main" id="{7319734E-3D9A-91E3-1322-CC39CE5E5705}"/>
              </a:ext>
            </a:extLst>
          </p:cNvPr>
          <p:cNvSpPr>
            <a:spLocks noGrp="1"/>
          </p:cNvSpPr>
          <p:nvPr>
            <p:ph idx="1"/>
          </p:nvPr>
        </p:nvSpPr>
        <p:spPr/>
        <p:txBody>
          <a:bodyPr/>
          <a:lstStyle/>
          <a:p>
            <a:r>
              <a:rPr lang="en-US" dirty="0"/>
              <a:t>Intermediate SQL functions can aggregate columns (e.g., AVG, SUM, COUNT), join data tables (e.g., INNER JOIN, OUTER JOIN), and transform values based on conditions (e.g., CASE WHEN). </a:t>
            </a:r>
          </a:p>
          <a:p>
            <a:r>
              <a:rPr lang="en-US" dirty="0"/>
              <a:t>We will be using these functions to gather more insight on the OPC data.</a:t>
            </a:r>
          </a:p>
        </p:txBody>
      </p:sp>
    </p:spTree>
    <p:extLst>
      <p:ext uri="{BB962C8B-B14F-4D97-AF65-F5344CB8AC3E}">
        <p14:creationId xmlns:p14="http://schemas.microsoft.com/office/powerpoint/2010/main" val="425616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1AC5D-2315-A938-F582-DAC2E5995BF7}"/>
              </a:ext>
            </a:extLst>
          </p:cNvPr>
          <p:cNvSpPr>
            <a:spLocks noGrp="1"/>
          </p:cNvSpPr>
          <p:nvPr>
            <p:ph type="title"/>
          </p:nvPr>
        </p:nvSpPr>
        <p:spPr/>
        <p:txBody>
          <a:bodyPr>
            <a:normAutofit fontScale="90000"/>
          </a:bodyPr>
          <a:lstStyle/>
          <a:p>
            <a:r>
              <a:rPr lang="en-US" dirty="0"/>
              <a:t>6b. Intermediate SQL Functions: Executing Intermediate Queries</a:t>
            </a:r>
          </a:p>
        </p:txBody>
      </p:sp>
      <p:sp>
        <p:nvSpPr>
          <p:cNvPr id="3" name="Content Placeholder 2">
            <a:extLst>
              <a:ext uri="{FF2B5EF4-FFF2-40B4-BE49-F238E27FC236}">
                <a16:creationId xmlns:a16="http://schemas.microsoft.com/office/drawing/2014/main" id="{7319734E-3D9A-91E3-1322-CC39CE5E5705}"/>
              </a:ext>
            </a:extLst>
          </p:cNvPr>
          <p:cNvSpPr>
            <a:spLocks noGrp="1"/>
          </p:cNvSpPr>
          <p:nvPr>
            <p:ph idx="1"/>
          </p:nvPr>
        </p:nvSpPr>
        <p:spPr>
          <a:xfrm>
            <a:off x="1115568" y="2478024"/>
            <a:ext cx="3317284" cy="3694176"/>
          </a:xfrm>
        </p:spPr>
        <p:txBody>
          <a:bodyPr>
            <a:noAutofit/>
          </a:bodyPr>
          <a:lstStyle/>
          <a:p>
            <a:r>
              <a:rPr lang="en-US" sz="1400" b="1" dirty="0"/>
              <a:t>Question</a:t>
            </a:r>
            <a:r>
              <a:rPr lang="en-US" sz="1400" dirty="0"/>
              <a:t>: Does OPC have adequate sales to support continued growth in the mountain bike segment?</a:t>
            </a:r>
          </a:p>
          <a:p>
            <a:r>
              <a:rPr lang="en-US" sz="1400" b="1" dirty="0"/>
              <a:t>Query</a:t>
            </a:r>
            <a:r>
              <a:rPr lang="en-US" sz="1400" dirty="0"/>
              <a:t>: Find the total sales of mountain bikes for each year.</a:t>
            </a:r>
          </a:p>
          <a:p>
            <a:r>
              <a:rPr lang="en-US" sz="1400" b="1" dirty="0"/>
              <a:t>Answer</a:t>
            </a:r>
            <a:r>
              <a:rPr lang="en-US" sz="1400" dirty="0"/>
              <a:t>: It is difficult to gauge a general trend of the sales. However, in 2018 - 2019, it seems that the sales has decreased. (Section 2A).</a:t>
            </a:r>
          </a:p>
          <a:p>
            <a:r>
              <a:rPr lang="en-US" sz="1400" b="1" dirty="0"/>
              <a:t>Conclusion</a:t>
            </a:r>
            <a:r>
              <a:rPr lang="en-US" sz="1400" dirty="0"/>
              <a:t>: More information is needed to understand the decrease in sales in recent years (i.e., Supplier issues during the pandemic? Lack of data?)</a:t>
            </a:r>
          </a:p>
        </p:txBody>
      </p:sp>
      <p:sp>
        <p:nvSpPr>
          <p:cNvPr id="4" name="Content Placeholder 2">
            <a:extLst>
              <a:ext uri="{FF2B5EF4-FFF2-40B4-BE49-F238E27FC236}">
                <a16:creationId xmlns:a16="http://schemas.microsoft.com/office/drawing/2014/main" id="{D838A9C2-E2C5-18F1-7ECE-0097A76FE536}"/>
              </a:ext>
            </a:extLst>
          </p:cNvPr>
          <p:cNvSpPr txBox="1">
            <a:spLocks/>
          </p:cNvSpPr>
          <p:nvPr/>
        </p:nvSpPr>
        <p:spPr>
          <a:xfrm>
            <a:off x="4432852" y="2468085"/>
            <a:ext cx="3317284" cy="370411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b="1" dirty="0"/>
              <a:t>Question</a:t>
            </a:r>
            <a:r>
              <a:rPr lang="en-US" sz="1400" dirty="0"/>
              <a:t>: Will the acquisition of Ord Cycles require OPC to increase its number of warehouses to meet demand?</a:t>
            </a:r>
          </a:p>
          <a:p>
            <a:r>
              <a:rPr lang="en-US" sz="1400" b="1" dirty="0"/>
              <a:t>Query</a:t>
            </a:r>
            <a:r>
              <a:rPr lang="en-US" sz="1400" dirty="0"/>
              <a:t>: Find how many orders each warehouse has handled.</a:t>
            </a:r>
          </a:p>
          <a:p>
            <a:r>
              <a:rPr lang="en-US" sz="1400" b="1" dirty="0"/>
              <a:t>Answer</a:t>
            </a:r>
            <a:r>
              <a:rPr lang="en-US" sz="1400" dirty="0"/>
              <a:t>: For Warehouses 1, 2, and 3, they handled 884, 859, and 856 respectively (Section 2B).</a:t>
            </a:r>
          </a:p>
          <a:p>
            <a:r>
              <a:rPr lang="en-US" sz="1400" b="1" dirty="0"/>
              <a:t>Conclusion</a:t>
            </a:r>
            <a:r>
              <a:rPr lang="en-US" sz="1400" dirty="0"/>
              <a:t>: We can see that each warehouse approximately handles the same number of orders. Let’s see if these warehouses can handle the number of orders by looking at the shipping times.</a:t>
            </a:r>
            <a:endParaRPr lang="en-US" dirty="0"/>
          </a:p>
          <a:p>
            <a:endParaRPr lang="en-US" dirty="0"/>
          </a:p>
        </p:txBody>
      </p:sp>
      <p:sp>
        <p:nvSpPr>
          <p:cNvPr id="5" name="Content Placeholder 2">
            <a:extLst>
              <a:ext uri="{FF2B5EF4-FFF2-40B4-BE49-F238E27FC236}">
                <a16:creationId xmlns:a16="http://schemas.microsoft.com/office/drawing/2014/main" id="{D97A5674-EC3E-8585-3871-B2D6F2E44062}"/>
              </a:ext>
            </a:extLst>
          </p:cNvPr>
          <p:cNvSpPr txBox="1">
            <a:spLocks/>
          </p:cNvSpPr>
          <p:nvPr/>
        </p:nvSpPr>
        <p:spPr>
          <a:xfrm>
            <a:off x="7759150" y="2464166"/>
            <a:ext cx="3317284" cy="4379977"/>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b="1" dirty="0"/>
              <a:t>Question</a:t>
            </a:r>
            <a:r>
              <a:rPr lang="en-US" sz="1400" dirty="0"/>
              <a:t>: Should Ord Cycles be acquired, what configurations of mountain bikes should OPC require Ord Cycles to build based on available data?</a:t>
            </a:r>
          </a:p>
          <a:p>
            <a:r>
              <a:rPr lang="en-US" sz="1400" b="1" dirty="0"/>
              <a:t>Query</a:t>
            </a:r>
            <a:r>
              <a:rPr lang="en-US" sz="1400" dirty="0"/>
              <a:t>: Find the total orders for the top 10 most ordered mountain bike.</a:t>
            </a:r>
          </a:p>
          <a:p>
            <a:r>
              <a:rPr lang="en-US" sz="1400" b="1" dirty="0"/>
              <a:t>Answer</a:t>
            </a:r>
            <a:r>
              <a:rPr lang="en-US" sz="1400" dirty="0"/>
              <a:t>: Occam was the most ordered bike. Details on other bikes in next slide. (Section 2C)</a:t>
            </a:r>
          </a:p>
          <a:p>
            <a:r>
              <a:rPr lang="en-US" sz="1400" b="1" dirty="0"/>
              <a:t>Conclusion</a:t>
            </a:r>
            <a:r>
              <a:rPr lang="en-US" sz="1400" dirty="0"/>
              <a:t>: Now that we now which bikes are most popular overall, let’s look at which bikes are the most popular in the recent years so we can determine which bikes we should focus on.</a:t>
            </a:r>
          </a:p>
        </p:txBody>
      </p:sp>
    </p:spTree>
    <p:extLst>
      <p:ext uri="{BB962C8B-B14F-4D97-AF65-F5344CB8AC3E}">
        <p14:creationId xmlns:p14="http://schemas.microsoft.com/office/powerpoint/2010/main" val="2761676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1AC5D-2315-A938-F582-DAC2E5995BF7}"/>
              </a:ext>
            </a:extLst>
          </p:cNvPr>
          <p:cNvSpPr>
            <a:spLocks noGrp="1"/>
          </p:cNvSpPr>
          <p:nvPr>
            <p:ph type="title"/>
          </p:nvPr>
        </p:nvSpPr>
        <p:spPr/>
        <p:txBody>
          <a:bodyPr>
            <a:normAutofit fontScale="90000"/>
          </a:bodyPr>
          <a:lstStyle/>
          <a:p>
            <a:r>
              <a:rPr lang="en-US" dirty="0"/>
              <a:t>6c. Intermediate SQL Functions: Graphing Results</a:t>
            </a:r>
          </a:p>
        </p:txBody>
      </p:sp>
      <p:pic>
        <p:nvPicPr>
          <p:cNvPr id="9" name="Picture 8" descr="Chart, line chart&#10;&#10;Description automatically generated">
            <a:extLst>
              <a:ext uri="{FF2B5EF4-FFF2-40B4-BE49-F238E27FC236}">
                <a16:creationId xmlns:a16="http://schemas.microsoft.com/office/drawing/2014/main" id="{16822764-F563-FB8C-8508-AF4562979532}"/>
              </a:ext>
            </a:extLst>
          </p:cNvPr>
          <p:cNvPicPr>
            <a:picLocks noChangeAspect="1"/>
          </p:cNvPicPr>
          <p:nvPr/>
        </p:nvPicPr>
        <p:blipFill>
          <a:blip r:embed="rId2"/>
          <a:stretch>
            <a:fillRect/>
          </a:stretch>
        </p:blipFill>
        <p:spPr>
          <a:xfrm>
            <a:off x="400050" y="2165349"/>
            <a:ext cx="4431442" cy="2130387"/>
          </a:xfrm>
          <a:prstGeom prst="rect">
            <a:avLst/>
          </a:prstGeom>
        </p:spPr>
      </p:pic>
      <p:pic>
        <p:nvPicPr>
          <p:cNvPr id="11" name="Picture 10" descr="Chart, bar chart&#10;&#10;Description automatically generated">
            <a:extLst>
              <a:ext uri="{FF2B5EF4-FFF2-40B4-BE49-F238E27FC236}">
                <a16:creationId xmlns:a16="http://schemas.microsoft.com/office/drawing/2014/main" id="{787BDAA2-5190-FD1D-9CD5-2BA0D8ED4959}"/>
              </a:ext>
            </a:extLst>
          </p:cNvPr>
          <p:cNvPicPr>
            <a:picLocks noChangeAspect="1"/>
          </p:cNvPicPr>
          <p:nvPr/>
        </p:nvPicPr>
        <p:blipFill>
          <a:blip r:embed="rId3"/>
          <a:stretch>
            <a:fillRect/>
          </a:stretch>
        </p:blipFill>
        <p:spPr>
          <a:xfrm>
            <a:off x="3534213" y="4581454"/>
            <a:ext cx="4654880" cy="2004697"/>
          </a:xfrm>
          <a:prstGeom prst="rect">
            <a:avLst/>
          </a:prstGeom>
        </p:spPr>
      </p:pic>
      <p:pic>
        <p:nvPicPr>
          <p:cNvPr id="13" name="Picture 12" descr="A picture containing calendar&#10;&#10;Description automatically generated">
            <a:extLst>
              <a:ext uri="{FF2B5EF4-FFF2-40B4-BE49-F238E27FC236}">
                <a16:creationId xmlns:a16="http://schemas.microsoft.com/office/drawing/2014/main" id="{3DF59F38-1AE5-94E5-09FF-ECBACE259EF1}"/>
              </a:ext>
            </a:extLst>
          </p:cNvPr>
          <p:cNvPicPr>
            <a:picLocks noChangeAspect="1"/>
          </p:cNvPicPr>
          <p:nvPr/>
        </p:nvPicPr>
        <p:blipFill>
          <a:blip r:embed="rId4"/>
          <a:stretch>
            <a:fillRect/>
          </a:stretch>
        </p:blipFill>
        <p:spPr>
          <a:xfrm>
            <a:off x="6681433" y="2163346"/>
            <a:ext cx="5110518" cy="2110391"/>
          </a:xfrm>
          <a:prstGeom prst="rect">
            <a:avLst/>
          </a:prstGeom>
        </p:spPr>
      </p:pic>
      <p:sp>
        <p:nvSpPr>
          <p:cNvPr id="14" name="Content Placeholder 2">
            <a:extLst>
              <a:ext uri="{FF2B5EF4-FFF2-40B4-BE49-F238E27FC236}">
                <a16:creationId xmlns:a16="http://schemas.microsoft.com/office/drawing/2014/main" id="{CB33D239-584D-5B79-8925-E0ACD955A036}"/>
              </a:ext>
            </a:extLst>
          </p:cNvPr>
          <p:cNvSpPr txBox="1">
            <a:spLocks/>
          </p:cNvSpPr>
          <p:nvPr/>
        </p:nvSpPr>
        <p:spPr>
          <a:xfrm>
            <a:off x="400049" y="4273737"/>
            <a:ext cx="4641823" cy="368459"/>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400" dirty="0"/>
              <a:t>Total mountain bike sales over time.</a:t>
            </a:r>
          </a:p>
        </p:txBody>
      </p:sp>
      <p:sp>
        <p:nvSpPr>
          <p:cNvPr id="15" name="Content Placeholder 2">
            <a:extLst>
              <a:ext uri="{FF2B5EF4-FFF2-40B4-BE49-F238E27FC236}">
                <a16:creationId xmlns:a16="http://schemas.microsoft.com/office/drawing/2014/main" id="{7D120717-8CE7-7C8D-8FC8-7AE568A496DF}"/>
              </a:ext>
            </a:extLst>
          </p:cNvPr>
          <p:cNvSpPr txBox="1">
            <a:spLocks/>
          </p:cNvSpPr>
          <p:nvPr/>
        </p:nvSpPr>
        <p:spPr>
          <a:xfrm>
            <a:off x="7249412" y="4295736"/>
            <a:ext cx="4641823" cy="368459"/>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400" dirty="0"/>
              <a:t>Total mountain bike orders (2000-2019)</a:t>
            </a:r>
          </a:p>
        </p:txBody>
      </p:sp>
      <p:sp>
        <p:nvSpPr>
          <p:cNvPr id="16" name="Content Placeholder 2">
            <a:extLst>
              <a:ext uri="{FF2B5EF4-FFF2-40B4-BE49-F238E27FC236}">
                <a16:creationId xmlns:a16="http://schemas.microsoft.com/office/drawing/2014/main" id="{341F14AE-AA68-CDF3-203A-B99A8AAFC42E}"/>
              </a:ext>
            </a:extLst>
          </p:cNvPr>
          <p:cNvSpPr txBox="1">
            <a:spLocks/>
          </p:cNvSpPr>
          <p:nvPr/>
        </p:nvSpPr>
        <p:spPr>
          <a:xfrm>
            <a:off x="3775089" y="6525409"/>
            <a:ext cx="4414004" cy="368459"/>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400" dirty="0"/>
              <a:t>Total orders per warehouse.</a:t>
            </a:r>
          </a:p>
        </p:txBody>
      </p:sp>
    </p:spTree>
    <p:extLst>
      <p:ext uri="{BB962C8B-B14F-4D97-AF65-F5344CB8AC3E}">
        <p14:creationId xmlns:p14="http://schemas.microsoft.com/office/powerpoint/2010/main" val="3278860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1AC5D-2315-A938-F582-DAC2E5995BF7}"/>
              </a:ext>
            </a:extLst>
          </p:cNvPr>
          <p:cNvSpPr>
            <a:spLocks noGrp="1"/>
          </p:cNvSpPr>
          <p:nvPr>
            <p:ph type="title"/>
          </p:nvPr>
        </p:nvSpPr>
        <p:spPr/>
        <p:txBody>
          <a:bodyPr>
            <a:normAutofit fontScale="90000"/>
          </a:bodyPr>
          <a:lstStyle/>
          <a:p>
            <a:r>
              <a:rPr lang="en-US" dirty="0"/>
              <a:t>7a. Advanced SQL Functions: Defining Advanced Functions</a:t>
            </a:r>
          </a:p>
        </p:txBody>
      </p:sp>
      <p:sp>
        <p:nvSpPr>
          <p:cNvPr id="3" name="Content Placeholder 2">
            <a:extLst>
              <a:ext uri="{FF2B5EF4-FFF2-40B4-BE49-F238E27FC236}">
                <a16:creationId xmlns:a16="http://schemas.microsoft.com/office/drawing/2014/main" id="{7319734E-3D9A-91E3-1322-CC39CE5E5705}"/>
              </a:ext>
            </a:extLst>
          </p:cNvPr>
          <p:cNvSpPr>
            <a:spLocks noGrp="1"/>
          </p:cNvSpPr>
          <p:nvPr>
            <p:ph idx="1"/>
          </p:nvPr>
        </p:nvSpPr>
        <p:spPr/>
        <p:txBody>
          <a:bodyPr/>
          <a:lstStyle/>
          <a:p>
            <a:r>
              <a:rPr lang="en-US" dirty="0"/>
              <a:t>Common advanced SQL functions include CTEs, Windows Functions, and REGEX. </a:t>
            </a:r>
          </a:p>
          <a:p>
            <a:r>
              <a:rPr lang="en-US" dirty="0"/>
              <a:t>We will be using advanced function to gather more insight on the OPC data, which will hopefully allow us to answer our research questions.</a:t>
            </a:r>
          </a:p>
        </p:txBody>
      </p:sp>
    </p:spTree>
    <p:extLst>
      <p:ext uri="{BB962C8B-B14F-4D97-AF65-F5344CB8AC3E}">
        <p14:creationId xmlns:p14="http://schemas.microsoft.com/office/powerpoint/2010/main" val="963839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1AC5D-2315-A938-F582-DAC2E5995BF7}"/>
              </a:ext>
            </a:extLst>
          </p:cNvPr>
          <p:cNvSpPr>
            <a:spLocks noGrp="1"/>
          </p:cNvSpPr>
          <p:nvPr>
            <p:ph type="title"/>
          </p:nvPr>
        </p:nvSpPr>
        <p:spPr/>
        <p:txBody>
          <a:bodyPr>
            <a:normAutofit fontScale="90000"/>
          </a:bodyPr>
          <a:lstStyle/>
          <a:p>
            <a:r>
              <a:rPr lang="en-US" dirty="0"/>
              <a:t>7b. Advanced SQL Functions: Executing Advanced Queries</a:t>
            </a:r>
          </a:p>
        </p:txBody>
      </p:sp>
      <p:sp>
        <p:nvSpPr>
          <p:cNvPr id="3" name="Content Placeholder 2">
            <a:extLst>
              <a:ext uri="{FF2B5EF4-FFF2-40B4-BE49-F238E27FC236}">
                <a16:creationId xmlns:a16="http://schemas.microsoft.com/office/drawing/2014/main" id="{7319734E-3D9A-91E3-1322-CC39CE5E5705}"/>
              </a:ext>
            </a:extLst>
          </p:cNvPr>
          <p:cNvSpPr>
            <a:spLocks noGrp="1"/>
          </p:cNvSpPr>
          <p:nvPr>
            <p:ph idx="1"/>
          </p:nvPr>
        </p:nvSpPr>
        <p:spPr>
          <a:xfrm>
            <a:off x="1115568" y="2478024"/>
            <a:ext cx="3317284" cy="3694176"/>
          </a:xfrm>
        </p:spPr>
        <p:txBody>
          <a:bodyPr>
            <a:noAutofit/>
          </a:bodyPr>
          <a:lstStyle/>
          <a:p>
            <a:r>
              <a:rPr lang="en-US" sz="1400" b="1" dirty="0"/>
              <a:t>Question</a:t>
            </a:r>
            <a:r>
              <a:rPr lang="en-US" sz="1400" dirty="0"/>
              <a:t>: Does OPC have adequate sales to support continued growth in the mountain bike segment?</a:t>
            </a:r>
          </a:p>
          <a:p>
            <a:r>
              <a:rPr lang="en-US" sz="1400" b="1" dirty="0"/>
              <a:t>Query</a:t>
            </a:r>
            <a:r>
              <a:rPr lang="en-US" sz="1400" dirty="0"/>
              <a:t>: Find the percentage growth for the total sales of mountain bikes each year.</a:t>
            </a:r>
          </a:p>
          <a:p>
            <a:r>
              <a:rPr lang="en-US" sz="1400" b="1" dirty="0"/>
              <a:t>Answer</a:t>
            </a:r>
            <a:r>
              <a:rPr lang="en-US" sz="1400" dirty="0"/>
              <a:t>: To see the percentage growth, look to the next slide for the graph (Section 3A).</a:t>
            </a:r>
          </a:p>
          <a:p>
            <a:r>
              <a:rPr lang="en-US" sz="1400" b="1" dirty="0"/>
              <a:t>Conclusion</a:t>
            </a:r>
            <a:r>
              <a:rPr lang="en-US" sz="1400" dirty="0"/>
              <a:t>: The percentage growth in sales is too volatile to determine if there are adequate sales to support continued growth.</a:t>
            </a:r>
          </a:p>
        </p:txBody>
      </p:sp>
      <p:sp>
        <p:nvSpPr>
          <p:cNvPr id="4" name="Content Placeholder 2">
            <a:extLst>
              <a:ext uri="{FF2B5EF4-FFF2-40B4-BE49-F238E27FC236}">
                <a16:creationId xmlns:a16="http://schemas.microsoft.com/office/drawing/2014/main" id="{D838A9C2-E2C5-18F1-7ECE-0097A76FE536}"/>
              </a:ext>
            </a:extLst>
          </p:cNvPr>
          <p:cNvSpPr txBox="1">
            <a:spLocks/>
          </p:cNvSpPr>
          <p:nvPr/>
        </p:nvSpPr>
        <p:spPr>
          <a:xfrm>
            <a:off x="4432852" y="2468085"/>
            <a:ext cx="3317284" cy="420364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b="1" dirty="0"/>
              <a:t>Question</a:t>
            </a:r>
            <a:r>
              <a:rPr lang="en-US" sz="1400" dirty="0"/>
              <a:t>: Will the acquisition of Ord Cycles require OPC to increase its number of warehouses to meet demand?</a:t>
            </a:r>
          </a:p>
          <a:p>
            <a:r>
              <a:rPr lang="en-US" sz="1400" b="1" dirty="0"/>
              <a:t>Query</a:t>
            </a:r>
            <a:r>
              <a:rPr lang="en-US" sz="1400" dirty="0"/>
              <a:t>: Find the wait time for each customer. Assuming no customers had expedited orders, categorize wait times as FAST, MODERATE, or SLOW. Then, count the totals for each wait time category for each warehouse.</a:t>
            </a:r>
          </a:p>
          <a:p>
            <a:r>
              <a:rPr lang="en-US" sz="1400" b="1" dirty="0"/>
              <a:t>Answer</a:t>
            </a:r>
            <a:r>
              <a:rPr lang="en-US" sz="1400" dirty="0"/>
              <a:t>: The warehouses perform on the same level for each category (Section 3B).</a:t>
            </a:r>
          </a:p>
          <a:p>
            <a:r>
              <a:rPr lang="en-US" sz="1400" b="1" dirty="0"/>
              <a:t>Conclusion</a:t>
            </a:r>
            <a:r>
              <a:rPr lang="en-US" sz="1400" dirty="0"/>
              <a:t>: With less than a 1/3 of the orders delivered at slow speeds for each warehouse, it might be beneficial to increase the number of warehouses to meet demands.</a:t>
            </a:r>
            <a:endParaRPr lang="en-US" dirty="0"/>
          </a:p>
          <a:p>
            <a:endParaRPr lang="en-US" dirty="0"/>
          </a:p>
        </p:txBody>
      </p:sp>
      <p:sp>
        <p:nvSpPr>
          <p:cNvPr id="5" name="Content Placeholder 2">
            <a:extLst>
              <a:ext uri="{FF2B5EF4-FFF2-40B4-BE49-F238E27FC236}">
                <a16:creationId xmlns:a16="http://schemas.microsoft.com/office/drawing/2014/main" id="{D97A5674-EC3E-8585-3871-B2D6F2E44062}"/>
              </a:ext>
            </a:extLst>
          </p:cNvPr>
          <p:cNvSpPr txBox="1">
            <a:spLocks/>
          </p:cNvSpPr>
          <p:nvPr/>
        </p:nvSpPr>
        <p:spPr>
          <a:xfrm>
            <a:off x="7750136" y="2478023"/>
            <a:ext cx="3317284" cy="4379977"/>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b="1" dirty="0"/>
              <a:t>Question</a:t>
            </a:r>
            <a:r>
              <a:rPr lang="en-US" sz="1400" dirty="0"/>
              <a:t>: Should Ord Cycles be acquired, what configurations of mountain bikes should OPC require Ord Cycles to build based on available data?</a:t>
            </a:r>
          </a:p>
          <a:p>
            <a:r>
              <a:rPr lang="en-US" sz="1400" b="1" dirty="0"/>
              <a:t>Query</a:t>
            </a:r>
            <a:r>
              <a:rPr lang="en-US" sz="1400" dirty="0"/>
              <a:t>: Find the top 10 popular mountain bikes for 2019 by looking at the total orders. Then, find the associated build names for those bikes.</a:t>
            </a:r>
          </a:p>
          <a:p>
            <a:r>
              <a:rPr lang="en-US" sz="1400" b="1" dirty="0"/>
              <a:t>Answer</a:t>
            </a:r>
            <a:r>
              <a:rPr lang="en-US" sz="1400" dirty="0"/>
              <a:t>: We saw 54 orders in 2019. The top 10 bikes from this year was different from the overall top 10 bikes as seen on the graph in the next slide. (Section 3C).</a:t>
            </a:r>
          </a:p>
          <a:p>
            <a:r>
              <a:rPr lang="en-US" sz="1400" b="1" dirty="0"/>
              <a:t>Conclusion</a:t>
            </a:r>
            <a:r>
              <a:rPr lang="en-US" sz="1400" dirty="0"/>
              <a:t>: Because the number of sales for 2019 is low, we would need more sales data from the recent years (post 2019) to determine which bikes we should focus on. </a:t>
            </a:r>
            <a:endParaRPr lang="en-US" dirty="0"/>
          </a:p>
          <a:p>
            <a:endParaRPr lang="en-US" dirty="0"/>
          </a:p>
        </p:txBody>
      </p:sp>
    </p:spTree>
    <p:extLst>
      <p:ext uri="{BB962C8B-B14F-4D97-AF65-F5344CB8AC3E}">
        <p14:creationId xmlns:p14="http://schemas.microsoft.com/office/powerpoint/2010/main" val="1623610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1AC5D-2315-A938-F582-DAC2E5995BF7}"/>
              </a:ext>
            </a:extLst>
          </p:cNvPr>
          <p:cNvSpPr>
            <a:spLocks noGrp="1"/>
          </p:cNvSpPr>
          <p:nvPr>
            <p:ph type="title"/>
          </p:nvPr>
        </p:nvSpPr>
        <p:spPr/>
        <p:txBody>
          <a:bodyPr>
            <a:normAutofit fontScale="90000"/>
          </a:bodyPr>
          <a:lstStyle/>
          <a:p>
            <a:r>
              <a:rPr lang="en-US" dirty="0"/>
              <a:t>7c. Advanced SQL Functions: Graphing Results Part 1</a:t>
            </a:r>
          </a:p>
        </p:txBody>
      </p:sp>
      <p:pic>
        <p:nvPicPr>
          <p:cNvPr id="4" name="Content Placeholder 3" descr="Chart&#10;&#10;Description automatically generated">
            <a:extLst>
              <a:ext uri="{FF2B5EF4-FFF2-40B4-BE49-F238E27FC236}">
                <a16:creationId xmlns:a16="http://schemas.microsoft.com/office/drawing/2014/main" id="{937A8D35-DF64-842D-2F31-D2FF1A53C441}"/>
              </a:ext>
            </a:extLst>
          </p:cNvPr>
          <p:cNvPicPr>
            <a:picLocks noGrp="1" noChangeAspect="1"/>
          </p:cNvPicPr>
          <p:nvPr>
            <p:ph idx="1"/>
          </p:nvPr>
        </p:nvPicPr>
        <p:blipFill>
          <a:blip r:embed="rId2"/>
          <a:stretch>
            <a:fillRect/>
          </a:stretch>
        </p:blipFill>
        <p:spPr>
          <a:xfrm>
            <a:off x="703708" y="2332038"/>
            <a:ext cx="5053683" cy="3577695"/>
          </a:xfrm>
        </p:spPr>
      </p:pic>
      <p:pic>
        <p:nvPicPr>
          <p:cNvPr id="6" name="Picture 5" descr="Table&#10;&#10;Description automatically generated">
            <a:extLst>
              <a:ext uri="{FF2B5EF4-FFF2-40B4-BE49-F238E27FC236}">
                <a16:creationId xmlns:a16="http://schemas.microsoft.com/office/drawing/2014/main" id="{2AA8DBA5-F2D5-DB0E-B9D1-F43A8FF512DC}"/>
              </a:ext>
            </a:extLst>
          </p:cNvPr>
          <p:cNvPicPr>
            <a:picLocks noChangeAspect="1"/>
          </p:cNvPicPr>
          <p:nvPr/>
        </p:nvPicPr>
        <p:blipFill>
          <a:blip r:embed="rId3"/>
          <a:stretch>
            <a:fillRect/>
          </a:stretch>
        </p:blipFill>
        <p:spPr>
          <a:xfrm>
            <a:off x="6434610" y="2593588"/>
            <a:ext cx="4849086" cy="3054593"/>
          </a:xfrm>
          <a:prstGeom prst="rect">
            <a:avLst/>
          </a:prstGeom>
        </p:spPr>
      </p:pic>
      <p:sp>
        <p:nvSpPr>
          <p:cNvPr id="9" name="Content Placeholder 2">
            <a:extLst>
              <a:ext uri="{FF2B5EF4-FFF2-40B4-BE49-F238E27FC236}">
                <a16:creationId xmlns:a16="http://schemas.microsoft.com/office/drawing/2014/main" id="{37CEA67C-EF6B-2B0A-CD14-68564154B8C4}"/>
              </a:ext>
            </a:extLst>
          </p:cNvPr>
          <p:cNvSpPr txBox="1">
            <a:spLocks/>
          </p:cNvSpPr>
          <p:nvPr/>
        </p:nvSpPr>
        <p:spPr>
          <a:xfrm>
            <a:off x="909637" y="5973029"/>
            <a:ext cx="4641823" cy="368459"/>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400" dirty="0"/>
              <a:t>Percent change in sales over time.</a:t>
            </a:r>
          </a:p>
        </p:txBody>
      </p:sp>
      <p:sp>
        <p:nvSpPr>
          <p:cNvPr id="10" name="Content Placeholder 2">
            <a:extLst>
              <a:ext uri="{FF2B5EF4-FFF2-40B4-BE49-F238E27FC236}">
                <a16:creationId xmlns:a16="http://schemas.microsoft.com/office/drawing/2014/main" id="{619630E7-73CD-A10C-906B-ECEA71E3092F}"/>
              </a:ext>
            </a:extLst>
          </p:cNvPr>
          <p:cNvSpPr txBox="1">
            <a:spLocks/>
          </p:cNvSpPr>
          <p:nvPr/>
        </p:nvSpPr>
        <p:spPr>
          <a:xfrm>
            <a:off x="6538241" y="5940901"/>
            <a:ext cx="4641823" cy="368459"/>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400" dirty="0"/>
              <a:t>Comparing warehouse delivery speeds.</a:t>
            </a:r>
          </a:p>
        </p:txBody>
      </p:sp>
    </p:spTree>
    <p:extLst>
      <p:ext uri="{BB962C8B-B14F-4D97-AF65-F5344CB8AC3E}">
        <p14:creationId xmlns:p14="http://schemas.microsoft.com/office/powerpoint/2010/main" val="18961467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1AC5D-2315-A938-F582-DAC2E5995BF7}"/>
              </a:ext>
            </a:extLst>
          </p:cNvPr>
          <p:cNvSpPr>
            <a:spLocks noGrp="1"/>
          </p:cNvSpPr>
          <p:nvPr>
            <p:ph type="title"/>
          </p:nvPr>
        </p:nvSpPr>
        <p:spPr/>
        <p:txBody>
          <a:bodyPr>
            <a:normAutofit fontScale="90000"/>
          </a:bodyPr>
          <a:lstStyle/>
          <a:p>
            <a:r>
              <a:rPr lang="en-US" dirty="0"/>
              <a:t>7c. Advanced SQL Functions: Graphing Results Part 2</a:t>
            </a:r>
          </a:p>
        </p:txBody>
      </p:sp>
      <p:pic>
        <p:nvPicPr>
          <p:cNvPr id="8" name="Picture 7" descr="Table, calendar&#10;&#10;Description automatically generated with medium confidence">
            <a:extLst>
              <a:ext uri="{FF2B5EF4-FFF2-40B4-BE49-F238E27FC236}">
                <a16:creationId xmlns:a16="http://schemas.microsoft.com/office/drawing/2014/main" id="{B1899760-66B0-3644-76F2-C473B9B64FB3}"/>
              </a:ext>
            </a:extLst>
          </p:cNvPr>
          <p:cNvPicPr>
            <a:picLocks noChangeAspect="1"/>
          </p:cNvPicPr>
          <p:nvPr/>
        </p:nvPicPr>
        <p:blipFill>
          <a:blip r:embed="rId2"/>
          <a:stretch>
            <a:fillRect/>
          </a:stretch>
        </p:blipFill>
        <p:spPr>
          <a:xfrm>
            <a:off x="543738" y="2442210"/>
            <a:ext cx="5361696" cy="2784697"/>
          </a:xfrm>
          <a:prstGeom prst="rect">
            <a:avLst/>
          </a:prstGeom>
        </p:spPr>
      </p:pic>
      <p:pic>
        <p:nvPicPr>
          <p:cNvPr id="10" name="Picture 9" descr="A picture containing calendar&#10;&#10;Description automatically generated">
            <a:extLst>
              <a:ext uri="{FF2B5EF4-FFF2-40B4-BE49-F238E27FC236}">
                <a16:creationId xmlns:a16="http://schemas.microsoft.com/office/drawing/2014/main" id="{8061DE1F-E07B-C05A-0849-8D289B3F3935}"/>
              </a:ext>
            </a:extLst>
          </p:cNvPr>
          <p:cNvPicPr>
            <a:picLocks noChangeAspect="1"/>
          </p:cNvPicPr>
          <p:nvPr/>
        </p:nvPicPr>
        <p:blipFill>
          <a:blip r:embed="rId3"/>
          <a:stretch>
            <a:fillRect/>
          </a:stretch>
        </p:blipFill>
        <p:spPr>
          <a:xfrm>
            <a:off x="6286568" y="2507957"/>
            <a:ext cx="5655716" cy="2718950"/>
          </a:xfrm>
          <a:prstGeom prst="rect">
            <a:avLst/>
          </a:prstGeom>
        </p:spPr>
      </p:pic>
      <p:sp>
        <p:nvSpPr>
          <p:cNvPr id="11" name="Content Placeholder 2">
            <a:extLst>
              <a:ext uri="{FF2B5EF4-FFF2-40B4-BE49-F238E27FC236}">
                <a16:creationId xmlns:a16="http://schemas.microsoft.com/office/drawing/2014/main" id="{AF543A2D-BCF7-D87D-936E-D6F10320A58D}"/>
              </a:ext>
            </a:extLst>
          </p:cNvPr>
          <p:cNvSpPr>
            <a:spLocks noGrp="1"/>
          </p:cNvSpPr>
          <p:nvPr>
            <p:ph idx="1"/>
          </p:nvPr>
        </p:nvSpPr>
        <p:spPr>
          <a:xfrm>
            <a:off x="1115568" y="5664167"/>
            <a:ext cx="10168128" cy="368459"/>
          </a:xfrm>
        </p:spPr>
        <p:txBody>
          <a:bodyPr>
            <a:normAutofit/>
          </a:bodyPr>
          <a:lstStyle/>
          <a:p>
            <a:pPr marL="0" indent="0" algn="ctr">
              <a:buNone/>
            </a:pPr>
            <a:r>
              <a:rPr lang="en-US" sz="1400" dirty="0"/>
              <a:t>Comparing top 10 most popular bikes in 2019 vs over time (2000-2019)</a:t>
            </a:r>
          </a:p>
        </p:txBody>
      </p:sp>
    </p:spTree>
    <p:extLst>
      <p:ext uri="{BB962C8B-B14F-4D97-AF65-F5344CB8AC3E}">
        <p14:creationId xmlns:p14="http://schemas.microsoft.com/office/powerpoint/2010/main" val="17700548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1AC5D-2315-A938-F582-DAC2E5995BF7}"/>
              </a:ext>
            </a:extLst>
          </p:cNvPr>
          <p:cNvSpPr>
            <a:spLocks noGrp="1"/>
          </p:cNvSpPr>
          <p:nvPr>
            <p:ph type="title"/>
          </p:nvPr>
        </p:nvSpPr>
        <p:spPr/>
        <p:txBody>
          <a:bodyPr>
            <a:normAutofit/>
          </a:bodyPr>
          <a:lstStyle/>
          <a:p>
            <a:r>
              <a:rPr lang="en-US" dirty="0"/>
              <a:t>8a. Query Optimization: Importance</a:t>
            </a:r>
          </a:p>
        </p:txBody>
      </p:sp>
      <p:sp>
        <p:nvSpPr>
          <p:cNvPr id="3" name="Content Placeholder 2">
            <a:extLst>
              <a:ext uri="{FF2B5EF4-FFF2-40B4-BE49-F238E27FC236}">
                <a16:creationId xmlns:a16="http://schemas.microsoft.com/office/drawing/2014/main" id="{7319734E-3D9A-91E3-1322-CC39CE5E5705}"/>
              </a:ext>
            </a:extLst>
          </p:cNvPr>
          <p:cNvSpPr>
            <a:spLocks noGrp="1"/>
          </p:cNvSpPr>
          <p:nvPr>
            <p:ph idx="1"/>
          </p:nvPr>
        </p:nvSpPr>
        <p:spPr/>
        <p:txBody>
          <a:bodyPr>
            <a:normAutofit fontScale="92500" lnSpcReduction="20000"/>
          </a:bodyPr>
          <a:lstStyle/>
          <a:p>
            <a:r>
              <a:rPr lang="en-US" dirty="0"/>
              <a:t>Query optimization is important, especially when dealing with large amounts of data, as it allows users to efficiently utilize database resources and increase task performance (</a:t>
            </a:r>
            <a:r>
              <a:rPr lang="en-US" i="1" dirty="0"/>
              <a:t>Medium</a:t>
            </a:r>
            <a:r>
              <a:rPr lang="en-US" dirty="0"/>
              <a:t>). Query planning is important for optimizing your queries.</a:t>
            </a:r>
          </a:p>
          <a:p>
            <a:r>
              <a:rPr lang="en-US" dirty="0"/>
              <a:t>PostgreSQL uses EXPLAIN and EXPLAIN ANALYZE to output the costs of executing queries.</a:t>
            </a:r>
          </a:p>
          <a:p>
            <a:r>
              <a:rPr lang="en-US" dirty="0"/>
              <a:t>We will look at a query that we previously executed to examine the costs and demonstrate the importance of query optimization (See Section 4).</a:t>
            </a:r>
          </a:p>
        </p:txBody>
      </p:sp>
    </p:spTree>
    <p:extLst>
      <p:ext uri="{BB962C8B-B14F-4D97-AF65-F5344CB8AC3E}">
        <p14:creationId xmlns:p14="http://schemas.microsoft.com/office/powerpoint/2010/main" val="6838322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1AC5D-2315-A938-F582-DAC2E5995BF7}"/>
              </a:ext>
            </a:extLst>
          </p:cNvPr>
          <p:cNvSpPr>
            <a:spLocks noGrp="1"/>
          </p:cNvSpPr>
          <p:nvPr>
            <p:ph type="title"/>
          </p:nvPr>
        </p:nvSpPr>
        <p:spPr/>
        <p:txBody>
          <a:bodyPr>
            <a:normAutofit fontScale="90000"/>
          </a:bodyPr>
          <a:lstStyle/>
          <a:p>
            <a:r>
              <a:rPr lang="en-US" dirty="0"/>
              <a:t>8b. Query Optimization: Query Comparison</a:t>
            </a:r>
          </a:p>
        </p:txBody>
      </p:sp>
      <p:sp>
        <p:nvSpPr>
          <p:cNvPr id="6" name="Content Placeholder 2">
            <a:extLst>
              <a:ext uri="{FF2B5EF4-FFF2-40B4-BE49-F238E27FC236}">
                <a16:creationId xmlns:a16="http://schemas.microsoft.com/office/drawing/2014/main" id="{A2537734-D176-EA56-A2B6-8F1C6067A093}"/>
              </a:ext>
            </a:extLst>
          </p:cNvPr>
          <p:cNvSpPr>
            <a:spLocks noGrp="1"/>
          </p:cNvSpPr>
          <p:nvPr>
            <p:ph idx="1"/>
          </p:nvPr>
        </p:nvSpPr>
        <p:spPr>
          <a:xfrm>
            <a:off x="1115568" y="2478024"/>
            <a:ext cx="10168128" cy="722376"/>
          </a:xfrm>
        </p:spPr>
        <p:txBody>
          <a:bodyPr>
            <a:normAutofit/>
          </a:bodyPr>
          <a:lstStyle/>
          <a:p>
            <a:r>
              <a:rPr lang="en-US" sz="1800" dirty="0"/>
              <a:t>For our query in Section 3C, we used IN to find strings within the prod_name column, but what would happen if we used multiple OR statements instead?</a:t>
            </a:r>
          </a:p>
        </p:txBody>
      </p:sp>
      <p:pic>
        <p:nvPicPr>
          <p:cNvPr id="10" name="Picture 9" descr="Table&#10;&#10;Description automatically generated">
            <a:extLst>
              <a:ext uri="{FF2B5EF4-FFF2-40B4-BE49-F238E27FC236}">
                <a16:creationId xmlns:a16="http://schemas.microsoft.com/office/drawing/2014/main" id="{0713CBC5-0FD4-F473-4890-6CCEE6A62D5F}"/>
              </a:ext>
            </a:extLst>
          </p:cNvPr>
          <p:cNvPicPr>
            <a:picLocks noChangeAspect="1"/>
          </p:cNvPicPr>
          <p:nvPr/>
        </p:nvPicPr>
        <p:blipFill>
          <a:blip r:embed="rId2"/>
          <a:stretch>
            <a:fillRect/>
          </a:stretch>
        </p:blipFill>
        <p:spPr>
          <a:xfrm>
            <a:off x="1383574" y="3267837"/>
            <a:ext cx="2459845" cy="2800349"/>
          </a:xfrm>
          <a:prstGeom prst="rect">
            <a:avLst/>
          </a:prstGeom>
        </p:spPr>
      </p:pic>
      <p:pic>
        <p:nvPicPr>
          <p:cNvPr id="12" name="Picture 11" descr="A screenshot of a computer&#10;&#10;Description automatically generated with low confidence">
            <a:extLst>
              <a:ext uri="{FF2B5EF4-FFF2-40B4-BE49-F238E27FC236}">
                <a16:creationId xmlns:a16="http://schemas.microsoft.com/office/drawing/2014/main" id="{13E0C674-7472-84C3-D54F-E10A06526AA3}"/>
              </a:ext>
            </a:extLst>
          </p:cNvPr>
          <p:cNvPicPr>
            <a:picLocks noChangeAspect="1"/>
          </p:cNvPicPr>
          <p:nvPr/>
        </p:nvPicPr>
        <p:blipFill>
          <a:blip r:embed="rId3"/>
          <a:stretch>
            <a:fillRect/>
          </a:stretch>
        </p:blipFill>
        <p:spPr>
          <a:xfrm>
            <a:off x="3977294" y="3263265"/>
            <a:ext cx="2459845" cy="2800349"/>
          </a:xfrm>
          <a:prstGeom prst="rect">
            <a:avLst/>
          </a:prstGeom>
        </p:spPr>
      </p:pic>
      <p:sp>
        <p:nvSpPr>
          <p:cNvPr id="13" name="Content Placeholder 2">
            <a:extLst>
              <a:ext uri="{FF2B5EF4-FFF2-40B4-BE49-F238E27FC236}">
                <a16:creationId xmlns:a16="http://schemas.microsoft.com/office/drawing/2014/main" id="{93CB8BCB-5D9A-216A-F516-4229F8134667}"/>
              </a:ext>
            </a:extLst>
          </p:cNvPr>
          <p:cNvSpPr txBox="1">
            <a:spLocks/>
          </p:cNvSpPr>
          <p:nvPr/>
        </p:nvSpPr>
        <p:spPr>
          <a:xfrm>
            <a:off x="2344955" y="6147083"/>
            <a:ext cx="537082" cy="324553"/>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t>IN</a:t>
            </a:r>
          </a:p>
        </p:txBody>
      </p:sp>
      <p:sp>
        <p:nvSpPr>
          <p:cNvPr id="14" name="Content Placeholder 2">
            <a:extLst>
              <a:ext uri="{FF2B5EF4-FFF2-40B4-BE49-F238E27FC236}">
                <a16:creationId xmlns:a16="http://schemas.microsoft.com/office/drawing/2014/main" id="{7122216D-1FF7-56B7-2484-A2E7C77545D0}"/>
              </a:ext>
            </a:extLst>
          </p:cNvPr>
          <p:cNvSpPr txBox="1">
            <a:spLocks/>
          </p:cNvSpPr>
          <p:nvPr/>
        </p:nvSpPr>
        <p:spPr>
          <a:xfrm>
            <a:off x="4080926" y="6147083"/>
            <a:ext cx="2356213" cy="72237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400" dirty="0"/>
              <a:t>Multiple OR Statements</a:t>
            </a:r>
          </a:p>
        </p:txBody>
      </p:sp>
      <p:sp>
        <p:nvSpPr>
          <p:cNvPr id="17" name="Content Placeholder 2">
            <a:extLst>
              <a:ext uri="{FF2B5EF4-FFF2-40B4-BE49-F238E27FC236}">
                <a16:creationId xmlns:a16="http://schemas.microsoft.com/office/drawing/2014/main" id="{0A3C07E6-F6E0-3DCD-4EC4-D79B0E00E450}"/>
              </a:ext>
            </a:extLst>
          </p:cNvPr>
          <p:cNvSpPr txBox="1">
            <a:spLocks/>
          </p:cNvSpPr>
          <p:nvPr/>
        </p:nvSpPr>
        <p:spPr>
          <a:xfrm>
            <a:off x="7148946" y="5343507"/>
            <a:ext cx="3801984" cy="96585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t>If we look at the planning times and executions times, we can see it takes less time when we use IN versus multiple OR statements, making it more optimal.</a:t>
            </a:r>
          </a:p>
        </p:txBody>
      </p:sp>
      <p:sp>
        <p:nvSpPr>
          <p:cNvPr id="18" name="Left Arrow 17">
            <a:extLst>
              <a:ext uri="{FF2B5EF4-FFF2-40B4-BE49-F238E27FC236}">
                <a16:creationId xmlns:a16="http://schemas.microsoft.com/office/drawing/2014/main" id="{1BE9565C-F7D6-4D14-1310-10CFAC9A740A}"/>
              </a:ext>
            </a:extLst>
          </p:cNvPr>
          <p:cNvSpPr/>
          <p:nvPr/>
        </p:nvSpPr>
        <p:spPr>
          <a:xfrm>
            <a:off x="6582434" y="5830784"/>
            <a:ext cx="421217" cy="23283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90361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CD2BE-E175-B050-9C0C-E9FF7D973D09}"/>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CD40BBD1-C521-B5C3-DF3C-0D0B7F340EEC}"/>
              </a:ext>
            </a:extLst>
          </p:cNvPr>
          <p:cNvSpPr>
            <a:spLocks noGrp="1"/>
          </p:cNvSpPr>
          <p:nvPr>
            <p:ph idx="1"/>
          </p:nvPr>
        </p:nvSpPr>
        <p:spPr/>
        <p:txBody>
          <a:bodyPr>
            <a:normAutofit fontScale="47500" lnSpcReduction="20000"/>
          </a:bodyPr>
          <a:lstStyle/>
          <a:p>
            <a:pPr algn="l">
              <a:buFont typeface="+mj-lt"/>
              <a:buAutoNum type="arabicPeriod"/>
            </a:pPr>
            <a:r>
              <a:rPr lang="en-US" b="0" i="0" dirty="0">
                <a:solidFill>
                  <a:srgbClr val="2D3B45"/>
                </a:solidFill>
                <a:effectLst/>
                <a:latin typeface="LatoWeb"/>
              </a:rPr>
              <a:t>Introduction to Relational Databases and PostgreSQL</a:t>
            </a:r>
          </a:p>
          <a:p>
            <a:pPr algn="l">
              <a:buFont typeface="+mj-lt"/>
              <a:buAutoNum type="arabicPeriod"/>
            </a:pPr>
            <a:r>
              <a:rPr lang="en-US" b="0" i="0" dirty="0">
                <a:solidFill>
                  <a:srgbClr val="2D3B45"/>
                </a:solidFill>
                <a:effectLst/>
                <a:latin typeface="LatoWeb"/>
              </a:rPr>
              <a:t>OPC Data Overview</a:t>
            </a:r>
          </a:p>
          <a:p>
            <a:pPr algn="l">
              <a:buFont typeface="+mj-lt"/>
              <a:buAutoNum type="arabicPeriod"/>
            </a:pPr>
            <a:r>
              <a:rPr lang="en-US" b="0" i="0" dirty="0">
                <a:solidFill>
                  <a:srgbClr val="2D3B45"/>
                </a:solidFill>
                <a:effectLst/>
                <a:latin typeface="LatoWeb"/>
              </a:rPr>
              <a:t>BASIC SQL Coding Principles</a:t>
            </a:r>
          </a:p>
          <a:p>
            <a:pPr algn="l">
              <a:buFont typeface="+mj-lt"/>
              <a:buAutoNum type="arabicPeriod"/>
            </a:pPr>
            <a:r>
              <a:rPr lang="en-US" b="0" i="0" dirty="0">
                <a:solidFill>
                  <a:srgbClr val="2D3B45"/>
                </a:solidFill>
                <a:effectLst/>
                <a:latin typeface="LatoWeb"/>
              </a:rPr>
              <a:t>Building the Database</a:t>
            </a:r>
          </a:p>
          <a:p>
            <a:pPr algn="l">
              <a:buFont typeface="+mj-lt"/>
              <a:buAutoNum type="arabicPeriod"/>
            </a:pPr>
            <a:r>
              <a:rPr lang="en-US" b="0" i="0" dirty="0">
                <a:solidFill>
                  <a:srgbClr val="2D3B45"/>
                </a:solidFill>
                <a:effectLst/>
                <a:latin typeface="LatoWeb"/>
              </a:rPr>
              <a:t>Working with Data in PostgreSQL</a:t>
            </a:r>
          </a:p>
          <a:p>
            <a:pPr algn="l">
              <a:buFont typeface="+mj-lt"/>
              <a:buAutoNum type="arabicPeriod"/>
            </a:pPr>
            <a:r>
              <a:rPr lang="en-US" b="0" i="0" dirty="0">
                <a:solidFill>
                  <a:srgbClr val="2D3B45"/>
                </a:solidFill>
                <a:effectLst/>
                <a:latin typeface="LatoWeb"/>
              </a:rPr>
              <a:t>Intermediate SQL Functions</a:t>
            </a:r>
          </a:p>
          <a:p>
            <a:pPr algn="l">
              <a:buFont typeface="+mj-lt"/>
              <a:buAutoNum type="arabicPeriod"/>
            </a:pPr>
            <a:r>
              <a:rPr lang="en-US" b="0" i="0" dirty="0">
                <a:solidFill>
                  <a:srgbClr val="2D3B45"/>
                </a:solidFill>
                <a:effectLst/>
                <a:latin typeface="LatoWeb"/>
              </a:rPr>
              <a:t>Advanced SQL Functions</a:t>
            </a:r>
          </a:p>
          <a:p>
            <a:pPr algn="l">
              <a:buFont typeface="+mj-lt"/>
              <a:buAutoNum type="arabicPeriod"/>
            </a:pPr>
            <a:r>
              <a:rPr lang="en-US" b="0" i="0" dirty="0">
                <a:solidFill>
                  <a:srgbClr val="2D3B45"/>
                </a:solidFill>
                <a:effectLst/>
                <a:latin typeface="LatoWeb"/>
              </a:rPr>
              <a:t>Query Optimization</a:t>
            </a:r>
          </a:p>
          <a:p>
            <a:pPr algn="l">
              <a:buFont typeface="+mj-lt"/>
              <a:buAutoNum type="arabicPeriod"/>
            </a:pPr>
            <a:r>
              <a:rPr lang="en-US" b="0" i="0" dirty="0">
                <a:solidFill>
                  <a:srgbClr val="2D3B45"/>
                </a:solidFill>
                <a:effectLst/>
                <a:latin typeface="LatoWeb"/>
              </a:rPr>
              <a:t>Key Findings</a:t>
            </a:r>
          </a:p>
          <a:p>
            <a:pPr algn="l">
              <a:buFont typeface="+mj-lt"/>
              <a:buAutoNum type="arabicPeriod"/>
            </a:pPr>
            <a:r>
              <a:rPr lang="en-US" b="0" i="0" dirty="0">
                <a:solidFill>
                  <a:srgbClr val="2D3B45"/>
                </a:solidFill>
                <a:effectLst/>
                <a:latin typeface="LatoWeb"/>
              </a:rPr>
              <a:t>Lessons Learned</a:t>
            </a:r>
          </a:p>
          <a:p>
            <a:pPr algn="l">
              <a:buFont typeface="+mj-lt"/>
              <a:buAutoNum type="arabicPeriod"/>
            </a:pPr>
            <a:r>
              <a:rPr lang="en-US" b="0" i="0" dirty="0">
                <a:solidFill>
                  <a:srgbClr val="2D3B45"/>
                </a:solidFill>
                <a:effectLst/>
                <a:latin typeface="LatoWeb"/>
              </a:rPr>
              <a:t>Recommendations</a:t>
            </a:r>
          </a:p>
          <a:p>
            <a:pPr algn="l">
              <a:buFont typeface="+mj-lt"/>
              <a:buAutoNum type="arabicPeriod"/>
            </a:pPr>
            <a:r>
              <a:rPr lang="en-US" b="0" i="0" dirty="0">
                <a:solidFill>
                  <a:srgbClr val="2D3B45"/>
                </a:solidFill>
                <a:effectLst/>
                <a:latin typeface="LatoWeb"/>
              </a:rPr>
              <a:t>Sources</a:t>
            </a:r>
          </a:p>
        </p:txBody>
      </p:sp>
    </p:spTree>
    <p:extLst>
      <p:ext uri="{BB962C8B-B14F-4D97-AF65-F5344CB8AC3E}">
        <p14:creationId xmlns:p14="http://schemas.microsoft.com/office/powerpoint/2010/main" val="31900951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1AC5D-2315-A938-F582-DAC2E5995BF7}"/>
              </a:ext>
            </a:extLst>
          </p:cNvPr>
          <p:cNvSpPr>
            <a:spLocks noGrp="1"/>
          </p:cNvSpPr>
          <p:nvPr>
            <p:ph type="title"/>
          </p:nvPr>
        </p:nvSpPr>
        <p:spPr/>
        <p:txBody>
          <a:bodyPr>
            <a:normAutofit/>
          </a:bodyPr>
          <a:lstStyle/>
          <a:p>
            <a:r>
              <a:rPr lang="en-US" dirty="0"/>
              <a:t>9. Key Findings</a:t>
            </a:r>
          </a:p>
        </p:txBody>
      </p:sp>
      <p:sp>
        <p:nvSpPr>
          <p:cNvPr id="3" name="Content Placeholder 2">
            <a:extLst>
              <a:ext uri="{FF2B5EF4-FFF2-40B4-BE49-F238E27FC236}">
                <a16:creationId xmlns:a16="http://schemas.microsoft.com/office/drawing/2014/main" id="{7319734E-3D9A-91E3-1322-CC39CE5E5705}"/>
              </a:ext>
            </a:extLst>
          </p:cNvPr>
          <p:cNvSpPr>
            <a:spLocks noGrp="1"/>
          </p:cNvSpPr>
          <p:nvPr>
            <p:ph idx="1"/>
          </p:nvPr>
        </p:nvSpPr>
        <p:spPr/>
        <p:txBody>
          <a:bodyPr>
            <a:normAutofit fontScale="62500" lnSpcReduction="20000"/>
          </a:bodyPr>
          <a:lstStyle/>
          <a:p>
            <a:r>
              <a:rPr lang="en-US" dirty="0"/>
              <a:t>Does OPC have adequate sales to support continued growth in the mountain bike segment?</a:t>
            </a:r>
          </a:p>
          <a:p>
            <a:pPr lvl="1"/>
            <a:r>
              <a:rPr lang="en-US" dirty="0"/>
              <a:t>The findings show that the growth in sales is too volatile to determine if there are adequate sales to support continued growth. In the most recent year (2019), there was -13.16% decrease in sales. There may be recovery in the future, but we would need more data over time.</a:t>
            </a:r>
          </a:p>
          <a:p>
            <a:r>
              <a:rPr lang="en-US" dirty="0"/>
              <a:t>Will the acquisition of Ord Cycles require OPC to increase its number of warehouses to meet demand?</a:t>
            </a:r>
          </a:p>
          <a:p>
            <a:pPr lvl="1"/>
            <a:r>
              <a:rPr lang="en-US" dirty="0"/>
              <a:t>Less than one-third of the orders for each warehouse has slow delivery times. This could be improved with an additional warehouse to offload the stress on the current warehouses. More research would need to be conducted to determine, which area would be best to add a new warehouse.</a:t>
            </a:r>
          </a:p>
          <a:p>
            <a:r>
              <a:rPr lang="en-US" dirty="0"/>
              <a:t>Should Ord Cycles be acquired, what configurations of mountain bikes should OPC require Ord Cycles to build based on available data?</a:t>
            </a:r>
          </a:p>
          <a:p>
            <a:pPr lvl="1"/>
            <a:r>
              <a:rPr lang="en-US" dirty="0"/>
              <a:t>Because there is not enough data in the recent years to determine the most current popular bikes, we would need to look at the overall data (2000-2019). From the overall data, OPC should require Ord Cycles to build more Occam, Altitude, Clash, Sight, </a:t>
            </a:r>
            <a:r>
              <a:rPr lang="en-US" dirty="0" err="1"/>
              <a:t>Megatrail</a:t>
            </a:r>
            <a:r>
              <a:rPr lang="en-US" dirty="0"/>
              <a:t>, Meta Am, </a:t>
            </a:r>
            <a:r>
              <a:rPr lang="en-US" dirty="0" err="1"/>
              <a:t>Hei</a:t>
            </a:r>
            <a:r>
              <a:rPr lang="en-US" dirty="0"/>
              <a:t> </a:t>
            </a:r>
            <a:r>
              <a:rPr lang="en-US" dirty="0" err="1"/>
              <a:t>Hei</a:t>
            </a:r>
            <a:r>
              <a:rPr lang="en-US" dirty="0"/>
              <a:t>, Mojo, Instinct, and Reactor bikes.</a:t>
            </a:r>
          </a:p>
        </p:txBody>
      </p:sp>
    </p:spTree>
    <p:extLst>
      <p:ext uri="{BB962C8B-B14F-4D97-AF65-F5344CB8AC3E}">
        <p14:creationId xmlns:p14="http://schemas.microsoft.com/office/powerpoint/2010/main" val="3123272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1AC5D-2315-A938-F582-DAC2E5995BF7}"/>
              </a:ext>
            </a:extLst>
          </p:cNvPr>
          <p:cNvSpPr>
            <a:spLocks noGrp="1"/>
          </p:cNvSpPr>
          <p:nvPr>
            <p:ph type="title"/>
          </p:nvPr>
        </p:nvSpPr>
        <p:spPr/>
        <p:txBody>
          <a:bodyPr>
            <a:normAutofit/>
          </a:bodyPr>
          <a:lstStyle/>
          <a:p>
            <a:r>
              <a:rPr lang="en-US" dirty="0"/>
              <a:t>10. Lessons Learned</a:t>
            </a:r>
          </a:p>
        </p:txBody>
      </p:sp>
      <p:sp>
        <p:nvSpPr>
          <p:cNvPr id="3" name="Content Placeholder 2">
            <a:extLst>
              <a:ext uri="{FF2B5EF4-FFF2-40B4-BE49-F238E27FC236}">
                <a16:creationId xmlns:a16="http://schemas.microsoft.com/office/drawing/2014/main" id="{7319734E-3D9A-91E3-1322-CC39CE5E5705}"/>
              </a:ext>
            </a:extLst>
          </p:cNvPr>
          <p:cNvSpPr>
            <a:spLocks noGrp="1"/>
          </p:cNvSpPr>
          <p:nvPr>
            <p:ph idx="1"/>
          </p:nvPr>
        </p:nvSpPr>
        <p:spPr/>
        <p:txBody>
          <a:bodyPr/>
          <a:lstStyle/>
          <a:p>
            <a:r>
              <a:rPr lang="en-US" dirty="0"/>
              <a:t>Throughout the course, we have learned to use PostgreSQL to…</a:t>
            </a:r>
          </a:p>
          <a:p>
            <a:pPr lvl="1"/>
            <a:r>
              <a:rPr lang="en-US" dirty="0"/>
              <a:t>Create and manage a database.</a:t>
            </a:r>
          </a:p>
          <a:p>
            <a:pPr lvl="1"/>
            <a:r>
              <a:rPr lang="en-US" dirty="0"/>
              <a:t>Execute advanced SQL functions.</a:t>
            </a:r>
          </a:p>
          <a:p>
            <a:pPr lvl="1"/>
            <a:r>
              <a:rPr lang="en-US" dirty="0"/>
              <a:t>Perform analyses on large sets of data to make informed decisions.</a:t>
            </a:r>
          </a:p>
          <a:p>
            <a:pPr lvl="1"/>
            <a:r>
              <a:rPr lang="en-US" dirty="0"/>
              <a:t>Optimize queries to create a functional and readable workspace.</a:t>
            </a:r>
          </a:p>
        </p:txBody>
      </p:sp>
    </p:spTree>
    <p:extLst>
      <p:ext uri="{BB962C8B-B14F-4D97-AF65-F5344CB8AC3E}">
        <p14:creationId xmlns:p14="http://schemas.microsoft.com/office/powerpoint/2010/main" val="39494228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1AC5D-2315-A938-F582-DAC2E5995BF7}"/>
              </a:ext>
            </a:extLst>
          </p:cNvPr>
          <p:cNvSpPr>
            <a:spLocks noGrp="1"/>
          </p:cNvSpPr>
          <p:nvPr>
            <p:ph type="title"/>
          </p:nvPr>
        </p:nvSpPr>
        <p:spPr/>
        <p:txBody>
          <a:bodyPr>
            <a:normAutofit/>
          </a:bodyPr>
          <a:lstStyle/>
          <a:p>
            <a:r>
              <a:rPr lang="en-US" dirty="0"/>
              <a:t>11. Recommendations</a:t>
            </a:r>
          </a:p>
        </p:txBody>
      </p:sp>
      <p:sp>
        <p:nvSpPr>
          <p:cNvPr id="3" name="Content Placeholder 2">
            <a:extLst>
              <a:ext uri="{FF2B5EF4-FFF2-40B4-BE49-F238E27FC236}">
                <a16:creationId xmlns:a16="http://schemas.microsoft.com/office/drawing/2014/main" id="{7319734E-3D9A-91E3-1322-CC39CE5E5705}"/>
              </a:ext>
            </a:extLst>
          </p:cNvPr>
          <p:cNvSpPr>
            <a:spLocks noGrp="1"/>
          </p:cNvSpPr>
          <p:nvPr>
            <p:ph idx="1"/>
          </p:nvPr>
        </p:nvSpPr>
        <p:spPr/>
        <p:txBody>
          <a:bodyPr>
            <a:normAutofit fontScale="92500"/>
          </a:bodyPr>
          <a:lstStyle/>
          <a:p>
            <a:r>
              <a:rPr lang="en-US" dirty="0"/>
              <a:t>We do not suggest acquiring Ord Cycles right now based on their current sales growth. If future data shows improvement, then we may reconsider. </a:t>
            </a:r>
          </a:p>
          <a:p>
            <a:r>
              <a:rPr lang="en-US" dirty="0"/>
              <a:t>We need more sales data from recent years (post 2019) to determine which bikes are currently in demand with customers.</a:t>
            </a:r>
          </a:p>
          <a:p>
            <a:r>
              <a:rPr lang="en-US" dirty="0"/>
              <a:t>An additional warehouse may be required if Ord Cycles plans to improve warehouse delivery times.</a:t>
            </a:r>
          </a:p>
        </p:txBody>
      </p:sp>
    </p:spTree>
    <p:extLst>
      <p:ext uri="{BB962C8B-B14F-4D97-AF65-F5344CB8AC3E}">
        <p14:creationId xmlns:p14="http://schemas.microsoft.com/office/powerpoint/2010/main" val="37306006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1AC5D-2315-A938-F582-DAC2E5995BF7}"/>
              </a:ext>
            </a:extLst>
          </p:cNvPr>
          <p:cNvSpPr>
            <a:spLocks noGrp="1"/>
          </p:cNvSpPr>
          <p:nvPr>
            <p:ph type="title"/>
          </p:nvPr>
        </p:nvSpPr>
        <p:spPr/>
        <p:txBody>
          <a:bodyPr>
            <a:normAutofit/>
          </a:bodyPr>
          <a:lstStyle/>
          <a:p>
            <a:r>
              <a:rPr lang="en-US" dirty="0"/>
              <a:t>12. Sources</a:t>
            </a:r>
          </a:p>
        </p:txBody>
      </p:sp>
      <p:sp>
        <p:nvSpPr>
          <p:cNvPr id="3" name="Content Placeholder 2">
            <a:extLst>
              <a:ext uri="{FF2B5EF4-FFF2-40B4-BE49-F238E27FC236}">
                <a16:creationId xmlns:a16="http://schemas.microsoft.com/office/drawing/2014/main" id="{7319734E-3D9A-91E3-1322-CC39CE5E5705}"/>
              </a:ext>
            </a:extLst>
          </p:cNvPr>
          <p:cNvSpPr>
            <a:spLocks noGrp="1"/>
          </p:cNvSpPr>
          <p:nvPr>
            <p:ph idx="1"/>
          </p:nvPr>
        </p:nvSpPr>
        <p:spPr/>
        <p:txBody>
          <a:bodyPr/>
          <a:lstStyle/>
          <a:p>
            <a:r>
              <a:rPr lang="en-US" dirty="0">
                <a:hlinkClick r:id="rId2"/>
              </a:rPr>
              <a:t>https://www.oracle.com/database/what-is-database/</a:t>
            </a:r>
            <a:endParaRPr lang="en-US" dirty="0"/>
          </a:p>
          <a:p>
            <a:r>
              <a:rPr lang="en-US" dirty="0">
                <a:hlinkClick r:id="rId3"/>
              </a:rPr>
              <a:t>https://medium.com/swlh/how-to-optimize-your-sql-query-2a5f0f422887</a:t>
            </a:r>
            <a:endParaRPr lang="en-US" dirty="0"/>
          </a:p>
          <a:p>
            <a:endParaRPr lang="en-US" dirty="0"/>
          </a:p>
        </p:txBody>
      </p:sp>
    </p:spTree>
    <p:extLst>
      <p:ext uri="{BB962C8B-B14F-4D97-AF65-F5344CB8AC3E}">
        <p14:creationId xmlns:p14="http://schemas.microsoft.com/office/powerpoint/2010/main" val="3854514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1AC5D-2315-A938-F582-DAC2E5995BF7}"/>
              </a:ext>
            </a:extLst>
          </p:cNvPr>
          <p:cNvSpPr>
            <a:spLocks noGrp="1"/>
          </p:cNvSpPr>
          <p:nvPr>
            <p:ph type="title"/>
          </p:nvPr>
        </p:nvSpPr>
        <p:spPr/>
        <p:txBody>
          <a:bodyPr>
            <a:normAutofit fontScale="90000"/>
          </a:bodyPr>
          <a:lstStyle/>
          <a:p>
            <a:r>
              <a:rPr lang="en-US" dirty="0"/>
              <a:t>1. Introduction to Relational Databases and PostgreSQL</a:t>
            </a:r>
          </a:p>
        </p:txBody>
      </p:sp>
      <p:sp>
        <p:nvSpPr>
          <p:cNvPr id="3" name="Content Placeholder 2">
            <a:extLst>
              <a:ext uri="{FF2B5EF4-FFF2-40B4-BE49-F238E27FC236}">
                <a16:creationId xmlns:a16="http://schemas.microsoft.com/office/drawing/2014/main" id="{7319734E-3D9A-91E3-1322-CC39CE5E5705}"/>
              </a:ext>
            </a:extLst>
          </p:cNvPr>
          <p:cNvSpPr>
            <a:spLocks noGrp="1"/>
          </p:cNvSpPr>
          <p:nvPr>
            <p:ph idx="1"/>
          </p:nvPr>
        </p:nvSpPr>
        <p:spPr/>
        <p:txBody>
          <a:bodyPr>
            <a:normAutofit fontScale="85000" lnSpcReduction="10000"/>
          </a:bodyPr>
          <a:lstStyle/>
          <a:p>
            <a:pPr algn="l">
              <a:buFont typeface="Arial" panose="020B0604020202020204" pitchFamily="34" charset="0"/>
              <a:buChar char="•"/>
            </a:pPr>
            <a:r>
              <a:rPr lang="en-US" dirty="0"/>
              <a:t>“</a:t>
            </a:r>
            <a:r>
              <a:rPr lang="en-US" u="sng" dirty="0">
                <a:solidFill>
                  <a:schemeClr val="accent1"/>
                </a:solidFill>
              </a:rPr>
              <a:t>Relational databases</a:t>
            </a:r>
            <a:r>
              <a:rPr lang="en-US" dirty="0">
                <a:solidFill>
                  <a:schemeClr val="accent1"/>
                </a:solidFill>
              </a:rPr>
              <a:t> </a:t>
            </a:r>
            <a:r>
              <a:rPr lang="en-US" dirty="0"/>
              <a:t>became dominant in the 1980s. Items in a relational database are organized as a set of tables with columns and rows. Relational database technology provides the most efficient and flexible way to access structured information.” (</a:t>
            </a:r>
            <a:r>
              <a:rPr lang="en-US" i="1" dirty="0"/>
              <a:t>Oracle</a:t>
            </a:r>
            <a:r>
              <a:rPr lang="en-US" dirty="0"/>
              <a:t>)</a:t>
            </a:r>
          </a:p>
          <a:p>
            <a:r>
              <a:rPr lang="en-US" dirty="0"/>
              <a:t>PostgreSQL is an object-relational database management system that expands upon the SQL language to provide additional features. </a:t>
            </a:r>
          </a:p>
          <a:p>
            <a:r>
              <a:rPr lang="en-US" dirty="0"/>
              <a:t>Our primary goal is to use PostgreSQL to build and manage the OPC database; and to perform analyses to determine if it is beneficial to bring on Ord Cycles.</a:t>
            </a:r>
          </a:p>
        </p:txBody>
      </p:sp>
    </p:spTree>
    <p:extLst>
      <p:ext uri="{BB962C8B-B14F-4D97-AF65-F5344CB8AC3E}">
        <p14:creationId xmlns:p14="http://schemas.microsoft.com/office/powerpoint/2010/main" val="2836369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1AC5D-2315-A938-F582-DAC2E5995BF7}"/>
              </a:ext>
            </a:extLst>
          </p:cNvPr>
          <p:cNvSpPr>
            <a:spLocks noGrp="1"/>
          </p:cNvSpPr>
          <p:nvPr>
            <p:ph type="title"/>
          </p:nvPr>
        </p:nvSpPr>
        <p:spPr/>
        <p:txBody>
          <a:bodyPr>
            <a:normAutofit/>
          </a:bodyPr>
          <a:lstStyle/>
          <a:p>
            <a:r>
              <a:rPr lang="en-US" dirty="0"/>
              <a:t>2. OPC Data Overview</a:t>
            </a:r>
          </a:p>
        </p:txBody>
      </p:sp>
      <p:sp>
        <p:nvSpPr>
          <p:cNvPr id="3" name="Content Placeholder 2">
            <a:extLst>
              <a:ext uri="{FF2B5EF4-FFF2-40B4-BE49-F238E27FC236}">
                <a16:creationId xmlns:a16="http://schemas.microsoft.com/office/drawing/2014/main" id="{7319734E-3D9A-91E3-1322-CC39CE5E5705}"/>
              </a:ext>
            </a:extLst>
          </p:cNvPr>
          <p:cNvSpPr>
            <a:spLocks noGrp="1"/>
          </p:cNvSpPr>
          <p:nvPr>
            <p:ph idx="1"/>
          </p:nvPr>
        </p:nvSpPr>
        <p:spPr/>
        <p:txBody>
          <a:bodyPr/>
          <a:lstStyle/>
          <a:p>
            <a:r>
              <a:rPr lang="en-US" dirty="0"/>
              <a:t>The data consists of approximately 2,600 sales transactions from the years 2000 – 2020. The data does not represent all sales, but it is enough to perform analyses.</a:t>
            </a:r>
          </a:p>
          <a:p>
            <a:r>
              <a:rPr lang="en-US" dirty="0"/>
              <a:t>We were provided 14 tables (totaling 47 columns of data) containing information about clients, orders, warehouses, bike components, suppliers, etc.</a:t>
            </a:r>
          </a:p>
        </p:txBody>
      </p:sp>
    </p:spTree>
    <p:extLst>
      <p:ext uri="{BB962C8B-B14F-4D97-AF65-F5344CB8AC3E}">
        <p14:creationId xmlns:p14="http://schemas.microsoft.com/office/powerpoint/2010/main" val="2597148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1AC5D-2315-A938-F582-DAC2E5995BF7}"/>
              </a:ext>
            </a:extLst>
          </p:cNvPr>
          <p:cNvSpPr>
            <a:spLocks noGrp="1"/>
          </p:cNvSpPr>
          <p:nvPr>
            <p:ph type="title"/>
          </p:nvPr>
        </p:nvSpPr>
        <p:spPr/>
        <p:txBody>
          <a:bodyPr>
            <a:normAutofit/>
          </a:bodyPr>
          <a:lstStyle/>
          <a:p>
            <a:r>
              <a:rPr lang="en-US" dirty="0"/>
              <a:t>3. Basic SQL Coding Principles</a:t>
            </a:r>
          </a:p>
        </p:txBody>
      </p:sp>
      <p:sp>
        <p:nvSpPr>
          <p:cNvPr id="3" name="Content Placeholder 2">
            <a:extLst>
              <a:ext uri="{FF2B5EF4-FFF2-40B4-BE49-F238E27FC236}">
                <a16:creationId xmlns:a16="http://schemas.microsoft.com/office/drawing/2014/main" id="{7319734E-3D9A-91E3-1322-CC39CE5E5705}"/>
              </a:ext>
            </a:extLst>
          </p:cNvPr>
          <p:cNvSpPr>
            <a:spLocks noGrp="1"/>
          </p:cNvSpPr>
          <p:nvPr>
            <p:ph idx="1"/>
          </p:nvPr>
        </p:nvSpPr>
        <p:spPr/>
        <p:txBody>
          <a:bodyPr>
            <a:normAutofit/>
          </a:bodyPr>
          <a:lstStyle/>
          <a:p>
            <a:r>
              <a:rPr lang="en-US" dirty="0"/>
              <a:t>The ANSI/ISO SQL standard does not define how to properly write SQL programming code; however, there have been many style guides provided to demonstrate good, written SQL programming. </a:t>
            </a:r>
          </a:p>
          <a:p>
            <a:r>
              <a:rPr lang="en-US" dirty="0"/>
              <a:t>The code observed in this presentation and markdown file will follow the standards suggested by Professor Brandon Bean and Joe Celko’s SQL Programming Style Guide (2005).</a:t>
            </a:r>
          </a:p>
          <a:p>
            <a:endParaRPr lang="en-US" dirty="0"/>
          </a:p>
          <a:p>
            <a:endParaRPr lang="en-US" dirty="0"/>
          </a:p>
        </p:txBody>
      </p:sp>
    </p:spTree>
    <p:extLst>
      <p:ext uri="{BB962C8B-B14F-4D97-AF65-F5344CB8AC3E}">
        <p14:creationId xmlns:p14="http://schemas.microsoft.com/office/powerpoint/2010/main" val="1617802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1AC5D-2315-A938-F582-DAC2E5995BF7}"/>
              </a:ext>
            </a:extLst>
          </p:cNvPr>
          <p:cNvSpPr>
            <a:spLocks noGrp="1"/>
          </p:cNvSpPr>
          <p:nvPr>
            <p:ph type="title"/>
          </p:nvPr>
        </p:nvSpPr>
        <p:spPr/>
        <p:txBody>
          <a:bodyPr>
            <a:normAutofit fontScale="90000"/>
          </a:bodyPr>
          <a:lstStyle/>
          <a:p>
            <a:r>
              <a:rPr lang="en-US" dirty="0"/>
              <a:t>4a. Building the Database: Database Normalization</a:t>
            </a:r>
          </a:p>
        </p:txBody>
      </p:sp>
      <p:sp>
        <p:nvSpPr>
          <p:cNvPr id="3" name="Content Placeholder 2">
            <a:extLst>
              <a:ext uri="{FF2B5EF4-FFF2-40B4-BE49-F238E27FC236}">
                <a16:creationId xmlns:a16="http://schemas.microsoft.com/office/drawing/2014/main" id="{7319734E-3D9A-91E3-1322-CC39CE5E5705}"/>
              </a:ext>
            </a:extLst>
          </p:cNvPr>
          <p:cNvSpPr>
            <a:spLocks noGrp="1"/>
          </p:cNvSpPr>
          <p:nvPr>
            <p:ph idx="1"/>
          </p:nvPr>
        </p:nvSpPr>
        <p:spPr/>
        <p:txBody>
          <a:bodyPr>
            <a:normAutofit fontScale="92500" lnSpcReduction="20000"/>
          </a:bodyPr>
          <a:lstStyle/>
          <a:p>
            <a:r>
              <a:rPr lang="en-US" dirty="0"/>
              <a:t>Database normalization is the process of organizing tables into unary structures. It is important because it…</a:t>
            </a:r>
          </a:p>
          <a:p>
            <a:pPr lvl="1"/>
            <a:r>
              <a:rPr lang="en-US" dirty="0"/>
              <a:t>Optimizes searching over the database and tables.</a:t>
            </a:r>
          </a:p>
          <a:p>
            <a:pPr lvl="1"/>
            <a:r>
              <a:rPr lang="en-US" dirty="0"/>
              <a:t>Reduces the possibility of data duplication and modification anomalies.</a:t>
            </a:r>
          </a:p>
          <a:p>
            <a:r>
              <a:rPr lang="en-US" dirty="0"/>
              <a:t>There are three common forms of database normalization: 1</a:t>
            </a:r>
            <a:r>
              <a:rPr lang="en-US" baseline="30000" dirty="0"/>
              <a:t>st</a:t>
            </a:r>
            <a:r>
              <a:rPr lang="en-US" dirty="0"/>
              <a:t>, 2</a:t>
            </a:r>
            <a:r>
              <a:rPr lang="en-US" baseline="30000" dirty="0"/>
              <a:t>nd</a:t>
            </a:r>
            <a:r>
              <a:rPr lang="en-US" dirty="0"/>
              <a:t>, and 3</a:t>
            </a:r>
            <a:r>
              <a:rPr lang="en-US" baseline="30000" dirty="0"/>
              <a:t>rd</a:t>
            </a:r>
            <a:r>
              <a:rPr lang="en-US" dirty="0"/>
              <a:t> normal form.  </a:t>
            </a:r>
          </a:p>
          <a:p>
            <a:r>
              <a:rPr lang="en-US" dirty="0"/>
              <a:t>We were provided 14 tables that were at the very least in 1</a:t>
            </a:r>
            <a:r>
              <a:rPr lang="en-US" baseline="30000" dirty="0"/>
              <a:t>st</a:t>
            </a:r>
            <a:r>
              <a:rPr lang="en-US" dirty="0"/>
              <a:t> normal form, which means that the data was stored in a relational table with no repeating groups of columns. </a:t>
            </a:r>
          </a:p>
        </p:txBody>
      </p:sp>
    </p:spTree>
    <p:extLst>
      <p:ext uri="{BB962C8B-B14F-4D97-AF65-F5344CB8AC3E}">
        <p14:creationId xmlns:p14="http://schemas.microsoft.com/office/powerpoint/2010/main" val="1461984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1AC5D-2315-A938-F582-DAC2E5995BF7}"/>
              </a:ext>
            </a:extLst>
          </p:cNvPr>
          <p:cNvSpPr>
            <a:spLocks noGrp="1"/>
          </p:cNvSpPr>
          <p:nvPr>
            <p:ph type="title"/>
          </p:nvPr>
        </p:nvSpPr>
        <p:spPr/>
        <p:txBody>
          <a:bodyPr>
            <a:normAutofit fontScale="90000"/>
          </a:bodyPr>
          <a:lstStyle/>
          <a:p>
            <a:r>
              <a:rPr lang="en-US" dirty="0"/>
              <a:t>4b. Building the Database: Data Definition Language (DDL)</a:t>
            </a:r>
          </a:p>
        </p:txBody>
      </p:sp>
      <p:sp>
        <p:nvSpPr>
          <p:cNvPr id="3" name="Content Placeholder 2">
            <a:extLst>
              <a:ext uri="{FF2B5EF4-FFF2-40B4-BE49-F238E27FC236}">
                <a16:creationId xmlns:a16="http://schemas.microsoft.com/office/drawing/2014/main" id="{7319734E-3D9A-91E3-1322-CC39CE5E5705}"/>
              </a:ext>
            </a:extLst>
          </p:cNvPr>
          <p:cNvSpPr>
            <a:spLocks noGrp="1"/>
          </p:cNvSpPr>
          <p:nvPr>
            <p:ph idx="1"/>
          </p:nvPr>
        </p:nvSpPr>
        <p:spPr/>
        <p:txBody>
          <a:bodyPr>
            <a:normAutofit fontScale="92500" lnSpcReduction="10000"/>
          </a:bodyPr>
          <a:lstStyle/>
          <a:p>
            <a:r>
              <a:rPr lang="en-US" dirty="0"/>
              <a:t>DDL keywords (e.g., CREATE, ALTER, DROP) allows us to create, manage, and analyze objects in a database. </a:t>
            </a:r>
          </a:p>
          <a:p>
            <a:r>
              <a:rPr lang="en-US" dirty="0"/>
              <a:t>To create the OPC database, we first created a new schema, ‘dsci_504’. </a:t>
            </a:r>
          </a:p>
          <a:p>
            <a:r>
              <a:rPr lang="en-US" dirty="0"/>
              <a:t>Within that schema, we created 14 new tables: builds, components, customers, customerwarehouseorders, customerwarehousereturns, orders, ordertaxes, productbuilds, products, racs, states, suppliers, taxes, warehouses.</a:t>
            </a:r>
          </a:p>
        </p:txBody>
      </p:sp>
    </p:spTree>
    <p:extLst>
      <p:ext uri="{BB962C8B-B14F-4D97-AF65-F5344CB8AC3E}">
        <p14:creationId xmlns:p14="http://schemas.microsoft.com/office/powerpoint/2010/main" val="675854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1AC5D-2315-A938-F582-DAC2E5995BF7}"/>
              </a:ext>
            </a:extLst>
          </p:cNvPr>
          <p:cNvSpPr>
            <a:spLocks noGrp="1"/>
          </p:cNvSpPr>
          <p:nvPr>
            <p:ph type="title"/>
          </p:nvPr>
        </p:nvSpPr>
        <p:spPr/>
        <p:txBody>
          <a:bodyPr>
            <a:normAutofit fontScale="90000"/>
          </a:bodyPr>
          <a:lstStyle/>
          <a:p>
            <a:r>
              <a:rPr lang="en-US" dirty="0"/>
              <a:t>4c. Building the Database: Importing Data Into PostgreSQL</a:t>
            </a:r>
          </a:p>
        </p:txBody>
      </p:sp>
      <p:sp>
        <p:nvSpPr>
          <p:cNvPr id="3" name="Content Placeholder 2">
            <a:extLst>
              <a:ext uri="{FF2B5EF4-FFF2-40B4-BE49-F238E27FC236}">
                <a16:creationId xmlns:a16="http://schemas.microsoft.com/office/drawing/2014/main" id="{7319734E-3D9A-91E3-1322-CC39CE5E5705}"/>
              </a:ext>
            </a:extLst>
          </p:cNvPr>
          <p:cNvSpPr>
            <a:spLocks noGrp="1"/>
          </p:cNvSpPr>
          <p:nvPr>
            <p:ph idx="1"/>
          </p:nvPr>
        </p:nvSpPr>
        <p:spPr/>
        <p:txBody>
          <a:bodyPr>
            <a:normAutofit/>
          </a:bodyPr>
          <a:lstStyle/>
          <a:p>
            <a:r>
              <a:rPr lang="en-US" dirty="0"/>
              <a:t>PostgreSQL allows users to import and export flat files using the COPY command. </a:t>
            </a:r>
          </a:p>
          <a:p>
            <a:r>
              <a:rPr lang="en-US" dirty="0"/>
              <a:t>Using the CSV files provided by OPC, we imported the data into the tables we previously created.</a:t>
            </a:r>
          </a:p>
          <a:p>
            <a:r>
              <a:rPr lang="en-US" dirty="0"/>
              <a:t>Then, we assigned the tables primary and foreign keys to elevate the database to 2</a:t>
            </a:r>
            <a:r>
              <a:rPr lang="en-US" baseline="30000" dirty="0"/>
              <a:t>nd</a:t>
            </a:r>
            <a:r>
              <a:rPr lang="en-US" dirty="0"/>
              <a:t> normal form.</a:t>
            </a:r>
          </a:p>
        </p:txBody>
      </p:sp>
    </p:spTree>
    <p:extLst>
      <p:ext uri="{BB962C8B-B14F-4D97-AF65-F5344CB8AC3E}">
        <p14:creationId xmlns:p14="http://schemas.microsoft.com/office/powerpoint/2010/main" val="19713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1AC5D-2315-A938-F582-DAC2E5995BF7}"/>
              </a:ext>
            </a:extLst>
          </p:cNvPr>
          <p:cNvSpPr>
            <a:spLocks noGrp="1"/>
          </p:cNvSpPr>
          <p:nvPr>
            <p:ph type="title"/>
          </p:nvPr>
        </p:nvSpPr>
        <p:spPr/>
        <p:txBody>
          <a:bodyPr>
            <a:normAutofit fontScale="90000"/>
          </a:bodyPr>
          <a:lstStyle/>
          <a:p>
            <a:r>
              <a:rPr lang="en-US" dirty="0"/>
              <a:t>5a. Working with Data in PostgreSQL: Using Queries to Answer Research Questions</a:t>
            </a:r>
          </a:p>
        </p:txBody>
      </p:sp>
      <p:sp>
        <p:nvSpPr>
          <p:cNvPr id="3" name="Content Placeholder 2">
            <a:extLst>
              <a:ext uri="{FF2B5EF4-FFF2-40B4-BE49-F238E27FC236}">
                <a16:creationId xmlns:a16="http://schemas.microsoft.com/office/drawing/2014/main" id="{7319734E-3D9A-91E3-1322-CC39CE5E5705}"/>
              </a:ext>
            </a:extLst>
          </p:cNvPr>
          <p:cNvSpPr>
            <a:spLocks noGrp="1"/>
          </p:cNvSpPr>
          <p:nvPr>
            <p:ph idx="1"/>
          </p:nvPr>
        </p:nvSpPr>
        <p:spPr/>
        <p:txBody>
          <a:bodyPr>
            <a:normAutofit fontScale="70000" lnSpcReduction="20000"/>
          </a:bodyPr>
          <a:lstStyle/>
          <a:p>
            <a:r>
              <a:rPr lang="en-US" dirty="0"/>
              <a:t>To re-iterate, we wanted to use PostgreSQL to…</a:t>
            </a:r>
          </a:p>
          <a:p>
            <a:pPr lvl="1"/>
            <a:r>
              <a:rPr lang="en-US" dirty="0"/>
              <a:t> Build the OPC database </a:t>
            </a:r>
            <a:r>
              <a:rPr lang="en-US" b="1" i="0" dirty="0">
                <a:solidFill>
                  <a:srgbClr val="202124"/>
                </a:solidFill>
                <a:effectLst/>
                <a:latin typeface="Roboto" panose="020F0502020204030204" pitchFamily="34" charset="0"/>
              </a:rPr>
              <a:t>✓</a:t>
            </a:r>
            <a:endParaRPr lang="en-US" dirty="0"/>
          </a:p>
          <a:p>
            <a:pPr lvl="1"/>
            <a:r>
              <a:rPr lang="en-US" dirty="0"/>
              <a:t>Perform analyses to determine if it is beneficial to bring on Ord Cycles</a:t>
            </a:r>
          </a:p>
          <a:p>
            <a:r>
              <a:rPr lang="en-US" dirty="0"/>
              <a:t>Now that we have a database, we want to work with the data to answer the following questions:</a:t>
            </a:r>
          </a:p>
          <a:p>
            <a:pPr lvl="1"/>
            <a:r>
              <a:rPr lang="en-US" dirty="0"/>
              <a:t>Does OPC have adequate sales to support continued growth in the mountain bike segment?</a:t>
            </a:r>
          </a:p>
          <a:p>
            <a:pPr lvl="1"/>
            <a:r>
              <a:rPr lang="en-US" dirty="0"/>
              <a:t>Will the acquisition of Ord Cycles require OPC to increase its number of warehouses to meet demand?</a:t>
            </a:r>
          </a:p>
          <a:p>
            <a:pPr lvl="1"/>
            <a:r>
              <a:rPr lang="en-US" dirty="0"/>
              <a:t>Should Ord Cycles be acquired, what configurations of mountain bikes should OPC require Ord Cycles to build based on available data?</a:t>
            </a:r>
          </a:p>
          <a:p>
            <a:r>
              <a:rPr lang="en-US" dirty="0"/>
              <a:t>Using basic SQL queries (e.g., SELECT, DISTINCT, WHERE) , we will try to gather insight on OPC data to see if we can find answers.</a:t>
            </a:r>
          </a:p>
          <a:p>
            <a:endParaRPr lang="en-US" dirty="0"/>
          </a:p>
          <a:p>
            <a:pPr lvl="1"/>
            <a:endParaRPr lang="en-US" dirty="0"/>
          </a:p>
          <a:p>
            <a:endParaRPr lang="en-US" dirty="0"/>
          </a:p>
        </p:txBody>
      </p:sp>
    </p:spTree>
    <p:extLst>
      <p:ext uri="{BB962C8B-B14F-4D97-AF65-F5344CB8AC3E}">
        <p14:creationId xmlns:p14="http://schemas.microsoft.com/office/powerpoint/2010/main" val="2784734292"/>
      </p:ext>
    </p:extLst>
  </p:cSld>
  <p:clrMapOvr>
    <a:masterClrMapping/>
  </p:clrMapOvr>
</p:sld>
</file>

<file path=ppt/theme/theme1.xml><?xml version="1.0" encoding="utf-8"?>
<a:theme xmlns:a="http://schemas.openxmlformats.org/drawingml/2006/main" name="AccentBoxVTI">
  <a:themeElements>
    <a:clrScheme name="AnalogousFromRegularSeedRightStep">
      <a:dk1>
        <a:srgbClr val="000000"/>
      </a:dk1>
      <a:lt1>
        <a:srgbClr val="FFFFFF"/>
      </a:lt1>
      <a:dk2>
        <a:srgbClr val="1C2732"/>
      </a:dk2>
      <a:lt2>
        <a:srgbClr val="F3F0F1"/>
      </a:lt2>
      <a:accent1>
        <a:srgbClr val="21B782"/>
      </a:accent1>
      <a:accent2>
        <a:srgbClr val="14B1BC"/>
      </a:accent2>
      <a:accent3>
        <a:srgbClr val="298CE7"/>
      </a:accent3>
      <a:accent4>
        <a:srgbClr val="2E40D9"/>
      </a:accent4>
      <a:accent5>
        <a:srgbClr val="6529E7"/>
      </a:accent5>
      <a:accent6>
        <a:srgbClr val="A217D5"/>
      </a:accent6>
      <a:hlink>
        <a:srgbClr val="BF3F6C"/>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emplate/>
  <TotalTime>577</TotalTime>
  <Words>2274</Words>
  <Application>Microsoft Macintosh PowerPoint</Application>
  <PresentationFormat>Widescreen</PresentationFormat>
  <Paragraphs>133</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LatoWeb</vt:lpstr>
      <vt:lpstr>Arial</vt:lpstr>
      <vt:lpstr>Avenir Next LT Pro</vt:lpstr>
      <vt:lpstr>Calibri</vt:lpstr>
      <vt:lpstr>Roboto</vt:lpstr>
      <vt:lpstr>AccentBoxVTI</vt:lpstr>
      <vt:lpstr>DSCI 504: OPC Corporate Back Brief</vt:lpstr>
      <vt:lpstr>Overview</vt:lpstr>
      <vt:lpstr>1. Introduction to Relational Databases and PostgreSQL</vt:lpstr>
      <vt:lpstr>2. OPC Data Overview</vt:lpstr>
      <vt:lpstr>3. Basic SQL Coding Principles</vt:lpstr>
      <vt:lpstr>4a. Building the Database: Database Normalization</vt:lpstr>
      <vt:lpstr>4b. Building the Database: Data Definition Language (DDL)</vt:lpstr>
      <vt:lpstr>4c. Building the Database: Importing Data Into PostgreSQL</vt:lpstr>
      <vt:lpstr>5a. Working with Data in PostgreSQL: Using Queries to Answer Research Questions</vt:lpstr>
      <vt:lpstr>5b. Working with Data in PostgreSQL: Executing Basic Queries</vt:lpstr>
      <vt:lpstr>6a. Intermediate SQL Functions: Defining Intermediate Functions</vt:lpstr>
      <vt:lpstr>6b. Intermediate SQL Functions: Executing Intermediate Queries</vt:lpstr>
      <vt:lpstr>6c. Intermediate SQL Functions: Graphing Results</vt:lpstr>
      <vt:lpstr>7a. Advanced SQL Functions: Defining Advanced Functions</vt:lpstr>
      <vt:lpstr>7b. Advanced SQL Functions: Executing Advanced Queries</vt:lpstr>
      <vt:lpstr>7c. Advanced SQL Functions: Graphing Results Part 1</vt:lpstr>
      <vt:lpstr>7c. Advanced SQL Functions: Graphing Results Part 2</vt:lpstr>
      <vt:lpstr>8a. Query Optimization: Importance</vt:lpstr>
      <vt:lpstr>8b. Query Optimization: Query Comparison</vt:lpstr>
      <vt:lpstr>9. Key Findings</vt:lpstr>
      <vt:lpstr>10. Lessons Learned</vt:lpstr>
      <vt:lpstr>11. Recommendations</vt:lpstr>
      <vt:lpstr>12. 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DSCI 504: OPC Corporate Back Brief</dc:title>
  <dc:creator>Symphony A Hopkins</dc:creator>
  <cp:lastModifiedBy>Symphony A Hopkins</cp:lastModifiedBy>
  <cp:revision>3</cp:revision>
  <dcterms:created xsi:type="dcterms:W3CDTF">2022-10-15T19:34:06Z</dcterms:created>
  <dcterms:modified xsi:type="dcterms:W3CDTF">2024-02-09T21:52:08Z</dcterms:modified>
</cp:coreProperties>
</file>