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7">
          <p15:clr>
            <a:srgbClr val="747775"/>
          </p15:clr>
        </p15:guide>
        <p15:guide id="2" pos="15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7" orient="horz"/>
        <p:guide pos="15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45ef9438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45ef9438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45ef94380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45ef9438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4ed57823c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4ed57823c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4ed57823c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4ed57823c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4ed57823c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4ed57823c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4ed5782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4ed5782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5f131c39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5f131c39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552e4a0b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552e4a0b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552e4a0b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552e4a0b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552e4a0b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552e4a0b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45ef94380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45ef9438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552e4a0b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552e4a0b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552e4a0b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552e4a0b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4ed57823c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4ed57823c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552e4a0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552e4a0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e4ed57823c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e4ed57823c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4ed57823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e4ed57823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e5f131c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e5f131c3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45ef9438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e45ef9438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45ef9438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45ef9438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45ef94380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45ef94380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4ed57823c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4ed57823c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4ed57823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4ed57823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4ed57823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4ed57823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45ef94380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45ef94380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56" name="Google Shape;56;p11"/>
          <p:cNvPicPr preferRelativeResize="0"/>
          <p:nvPr/>
        </p:nvPicPr>
        <p:blipFill>
          <a:blip r:embed="rId2">
            <a:alphaModFix amt="70000"/>
          </a:blip>
          <a:stretch>
            <a:fillRect/>
          </a:stretch>
        </p:blipFill>
        <p:spPr>
          <a:xfrm>
            <a:off x="0" y="4594847"/>
            <a:ext cx="1576499" cy="5303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59" name="Google Shape;59;p12"/>
          <p:cNvPicPr preferRelativeResize="0"/>
          <p:nvPr/>
        </p:nvPicPr>
        <p:blipFill>
          <a:blip r:embed="rId2">
            <a:alphaModFix amt="70000"/>
          </a:blip>
          <a:stretch>
            <a:fillRect/>
          </a:stretch>
        </p:blipFill>
        <p:spPr>
          <a:xfrm>
            <a:off x="0" y="4594847"/>
            <a:ext cx="1576499" cy="5303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rgbClr val="434343"/>
              </a:buClr>
              <a:buSzPts val="5100"/>
              <a:buNone/>
              <a:defRPr sz="5100">
                <a:solidFill>
                  <a:srgbClr val="434343"/>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16" name="Google Shape;16;p3"/>
          <p:cNvPicPr preferRelativeResize="0"/>
          <p:nvPr/>
        </p:nvPicPr>
        <p:blipFill>
          <a:blip r:embed="rId2">
            <a:alphaModFix amt="70000"/>
          </a:blip>
          <a:stretch>
            <a:fillRect/>
          </a:stretch>
        </p:blipFill>
        <p:spPr>
          <a:xfrm>
            <a:off x="0" y="4594847"/>
            <a:ext cx="1576499" cy="530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21" name="Google Shape;21;p4"/>
          <p:cNvPicPr preferRelativeResize="0"/>
          <p:nvPr/>
        </p:nvPicPr>
        <p:blipFill>
          <a:blip r:embed="rId2">
            <a:alphaModFix amt="70000"/>
          </a:blip>
          <a:stretch>
            <a:fillRect/>
          </a:stretch>
        </p:blipFill>
        <p:spPr>
          <a:xfrm>
            <a:off x="0" y="4594847"/>
            <a:ext cx="1576499" cy="5303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27" name="Google Shape;27;p5"/>
          <p:cNvPicPr preferRelativeResize="0"/>
          <p:nvPr/>
        </p:nvPicPr>
        <p:blipFill>
          <a:blip r:embed="rId2">
            <a:alphaModFix amt="70000"/>
          </a:blip>
          <a:stretch>
            <a:fillRect/>
          </a:stretch>
        </p:blipFill>
        <p:spPr>
          <a:xfrm>
            <a:off x="0" y="4594847"/>
            <a:ext cx="1576499" cy="5303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31" name="Google Shape;31;p6"/>
          <p:cNvPicPr preferRelativeResize="0"/>
          <p:nvPr/>
        </p:nvPicPr>
        <p:blipFill>
          <a:blip r:embed="rId2">
            <a:alphaModFix amt="70000"/>
          </a:blip>
          <a:stretch>
            <a:fillRect/>
          </a:stretch>
        </p:blipFill>
        <p:spPr>
          <a:xfrm>
            <a:off x="0" y="4594847"/>
            <a:ext cx="1576499" cy="5303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36" name="Google Shape;36;p7"/>
          <p:cNvPicPr preferRelativeResize="0"/>
          <p:nvPr/>
        </p:nvPicPr>
        <p:blipFill>
          <a:blip r:embed="rId2">
            <a:alphaModFix amt="70000"/>
          </a:blip>
          <a:stretch>
            <a:fillRect/>
          </a:stretch>
        </p:blipFill>
        <p:spPr>
          <a:xfrm>
            <a:off x="0" y="4594847"/>
            <a:ext cx="1576499" cy="5303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4800"/>
              <a:buNone/>
              <a:defRPr b="1" sz="48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40" name="Google Shape;40;p8"/>
          <p:cNvPicPr preferRelativeResize="0"/>
          <p:nvPr/>
        </p:nvPicPr>
        <p:blipFill>
          <a:blip r:embed="rId2">
            <a:alphaModFix amt="70000"/>
          </a:blip>
          <a:stretch>
            <a:fillRect/>
          </a:stretch>
        </p:blipFill>
        <p:spPr>
          <a:xfrm>
            <a:off x="0" y="4594847"/>
            <a:ext cx="1576499" cy="5303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47" name="Google Shape;47;p9"/>
          <p:cNvPicPr preferRelativeResize="0"/>
          <p:nvPr/>
        </p:nvPicPr>
        <p:blipFill>
          <a:blip r:embed="rId2">
            <a:alphaModFix amt="70000"/>
          </a:blip>
          <a:stretch>
            <a:fillRect/>
          </a:stretch>
        </p:blipFill>
        <p:spPr>
          <a:xfrm>
            <a:off x="0" y="4594847"/>
            <a:ext cx="1576499" cy="5303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51" name="Google Shape;51;p10"/>
          <p:cNvPicPr preferRelativeResize="0"/>
          <p:nvPr/>
        </p:nvPicPr>
        <p:blipFill>
          <a:blip r:embed="rId2">
            <a:alphaModFix amt="70000"/>
          </a:blip>
          <a:stretch>
            <a:fillRect/>
          </a:stretch>
        </p:blipFill>
        <p:spPr>
          <a:xfrm>
            <a:off x="0" y="4594847"/>
            <a:ext cx="1576499" cy="5303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0.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3" name="Shape 63"/>
        <p:cNvGrpSpPr/>
        <p:nvPr/>
      </p:nvGrpSpPr>
      <p:grpSpPr>
        <a:xfrm>
          <a:off x="0" y="0"/>
          <a:ext cx="0" cy="0"/>
          <a:chOff x="0" y="0"/>
          <a:chExt cx="0" cy="0"/>
        </a:xfrm>
      </p:grpSpPr>
      <p:sp>
        <p:nvSpPr>
          <p:cNvPr id="64" name="Google Shape;64;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t>High level design presentation</a:t>
            </a:r>
            <a:endParaRPr b="1"/>
          </a:p>
        </p:txBody>
      </p:sp>
      <p:pic>
        <p:nvPicPr>
          <p:cNvPr id="65" name="Google Shape;65;p13"/>
          <p:cNvPicPr preferRelativeResize="0"/>
          <p:nvPr/>
        </p:nvPicPr>
        <p:blipFill>
          <a:blip r:embed="rId3">
            <a:alphaModFix/>
          </a:blip>
          <a:stretch>
            <a:fillRect/>
          </a:stretch>
        </p:blipFill>
        <p:spPr>
          <a:xfrm>
            <a:off x="1120988" y="512100"/>
            <a:ext cx="6902026" cy="2322025"/>
          </a:xfrm>
          <a:prstGeom prst="rect">
            <a:avLst/>
          </a:prstGeom>
          <a:noFill/>
          <a:ln>
            <a:noFill/>
          </a:ln>
        </p:spPr>
      </p:pic>
      <p:sp>
        <p:nvSpPr>
          <p:cNvPr id="66" name="Google Shape;66;p13"/>
          <p:cNvSpPr txBox="1"/>
          <p:nvPr/>
        </p:nvSpPr>
        <p:spPr>
          <a:xfrm>
            <a:off x="2196450" y="3626725"/>
            <a:ext cx="475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2"/>
                </a:solidFill>
              </a:rPr>
              <a:t>Roy Toledano | Idan Shalom | </a:t>
            </a:r>
            <a:r>
              <a:rPr lang="en-GB" sz="1600">
                <a:solidFill>
                  <a:schemeClr val="dk2"/>
                </a:solidFill>
              </a:rPr>
              <a:t>Ronen Gelmanovich</a:t>
            </a:r>
            <a:endParaRPr sz="16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nvSpPr>
        <p:spPr>
          <a:xfrm>
            <a:off x="0" y="3412500"/>
            <a:ext cx="60462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34343"/>
              </a:buClr>
              <a:buSzPts val="1500"/>
              <a:buChar char="●"/>
            </a:pPr>
            <a:r>
              <a:rPr b="1" lang="en-GB" sz="1500">
                <a:solidFill>
                  <a:srgbClr val="434343"/>
                </a:solidFill>
              </a:rPr>
              <a:t>System Admin:</a:t>
            </a:r>
            <a:r>
              <a:rPr lang="en-GB" sz="1500">
                <a:solidFill>
                  <a:srgbClr val="434343"/>
                </a:solidFill>
              </a:rPr>
              <a:t> Ban or unban accounts, suspend accounts, and view private groups.</a:t>
            </a:r>
            <a:endParaRPr sz="1500">
              <a:solidFill>
                <a:srgbClr val="434343"/>
              </a:solidFill>
            </a:endParaRPr>
          </a:p>
        </p:txBody>
      </p:sp>
      <p:sp>
        <p:nvSpPr>
          <p:cNvPr id="131" name="Google Shape;131;p22"/>
          <p:cNvSpPr txBox="1"/>
          <p:nvPr/>
        </p:nvSpPr>
        <p:spPr>
          <a:xfrm>
            <a:off x="0" y="1706688"/>
            <a:ext cx="60462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34343"/>
              </a:buClr>
              <a:buSzPts val="1500"/>
              <a:buChar char="●"/>
            </a:pPr>
            <a:r>
              <a:rPr b="1" lang="en-GB" sz="1500">
                <a:solidFill>
                  <a:srgbClr val="434343"/>
                </a:solidFill>
              </a:rPr>
              <a:t>Group moderator:</a:t>
            </a:r>
            <a:r>
              <a:rPr lang="en-GB" sz="1500">
                <a:solidFill>
                  <a:srgbClr val="434343"/>
                </a:solidFill>
              </a:rPr>
              <a:t> Manage users rolls, resolving conflicts within the group, post notifications, approve or decline polls and delete polls.</a:t>
            </a:r>
            <a:endParaRPr sz="1500">
              <a:solidFill>
                <a:srgbClr val="434343"/>
              </a:solidFill>
            </a:endParaRPr>
          </a:p>
        </p:txBody>
      </p:sp>
      <p:sp>
        <p:nvSpPr>
          <p:cNvPr id="132" name="Google Shape;132;p22"/>
          <p:cNvSpPr txBox="1"/>
          <p:nvPr/>
        </p:nvSpPr>
        <p:spPr>
          <a:xfrm>
            <a:off x="0" y="2674938"/>
            <a:ext cx="60462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34343"/>
              </a:buClr>
              <a:buSzPts val="1500"/>
              <a:buChar char="●"/>
            </a:pPr>
            <a:r>
              <a:rPr b="1" lang="en-GB" sz="1500">
                <a:solidFill>
                  <a:srgbClr val="434343"/>
                </a:solidFill>
              </a:rPr>
              <a:t>Group Admin:</a:t>
            </a:r>
            <a:r>
              <a:rPr lang="en-GB" sz="1500">
                <a:solidFill>
                  <a:srgbClr val="434343"/>
                </a:solidFill>
              </a:rPr>
              <a:t> Create and delete groups, edit group details, and modify moderator permissions.</a:t>
            </a:r>
            <a:endParaRPr sz="1500">
              <a:solidFill>
                <a:srgbClr val="434343"/>
              </a:solidFill>
            </a:endParaRPr>
          </a:p>
        </p:txBody>
      </p:sp>
      <p:sp>
        <p:nvSpPr>
          <p:cNvPr id="133" name="Google Shape;133;p22"/>
          <p:cNvSpPr txBox="1"/>
          <p:nvPr/>
        </p:nvSpPr>
        <p:spPr>
          <a:xfrm>
            <a:off x="7776000" y="0"/>
            <a:ext cx="136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User roles</a:t>
            </a:r>
            <a:endParaRPr b="1" sz="1800">
              <a:solidFill>
                <a:schemeClr val="dk2"/>
              </a:solidFill>
            </a:endParaRPr>
          </a:p>
        </p:txBody>
      </p:sp>
      <p:sp>
        <p:nvSpPr>
          <p:cNvPr id="134" name="Google Shape;134;p22"/>
          <p:cNvSpPr txBox="1"/>
          <p:nvPr/>
        </p:nvSpPr>
        <p:spPr>
          <a:xfrm>
            <a:off x="0" y="969138"/>
            <a:ext cx="60462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34343"/>
              </a:buClr>
              <a:buSzPts val="1500"/>
              <a:buChar char="●"/>
            </a:pPr>
            <a:r>
              <a:rPr b="1" lang="en-GB" sz="1500">
                <a:solidFill>
                  <a:srgbClr val="434343"/>
                </a:solidFill>
              </a:rPr>
              <a:t>Standard user:</a:t>
            </a:r>
            <a:r>
              <a:rPr lang="en-GB" sz="1500">
                <a:solidFill>
                  <a:srgbClr val="434343"/>
                </a:solidFill>
              </a:rPr>
              <a:t> Vote in polls, create polls, join or leave groups, and more.</a:t>
            </a:r>
            <a:endParaRPr sz="1700">
              <a:solidFill>
                <a:srgbClr val="434343"/>
              </a:solidFill>
            </a:endParaRPr>
          </a:p>
        </p:txBody>
      </p:sp>
      <p:pic>
        <p:nvPicPr>
          <p:cNvPr id="135" name="Google Shape;135;p22"/>
          <p:cNvPicPr preferRelativeResize="0"/>
          <p:nvPr/>
        </p:nvPicPr>
        <p:blipFill>
          <a:blip r:embed="rId3">
            <a:alphaModFix/>
          </a:blip>
          <a:stretch>
            <a:fillRect/>
          </a:stretch>
        </p:blipFill>
        <p:spPr>
          <a:xfrm>
            <a:off x="6618825" y="161925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1789050" y="0"/>
            <a:ext cx="7085176"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None/>
            </a:pPr>
            <a:r>
              <a:rPr lang="en-GB"/>
              <a:t>Database schema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 name="Shape 149"/>
        <p:cNvGrpSpPr/>
        <p:nvPr/>
      </p:nvGrpSpPr>
      <p:grpSpPr>
        <a:xfrm>
          <a:off x="0" y="0"/>
          <a:ext cx="0" cy="0"/>
          <a:chOff x="0" y="0"/>
          <a:chExt cx="0" cy="0"/>
        </a:xfrm>
      </p:grpSpPr>
      <p:pic>
        <p:nvPicPr>
          <p:cNvPr id="150" name="Google Shape;150;p25" title="Sympoll db schema.png"/>
          <p:cNvPicPr preferRelativeResize="0"/>
          <p:nvPr/>
        </p:nvPicPr>
        <p:blipFill>
          <a:blip r:embed="rId3">
            <a:alphaModFix/>
          </a:blip>
          <a:stretch>
            <a:fillRect/>
          </a:stretch>
        </p:blipFill>
        <p:spPr>
          <a:xfrm>
            <a:off x="1596975" y="0"/>
            <a:ext cx="6742747"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247650" y="2044200"/>
            <a:ext cx="7234800" cy="105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Frontend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nvSpPr>
        <p:spPr>
          <a:xfrm>
            <a:off x="190175" y="848225"/>
            <a:ext cx="7715100" cy="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rgbClr val="434343"/>
                </a:solidFill>
              </a:rPr>
              <a:t>• The programming language used for the frontend of the application is TypeScript, using React library to create a responsive and versatile single-page web application.</a:t>
            </a:r>
            <a:endParaRPr sz="1500">
              <a:solidFill>
                <a:srgbClr val="434343"/>
              </a:solidFill>
            </a:endParaRPr>
          </a:p>
          <a:p>
            <a:pPr indent="0" lvl="0" marL="0" rtl="0" algn="l">
              <a:spcBef>
                <a:spcPts val="0"/>
              </a:spcBef>
              <a:spcAft>
                <a:spcPts val="0"/>
              </a:spcAft>
              <a:buNone/>
            </a:pPr>
            <a:r>
              <a:t/>
            </a:r>
            <a:endParaRPr sz="1800">
              <a:solidFill>
                <a:schemeClr val="dk2"/>
              </a:solidFill>
            </a:endParaRPr>
          </a:p>
        </p:txBody>
      </p:sp>
      <p:sp>
        <p:nvSpPr>
          <p:cNvPr id="161" name="Google Shape;161;p27"/>
          <p:cNvSpPr txBox="1"/>
          <p:nvPr/>
        </p:nvSpPr>
        <p:spPr>
          <a:xfrm>
            <a:off x="190175" y="1504875"/>
            <a:ext cx="77151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rgbClr val="434343"/>
                </a:solidFill>
              </a:rPr>
              <a:t>• Using React, the application will run in a single HTML page, while the content is updated dynamically as the user interacts with the application.</a:t>
            </a:r>
            <a:endParaRPr sz="1500">
              <a:solidFill>
                <a:srgbClr val="434343"/>
              </a:solidFill>
            </a:endParaRPr>
          </a:p>
          <a:p>
            <a:pPr indent="0" lvl="0" marL="0" rtl="0" algn="l">
              <a:spcBef>
                <a:spcPts val="0"/>
              </a:spcBef>
              <a:spcAft>
                <a:spcPts val="0"/>
              </a:spcAft>
              <a:buNone/>
            </a:pPr>
            <a:r>
              <a:t/>
            </a:r>
            <a:endParaRPr sz="1800">
              <a:solidFill>
                <a:schemeClr val="dk2"/>
              </a:solidFill>
            </a:endParaRPr>
          </a:p>
        </p:txBody>
      </p:sp>
      <p:sp>
        <p:nvSpPr>
          <p:cNvPr id="162" name="Google Shape;162;p27"/>
          <p:cNvSpPr txBox="1"/>
          <p:nvPr/>
        </p:nvSpPr>
        <p:spPr>
          <a:xfrm>
            <a:off x="190175" y="2232725"/>
            <a:ext cx="63036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rgbClr val="434343"/>
                </a:solidFill>
              </a:rPr>
              <a:t>• The frontend service is built using the build tool Vite.</a:t>
            </a:r>
            <a:endParaRPr sz="1500">
              <a:solidFill>
                <a:srgbClr val="434343"/>
              </a:solidFill>
            </a:endParaRPr>
          </a:p>
          <a:p>
            <a:pPr indent="0" lvl="0" marL="0" rtl="0" algn="l">
              <a:spcBef>
                <a:spcPts val="0"/>
              </a:spcBef>
              <a:spcAft>
                <a:spcPts val="0"/>
              </a:spcAft>
              <a:buNone/>
            </a:pPr>
            <a:r>
              <a:t/>
            </a:r>
            <a:endParaRPr sz="1800">
              <a:solidFill>
                <a:schemeClr val="dk2"/>
              </a:solidFill>
            </a:endParaRPr>
          </a:p>
        </p:txBody>
      </p:sp>
      <p:sp>
        <p:nvSpPr>
          <p:cNvPr id="163" name="Google Shape;163;p27"/>
          <p:cNvSpPr txBox="1"/>
          <p:nvPr/>
        </p:nvSpPr>
        <p:spPr>
          <a:xfrm>
            <a:off x="190175" y="2648575"/>
            <a:ext cx="7570800" cy="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rgbClr val="434343"/>
                </a:solidFill>
              </a:rPr>
              <a:t>• The CSS styling of the web application written in the language of SASS, which is a cleaner and more efficient than simple CSS.</a:t>
            </a:r>
            <a:endParaRPr sz="2100">
              <a:solidFill>
                <a:srgbClr val="434343"/>
              </a:solidFill>
            </a:endParaRPr>
          </a:p>
          <a:p>
            <a:pPr indent="0" lvl="0" marL="0" rtl="0" algn="l">
              <a:spcBef>
                <a:spcPts val="0"/>
              </a:spcBef>
              <a:spcAft>
                <a:spcPts val="0"/>
              </a:spcAft>
              <a:buNone/>
            </a:pPr>
            <a:r>
              <a:t/>
            </a:r>
            <a:endParaRPr sz="1800">
              <a:solidFill>
                <a:schemeClr val="dk2"/>
              </a:solidFill>
            </a:endParaRPr>
          </a:p>
        </p:txBody>
      </p:sp>
      <p:sp>
        <p:nvSpPr>
          <p:cNvPr id="164" name="Google Shape;164;p27"/>
          <p:cNvSpPr txBox="1"/>
          <p:nvPr/>
        </p:nvSpPr>
        <p:spPr>
          <a:xfrm>
            <a:off x="190175" y="284275"/>
            <a:ext cx="17598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chemeClr val="dk2"/>
                </a:solidFill>
              </a:rPr>
              <a:t>Technologies</a:t>
            </a:r>
            <a:endParaRPr b="1"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65" name="Google Shape;165;p27"/>
          <p:cNvPicPr preferRelativeResize="0"/>
          <p:nvPr/>
        </p:nvPicPr>
        <p:blipFill>
          <a:blip r:embed="rId3">
            <a:alphaModFix/>
          </a:blip>
          <a:stretch>
            <a:fillRect/>
          </a:stretch>
        </p:blipFill>
        <p:spPr>
          <a:xfrm>
            <a:off x="7274325" y="3409290"/>
            <a:ext cx="1759800" cy="1530360"/>
          </a:xfrm>
          <a:prstGeom prst="rect">
            <a:avLst/>
          </a:prstGeom>
          <a:noFill/>
          <a:ln>
            <a:noFill/>
          </a:ln>
        </p:spPr>
      </p:pic>
      <p:pic>
        <p:nvPicPr>
          <p:cNvPr id="166" name="Google Shape;166;p27"/>
          <p:cNvPicPr preferRelativeResize="0"/>
          <p:nvPr/>
        </p:nvPicPr>
        <p:blipFill>
          <a:blip r:embed="rId4">
            <a:alphaModFix/>
          </a:blip>
          <a:stretch>
            <a:fillRect/>
          </a:stretch>
        </p:blipFill>
        <p:spPr>
          <a:xfrm>
            <a:off x="7497588" y="1400975"/>
            <a:ext cx="1313275" cy="1313275"/>
          </a:xfrm>
          <a:prstGeom prst="rect">
            <a:avLst/>
          </a:prstGeom>
          <a:noFill/>
          <a:ln>
            <a:noFill/>
          </a:ln>
        </p:spPr>
      </p:pic>
      <p:sp>
        <p:nvSpPr>
          <p:cNvPr id="167" name="Google Shape;167;p27"/>
          <p:cNvSpPr txBox="1"/>
          <p:nvPr/>
        </p:nvSpPr>
        <p:spPr>
          <a:xfrm>
            <a:off x="7905275" y="0"/>
            <a:ext cx="125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Frontend</a:t>
            </a:r>
            <a:endParaRPr b="1"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nvSpPr>
        <p:spPr>
          <a:xfrm>
            <a:off x="190175" y="848225"/>
            <a:ext cx="7715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434343"/>
                </a:solidFill>
              </a:rPr>
              <a:t>• The web application will be divided into the following pages components, that the app will switch between according the the user’s interactions.</a:t>
            </a:r>
            <a:endParaRPr sz="1800">
              <a:solidFill>
                <a:schemeClr val="dk2"/>
              </a:solidFill>
            </a:endParaRPr>
          </a:p>
        </p:txBody>
      </p:sp>
      <p:sp>
        <p:nvSpPr>
          <p:cNvPr id="173" name="Google Shape;173;p28"/>
          <p:cNvSpPr txBox="1"/>
          <p:nvPr/>
        </p:nvSpPr>
        <p:spPr>
          <a:xfrm>
            <a:off x="190175" y="1494725"/>
            <a:ext cx="7715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434343"/>
                </a:solidFill>
              </a:rPr>
              <a:t>• Each page will be created from multiple micro-components, that can be used throughout the application and that are not linked to a single page.</a:t>
            </a:r>
            <a:endParaRPr sz="1800">
              <a:solidFill>
                <a:schemeClr val="dk2"/>
              </a:solidFill>
            </a:endParaRPr>
          </a:p>
        </p:txBody>
      </p:sp>
      <p:sp>
        <p:nvSpPr>
          <p:cNvPr id="174" name="Google Shape;174;p28"/>
          <p:cNvSpPr txBox="1"/>
          <p:nvPr/>
        </p:nvSpPr>
        <p:spPr>
          <a:xfrm>
            <a:off x="190175" y="2133150"/>
            <a:ext cx="6774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434343"/>
                </a:solidFill>
              </a:rPr>
              <a:t>• There will be pages that are locked to specific user roles, such as system admins and moderators. These pages will allow these users to manage the system and the various groups and its contents.</a:t>
            </a:r>
            <a:endParaRPr sz="1800">
              <a:solidFill>
                <a:schemeClr val="dk2"/>
              </a:solidFill>
            </a:endParaRPr>
          </a:p>
        </p:txBody>
      </p:sp>
      <p:sp>
        <p:nvSpPr>
          <p:cNvPr id="175" name="Google Shape;175;p28"/>
          <p:cNvSpPr txBox="1"/>
          <p:nvPr/>
        </p:nvSpPr>
        <p:spPr>
          <a:xfrm>
            <a:off x="190175" y="3010350"/>
            <a:ext cx="7570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434343"/>
                </a:solidFill>
              </a:rPr>
              <a:t>• Each standard user will be able to access only the groups that he has joined, see and interact with their content of polls and posts.</a:t>
            </a:r>
            <a:endParaRPr sz="1800">
              <a:solidFill>
                <a:schemeClr val="dk2"/>
              </a:solidFill>
            </a:endParaRPr>
          </a:p>
        </p:txBody>
      </p:sp>
      <p:sp>
        <p:nvSpPr>
          <p:cNvPr id="176" name="Google Shape;176;p28"/>
          <p:cNvSpPr txBox="1"/>
          <p:nvPr/>
        </p:nvSpPr>
        <p:spPr>
          <a:xfrm>
            <a:off x="190175" y="284275"/>
            <a:ext cx="175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Design</a:t>
            </a:r>
            <a:endParaRPr sz="1800">
              <a:solidFill>
                <a:schemeClr val="dk2"/>
              </a:solidFill>
            </a:endParaRPr>
          </a:p>
        </p:txBody>
      </p:sp>
      <p:sp>
        <p:nvSpPr>
          <p:cNvPr id="177" name="Google Shape;177;p28"/>
          <p:cNvSpPr txBox="1"/>
          <p:nvPr/>
        </p:nvSpPr>
        <p:spPr>
          <a:xfrm>
            <a:off x="7905275" y="0"/>
            <a:ext cx="125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Frontend</a:t>
            </a:r>
            <a:endParaRPr b="1"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nvSpPr>
        <p:spPr>
          <a:xfrm>
            <a:off x="247650" y="360000"/>
            <a:ext cx="8529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434343"/>
                </a:solidFill>
              </a:rPr>
              <a:t>Landing Page</a:t>
            </a:r>
            <a:endParaRPr sz="1800">
              <a:solidFill>
                <a:srgbClr val="434343"/>
              </a:solidFill>
            </a:endParaRPr>
          </a:p>
          <a:p>
            <a:pPr indent="0" lvl="0" marL="0" rtl="0" algn="l">
              <a:spcBef>
                <a:spcPts val="0"/>
              </a:spcBef>
              <a:spcAft>
                <a:spcPts val="0"/>
              </a:spcAft>
              <a:buNone/>
            </a:pPr>
            <a:r>
              <a:rPr lang="en-GB">
                <a:solidFill>
                  <a:srgbClr val="434343"/>
                </a:solidFill>
              </a:rPr>
              <a:t>The welcome page of the app. From this page the user may choose to sign-in or sign-up to start using the app.</a:t>
            </a:r>
            <a:endParaRPr>
              <a:solidFill>
                <a:srgbClr val="434343"/>
              </a:solidFill>
            </a:endParaRPr>
          </a:p>
          <a:p>
            <a:pPr indent="0" lvl="0" marL="0" rtl="0" algn="l">
              <a:spcBef>
                <a:spcPts val="0"/>
              </a:spcBef>
              <a:spcAft>
                <a:spcPts val="0"/>
              </a:spcAft>
              <a:buNone/>
            </a:pPr>
            <a:r>
              <a:t/>
            </a:r>
            <a:endParaRPr>
              <a:solidFill>
                <a:srgbClr val="434343"/>
              </a:solidFill>
            </a:endParaRPr>
          </a:p>
        </p:txBody>
      </p:sp>
      <p:pic>
        <p:nvPicPr>
          <p:cNvPr id="183" name="Google Shape;183;p29"/>
          <p:cNvPicPr preferRelativeResize="0"/>
          <p:nvPr/>
        </p:nvPicPr>
        <p:blipFill>
          <a:blip r:embed="rId3">
            <a:alphaModFix/>
          </a:blip>
          <a:stretch>
            <a:fillRect/>
          </a:stretch>
        </p:blipFill>
        <p:spPr>
          <a:xfrm>
            <a:off x="2157000" y="1382475"/>
            <a:ext cx="4829998" cy="3018749"/>
          </a:xfrm>
          <a:prstGeom prst="rect">
            <a:avLst/>
          </a:prstGeom>
          <a:noFill/>
          <a:ln>
            <a:noFill/>
          </a:ln>
        </p:spPr>
      </p:pic>
      <p:sp>
        <p:nvSpPr>
          <p:cNvPr id="184" name="Google Shape;184;p29"/>
          <p:cNvSpPr/>
          <p:nvPr/>
        </p:nvSpPr>
        <p:spPr>
          <a:xfrm>
            <a:off x="2741000" y="2923275"/>
            <a:ext cx="1476000" cy="215700"/>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Move to the Login/Signup Page</a:t>
            </a:r>
            <a:endParaRPr sz="600"/>
          </a:p>
        </p:txBody>
      </p:sp>
      <p:sp>
        <p:nvSpPr>
          <p:cNvPr id="185" name="Google Shape;185;p29"/>
          <p:cNvSpPr/>
          <p:nvPr/>
        </p:nvSpPr>
        <p:spPr>
          <a:xfrm flipH="1">
            <a:off x="5043400" y="3073425"/>
            <a:ext cx="1476000" cy="215700"/>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Temporary button to move to the Feed Page</a:t>
            </a:r>
            <a:endParaRPr sz="600"/>
          </a:p>
        </p:txBody>
      </p:sp>
      <p:sp>
        <p:nvSpPr>
          <p:cNvPr id="186" name="Google Shape;186;p29"/>
          <p:cNvSpPr txBox="1"/>
          <p:nvPr/>
        </p:nvSpPr>
        <p:spPr>
          <a:xfrm>
            <a:off x="7895050" y="0"/>
            <a:ext cx="124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Frontend</a:t>
            </a:r>
            <a:endParaRPr b="1"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nvSpPr>
        <p:spPr>
          <a:xfrm>
            <a:off x="247650" y="360000"/>
            <a:ext cx="8588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434343"/>
                </a:solidFill>
              </a:rPr>
              <a:t>Login/Signup</a:t>
            </a:r>
            <a:r>
              <a:rPr b="1" lang="en-GB" sz="1800">
                <a:solidFill>
                  <a:srgbClr val="434343"/>
                </a:solidFill>
              </a:rPr>
              <a:t> Page</a:t>
            </a:r>
            <a:endParaRPr sz="1800">
              <a:solidFill>
                <a:srgbClr val="434343"/>
              </a:solidFill>
            </a:endParaRPr>
          </a:p>
          <a:p>
            <a:pPr indent="0" lvl="0" marL="0" rtl="0" algn="l">
              <a:spcBef>
                <a:spcPts val="0"/>
              </a:spcBef>
              <a:spcAft>
                <a:spcPts val="0"/>
              </a:spcAft>
              <a:buNone/>
            </a:pPr>
            <a:r>
              <a:rPr lang="en-GB">
                <a:solidFill>
                  <a:srgbClr val="434343"/>
                </a:solidFill>
              </a:rPr>
              <a:t>The user may choose to sign-in into an existing account using his username and password, or create a new account choosing a new unique username, a password and with his email.</a:t>
            </a:r>
            <a:endParaRPr>
              <a:solidFill>
                <a:srgbClr val="434343"/>
              </a:solidFill>
            </a:endParaRPr>
          </a:p>
        </p:txBody>
      </p:sp>
      <p:pic>
        <p:nvPicPr>
          <p:cNvPr id="192" name="Google Shape;192;p30"/>
          <p:cNvPicPr preferRelativeResize="0"/>
          <p:nvPr/>
        </p:nvPicPr>
        <p:blipFill>
          <a:blip r:embed="rId3">
            <a:alphaModFix/>
          </a:blip>
          <a:stretch>
            <a:fillRect/>
          </a:stretch>
        </p:blipFill>
        <p:spPr>
          <a:xfrm>
            <a:off x="817325" y="1441238"/>
            <a:ext cx="3617649" cy="2261024"/>
          </a:xfrm>
          <a:prstGeom prst="rect">
            <a:avLst/>
          </a:prstGeom>
          <a:noFill/>
          <a:ln>
            <a:noFill/>
          </a:ln>
        </p:spPr>
      </p:pic>
      <p:pic>
        <p:nvPicPr>
          <p:cNvPr id="193" name="Google Shape;193;p30"/>
          <p:cNvPicPr preferRelativeResize="0"/>
          <p:nvPr/>
        </p:nvPicPr>
        <p:blipFill>
          <a:blip r:embed="rId4">
            <a:alphaModFix/>
          </a:blip>
          <a:stretch>
            <a:fillRect/>
          </a:stretch>
        </p:blipFill>
        <p:spPr>
          <a:xfrm>
            <a:off x="4964000" y="2330844"/>
            <a:ext cx="3617649" cy="2261030"/>
          </a:xfrm>
          <a:prstGeom prst="rect">
            <a:avLst/>
          </a:prstGeom>
          <a:noFill/>
          <a:ln>
            <a:noFill/>
          </a:ln>
        </p:spPr>
      </p:pic>
      <p:sp>
        <p:nvSpPr>
          <p:cNvPr id="194" name="Google Shape;194;p30"/>
          <p:cNvSpPr/>
          <p:nvPr/>
        </p:nvSpPr>
        <p:spPr>
          <a:xfrm>
            <a:off x="1144400" y="2539525"/>
            <a:ext cx="1325100" cy="170700"/>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Perform Login</a:t>
            </a:r>
            <a:endParaRPr sz="600"/>
          </a:p>
        </p:txBody>
      </p:sp>
      <p:sp>
        <p:nvSpPr>
          <p:cNvPr id="195" name="Google Shape;195;p30"/>
          <p:cNvSpPr/>
          <p:nvPr/>
        </p:nvSpPr>
        <p:spPr>
          <a:xfrm>
            <a:off x="5264375" y="3671850"/>
            <a:ext cx="1325100" cy="170700"/>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Perform </a:t>
            </a:r>
            <a:r>
              <a:rPr lang="en-GB" sz="600"/>
              <a:t>Sign Up</a:t>
            </a:r>
            <a:endParaRPr sz="600"/>
          </a:p>
        </p:txBody>
      </p:sp>
      <p:sp>
        <p:nvSpPr>
          <p:cNvPr id="196" name="Google Shape;196;p30"/>
          <p:cNvSpPr/>
          <p:nvPr/>
        </p:nvSpPr>
        <p:spPr>
          <a:xfrm flipH="1">
            <a:off x="2967200" y="3275506"/>
            <a:ext cx="1325100" cy="250800"/>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Dynamically switch components to Sign Up</a:t>
            </a:r>
            <a:endParaRPr sz="600"/>
          </a:p>
        </p:txBody>
      </p:sp>
      <p:sp>
        <p:nvSpPr>
          <p:cNvPr id="197" name="Google Shape;197;p30"/>
          <p:cNvSpPr/>
          <p:nvPr/>
        </p:nvSpPr>
        <p:spPr>
          <a:xfrm flipH="1">
            <a:off x="7128350" y="4174831"/>
            <a:ext cx="1325100" cy="250800"/>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Dynamically switch components to Login</a:t>
            </a:r>
            <a:endParaRPr sz="600"/>
          </a:p>
        </p:txBody>
      </p:sp>
      <p:sp>
        <p:nvSpPr>
          <p:cNvPr id="198" name="Google Shape;198;p30"/>
          <p:cNvSpPr/>
          <p:nvPr/>
        </p:nvSpPr>
        <p:spPr>
          <a:xfrm>
            <a:off x="952525" y="3251888"/>
            <a:ext cx="1325100" cy="170700"/>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Move to reset password form</a:t>
            </a:r>
            <a:endParaRPr sz="600"/>
          </a:p>
        </p:txBody>
      </p:sp>
      <p:sp>
        <p:nvSpPr>
          <p:cNvPr id="199" name="Google Shape;199;p30"/>
          <p:cNvSpPr/>
          <p:nvPr/>
        </p:nvSpPr>
        <p:spPr>
          <a:xfrm>
            <a:off x="5115150" y="4150513"/>
            <a:ext cx="1325100" cy="170700"/>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Move to reset password form</a:t>
            </a:r>
            <a:endParaRPr sz="600"/>
          </a:p>
        </p:txBody>
      </p:sp>
      <p:sp>
        <p:nvSpPr>
          <p:cNvPr id="200" name="Google Shape;200;p30"/>
          <p:cNvSpPr txBox="1"/>
          <p:nvPr/>
        </p:nvSpPr>
        <p:spPr>
          <a:xfrm>
            <a:off x="7895050" y="0"/>
            <a:ext cx="124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Frontend</a:t>
            </a:r>
            <a:endParaRPr b="1"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nvSpPr>
        <p:spPr>
          <a:xfrm>
            <a:off x="247650" y="360000"/>
            <a:ext cx="8589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434343"/>
                </a:solidFill>
              </a:rPr>
              <a:t>Feed</a:t>
            </a:r>
            <a:r>
              <a:rPr b="1" lang="en-GB" sz="1800">
                <a:solidFill>
                  <a:srgbClr val="434343"/>
                </a:solidFill>
              </a:rPr>
              <a:t> Page</a:t>
            </a:r>
            <a:endParaRPr sz="1800">
              <a:solidFill>
                <a:srgbClr val="434343"/>
              </a:solidFill>
            </a:endParaRPr>
          </a:p>
          <a:p>
            <a:pPr indent="0" lvl="0" marL="0" rtl="0" algn="l">
              <a:spcBef>
                <a:spcPts val="0"/>
              </a:spcBef>
              <a:spcAft>
                <a:spcPts val="0"/>
              </a:spcAft>
              <a:buNone/>
            </a:pPr>
            <a:r>
              <a:rPr lang="en-GB">
                <a:solidFill>
                  <a:srgbClr val="434343"/>
                </a:solidFill>
              </a:rPr>
              <a:t>This is the main page of the application, where the user may view his voting groups, view the chosen group’s members (other users), vote on polls and more, in a scrollable feed, the most recent polls will be on top.</a:t>
            </a:r>
            <a:endParaRPr>
              <a:solidFill>
                <a:srgbClr val="434343"/>
              </a:solidFill>
            </a:endParaRPr>
          </a:p>
        </p:txBody>
      </p:sp>
      <p:pic>
        <p:nvPicPr>
          <p:cNvPr id="206" name="Google Shape;206;p31"/>
          <p:cNvPicPr preferRelativeResize="0"/>
          <p:nvPr/>
        </p:nvPicPr>
        <p:blipFill>
          <a:blip r:embed="rId3">
            <a:alphaModFix/>
          </a:blip>
          <a:stretch>
            <a:fillRect/>
          </a:stretch>
        </p:blipFill>
        <p:spPr>
          <a:xfrm>
            <a:off x="2001125" y="1410800"/>
            <a:ext cx="5082051" cy="3176301"/>
          </a:xfrm>
          <a:prstGeom prst="rect">
            <a:avLst/>
          </a:prstGeom>
          <a:noFill/>
          <a:ln>
            <a:noFill/>
          </a:ln>
        </p:spPr>
      </p:pic>
      <p:sp>
        <p:nvSpPr>
          <p:cNvPr id="207" name="Google Shape;207;p31"/>
          <p:cNvSpPr/>
          <p:nvPr/>
        </p:nvSpPr>
        <p:spPr>
          <a:xfrm>
            <a:off x="2802700" y="2450450"/>
            <a:ext cx="1002900" cy="170700"/>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Voted for option 2</a:t>
            </a:r>
            <a:endParaRPr sz="600"/>
          </a:p>
        </p:txBody>
      </p:sp>
      <p:sp>
        <p:nvSpPr>
          <p:cNvPr id="208" name="Google Shape;208;p31"/>
          <p:cNvSpPr/>
          <p:nvPr/>
        </p:nvSpPr>
        <p:spPr>
          <a:xfrm>
            <a:off x="2802675" y="3493675"/>
            <a:ext cx="1002900" cy="170700"/>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Voted for options 1,2</a:t>
            </a:r>
            <a:endParaRPr sz="600"/>
          </a:p>
        </p:txBody>
      </p:sp>
      <p:sp>
        <p:nvSpPr>
          <p:cNvPr id="209" name="Google Shape;209;p31"/>
          <p:cNvSpPr/>
          <p:nvPr/>
        </p:nvSpPr>
        <p:spPr>
          <a:xfrm>
            <a:off x="7127825" y="1815725"/>
            <a:ext cx="1205400" cy="528300"/>
          </a:xfrm>
          <a:prstGeom prst="wedgeRectCallout">
            <a:avLst>
              <a:gd fmla="val -57408" name="adj1"/>
              <a:gd fmla="val -2183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Members of the chosen group</a:t>
            </a:r>
            <a:endParaRPr sz="1000"/>
          </a:p>
        </p:txBody>
      </p:sp>
      <p:sp>
        <p:nvSpPr>
          <p:cNvPr id="210" name="Google Shape;210;p31"/>
          <p:cNvSpPr/>
          <p:nvPr/>
        </p:nvSpPr>
        <p:spPr>
          <a:xfrm flipH="1">
            <a:off x="597700" y="1815725"/>
            <a:ext cx="1205400" cy="528300"/>
          </a:xfrm>
          <a:prstGeom prst="wedgeRectCallout">
            <a:avLst>
              <a:gd fmla="val -57408" name="adj1"/>
              <a:gd fmla="val -2183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Groups the user joined</a:t>
            </a:r>
            <a:endParaRPr sz="1000"/>
          </a:p>
        </p:txBody>
      </p:sp>
      <p:sp>
        <p:nvSpPr>
          <p:cNvPr id="211" name="Google Shape;211;p31"/>
          <p:cNvSpPr txBox="1"/>
          <p:nvPr/>
        </p:nvSpPr>
        <p:spPr>
          <a:xfrm>
            <a:off x="7895050" y="0"/>
            <a:ext cx="124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Frontend</a:t>
            </a:r>
            <a:endParaRPr b="1"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a:t>Premise</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nvSpPr>
        <p:spPr>
          <a:xfrm>
            <a:off x="247650" y="360000"/>
            <a:ext cx="85890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434343"/>
                </a:solidFill>
              </a:rPr>
              <a:t>“Page Not Found”</a:t>
            </a:r>
            <a:r>
              <a:rPr b="1" lang="en-GB" sz="1800">
                <a:solidFill>
                  <a:srgbClr val="434343"/>
                </a:solidFill>
              </a:rPr>
              <a:t> Page</a:t>
            </a:r>
            <a:endParaRPr sz="1800">
              <a:solidFill>
                <a:srgbClr val="434343"/>
              </a:solidFill>
            </a:endParaRPr>
          </a:p>
          <a:p>
            <a:pPr indent="0" lvl="0" marL="0" rtl="0" algn="l">
              <a:spcBef>
                <a:spcPts val="0"/>
              </a:spcBef>
              <a:spcAft>
                <a:spcPts val="0"/>
              </a:spcAft>
              <a:buNone/>
            </a:pPr>
            <a:r>
              <a:rPr lang="en-GB">
                <a:solidFill>
                  <a:srgbClr val="434343"/>
                </a:solidFill>
              </a:rPr>
              <a:t>When a user enters a wrong endpoint such as “reset-account”, that there is no existing page of its name, the user will enter this page, that contains an option to return to the Landing Page.</a:t>
            </a:r>
            <a:endParaRPr>
              <a:solidFill>
                <a:srgbClr val="434343"/>
              </a:solidFill>
            </a:endParaRPr>
          </a:p>
        </p:txBody>
      </p:sp>
      <p:pic>
        <p:nvPicPr>
          <p:cNvPr id="217" name="Google Shape;217;p32"/>
          <p:cNvPicPr preferRelativeResize="0"/>
          <p:nvPr/>
        </p:nvPicPr>
        <p:blipFill>
          <a:blip r:embed="rId3">
            <a:alphaModFix/>
          </a:blip>
          <a:stretch>
            <a:fillRect/>
          </a:stretch>
        </p:blipFill>
        <p:spPr>
          <a:xfrm>
            <a:off x="2104413" y="1459475"/>
            <a:ext cx="4875474" cy="3047174"/>
          </a:xfrm>
          <a:prstGeom prst="rect">
            <a:avLst/>
          </a:prstGeom>
          <a:noFill/>
          <a:ln>
            <a:noFill/>
          </a:ln>
        </p:spPr>
      </p:pic>
      <p:sp>
        <p:nvSpPr>
          <p:cNvPr id="218" name="Google Shape;218;p32"/>
          <p:cNvSpPr/>
          <p:nvPr/>
        </p:nvSpPr>
        <p:spPr>
          <a:xfrm>
            <a:off x="1734250" y="1752225"/>
            <a:ext cx="1491600" cy="6201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Wrong Endpoint entered</a:t>
            </a:r>
            <a:endParaRPr sz="800"/>
          </a:p>
        </p:txBody>
      </p:sp>
      <p:sp>
        <p:nvSpPr>
          <p:cNvPr id="219" name="Google Shape;219;p32"/>
          <p:cNvSpPr/>
          <p:nvPr/>
        </p:nvSpPr>
        <p:spPr>
          <a:xfrm>
            <a:off x="3118125" y="3833550"/>
            <a:ext cx="1159800" cy="170700"/>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Return to Landing Page</a:t>
            </a:r>
            <a:endParaRPr sz="600"/>
          </a:p>
        </p:txBody>
      </p:sp>
      <p:sp>
        <p:nvSpPr>
          <p:cNvPr id="220" name="Google Shape;220;p32"/>
          <p:cNvSpPr txBox="1"/>
          <p:nvPr/>
        </p:nvSpPr>
        <p:spPr>
          <a:xfrm>
            <a:off x="7895050" y="0"/>
            <a:ext cx="124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Frontend</a:t>
            </a:r>
            <a:endParaRPr b="1"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nvSpPr>
        <p:spPr>
          <a:xfrm>
            <a:off x="247650" y="360000"/>
            <a:ext cx="8589000" cy="18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434343"/>
                </a:solidFill>
              </a:rPr>
              <a:t>Profile</a:t>
            </a:r>
            <a:r>
              <a:rPr b="1" lang="en-GB" sz="1700">
                <a:solidFill>
                  <a:srgbClr val="434343"/>
                </a:solidFill>
              </a:rPr>
              <a:t> Page</a:t>
            </a:r>
            <a:endParaRPr sz="1700">
              <a:solidFill>
                <a:srgbClr val="434343"/>
              </a:solidFill>
            </a:endParaRPr>
          </a:p>
          <a:p>
            <a:pPr indent="0" lvl="0" marL="0" rtl="0" algn="l">
              <a:spcBef>
                <a:spcPts val="0"/>
              </a:spcBef>
              <a:spcAft>
                <a:spcPts val="0"/>
              </a:spcAft>
              <a:buNone/>
            </a:pPr>
            <a:r>
              <a:rPr lang="en-GB" sz="1300">
                <a:solidFill>
                  <a:srgbClr val="434343"/>
                </a:solidFill>
              </a:rPr>
              <a:t>Includes all information about the user - Email, profile picture, full name, with an option to edit and update.</a:t>
            </a:r>
            <a:endParaRPr sz="1300">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marR="3600" rtl="0" algn="l">
              <a:lnSpc>
                <a:spcPct val="115000"/>
              </a:lnSpc>
              <a:spcBef>
                <a:spcPts val="0"/>
              </a:spcBef>
              <a:spcAft>
                <a:spcPts val="0"/>
              </a:spcAft>
              <a:buNone/>
            </a:pPr>
            <a:r>
              <a:rPr b="1" lang="en-GB" sz="1700">
                <a:solidFill>
                  <a:srgbClr val="434343"/>
                </a:solidFill>
              </a:rPr>
              <a:t>Group Management Page</a:t>
            </a:r>
            <a:endParaRPr b="1" sz="1700">
              <a:solidFill>
                <a:schemeClr val="dk1"/>
              </a:solidFill>
            </a:endParaRPr>
          </a:p>
          <a:p>
            <a:pPr indent="0" lvl="0" marL="0" marR="3600" rtl="0" algn="l">
              <a:lnSpc>
                <a:spcPct val="115000"/>
              </a:lnSpc>
              <a:spcBef>
                <a:spcPts val="0"/>
              </a:spcBef>
              <a:spcAft>
                <a:spcPts val="0"/>
              </a:spcAft>
              <a:buNone/>
            </a:pPr>
            <a:r>
              <a:rPr lang="en-GB" sz="1300">
                <a:solidFill>
                  <a:srgbClr val="434343"/>
                </a:solidFill>
              </a:rPr>
              <a:t>Where a group admin / moderator can edit the group’s info, add/remove members, change the group’s settings and behavior etc.</a:t>
            </a:r>
            <a:endParaRPr sz="1300">
              <a:solidFill>
                <a:srgbClr val="434343"/>
              </a:solidFill>
            </a:endParaRPr>
          </a:p>
        </p:txBody>
      </p:sp>
      <p:pic>
        <p:nvPicPr>
          <p:cNvPr id="226" name="Google Shape;226;p33"/>
          <p:cNvPicPr preferRelativeResize="0"/>
          <p:nvPr/>
        </p:nvPicPr>
        <p:blipFill>
          <a:blip r:embed="rId3">
            <a:alphaModFix/>
          </a:blip>
          <a:stretch>
            <a:fillRect/>
          </a:stretch>
        </p:blipFill>
        <p:spPr>
          <a:xfrm>
            <a:off x="3131922" y="2783425"/>
            <a:ext cx="2880149" cy="1820475"/>
          </a:xfrm>
          <a:prstGeom prst="rect">
            <a:avLst/>
          </a:prstGeom>
          <a:noFill/>
          <a:ln>
            <a:noFill/>
          </a:ln>
        </p:spPr>
      </p:pic>
      <p:sp>
        <p:nvSpPr>
          <p:cNvPr id="227" name="Google Shape;227;p33"/>
          <p:cNvSpPr txBox="1"/>
          <p:nvPr/>
        </p:nvSpPr>
        <p:spPr>
          <a:xfrm>
            <a:off x="258445" y="2384789"/>
            <a:ext cx="2087400" cy="174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228" name="Google Shape;228;p33"/>
          <p:cNvSpPr txBox="1"/>
          <p:nvPr/>
        </p:nvSpPr>
        <p:spPr>
          <a:xfrm>
            <a:off x="3738600" y="4213025"/>
            <a:ext cx="16668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700">
                <a:solidFill>
                  <a:schemeClr val="lt1"/>
                </a:solidFill>
              </a:rPr>
              <a:t>Working on it…</a:t>
            </a:r>
            <a:endParaRPr sz="1700">
              <a:solidFill>
                <a:schemeClr val="lt1"/>
              </a:solidFill>
            </a:endParaRPr>
          </a:p>
        </p:txBody>
      </p:sp>
      <p:sp>
        <p:nvSpPr>
          <p:cNvPr id="229" name="Google Shape;229;p33"/>
          <p:cNvSpPr txBox="1"/>
          <p:nvPr/>
        </p:nvSpPr>
        <p:spPr>
          <a:xfrm>
            <a:off x="7895050" y="0"/>
            <a:ext cx="124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Frontend</a:t>
            </a:r>
            <a:endParaRPr b="1"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Backend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nvSpPr>
        <p:spPr>
          <a:xfrm>
            <a:off x="247650" y="1006500"/>
            <a:ext cx="8409300" cy="16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GB">
                <a:solidFill>
                  <a:srgbClr val="434343"/>
                </a:solidFill>
              </a:rPr>
              <a:t>Java-based Spring Boot application with four main services:</a:t>
            </a:r>
            <a:endParaRPr>
              <a:solidFill>
                <a:srgbClr val="434343"/>
              </a:solidFill>
            </a:endParaRPr>
          </a:p>
          <a:p>
            <a:pPr indent="-317500" lvl="0" marL="457200" marR="0" rtl="0" algn="l">
              <a:lnSpc>
                <a:spcPct val="100000"/>
              </a:lnSpc>
              <a:spcBef>
                <a:spcPts val="0"/>
              </a:spcBef>
              <a:spcAft>
                <a:spcPts val="0"/>
              </a:spcAft>
              <a:buClr>
                <a:srgbClr val="434343"/>
              </a:buClr>
              <a:buSzPts val="1400"/>
              <a:buChar char="●"/>
            </a:pPr>
            <a:r>
              <a:rPr b="1" lang="en-GB">
                <a:solidFill>
                  <a:srgbClr val="434343"/>
                </a:solidFill>
              </a:rPr>
              <a:t>Poll Management Service:</a:t>
            </a:r>
            <a:r>
              <a:rPr lang="en-GB">
                <a:solidFill>
                  <a:srgbClr val="434343"/>
                </a:solidFill>
              </a:rPr>
              <a:t> Manages polls, questions, options, deadlines.</a:t>
            </a:r>
            <a:endParaRPr>
              <a:solidFill>
                <a:srgbClr val="434343"/>
              </a:solidFill>
            </a:endParaRPr>
          </a:p>
          <a:p>
            <a:pPr indent="-317500" lvl="0" marL="457200" marR="0" rtl="0" algn="l">
              <a:lnSpc>
                <a:spcPct val="100000"/>
              </a:lnSpc>
              <a:spcBef>
                <a:spcPts val="0"/>
              </a:spcBef>
              <a:spcAft>
                <a:spcPts val="0"/>
              </a:spcAft>
              <a:buClr>
                <a:srgbClr val="434343"/>
              </a:buClr>
              <a:buSzPts val="1400"/>
              <a:buChar char="●"/>
            </a:pPr>
            <a:r>
              <a:rPr b="1" lang="en-GB">
                <a:solidFill>
                  <a:srgbClr val="434343"/>
                </a:solidFill>
              </a:rPr>
              <a:t>Voting Service:</a:t>
            </a:r>
            <a:r>
              <a:rPr lang="en-GB">
                <a:solidFill>
                  <a:srgbClr val="434343"/>
                </a:solidFill>
              </a:rPr>
              <a:t> Processes votes, stores and retrieves voting data.</a:t>
            </a:r>
            <a:endParaRPr>
              <a:solidFill>
                <a:srgbClr val="434343"/>
              </a:solidFill>
            </a:endParaRPr>
          </a:p>
          <a:p>
            <a:pPr indent="-317500" lvl="0" marL="457200" marR="0" rtl="0" algn="l">
              <a:lnSpc>
                <a:spcPct val="100000"/>
              </a:lnSpc>
              <a:spcBef>
                <a:spcPts val="0"/>
              </a:spcBef>
              <a:spcAft>
                <a:spcPts val="0"/>
              </a:spcAft>
              <a:buClr>
                <a:srgbClr val="434343"/>
              </a:buClr>
              <a:buSzPts val="1400"/>
              <a:buChar char="●"/>
            </a:pPr>
            <a:r>
              <a:rPr b="1" lang="en-GB">
                <a:solidFill>
                  <a:srgbClr val="434343"/>
                </a:solidFill>
              </a:rPr>
              <a:t>Group Management Service:</a:t>
            </a:r>
            <a:r>
              <a:rPr lang="en-GB">
                <a:solidFill>
                  <a:srgbClr val="434343"/>
                </a:solidFill>
              </a:rPr>
              <a:t> Manages groups, tracks memberships.</a:t>
            </a:r>
            <a:endParaRPr>
              <a:solidFill>
                <a:srgbClr val="434343"/>
              </a:solidFill>
            </a:endParaRPr>
          </a:p>
          <a:p>
            <a:pPr indent="-317500" lvl="0" marL="457200" marR="0" rtl="0" algn="l">
              <a:lnSpc>
                <a:spcPct val="100000"/>
              </a:lnSpc>
              <a:spcBef>
                <a:spcPts val="0"/>
              </a:spcBef>
              <a:spcAft>
                <a:spcPts val="0"/>
              </a:spcAft>
              <a:buClr>
                <a:srgbClr val="434343"/>
              </a:buClr>
              <a:buSzPts val="1400"/>
              <a:buChar char="●"/>
            </a:pPr>
            <a:r>
              <a:rPr b="1" lang="en-GB">
                <a:solidFill>
                  <a:srgbClr val="434343"/>
                </a:solidFill>
              </a:rPr>
              <a:t>User Management Service:</a:t>
            </a:r>
            <a:r>
              <a:rPr lang="en-GB">
                <a:solidFill>
                  <a:srgbClr val="434343"/>
                </a:solidFill>
              </a:rPr>
              <a:t> Handles registration, authentication, authorization.</a:t>
            </a:r>
            <a:endParaRPr>
              <a:solidFill>
                <a:srgbClr val="434343"/>
              </a:solidFill>
            </a:endParaRPr>
          </a:p>
        </p:txBody>
      </p:sp>
      <p:sp>
        <p:nvSpPr>
          <p:cNvPr id="240" name="Google Shape;240;p35"/>
          <p:cNvSpPr txBox="1"/>
          <p:nvPr/>
        </p:nvSpPr>
        <p:spPr>
          <a:xfrm>
            <a:off x="247650" y="640613"/>
            <a:ext cx="6303600" cy="40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434343"/>
              </a:buClr>
              <a:buSzPts val="1400"/>
              <a:buChar char="●"/>
            </a:pPr>
            <a:r>
              <a:rPr lang="en-GB">
                <a:solidFill>
                  <a:srgbClr val="434343"/>
                </a:solidFill>
              </a:rPr>
              <a:t>Spring Boot, Postgres DB.</a:t>
            </a:r>
            <a:r>
              <a:rPr lang="en-GB">
                <a:solidFill>
                  <a:srgbClr val="434343"/>
                </a:solidFill>
              </a:rPr>
              <a:t> </a:t>
            </a:r>
            <a:endParaRPr sz="1800">
              <a:solidFill>
                <a:schemeClr val="dk2"/>
              </a:solidFill>
            </a:endParaRPr>
          </a:p>
        </p:txBody>
      </p:sp>
      <p:sp>
        <p:nvSpPr>
          <p:cNvPr id="241" name="Google Shape;241;p35"/>
          <p:cNvSpPr txBox="1"/>
          <p:nvPr/>
        </p:nvSpPr>
        <p:spPr>
          <a:xfrm>
            <a:off x="247650" y="2599200"/>
            <a:ext cx="63036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b="1" sz="1600">
              <a:solidFill>
                <a:schemeClr val="dk2"/>
              </a:solidFill>
            </a:endParaRPr>
          </a:p>
          <a:p>
            <a:pPr indent="-317500" lvl="0" marL="457200" rtl="0" algn="l">
              <a:spcBef>
                <a:spcPts val="0"/>
              </a:spcBef>
              <a:spcAft>
                <a:spcPts val="0"/>
              </a:spcAft>
              <a:buClr>
                <a:srgbClr val="434343"/>
              </a:buClr>
              <a:buSzPts val="1400"/>
              <a:buChar char="●"/>
            </a:pPr>
            <a:r>
              <a:rPr b="1" lang="en-GB">
                <a:solidFill>
                  <a:srgbClr val="434343"/>
                </a:solidFill>
              </a:rPr>
              <a:t>Shared Objects (Core):</a:t>
            </a:r>
            <a:r>
              <a:rPr lang="en-GB">
                <a:solidFill>
                  <a:srgbClr val="434343"/>
                </a:solidFill>
              </a:rPr>
              <a:t> Core system Java objects library for polls, users, groups, votes.</a:t>
            </a:r>
            <a:endParaRPr>
              <a:solidFill>
                <a:srgbClr val="434343"/>
              </a:solidFill>
            </a:endParaRPr>
          </a:p>
          <a:p>
            <a:pPr indent="-317500" lvl="0" marL="457200" rtl="0" algn="l">
              <a:spcBef>
                <a:spcPts val="0"/>
              </a:spcBef>
              <a:spcAft>
                <a:spcPts val="0"/>
              </a:spcAft>
              <a:buClr>
                <a:srgbClr val="434343"/>
              </a:buClr>
              <a:buSzPts val="1400"/>
              <a:buChar char="●"/>
            </a:pPr>
            <a:r>
              <a:rPr b="1" lang="en-GB">
                <a:solidFill>
                  <a:srgbClr val="434343"/>
                </a:solidFill>
              </a:rPr>
              <a:t>Shared Objects (Entities):</a:t>
            </a:r>
            <a:r>
              <a:rPr lang="en-GB">
                <a:solidFill>
                  <a:srgbClr val="434343"/>
                </a:solidFill>
              </a:rPr>
              <a:t> Postgres entities library for polls, users, groups, votes.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sz="1600">
              <a:solidFill>
                <a:schemeClr val="dk2"/>
              </a:solidFill>
            </a:endParaRPr>
          </a:p>
        </p:txBody>
      </p:sp>
      <p:pic>
        <p:nvPicPr>
          <p:cNvPr id="242" name="Google Shape;242;p35"/>
          <p:cNvPicPr preferRelativeResize="0"/>
          <p:nvPr/>
        </p:nvPicPr>
        <p:blipFill>
          <a:blip r:embed="rId3">
            <a:alphaModFix/>
          </a:blip>
          <a:stretch>
            <a:fillRect/>
          </a:stretch>
        </p:blipFill>
        <p:spPr>
          <a:xfrm>
            <a:off x="7053123" y="90163"/>
            <a:ext cx="2263775" cy="2263775"/>
          </a:xfrm>
          <a:prstGeom prst="rect">
            <a:avLst/>
          </a:prstGeom>
          <a:noFill/>
          <a:ln>
            <a:noFill/>
          </a:ln>
        </p:spPr>
      </p:pic>
      <p:pic>
        <p:nvPicPr>
          <p:cNvPr id="243" name="Google Shape;243;p35"/>
          <p:cNvPicPr preferRelativeResize="0"/>
          <p:nvPr/>
        </p:nvPicPr>
        <p:blipFill>
          <a:blip r:embed="rId4">
            <a:alphaModFix/>
          </a:blip>
          <a:stretch>
            <a:fillRect/>
          </a:stretch>
        </p:blipFill>
        <p:spPr>
          <a:xfrm>
            <a:off x="7479125" y="2304239"/>
            <a:ext cx="1411776" cy="1913523"/>
          </a:xfrm>
          <a:prstGeom prst="rect">
            <a:avLst/>
          </a:prstGeom>
          <a:noFill/>
          <a:ln>
            <a:noFill/>
          </a:ln>
        </p:spPr>
      </p:pic>
      <p:sp>
        <p:nvSpPr>
          <p:cNvPr id="244" name="Google Shape;244;p35"/>
          <p:cNvSpPr txBox="1"/>
          <p:nvPr/>
        </p:nvSpPr>
        <p:spPr>
          <a:xfrm>
            <a:off x="247650" y="325688"/>
            <a:ext cx="630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chemeClr val="dk2"/>
                </a:solidFill>
              </a:rPr>
              <a:t>Technologies</a:t>
            </a:r>
            <a:endParaRPr sz="1800">
              <a:solidFill>
                <a:schemeClr val="dk2"/>
              </a:solidFill>
            </a:endParaRPr>
          </a:p>
        </p:txBody>
      </p:sp>
      <p:sp>
        <p:nvSpPr>
          <p:cNvPr id="245" name="Google Shape;245;p35"/>
          <p:cNvSpPr txBox="1"/>
          <p:nvPr/>
        </p:nvSpPr>
        <p:spPr>
          <a:xfrm>
            <a:off x="247650" y="1006500"/>
            <a:ext cx="630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1600">
                <a:solidFill>
                  <a:schemeClr val="dk2"/>
                </a:solidFill>
              </a:rPr>
              <a:t>Design</a:t>
            </a:r>
            <a:endParaRPr sz="1800">
              <a:solidFill>
                <a:schemeClr val="dk2"/>
              </a:solidFill>
            </a:endParaRPr>
          </a:p>
        </p:txBody>
      </p:sp>
      <p:sp>
        <p:nvSpPr>
          <p:cNvPr id="246" name="Google Shape;246;p35"/>
          <p:cNvSpPr txBox="1"/>
          <p:nvPr/>
        </p:nvSpPr>
        <p:spPr>
          <a:xfrm>
            <a:off x="247650" y="2599200"/>
            <a:ext cx="630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1600">
                <a:solidFill>
                  <a:schemeClr val="dk2"/>
                </a:solidFill>
              </a:rPr>
              <a:t>Libraries</a:t>
            </a:r>
            <a:endParaRPr sz="1800">
              <a:solidFill>
                <a:schemeClr val="dk2"/>
              </a:solidFill>
            </a:endParaRPr>
          </a:p>
        </p:txBody>
      </p:sp>
      <p:sp>
        <p:nvSpPr>
          <p:cNvPr id="247" name="Google Shape;247;p35"/>
          <p:cNvSpPr txBox="1"/>
          <p:nvPr/>
        </p:nvSpPr>
        <p:spPr>
          <a:xfrm>
            <a:off x="7895050" y="0"/>
            <a:ext cx="124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Backend</a:t>
            </a:r>
            <a:endParaRPr b="1"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357100" y="1946825"/>
            <a:ext cx="6367800" cy="107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Working Practices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nvSpPr>
        <p:spPr>
          <a:xfrm>
            <a:off x="0" y="461700"/>
            <a:ext cx="6303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Char char="●"/>
            </a:pPr>
            <a:r>
              <a:rPr lang="en-GB">
                <a:solidFill>
                  <a:srgbClr val="434343"/>
                </a:solidFill>
              </a:rPr>
              <a:t>Project task management is done using Trello, a kanban-style, list making application.</a:t>
            </a:r>
            <a:endParaRPr sz="1100">
              <a:solidFill>
                <a:schemeClr val="dk1"/>
              </a:solidFill>
            </a:endParaRPr>
          </a:p>
        </p:txBody>
      </p:sp>
      <p:sp>
        <p:nvSpPr>
          <p:cNvPr id="258" name="Google Shape;258;p37"/>
          <p:cNvSpPr txBox="1"/>
          <p:nvPr/>
        </p:nvSpPr>
        <p:spPr>
          <a:xfrm>
            <a:off x="0" y="2440638"/>
            <a:ext cx="6303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Char char="●"/>
            </a:pPr>
            <a:r>
              <a:rPr lang="en-GB">
                <a:solidFill>
                  <a:srgbClr val="434343"/>
                </a:solidFill>
              </a:rPr>
              <a:t>Container images and project libraries are stored under organization’s Github packages.</a:t>
            </a:r>
            <a:endParaRPr>
              <a:solidFill>
                <a:srgbClr val="434343"/>
              </a:solidFill>
            </a:endParaRPr>
          </a:p>
        </p:txBody>
      </p:sp>
      <p:sp>
        <p:nvSpPr>
          <p:cNvPr id="259" name="Google Shape;259;p37"/>
          <p:cNvSpPr txBox="1"/>
          <p:nvPr/>
        </p:nvSpPr>
        <p:spPr>
          <a:xfrm>
            <a:off x="0" y="1940163"/>
            <a:ext cx="6303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Char char="●"/>
            </a:pPr>
            <a:r>
              <a:rPr lang="en-GB">
                <a:solidFill>
                  <a:srgbClr val="434343"/>
                </a:solidFill>
              </a:rPr>
              <a:t>A service's container image is automatically created upon a push to the main branch in the GitHub repository, using GitHub Actions.</a:t>
            </a:r>
            <a:endParaRPr>
              <a:solidFill>
                <a:srgbClr val="434343"/>
              </a:solidFill>
            </a:endParaRPr>
          </a:p>
        </p:txBody>
      </p:sp>
      <p:sp>
        <p:nvSpPr>
          <p:cNvPr id="260" name="Google Shape;260;p37"/>
          <p:cNvSpPr txBox="1"/>
          <p:nvPr/>
        </p:nvSpPr>
        <p:spPr>
          <a:xfrm>
            <a:off x="0" y="129650"/>
            <a:ext cx="630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434343"/>
                </a:solidFill>
              </a:rPr>
              <a:t>	</a:t>
            </a:r>
            <a:endParaRPr sz="1200">
              <a:solidFill>
                <a:schemeClr val="dk1"/>
              </a:solidFill>
            </a:endParaRPr>
          </a:p>
        </p:txBody>
      </p:sp>
      <p:sp>
        <p:nvSpPr>
          <p:cNvPr id="261" name="Google Shape;261;p37"/>
          <p:cNvSpPr txBox="1"/>
          <p:nvPr/>
        </p:nvSpPr>
        <p:spPr>
          <a:xfrm>
            <a:off x="298175" y="106550"/>
            <a:ext cx="265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Work management</a:t>
            </a:r>
            <a:endParaRPr b="1" sz="1800">
              <a:solidFill>
                <a:schemeClr val="dk2"/>
              </a:solidFill>
            </a:endParaRPr>
          </a:p>
        </p:txBody>
      </p:sp>
      <p:sp>
        <p:nvSpPr>
          <p:cNvPr id="262" name="Google Shape;262;p37"/>
          <p:cNvSpPr txBox="1"/>
          <p:nvPr/>
        </p:nvSpPr>
        <p:spPr>
          <a:xfrm>
            <a:off x="298175" y="1528113"/>
            <a:ext cx="165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Automation</a:t>
            </a:r>
            <a:endParaRPr b="1" sz="1800">
              <a:solidFill>
                <a:schemeClr val="dk2"/>
              </a:solidFill>
            </a:endParaRPr>
          </a:p>
        </p:txBody>
      </p:sp>
      <p:sp>
        <p:nvSpPr>
          <p:cNvPr id="263" name="Google Shape;263;p37"/>
          <p:cNvSpPr txBox="1"/>
          <p:nvPr/>
        </p:nvSpPr>
        <p:spPr>
          <a:xfrm>
            <a:off x="247650" y="2991475"/>
            <a:ext cx="225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Version Control</a:t>
            </a:r>
            <a:endParaRPr b="1" sz="1800">
              <a:solidFill>
                <a:schemeClr val="dk2"/>
              </a:solidFill>
            </a:endParaRPr>
          </a:p>
        </p:txBody>
      </p:sp>
      <p:sp>
        <p:nvSpPr>
          <p:cNvPr id="264" name="Google Shape;264;p37"/>
          <p:cNvSpPr txBox="1"/>
          <p:nvPr/>
        </p:nvSpPr>
        <p:spPr>
          <a:xfrm>
            <a:off x="0" y="3365150"/>
            <a:ext cx="6303600" cy="631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34343"/>
              </a:buClr>
              <a:buSzPts val="1500"/>
              <a:buChar char="●"/>
            </a:pPr>
            <a:r>
              <a:rPr lang="en-GB">
                <a:solidFill>
                  <a:srgbClr val="434343"/>
                </a:solidFill>
              </a:rPr>
              <a:t>Each </a:t>
            </a:r>
            <a:r>
              <a:rPr lang="en-GB">
                <a:solidFill>
                  <a:srgbClr val="434343"/>
                </a:solidFill>
              </a:rPr>
              <a:t>service ha</a:t>
            </a:r>
            <a:r>
              <a:rPr lang="en-GB">
                <a:solidFill>
                  <a:srgbClr val="434343"/>
                </a:solidFill>
              </a:rPr>
              <a:t>s</a:t>
            </a:r>
            <a:r>
              <a:rPr lang="en-GB">
                <a:solidFill>
                  <a:srgbClr val="434343"/>
                </a:solidFill>
              </a:rPr>
              <a:t> its own repository, and all repositories are managed under a GitHub organization.</a:t>
            </a:r>
            <a:r>
              <a:rPr lang="en-GB" sz="1200">
                <a:solidFill>
                  <a:schemeClr val="dk1"/>
                </a:solidFill>
              </a:rPr>
              <a:t> </a:t>
            </a:r>
            <a:endParaRPr sz="1500">
              <a:solidFill>
                <a:srgbClr val="434343"/>
              </a:solidFill>
            </a:endParaRPr>
          </a:p>
        </p:txBody>
      </p:sp>
      <p:sp>
        <p:nvSpPr>
          <p:cNvPr id="265" name="Google Shape;265;p37"/>
          <p:cNvSpPr txBox="1"/>
          <p:nvPr/>
        </p:nvSpPr>
        <p:spPr>
          <a:xfrm>
            <a:off x="0" y="3870350"/>
            <a:ext cx="63036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34343"/>
              </a:buClr>
              <a:buSzPts val="1500"/>
              <a:buChar char="●"/>
            </a:pPr>
            <a:r>
              <a:rPr lang="en-GB" sz="1200">
                <a:solidFill>
                  <a:schemeClr val="dk1"/>
                </a:solidFill>
              </a:rPr>
              <a:t> </a:t>
            </a:r>
            <a:r>
              <a:rPr lang="en-GB">
                <a:solidFill>
                  <a:srgbClr val="434343"/>
                </a:solidFill>
              </a:rPr>
              <a:t>A release requires the approval of at least one other team member a</a:t>
            </a:r>
            <a:r>
              <a:rPr lang="en-GB" sz="1500">
                <a:solidFill>
                  <a:srgbClr val="434343"/>
                </a:solidFill>
              </a:rPr>
              <a:t>nd is </a:t>
            </a:r>
            <a:r>
              <a:rPr lang="en-GB">
                <a:solidFill>
                  <a:srgbClr val="434343"/>
                </a:solidFill>
              </a:rPr>
              <a:t>tagged with a version for ease of rollback if necessary.</a:t>
            </a:r>
            <a:endParaRPr sz="1500">
              <a:solidFill>
                <a:srgbClr val="434343"/>
              </a:solidFill>
            </a:endParaRPr>
          </a:p>
        </p:txBody>
      </p:sp>
      <p:pic>
        <p:nvPicPr>
          <p:cNvPr id="266" name="Google Shape;266;p37"/>
          <p:cNvPicPr preferRelativeResize="0"/>
          <p:nvPr/>
        </p:nvPicPr>
        <p:blipFill>
          <a:blip r:embed="rId3">
            <a:alphaModFix/>
          </a:blip>
          <a:stretch>
            <a:fillRect/>
          </a:stretch>
        </p:blipFill>
        <p:spPr>
          <a:xfrm>
            <a:off x="6793950" y="2816225"/>
            <a:ext cx="1960999" cy="1965773"/>
          </a:xfrm>
          <a:prstGeom prst="rect">
            <a:avLst/>
          </a:prstGeom>
          <a:noFill/>
          <a:ln>
            <a:noFill/>
          </a:ln>
        </p:spPr>
      </p:pic>
      <p:sp>
        <p:nvSpPr>
          <p:cNvPr id="267" name="Google Shape;267;p37"/>
          <p:cNvSpPr txBox="1"/>
          <p:nvPr/>
        </p:nvSpPr>
        <p:spPr>
          <a:xfrm>
            <a:off x="6964825" y="0"/>
            <a:ext cx="217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Working practices</a:t>
            </a:r>
            <a:endParaRPr b="1" sz="1800">
              <a:solidFill>
                <a:schemeClr val="dk2"/>
              </a:solidFill>
            </a:endParaRPr>
          </a:p>
        </p:txBody>
      </p:sp>
      <p:sp>
        <p:nvSpPr>
          <p:cNvPr id="268" name="Google Shape;268;p37"/>
          <p:cNvSpPr txBox="1"/>
          <p:nvPr/>
        </p:nvSpPr>
        <p:spPr>
          <a:xfrm>
            <a:off x="0" y="946413"/>
            <a:ext cx="63036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434343"/>
              </a:buClr>
              <a:buSzPts val="1400"/>
              <a:buChar char="●"/>
            </a:pPr>
            <a:r>
              <a:rPr lang="en-GB">
                <a:solidFill>
                  <a:srgbClr val="434343"/>
                </a:solidFill>
              </a:rPr>
              <a:t>Currently there are 4 boards: Backend, </a:t>
            </a:r>
            <a:r>
              <a:rPr lang="en-GB">
                <a:solidFill>
                  <a:srgbClr val="434343"/>
                </a:solidFill>
              </a:rPr>
              <a:t>Frontend, Project planning and Workshop tasks.</a:t>
            </a:r>
            <a:endParaRPr>
              <a:solidFill>
                <a:srgbClr val="434343"/>
              </a:solidFill>
            </a:endParaRPr>
          </a:p>
        </p:txBody>
      </p:sp>
      <p:pic>
        <p:nvPicPr>
          <p:cNvPr id="269" name="Google Shape;269;p37"/>
          <p:cNvPicPr preferRelativeResize="0"/>
          <p:nvPr/>
        </p:nvPicPr>
        <p:blipFill>
          <a:blip r:embed="rId4">
            <a:alphaModFix/>
          </a:blip>
          <a:stretch>
            <a:fillRect/>
          </a:stretch>
        </p:blipFill>
        <p:spPr>
          <a:xfrm>
            <a:off x="6825199" y="689713"/>
            <a:ext cx="1898500" cy="189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idx="4294967295" type="title"/>
          </p:nvPr>
        </p:nvSpPr>
        <p:spPr>
          <a:xfrm>
            <a:off x="357100" y="1946825"/>
            <a:ext cx="6367800" cy="107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4800">
                <a:solidFill>
                  <a:schemeClr val="dk2"/>
                </a:solidFill>
              </a:rPr>
              <a:t>Any Questions?</a:t>
            </a:r>
            <a:endParaRPr b="1" sz="4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nvSpPr>
        <p:spPr>
          <a:xfrm>
            <a:off x="272150" y="3373850"/>
            <a:ext cx="6046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434343"/>
                </a:solidFill>
              </a:rPr>
              <a:t>Sympoll is an online surveying platform designed for scalability using Kubernetes. It is a </a:t>
            </a:r>
            <a:r>
              <a:rPr lang="en-GB" sz="1500">
                <a:solidFill>
                  <a:srgbClr val="434343"/>
                </a:solidFill>
              </a:rPr>
              <a:t>versatile platform that makes surveys easier and accessible in different situations and social circles.</a:t>
            </a:r>
            <a:endParaRPr sz="2100">
              <a:solidFill>
                <a:srgbClr val="434343"/>
              </a:solidFill>
            </a:endParaRPr>
          </a:p>
          <a:p>
            <a:pPr indent="0" lvl="0" marL="0" rtl="0" algn="l">
              <a:spcBef>
                <a:spcPts val="0"/>
              </a:spcBef>
              <a:spcAft>
                <a:spcPts val="0"/>
              </a:spcAft>
              <a:buNone/>
            </a:pPr>
            <a:r>
              <a:t/>
            </a:r>
            <a:endParaRPr sz="1500">
              <a:solidFill>
                <a:srgbClr val="434343"/>
              </a:solidFill>
            </a:endParaRPr>
          </a:p>
        </p:txBody>
      </p:sp>
      <p:sp>
        <p:nvSpPr>
          <p:cNvPr id="77" name="Google Shape;77;p15"/>
          <p:cNvSpPr txBox="1"/>
          <p:nvPr/>
        </p:nvSpPr>
        <p:spPr>
          <a:xfrm>
            <a:off x="272150" y="751063"/>
            <a:ext cx="604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434343"/>
                </a:solidFill>
              </a:rPr>
              <a:t>Currently, there's a lack of a unified solution for community driven polling.</a:t>
            </a:r>
            <a:endParaRPr sz="2100">
              <a:solidFill>
                <a:srgbClr val="434343"/>
              </a:solidFill>
            </a:endParaRPr>
          </a:p>
        </p:txBody>
      </p:sp>
      <p:sp>
        <p:nvSpPr>
          <p:cNvPr id="78" name="Google Shape;78;p15"/>
          <p:cNvSpPr txBox="1"/>
          <p:nvPr/>
        </p:nvSpPr>
        <p:spPr>
          <a:xfrm>
            <a:off x="272150" y="2062463"/>
            <a:ext cx="604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434343"/>
                </a:solidFill>
              </a:rPr>
              <a:t>Providing a platform for a wide range of survey needs for community decisions. </a:t>
            </a:r>
            <a:endParaRPr sz="2100">
              <a:solidFill>
                <a:srgbClr val="434343"/>
              </a:solidFill>
            </a:endParaRPr>
          </a:p>
        </p:txBody>
      </p:sp>
      <p:sp>
        <p:nvSpPr>
          <p:cNvPr id="79" name="Google Shape;79;p15"/>
          <p:cNvSpPr txBox="1"/>
          <p:nvPr/>
        </p:nvSpPr>
        <p:spPr>
          <a:xfrm>
            <a:off x="272150" y="390200"/>
            <a:ext cx="604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The motivation</a:t>
            </a:r>
            <a:endParaRPr b="1" sz="1800">
              <a:solidFill>
                <a:schemeClr val="dk2"/>
              </a:solidFill>
            </a:endParaRPr>
          </a:p>
        </p:txBody>
      </p:sp>
      <p:sp>
        <p:nvSpPr>
          <p:cNvPr id="80" name="Google Shape;80;p15"/>
          <p:cNvSpPr txBox="1"/>
          <p:nvPr/>
        </p:nvSpPr>
        <p:spPr>
          <a:xfrm>
            <a:off x="272150" y="1684825"/>
            <a:ext cx="604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The solution</a:t>
            </a:r>
            <a:endParaRPr b="1" sz="1800">
              <a:solidFill>
                <a:schemeClr val="dk2"/>
              </a:solidFill>
            </a:endParaRPr>
          </a:p>
        </p:txBody>
      </p:sp>
      <p:sp>
        <p:nvSpPr>
          <p:cNvPr id="81" name="Google Shape;81;p15"/>
          <p:cNvSpPr txBox="1"/>
          <p:nvPr/>
        </p:nvSpPr>
        <p:spPr>
          <a:xfrm>
            <a:off x="272150" y="2979450"/>
            <a:ext cx="604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The implementation</a:t>
            </a:r>
            <a:endParaRPr b="1" sz="1800">
              <a:solidFill>
                <a:schemeClr val="dk2"/>
              </a:solidFill>
            </a:endParaRPr>
          </a:p>
        </p:txBody>
      </p:sp>
      <p:pic>
        <p:nvPicPr>
          <p:cNvPr id="82" name="Google Shape;82;p15"/>
          <p:cNvPicPr preferRelativeResize="0"/>
          <p:nvPr/>
        </p:nvPicPr>
        <p:blipFill>
          <a:blip r:embed="rId3">
            <a:alphaModFix/>
          </a:blip>
          <a:stretch>
            <a:fillRect/>
          </a:stretch>
        </p:blipFill>
        <p:spPr>
          <a:xfrm>
            <a:off x="7138650" y="3146738"/>
            <a:ext cx="1370798" cy="1335323"/>
          </a:xfrm>
          <a:prstGeom prst="rect">
            <a:avLst/>
          </a:prstGeom>
          <a:noFill/>
          <a:ln>
            <a:noFill/>
          </a:ln>
        </p:spPr>
      </p:pic>
      <p:pic>
        <p:nvPicPr>
          <p:cNvPr id="83" name="Google Shape;83;p15"/>
          <p:cNvPicPr preferRelativeResize="0"/>
          <p:nvPr/>
        </p:nvPicPr>
        <p:blipFill>
          <a:blip r:embed="rId4">
            <a:alphaModFix/>
          </a:blip>
          <a:stretch>
            <a:fillRect/>
          </a:stretch>
        </p:blipFill>
        <p:spPr>
          <a:xfrm>
            <a:off x="7187250" y="952275"/>
            <a:ext cx="1273600" cy="1442600"/>
          </a:xfrm>
          <a:prstGeom prst="rect">
            <a:avLst/>
          </a:prstGeom>
          <a:noFill/>
          <a:ln>
            <a:noFill/>
          </a:ln>
        </p:spPr>
      </p:pic>
      <p:sp>
        <p:nvSpPr>
          <p:cNvPr id="84" name="Google Shape;84;p15"/>
          <p:cNvSpPr txBox="1"/>
          <p:nvPr/>
        </p:nvSpPr>
        <p:spPr>
          <a:xfrm>
            <a:off x="8065500" y="0"/>
            <a:ext cx="107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Premise</a:t>
            </a:r>
            <a:endParaRPr b="1"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a:t>Main features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nvSpPr>
        <p:spPr>
          <a:xfrm>
            <a:off x="0" y="3527850"/>
            <a:ext cx="60462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34343"/>
              </a:buClr>
              <a:buSzPts val="1500"/>
              <a:buChar char="●"/>
            </a:pPr>
            <a:r>
              <a:rPr lang="en-GB" sz="1500">
                <a:solidFill>
                  <a:srgbClr val="434343"/>
                </a:solidFill>
              </a:rPr>
              <a:t>Users can customize their profiles with pictures and personal info, making the platform more personal and engaging.</a:t>
            </a:r>
            <a:endParaRPr sz="1500">
              <a:solidFill>
                <a:srgbClr val="434343"/>
              </a:solidFill>
            </a:endParaRPr>
          </a:p>
        </p:txBody>
      </p:sp>
      <p:sp>
        <p:nvSpPr>
          <p:cNvPr id="95" name="Google Shape;95;p17"/>
          <p:cNvSpPr txBox="1"/>
          <p:nvPr/>
        </p:nvSpPr>
        <p:spPr>
          <a:xfrm>
            <a:off x="0" y="969138"/>
            <a:ext cx="60462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34343"/>
              </a:buClr>
              <a:buSzPts val="1500"/>
              <a:buChar char="●"/>
            </a:pPr>
            <a:r>
              <a:rPr lang="en-GB" sz="1500">
                <a:solidFill>
                  <a:srgbClr val="434343"/>
                </a:solidFill>
              </a:rPr>
              <a:t>Sympoll's main function is letting users create groups and survey them easily.</a:t>
            </a:r>
            <a:endParaRPr sz="1500">
              <a:solidFill>
                <a:srgbClr val="434343"/>
              </a:solidFill>
            </a:endParaRPr>
          </a:p>
        </p:txBody>
      </p:sp>
      <p:sp>
        <p:nvSpPr>
          <p:cNvPr id="96" name="Google Shape;96;p17"/>
          <p:cNvSpPr txBox="1"/>
          <p:nvPr/>
        </p:nvSpPr>
        <p:spPr>
          <a:xfrm>
            <a:off x="0" y="1822038"/>
            <a:ext cx="60462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34343"/>
              </a:buClr>
              <a:buSzPts val="1500"/>
              <a:buChar char="●"/>
            </a:pPr>
            <a:r>
              <a:rPr lang="en-GB" sz="1500">
                <a:solidFill>
                  <a:srgbClr val="434343"/>
                </a:solidFill>
              </a:rPr>
              <a:t>Completed surveys are stored in Sympoll for later reference, keeping everything organized.</a:t>
            </a:r>
            <a:endParaRPr sz="1500">
              <a:solidFill>
                <a:srgbClr val="434343"/>
              </a:solidFill>
            </a:endParaRPr>
          </a:p>
        </p:txBody>
      </p:sp>
      <p:sp>
        <p:nvSpPr>
          <p:cNvPr id="97" name="Google Shape;97;p17"/>
          <p:cNvSpPr txBox="1"/>
          <p:nvPr/>
        </p:nvSpPr>
        <p:spPr>
          <a:xfrm>
            <a:off x="7390325" y="0"/>
            <a:ext cx="173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Main features</a:t>
            </a:r>
            <a:endParaRPr b="1" sz="1800">
              <a:solidFill>
                <a:schemeClr val="dk2"/>
              </a:solidFill>
            </a:endParaRPr>
          </a:p>
        </p:txBody>
      </p:sp>
      <p:sp>
        <p:nvSpPr>
          <p:cNvPr id="98" name="Google Shape;98;p17"/>
          <p:cNvSpPr txBox="1"/>
          <p:nvPr/>
        </p:nvSpPr>
        <p:spPr>
          <a:xfrm>
            <a:off x="0" y="2674938"/>
            <a:ext cx="60462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34343"/>
              </a:buClr>
              <a:buSzPts val="1500"/>
              <a:buChar char="●"/>
            </a:pPr>
            <a:r>
              <a:rPr lang="en-GB" sz="1500">
                <a:solidFill>
                  <a:srgbClr val="434343"/>
                </a:solidFill>
              </a:rPr>
              <a:t>Sympoll sends users updates about new surveys in their groups, important messages, and other events.</a:t>
            </a:r>
            <a:r>
              <a:rPr lang="en-GB" sz="1500">
                <a:solidFill>
                  <a:srgbClr val="434343"/>
                </a:solidFill>
              </a:rPr>
              <a:t> </a:t>
            </a:r>
            <a:endParaRPr sz="1500">
              <a:solidFill>
                <a:srgbClr val="434343"/>
              </a:solidFill>
            </a:endParaRPr>
          </a:p>
        </p:txBody>
      </p:sp>
      <p:pic>
        <p:nvPicPr>
          <p:cNvPr id="99" name="Google Shape;99;p17"/>
          <p:cNvPicPr preferRelativeResize="0"/>
          <p:nvPr/>
        </p:nvPicPr>
        <p:blipFill>
          <a:blip r:embed="rId3">
            <a:alphaModFix/>
          </a:blip>
          <a:stretch>
            <a:fillRect/>
          </a:stretch>
        </p:blipFill>
        <p:spPr>
          <a:xfrm>
            <a:off x="6632825" y="1588575"/>
            <a:ext cx="1966350" cy="1966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High level design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nvSpPr>
        <p:spPr>
          <a:xfrm>
            <a:off x="0" y="733200"/>
            <a:ext cx="60462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34343"/>
              </a:buClr>
              <a:buSzPts val="1500"/>
              <a:buChar char="●"/>
            </a:pPr>
            <a:r>
              <a:rPr lang="en-GB" sz="1500">
                <a:solidFill>
                  <a:srgbClr val="434343"/>
                </a:solidFill>
              </a:rPr>
              <a:t>Sympoll is a web app, accessed from a </a:t>
            </a:r>
            <a:r>
              <a:rPr lang="en-GB" sz="1500">
                <a:solidFill>
                  <a:srgbClr val="434343"/>
                </a:solidFill>
              </a:rPr>
              <a:t>browser.</a:t>
            </a:r>
            <a:endParaRPr sz="1500">
              <a:solidFill>
                <a:srgbClr val="434343"/>
              </a:solidFill>
            </a:endParaRPr>
          </a:p>
        </p:txBody>
      </p:sp>
      <p:sp>
        <p:nvSpPr>
          <p:cNvPr id="110" name="Google Shape;110;p19"/>
          <p:cNvSpPr txBox="1"/>
          <p:nvPr/>
        </p:nvSpPr>
        <p:spPr>
          <a:xfrm>
            <a:off x="0" y="1257675"/>
            <a:ext cx="60462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34343"/>
              </a:buClr>
              <a:buSzPts val="1500"/>
              <a:buChar char="●"/>
            </a:pPr>
            <a:r>
              <a:rPr lang="en-GB" sz="1500">
                <a:solidFill>
                  <a:srgbClr val="434343"/>
                </a:solidFill>
              </a:rPr>
              <a:t>The frontend on the browser side sends requests to the backend services.</a:t>
            </a:r>
            <a:endParaRPr sz="1500">
              <a:solidFill>
                <a:srgbClr val="434343"/>
              </a:solidFill>
            </a:endParaRPr>
          </a:p>
        </p:txBody>
      </p:sp>
      <p:sp>
        <p:nvSpPr>
          <p:cNvPr id="111" name="Google Shape;111;p19"/>
          <p:cNvSpPr txBox="1"/>
          <p:nvPr/>
        </p:nvSpPr>
        <p:spPr>
          <a:xfrm>
            <a:off x="0" y="2013150"/>
            <a:ext cx="60462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34343"/>
              </a:buClr>
              <a:buSzPts val="1500"/>
              <a:buChar char="●"/>
            </a:pPr>
            <a:r>
              <a:rPr lang="en-GB" sz="1500">
                <a:solidFill>
                  <a:srgbClr val="434343"/>
                </a:solidFill>
              </a:rPr>
              <a:t>Backend services are </a:t>
            </a:r>
            <a:r>
              <a:rPr lang="en-GB" sz="1500">
                <a:solidFill>
                  <a:srgbClr val="434343"/>
                </a:solidFill>
              </a:rPr>
              <a:t>separate</a:t>
            </a:r>
            <a:r>
              <a:rPr lang="en-GB" sz="1500">
                <a:solidFill>
                  <a:srgbClr val="434343"/>
                </a:solidFill>
              </a:rPr>
              <a:t> and communicate via HTTP in order to fulfil the user’s request.</a:t>
            </a:r>
            <a:endParaRPr sz="1500">
              <a:solidFill>
                <a:srgbClr val="434343"/>
              </a:solidFill>
            </a:endParaRPr>
          </a:p>
        </p:txBody>
      </p:sp>
      <p:sp>
        <p:nvSpPr>
          <p:cNvPr id="112" name="Google Shape;112;p19"/>
          <p:cNvSpPr txBox="1"/>
          <p:nvPr/>
        </p:nvSpPr>
        <p:spPr>
          <a:xfrm>
            <a:off x="0" y="2768625"/>
            <a:ext cx="60462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34343"/>
              </a:buClr>
              <a:buSzPts val="1500"/>
              <a:buChar char="●"/>
            </a:pPr>
            <a:r>
              <a:rPr lang="en-GB" sz="1500">
                <a:solidFill>
                  <a:srgbClr val="434343"/>
                </a:solidFill>
              </a:rPr>
              <a:t>Data is stored and provisioned from a DB accessible to all backend services.</a:t>
            </a:r>
            <a:endParaRPr sz="1500">
              <a:solidFill>
                <a:srgbClr val="434343"/>
              </a:solidFill>
            </a:endParaRPr>
          </a:p>
        </p:txBody>
      </p:sp>
      <p:sp>
        <p:nvSpPr>
          <p:cNvPr id="113" name="Google Shape;113;p19"/>
          <p:cNvSpPr txBox="1"/>
          <p:nvPr/>
        </p:nvSpPr>
        <p:spPr>
          <a:xfrm>
            <a:off x="0" y="3524100"/>
            <a:ext cx="60462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434343"/>
              </a:buClr>
              <a:buSzPts val="1500"/>
              <a:buChar char="●"/>
            </a:pPr>
            <a:r>
              <a:rPr lang="en-GB" sz="1500">
                <a:solidFill>
                  <a:srgbClr val="434343"/>
                </a:solidFill>
              </a:rPr>
              <a:t>This sort of interaction is easily allowed by deploying these services in a Kubernetes cluster.</a:t>
            </a:r>
            <a:endParaRPr sz="1500">
              <a:solidFill>
                <a:srgbClr val="434343"/>
              </a:solidFill>
            </a:endParaRPr>
          </a:p>
        </p:txBody>
      </p:sp>
      <p:pic>
        <p:nvPicPr>
          <p:cNvPr id="114" name="Google Shape;114;p19"/>
          <p:cNvPicPr preferRelativeResize="0"/>
          <p:nvPr/>
        </p:nvPicPr>
        <p:blipFill>
          <a:blip r:embed="rId3">
            <a:alphaModFix/>
          </a:blip>
          <a:stretch>
            <a:fillRect/>
          </a:stretch>
        </p:blipFill>
        <p:spPr>
          <a:xfrm>
            <a:off x="6111050" y="1027450"/>
            <a:ext cx="2793000" cy="2793000"/>
          </a:xfrm>
          <a:prstGeom prst="rect">
            <a:avLst/>
          </a:prstGeom>
          <a:noFill/>
          <a:ln>
            <a:noFill/>
          </a:ln>
        </p:spPr>
      </p:pic>
      <p:sp>
        <p:nvSpPr>
          <p:cNvPr id="115" name="Google Shape;115;p19"/>
          <p:cNvSpPr txBox="1"/>
          <p:nvPr/>
        </p:nvSpPr>
        <p:spPr>
          <a:xfrm>
            <a:off x="7053900" y="0"/>
            <a:ext cx="209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High level design</a:t>
            </a:r>
            <a:endParaRPr b="1"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pic>
        <p:nvPicPr>
          <p:cNvPr id="120" name="Google Shape;120;p20"/>
          <p:cNvPicPr preferRelativeResize="0"/>
          <p:nvPr/>
        </p:nvPicPr>
        <p:blipFill>
          <a:blip r:embed="rId3">
            <a:alphaModFix/>
          </a:blip>
          <a:stretch>
            <a:fillRect/>
          </a:stretch>
        </p:blipFill>
        <p:spPr>
          <a:xfrm>
            <a:off x="2088138" y="152400"/>
            <a:ext cx="5576922"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None/>
            </a:pPr>
            <a:r>
              <a:rPr lang="en-GB"/>
              <a:t>User roles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