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1" r:id="rId6"/>
    <p:sldId id="260" r:id="rId7"/>
    <p:sldId id="264" r:id="rId8"/>
    <p:sldId id="265" r:id="rId9"/>
    <p:sldId id="266" r:id="rId10"/>
    <p:sldId id="267" r:id="rId11"/>
    <p:sldId id="268" r:id="rId12"/>
    <p:sldId id="269" r:id="rId13"/>
    <p:sldId id="270" r:id="rId14"/>
    <p:sldId id="261" r:id="rId15"/>
    <p:sldId id="262" r:id="rId16"/>
    <p:sldId id="26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p:cViewPr>
        <p:scale>
          <a:sx n="82" d="100"/>
          <a:sy n="82" d="100"/>
        </p:scale>
        <p:origin x="893"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D2D2847-C981-4AF9-A1AD-A46FED2708F7}"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2D2847-C981-4AF9-A1AD-A46FED2708F7}"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2D2847-C981-4AF9-A1AD-A46FED2708F7}"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2D2847-C981-4AF9-A1AD-A46FED2708F7}"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2D2847-C981-4AF9-A1AD-A46FED2708F7}"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2D2847-C981-4AF9-A1AD-A46FED2708F7}" type="datetimeFigureOut">
              <a:rPr lang="en-US" smtClean="0"/>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2D2847-C981-4AF9-A1AD-A46FED2708F7}" type="datetimeFigureOut">
              <a:rPr lang="en-US" smtClean="0"/>
              <a:t>7/2/2023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2D2847-C981-4AF9-A1AD-A46FED2708F7}" type="datetimeFigureOut">
              <a:rPr lang="en-US" smtClean="0"/>
              <a:t>7/2/2023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D2847-C981-4AF9-A1AD-A46FED2708F7}" type="datetimeFigureOut">
              <a:rPr lang="en-US" smtClean="0"/>
              <a:t>7/2/2023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2D2847-C981-4AF9-A1AD-A46FED2708F7}" type="datetimeFigureOut">
              <a:rPr lang="en-US" smtClean="0"/>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2D2847-C981-4AF9-A1AD-A46FED2708F7}" type="datetimeFigureOut">
              <a:rPr lang="en-US" smtClean="0"/>
              <a:t>7/2/2023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6C8F3-0445-4B92-B65E-93D17307E2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D2847-C981-4AF9-A1AD-A46FED2708F7}" type="datetimeFigureOut">
              <a:rPr lang="en-US" smtClean="0"/>
              <a:t>7/2/2023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6C8F3-0445-4B92-B65E-93D17307E24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drive.google.com/file/d/1asA80xo3wIU9Upy64En4BBKpN3SDyJr_/view?usp=sharin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synapse2001/Code_Fighter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IN" sz="2400" b="1" dirty="0">
                <a:solidFill>
                  <a:schemeClr val="tx1"/>
                </a:solidFill>
                <a:cs typeface="Arial" pitchFamily="34" charset="0"/>
              </a:rPr>
              <a:t>Team Name- </a:t>
            </a:r>
            <a:r>
              <a:rPr lang="en-IN" sz="2400" dirty="0">
                <a:solidFill>
                  <a:schemeClr val="tx1"/>
                </a:solidFill>
                <a:cs typeface="Arial" pitchFamily="34" charset="0"/>
              </a:rPr>
              <a:t>Code Fighters</a:t>
            </a:r>
          </a:p>
          <a:p>
            <a:pPr algn="l"/>
            <a:r>
              <a:rPr lang="en-IN" sz="2400" b="1" dirty="0">
                <a:solidFill>
                  <a:schemeClr val="tx1"/>
                </a:solidFill>
                <a:cs typeface="Arial" pitchFamily="34" charset="0"/>
              </a:rPr>
              <a:t>Team Leader Name- </a:t>
            </a:r>
            <a:r>
              <a:rPr lang="en-IN" sz="2400" dirty="0">
                <a:solidFill>
                  <a:schemeClr val="tx1"/>
                </a:solidFill>
                <a:cs typeface="Arial" pitchFamily="34" charset="0"/>
              </a:rPr>
              <a:t>ARKAJYOTI KARMAKAR</a:t>
            </a:r>
          </a:p>
          <a:p>
            <a:pPr algn="l"/>
            <a:r>
              <a:rPr lang="en-IN" sz="2400" b="1" dirty="0">
                <a:solidFill>
                  <a:schemeClr val="tx1"/>
                </a:solidFill>
                <a:cs typeface="Arial" pitchFamily="34" charset="0"/>
              </a:rPr>
              <a:t>Team Leader Email Address- </a:t>
            </a:r>
            <a:r>
              <a:rPr lang="en-IN" sz="2400" dirty="0">
                <a:solidFill>
                  <a:schemeClr val="tx1"/>
                </a:solidFill>
                <a:cs typeface="Arial" pitchFamily="34" charset="0"/>
              </a:rPr>
              <a:t>2030063@kiit.ac.in</a:t>
            </a:r>
          </a:p>
          <a:p>
            <a:endParaRPr lang="en-US" dirty="0"/>
          </a:p>
        </p:txBody>
      </p:sp>
      <p:sp>
        <p:nvSpPr>
          <p:cNvPr id="4" name="Subtitle 2"/>
          <p:cNvSpPr>
            <a:spLocks noGrp="1"/>
          </p:cNvSpPr>
          <p:nvPr>
            <p:ph type="ctrTitle"/>
          </p:nvPr>
        </p:nvSpPr>
        <p:spPr/>
        <p:txBody>
          <a:bodyPr vert="horz" lIns="91440" tIns="45720" rIns="91440" bIns="45720" rtlCol="0" anchor="t">
            <a:normAutofit/>
          </a:bodyPr>
          <a:lstStyle/>
          <a:p>
            <a:r>
              <a:rPr lang="en-US" sz="4000" b="1" dirty="0">
                <a:latin typeface="Arial Black" pitchFamily="34" charset="0"/>
              </a:rPr>
              <a:t>Machine Learning </a:t>
            </a:r>
            <a:br>
              <a:rPr lang="en-US" sz="4000" b="1" dirty="0">
                <a:latin typeface="Arial Black" pitchFamily="34" charset="0"/>
              </a:rPr>
            </a:br>
            <a:r>
              <a:rPr lang="en-US" sz="4000" b="1" dirty="0">
                <a:solidFill>
                  <a:schemeClr val="tx1"/>
                </a:solidFill>
                <a:latin typeface="Arial Black" pitchFamily="34" charset="0"/>
                <a:ea typeface="+mn-lt"/>
                <a:cs typeface="+mn-lt"/>
              </a:rPr>
              <a:t>Hackathon</a:t>
            </a:r>
            <a:endParaRPr lang="en-US" sz="4000" dirty="0">
              <a:solidFill>
                <a:schemeClr val="tx1"/>
              </a:solidFill>
              <a:latin typeface="Arial Black" pitchFamily="34" charset="0"/>
              <a:cs typeface="Calibri"/>
            </a:endParaRPr>
          </a:p>
        </p:txBody>
      </p:sp>
      <p:pic>
        <p:nvPicPr>
          <p:cNvPr id="5" name="Picture 4" descr="Doceree_logo.png"/>
          <p:cNvPicPr>
            <a:picLocks noChangeAspect="1"/>
          </p:cNvPicPr>
          <p:nvPr/>
        </p:nvPicPr>
        <p:blipFill>
          <a:blip r:embed="rId2" cstate="print"/>
          <a:stretch>
            <a:fillRect/>
          </a:stretch>
        </p:blipFill>
        <p:spPr>
          <a:xfrm>
            <a:off x="6715140" y="357166"/>
            <a:ext cx="2063750" cy="428628"/>
          </a:xfrm>
          <a:prstGeom prst="rect">
            <a:avLst/>
          </a:prstGeom>
        </p:spPr>
      </p:pic>
      <p:pic>
        <p:nvPicPr>
          <p:cNvPr id="6" name="Picture 5" descr="CG-2023-logo.png"/>
          <p:cNvPicPr>
            <a:picLocks noChangeAspect="1"/>
          </p:cNvPicPr>
          <p:nvPr/>
        </p:nvPicPr>
        <p:blipFill>
          <a:blip r:embed="rId3"/>
          <a:stretch>
            <a:fillRect/>
          </a:stretch>
        </p:blipFill>
        <p:spPr>
          <a:xfrm>
            <a:off x="214282" y="239075"/>
            <a:ext cx="1866886" cy="6857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125BF8-B400-6005-CB81-F21017DB38D0}"/>
              </a:ext>
            </a:extLst>
          </p:cNvPr>
          <p:cNvPicPr>
            <a:picLocks noChangeAspect="1"/>
          </p:cNvPicPr>
          <p:nvPr/>
        </p:nvPicPr>
        <p:blipFill>
          <a:blip r:embed="rId2"/>
          <a:stretch>
            <a:fillRect/>
          </a:stretch>
        </p:blipFill>
        <p:spPr>
          <a:xfrm>
            <a:off x="449796" y="1844824"/>
            <a:ext cx="8244408" cy="3715036"/>
          </a:xfrm>
          <a:prstGeom prst="rect">
            <a:avLst/>
          </a:prstGeom>
          <a:ln>
            <a:solidFill>
              <a:schemeClr val="tx1"/>
            </a:solidFill>
          </a:ln>
        </p:spPr>
      </p:pic>
      <p:pic>
        <p:nvPicPr>
          <p:cNvPr id="4" name="Picture 3" descr="CG-2023-logo.png">
            <a:extLst>
              <a:ext uri="{FF2B5EF4-FFF2-40B4-BE49-F238E27FC236}">
                <a16:creationId xmlns:a16="http://schemas.microsoft.com/office/drawing/2014/main" id="{0F5CDC4C-3F7A-DC06-CC2C-D91ABDCAB374}"/>
              </a:ext>
            </a:extLst>
          </p:cNvPr>
          <p:cNvPicPr>
            <a:picLocks noChangeAspect="1"/>
          </p:cNvPicPr>
          <p:nvPr/>
        </p:nvPicPr>
        <p:blipFill>
          <a:blip r:embed="rId3"/>
          <a:stretch>
            <a:fillRect/>
          </a:stretch>
        </p:blipFill>
        <p:spPr>
          <a:xfrm>
            <a:off x="275263" y="260648"/>
            <a:ext cx="1866886" cy="685795"/>
          </a:xfrm>
          <a:prstGeom prst="rect">
            <a:avLst/>
          </a:prstGeom>
        </p:spPr>
      </p:pic>
      <p:pic>
        <p:nvPicPr>
          <p:cNvPr id="5" name="Picture 4" descr="Doceree_logo.png">
            <a:extLst>
              <a:ext uri="{FF2B5EF4-FFF2-40B4-BE49-F238E27FC236}">
                <a16:creationId xmlns:a16="http://schemas.microsoft.com/office/drawing/2014/main" id="{4C769D39-BE71-8B9F-4188-17B7EE4593FE}"/>
              </a:ext>
            </a:extLst>
          </p:cNvPr>
          <p:cNvPicPr>
            <a:picLocks noChangeAspect="1"/>
          </p:cNvPicPr>
          <p:nvPr/>
        </p:nvPicPr>
        <p:blipFill>
          <a:blip r:embed="rId4" cstate="print"/>
          <a:stretch>
            <a:fillRect/>
          </a:stretch>
        </p:blipFill>
        <p:spPr>
          <a:xfrm>
            <a:off x="6588224" y="313754"/>
            <a:ext cx="2063750" cy="428628"/>
          </a:xfrm>
          <a:prstGeom prst="rect">
            <a:avLst/>
          </a:prstGeom>
        </p:spPr>
      </p:pic>
    </p:spTree>
    <p:extLst>
      <p:ext uri="{BB962C8B-B14F-4D97-AF65-F5344CB8AC3E}">
        <p14:creationId xmlns:p14="http://schemas.microsoft.com/office/powerpoint/2010/main" val="1302544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9F1B63-C7FF-ADA5-BAA3-925066E46152}"/>
              </a:ext>
            </a:extLst>
          </p:cNvPr>
          <p:cNvPicPr>
            <a:picLocks noChangeAspect="1"/>
          </p:cNvPicPr>
          <p:nvPr/>
        </p:nvPicPr>
        <p:blipFill>
          <a:blip r:embed="rId2"/>
          <a:stretch>
            <a:fillRect/>
          </a:stretch>
        </p:blipFill>
        <p:spPr>
          <a:xfrm>
            <a:off x="305780" y="1484784"/>
            <a:ext cx="8532440" cy="4574918"/>
          </a:xfrm>
          <a:prstGeom prst="rect">
            <a:avLst/>
          </a:prstGeom>
          <a:ln>
            <a:solidFill>
              <a:schemeClr val="tx1"/>
            </a:solidFill>
          </a:ln>
        </p:spPr>
      </p:pic>
      <p:pic>
        <p:nvPicPr>
          <p:cNvPr id="4" name="Picture 3" descr="CG-2023-logo.png">
            <a:extLst>
              <a:ext uri="{FF2B5EF4-FFF2-40B4-BE49-F238E27FC236}">
                <a16:creationId xmlns:a16="http://schemas.microsoft.com/office/drawing/2014/main" id="{51C1A2FE-5A90-E7AD-7C72-AB655FA52736}"/>
              </a:ext>
            </a:extLst>
          </p:cNvPr>
          <p:cNvPicPr>
            <a:picLocks noChangeAspect="1"/>
          </p:cNvPicPr>
          <p:nvPr/>
        </p:nvPicPr>
        <p:blipFill>
          <a:blip r:embed="rId3"/>
          <a:stretch>
            <a:fillRect/>
          </a:stretch>
        </p:blipFill>
        <p:spPr>
          <a:xfrm>
            <a:off x="251520" y="260648"/>
            <a:ext cx="1866886" cy="685795"/>
          </a:xfrm>
          <a:prstGeom prst="rect">
            <a:avLst/>
          </a:prstGeom>
        </p:spPr>
      </p:pic>
      <p:pic>
        <p:nvPicPr>
          <p:cNvPr id="5" name="Picture 4" descr="Doceree_logo.png">
            <a:extLst>
              <a:ext uri="{FF2B5EF4-FFF2-40B4-BE49-F238E27FC236}">
                <a16:creationId xmlns:a16="http://schemas.microsoft.com/office/drawing/2014/main" id="{0B70F95F-89B3-C45F-E698-51BAC8C56260}"/>
              </a:ext>
            </a:extLst>
          </p:cNvPr>
          <p:cNvPicPr>
            <a:picLocks noChangeAspect="1"/>
          </p:cNvPicPr>
          <p:nvPr/>
        </p:nvPicPr>
        <p:blipFill>
          <a:blip r:embed="rId4" cstate="print"/>
          <a:stretch>
            <a:fillRect/>
          </a:stretch>
        </p:blipFill>
        <p:spPr>
          <a:xfrm>
            <a:off x="6588224" y="284257"/>
            <a:ext cx="2063750" cy="428628"/>
          </a:xfrm>
          <a:prstGeom prst="rect">
            <a:avLst/>
          </a:prstGeom>
        </p:spPr>
      </p:pic>
    </p:spTree>
    <p:extLst>
      <p:ext uri="{BB962C8B-B14F-4D97-AF65-F5344CB8AC3E}">
        <p14:creationId xmlns:p14="http://schemas.microsoft.com/office/powerpoint/2010/main" val="2058831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7459CA-6535-3E43-422F-8ADE989BA360}"/>
              </a:ext>
            </a:extLst>
          </p:cNvPr>
          <p:cNvPicPr>
            <a:picLocks noChangeAspect="1"/>
          </p:cNvPicPr>
          <p:nvPr/>
        </p:nvPicPr>
        <p:blipFill>
          <a:blip r:embed="rId2"/>
          <a:stretch>
            <a:fillRect/>
          </a:stretch>
        </p:blipFill>
        <p:spPr>
          <a:xfrm>
            <a:off x="251520" y="1719108"/>
            <a:ext cx="8460432" cy="3419783"/>
          </a:xfrm>
          <a:prstGeom prst="rect">
            <a:avLst/>
          </a:prstGeom>
          <a:ln>
            <a:solidFill>
              <a:schemeClr val="tx1"/>
            </a:solidFill>
          </a:ln>
        </p:spPr>
      </p:pic>
      <p:pic>
        <p:nvPicPr>
          <p:cNvPr id="4" name="Picture 3" descr="CG-2023-logo.png">
            <a:extLst>
              <a:ext uri="{FF2B5EF4-FFF2-40B4-BE49-F238E27FC236}">
                <a16:creationId xmlns:a16="http://schemas.microsoft.com/office/drawing/2014/main" id="{05F1087E-AA85-BEFE-9E83-D2610097E284}"/>
              </a:ext>
            </a:extLst>
          </p:cNvPr>
          <p:cNvPicPr>
            <a:picLocks noChangeAspect="1"/>
          </p:cNvPicPr>
          <p:nvPr/>
        </p:nvPicPr>
        <p:blipFill>
          <a:blip r:embed="rId3"/>
          <a:stretch>
            <a:fillRect/>
          </a:stretch>
        </p:blipFill>
        <p:spPr>
          <a:xfrm>
            <a:off x="251520" y="231152"/>
            <a:ext cx="1866886" cy="685795"/>
          </a:xfrm>
          <a:prstGeom prst="rect">
            <a:avLst/>
          </a:prstGeom>
        </p:spPr>
      </p:pic>
      <p:pic>
        <p:nvPicPr>
          <p:cNvPr id="5" name="Picture 4" descr="Doceree_logo.png">
            <a:extLst>
              <a:ext uri="{FF2B5EF4-FFF2-40B4-BE49-F238E27FC236}">
                <a16:creationId xmlns:a16="http://schemas.microsoft.com/office/drawing/2014/main" id="{BC427B7B-FA87-45DC-A772-58B98D2F38A9}"/>
              </a:ext>
            </a:extLst>
          </p:cNvPr>
          <p:cNvPicPr>
            <a:picLocks noChangeAspect="1"/>
          </p:cNvPicPr>
          <p:nvPr/>
        </p:nvPicPr>
        <p:blipFill>
          <a:blip r:embed="rId4" cstate="print"/>
          <a:stretch>
            <a:fillRect/>
          </a:stretch>
        </p:blipFill>
        <p:spPr>
          <a:xfrm>
            <a:off x="6588224" y="284257"/>
            <a:ext cx="2063750" cy="428628"/>
          </a:xfrm>
          <a:prstGeom prst="rect">
            <a:avLst/>
          </a:prstGeom>
        </p:spPr>
      </p:pic>
    </p:spTree>
    <p:extLst>
      <p:ext uri="{BB962C8B-B14F-4D97-AF65-F5344CB8AC3E}">
        <p14:creationId xmlns:p14="http://schemas.microsoft.com/office/powerpoint/2010/main" val="1950738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G-2023-logo.png">
            <a:extLst>
              <a:ext uri="{FF2B5EF4-FFF2-40B4-BE49-F238E27FC236}">
                <a16:creationId xmlns:a16="http://schemas.microsoft.com/office/drawing/2014/main" id="{BF98FFF8-3CDE-BFD2-480E-8B8924A1CDF9}"/>
              </a:ext>
            </a:extLst>
          </p:cNvPr>
          <p:cNvPicPr>
            <a:picLocks noChangeAspect="1"/>
          </p:cNvPicPr>
          <p:nvPr/>
        </p:nvPicPr>
        <p:blipFill>
          <a:blip r:embed="rId2"/>
          <a:stretch>
            <a:fillRect/>
          </a:stretch>
        </p:blipFill>
        <p:spPr>
          <a:xfrm>
            <a:off x="251520" y="231152"/>
            <a:ext cx="1866886" cy="685795"/>
          </a:xfrm>
          <a:prstGeom prst="rect">
            <a:avLst/>
          </a:prstGeom>
        </p:spPr>
      </p:pic>
      <p:pic>
        <p:nvPicPr>
          <p:cNvPr id="3" name="Picture 2" descr="Doceree_logo.png">
            <a:extLst>
              <a:ext uri="{FF2B5EF4-FFF2-40B4-BE49-F238E27FC236}">
                <a16:creationId xmlns:a16="http://schemas.microsoft.com/office/drawing/2014/main" id="{6346D00F-58FC-13CD-2468-F576D169244B}"/>
              </a:ext>
            </a:extLst>
          </p:cNvPr>
          <p:cNvPicPr>
            <a:picLocks noChangeAspect="1"/>
          </p:cNvPicPr>
          <p:nvPr/>
        </p:nvPicPr>
        <p:blipFill>
          <a:blip r:embed="rId3" cstate="print"/>
          <a:stretch>
            <a:fillRect/>
          </a:stretch>
        </p:blipFill>
        <p:spPr>
          <a:xfrm>
            <a:off x="6588224" y="254761"/>
            <a:ext cx="2063750" cy="428628"/>
          </a:xfrm>
          <a:prstGeom prst="rect">
            <a:avLst/>
          </a:prstGeom>
        </p:spPr>
      </p:pic>
      <p:sp>
        <p:nvSpPr>
          <p:cNvPr id="4" name="Rectangle 3">
            <a:extLst>
              <a:ext uri="{FF2B5EF4-FFF2-40B4-BE49-F238E27FC236}">
                <a16:creationId xmlns:a16="http://schemas.microsoft.com/office/drawing/2014/main" id="{3D070F02-540E-40E3-B19A-37269923299C}"/>
              </a:ext>
            </a:extLst>
          </p:cNvPr>
          <p:cNvSpPr/>
          <p:nvPr/>
        </p:nvSpPr>
        <p:spPr>
          <a:xfrm>
            <a:off x="467544" y="1196752"/>
            <a:ext cx="3096344" cy="57606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r>
              <a:rPr lang="en-IN" sz="2400" b="1" dirty="0"/>
              <a:t>Video Link:-</a:t>
            </a:r>
          </a:p>
        </p:txBody>
      </p:sp>
      <p:sp>
        <p:nvSpPr>
          <p:cNvPr id="6" name="TextBox 5">
            <a:extLst>
              <a:ext uri="{FF2B5EF4-FFF2-40B4-BE49-F238E27FC236}">
                <a16:creationId xmlns:a16="http://schemas.microsoft.com/office/drawing/2014/main" id="{CDA8B52D-FE0D-098C-051B-111C581CDFCE}"/>
              </a:ext>
            </a:extLst>
          </p:cNvPr>
          <p:cNvSpPr txBox="1"/>
          <p:nvPr/>
        </p:nvSpPr>
        <p:spPr>
          <a:xfrm>
            <a:off x="493506" y="2052621"/>
            <a:ext cx="7966925" cy="461665"/>
          </a:xfrm>
          <a:prstGeom prst="rect">
            <a:avLst/>
          </a:prstGeom>
          <a:noFill/>
        </p:spPr>
        <p:txBody>
          <a:bodyPr wrap="square">
            <a:spAutoFit/>
          </a:bodyPr>
          <a:lstStyle/>
          <a:p>
            <a:r>
              <a:rPr lang="en-IN" dirty="0"/>
              <a:t>We have added a video demonstration of our work, </a:t>
            </a:r>
            <a:r>
              <a:rPr lang="en-IN" sz="2400" i="1" dirty="0">
                <a:hlinkClick r:id="rId4"/>
              </a:rPr>
              <a:t>click here</a:t>
            </a:r>
            <a:r>
              <a:rPr lang="en-IN" dirty="0"/>
              <a:t>.</a:t>
            </a:r>
          </a:p>
        </p:txBody>
      </p:sp>
    </p:spTree>
    <p:extLst>
      <p:ext uri="{BB962C8B-B14F-4D97-AF65-F5344CB8AC3E}">
        <p14:creationId xmlns:p14="http://schemas.microsoft.com/office/powerpoint/2010/main" val="1851177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052736"/>
            <a:ext cx="6186502" cy="772138"/>
          </a:xfrm>
        </p:spPr>
        <p:txBody>
          <a:bodyPr>
            <a:normAutofit/>
          </a:bodyPr>
          <a:lstStyle/>
          <a:p>
            <a:pPr lvl="0" algn="l">
              <a:spcBef>
                <a:spcPts val="0"/>
              </a:spcBef>
              <a:defRPr/>
            </a:pPr>
            <a:r>
              <a:rPr lang="en-IN" sz="2800" b="1" dirty="0">
                <a:latin typeface="Arial Black" pitchFamily="34" charset="0"/>
                <a:ea typeface="Verdana" panose="020B0604030504040204" pitchFamily="34" charset="0"/>
              </a:rPr>
              <a:t>Source code in /</a:t>
            </a:r>
            <a:r>
              <a:rPr lang="en-IN" sz="2800" b="1" dirty="0" err="1">
                <a:latin typeface="Arial Black" pitchFamily="34" charset="0"/>
                <a:ea typeface="Verdana" panose="020B0604030504040204" pitchFamily="34" charset="0"/>
              </a:rPr>
              <a:t>Github</a:t>
            </a:r>
            <a:r>
              <a:rPr lang="en-IN" sz="2800" b="1" dirty="0">
                <a:latin typeface="Arial Black" pitchFamily="34" charset="0"/>
                <a:ea typeface="Verdana" panose="020B0604030504040204" pitchFamily="34" charset="0"/>
              </a:rPr>
              <a:t> URL:</a:t>
            </a:r>
          </a:p>
        </p:txBody>
      </p:sp>
      <p:pic>
        <p:nvPicPr>
          <p:cNvPr id="3" name="Picture 2" descr="Doceree_logo.png"/>
          <p:cNvPicPr>
            <a:picLocks noChangeAspect="1"/>
          </p:cNvPicPr>
          <p:nvPr/>
        </p:nvPicPr>
        <p:blipFill>
          <a:blip r:embed="rId2" cstate="print"/>
          <a:stretch>
            <a:fillRect/>
          </a:stretch>
        </p:blipFill>
        <p:spPr>
          <a:xfrm>
            <a:off x="6715140" y="214290"/>
            <a:ext cx="2063750" cy="428628"/>
          </a:xfrm>
          <a:prstGeom prst="rect">
            <a:avLst/>
          </a:prstGeom>
        </p:spPr>
      </p:pic>
      <p:pic>
        <p:nvPicPr>
          <p:cNvPr id="4" name="Picture 3" descr="CG-2023-logo.png"/>
          <p:cNvPicPr>
            <a:picLocks noChangeAspect="1"/>
          </p:cNvPicPr>
          <p:nvPr/>
        </p:nvPicPr>
        <p:blipFill>
          <a:blip r:embed="rId3"/>
          <a:stretch>
            <a:fillRect/>
          </a:stretch>
        </p:blipFill>
        <p:spPr>
          <a:xfrm>
            <a:off x="214282" y="285728"/>
            <a:ext cx="1866886" cy="685795"/>
          </a:xfrm>
          <a:prstGeom prst="rect">
            <a:avLst/>
          </a:prstGeom>
        </p:spPr>
      </p:pic>
      <p:sp>
        <p:nvSpPr>
          <p:cNvPr id="6" name="TextBox 5">
            <a:extLst>
              <a:ext uri="{FF2B5EF4-FFF2-40B4-BE49-F238E27FC236}">
                <a16:creationId xmlns:a16="http://schemas.microsoft.com/office/drawing/2014/main" id="{FEB9F061-9641-EB8A-E356-7D1982E93C3D}"/>
              </a:ext>
            </a:extLst>
          </p:cNvPr>
          <p:cNvSpPr txBox="1"/>
          <p:nvPr/>
        </p:nvSpPr>
        <p:spPr>
          <a:xfrm>
            <a:off x="467544" y="2132856"/>
            <a:ext cx="6840760" cy="523220"/>
          </a:xfrm>
          <a:prstGeom prst="rect">
            <a:avLst/>
          </a:prstGeom>
          <a:noFill/>
        </p:spPr>
        <p:txBody>
          <a:bodyPr wrap="square">
            <a:spAutoFit/>
          </a:bodyPr>
          <a:lstStyle/>
          <a:p>
            <a:r>
              <a:rPr lang="en-IN" dirty="0"/>
              <a:t>To access the GitHub URL of our repository, </a:t>
            </a:r>
            <a:r>
              <a:rPr lang="en-IN" sz="2800" i="1" dirty="0">
                <a:hlinkClick r:id="rId4"/>
              </a:rPr>
              <a:t>click here</a:t>
            </a:r>
            <a:r>
              <a:rPr lang="en-IN" i="1"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380"/>
            <a:ext cx="8229600" cy="288032"/>
          </a:xfrm>
        </p:spPr>
        <p:txBody>
          <a:bodyPr>
            <a:normAutofit fontScale="90000"/>
          </a:bodyPr>
          <a:lstStyle/>
          <a:p>
            <a:pPr algn="l">
              <a:spcBef>
                <a:spcPts val="0"/>
              </a:spcBef>
              <a:defRPr/>
            </a:pPr>
            <a:r>
              <a:rPr lang="en-IN" sz="2800" b="1" dirty="0">
                <a:latin typeface="Arial Black" pitchFamily="34" charset="0"/>
                <a:ea typeface="Verdana" panose="020B0604030504040204" pitchFamily="34" charset="0"/>
              </a:rPr>
              <a:t>Additional comments:</a:t>
            </a:r>
            <a:br>
              <a:rPr lang="en-IN" sz="2800" b="1" dirty="0">
                <a:latin typeface="Arial Black" pitchFamily="34" charset="0"/>
                <a:ea typeface="Verdana" panose="020B0604030504040204" pitchFamily="34" charset="0"/>
              </a:rPr>
            </a:br>
            <a:br>
              <a:rPr lang="en-IN" sz="2800" b="1" dirty="0">
                <a:latin typeface="Arial Black" pitchFamily="34" charset="0"/>
                <a:ea typeface="Verdana" panose="020B0604030504040204" pitchFamily="34" charset="0"/>
              </a:rPr>
            </a:br>
            <a:endParaRPr lang="en-IN" sz="2800" b="1" dirty="0">
              <a:latin typeface="Arial Black" pitchFamily="34" charset="0"/>
              <a:ea typeface="Verdana" panose="020B0604030504040204" pitchFamily="34" charset="0"/>
            </a:endParaRPr>
          </a:p>
        </p:txBody>
      </p:sp>
      <p:pic>
        <p:nvPicPr>
          <p:cNvPr id="3" name="Picture 2" descr="Doceree_logo.png"/>
          <p:cNvPicPr>
            <a:picLocks noChangeAspect="1"/>
          </p:cNvPicPr>
          <p:nvPr/>
        </p:nvPicPr>
        <p:blipFill>
          <a:blip r:embed="rId2" cstate="print"/>
          <a:stretch>
            <a:fillRect/>
          </a:stretch>
        </p:blipFill>
        <p:spPr>
          <a:xfrm>
            <a:off x="6715140" y="214290"/>
            <a:ext cx="2063750" cy="428628"/>
          </a:xfrm>
          <a:prstGeom prst="rect">
            <a:avLst/>
          </a:prstGeom>
        </p:spPr>
      </p:pic>
      <p:pic>
        <p:nvPicPr>
          <p:cNvPr id="5" name="Picture 4" descr="CG-2023-logo.png"/>
          <p:cNvPicPr>
            <a:picLocks noChangeAspect="1"/>
          </p:cNvPicPr>
          <p:nvPr/>
        </p:nvPicPr>
        <p:blipFill>
          <a:blip r:embed="rId3"/>
          <a:stretch>
            <a:fillRect/>
          </a:stretch>
        </p:blipFill>
        <p:spPr>
          <a:xfrm>
            <a:off x="214282" y="285728"/>
            <a:ext cx="1866886" cy="685795"/>
          </a:xfrm>
          <a:prstGeom prst="rect">
            <a:avLst/>
          </a:prstGeom>
        </p:spPr>
      </p:pic>
      <p:sp>
        <p:nvSpPr>
          <p:cNvPr id="4" name="Rectangle 3">
            <a:extLst>
              <a:ext uri="{FF2B5EF4-FFF2-40B4-BE49-F238E27FC236}">
                <a16:creationId xmlns:a16="http://schemas.microsoft.com/office/drawing/2014/main" id="{D39B7357-0730-DA20-A40D-6B1FAAC643F3}"/>
              </a:ext>
            </a:extLst>
          </p:cNvPr>
          <p:cNvSpPr/>
          <p:nvPr/>
        </p:nvSpPr>
        <p:spPr>
          <a:xfrm>
            <a:off x="457200" y="1886973"/>
            <a:ext cx="8229600" cy="420632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IN" sz="2000" dirty="0"/>
              <a:t>We have performed certain ﻿imputations, feature engineering and selection on our dataset.</a:t>
            </a:r>
          </a:p>
          <a:p>
            <a:pPr marL="285750" indent="-285750">
              <a:buFont typeface="Arial" panose="020B0604020202020204" pitchFamily="34" charset="0"/>
              <a:buChar char="•"/>
            </a:pPr>
            <a:r>
              <a:rPr lang="en-IN" sz="2000" dirty="0"/>
              <a:t>We found out the total number of keywords in the Keywords Feature and stored them in a list by separating the delimiters.</a:t>
            </a:r>
          </a:p>
          <a:p>
            <a:pPr marL="285750" indent="-285750">
              <a:buFont typeface="Arial" panose="020B0604020202020204" pitchFamily="34" charset="0"/>
              <a:buChar char="•"/>
            </a:pPr>
            <a:r>
              <a:rPr lang="en-IN" sz="2000" dirty="0"/>
              <a:t>Then we performed one hot encoding on certain columns to check the availability of those keywords in those columns.</a:t>
            </a:r>
          </a:p>
          <a:p>
            <a:pPr marL="285750" indent="-285750">
              <a:buFont typeface="Arial" panose="020B0604020202020204" pitchFamily="34" charset="0"/>
              <a:buChar char="•"/>
            </a:pPr>
            <a:r>
              <a:rPr lang="en-IN" sz="2000" dirty="0"/>
              <a:t>We also handled certain dimension mismatch problems between </a:t>
            </a:r>
            <a:r>
              <a:rPr lang="en-IN" sz="2000" dirty="0" err="1"/>
              <a:t>train_df</a:t>
            </a:r>
            <a:r>
              <a:rPr lang="en-IN" sz="2000" dirty="0"/>
              <a:t> and </a:t>
            </a:r>
            <a:r>
              <a:rPr lang="en-IN" sz="2000" dirty="0" err="1"/>
              <a:t>test_df</a:t>
            </a:r>
            <a:r>
              <a:rPr lang="en-IN" sz="2000" dirty="0"/>
              <a:t>.</a:t>
            </a:r>
          </a:p>
          <a:p>
            <a:pPr marL="285750" indent="-285750">
              <a:buFont typeface="Arial" panose="020B0604020202020204" pitchFamily="34" charset="0"/>
              <a:buChar char="•"/>
            </a:pPr>
            <a:r>
              <a:rPr lang="en-IN" sz="2000" dirty="0"/>
              <a:t>Then in model 1 we trained the </a:t>
            </a:r>
            <a:r>
              <a:rPr lang="en-IN" sz="2000" dirty="0" err="1"/>
              <a:t>xgBoost</a:t>
            </a:r>
            <a:r>
              <a:rPr lang="en-IN" sz="2000" dirty="0"/>
              <a:t> model to predict the </a:t>
            </a:r>
            <a:r>
              <a:rPr lang="en-IN" sz="2000" dirty="0" err="1"/>
              <a:t>Is_HCP</a:t>
            </a:r>
            <a:r>
              <a:rPr lang="en-IN" sz="2000" dirty="0"/>
              <a:t>.</a:t>
            </a:r>
          </a:p>
          <a:p>
            <a:pPr marL="285750" indent="-285750">
              <a:buFont typeface="Arial" panose="020B0604020202020204" pitchFamily="34" charset="0"/>
              <a:buChar char="•"/>
            </a:pPr>
            <a:r>
              <a:rPr lang="en-IN" sz="2000" dirty="0"/>
              <a:t>In model 2 we predicted the Taxonomy of Healthcare Professionals.</a:t>
            </a:r>
          </a:p>
          <a:p>
            <a:pPr marL="285750" indent="-285750">
              <a:buFont typeface="Arial" panose="020B0604020202020204" pitchFamily="34" charset="0"/>
              <a:buChar char="•"/>
            </a:pPr>
            <a:r>
              <a:rPr lang="en-IN" sz="2000" dirty="0"/>
              <a:t>We have used the Random Forest Classification for prediction of the taxonomy.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571612"/>
            <a:ext cx="8229600" cy="3143272"/>
          </a:xfrm>
        </p:spPr>
        <p:txBody>
          <a:bodyPr/>
          <a:lstStyle/>
          <a:p>
            <a:r>
              <a:rPr lang="en-US" dirty="0">
                <a:latin typeface="Arial Black" pitchFamily="34" charset="0"/>
              </a:rPr>
              <a:t>THANK YOU!</a:t>
            </a:r>
          </a:p>
        </p:txBody>
      </p:sp>
      <p:pic>
        <p:nvPicPr>
          <p:cNvPr id="4" name="Picture 3" descr="Doceree_logo.png"/>
          <p:cNvPicPr>
            <a:picLocks noChangeAspect="1"/>
          </p:cNvPicPr>
          <p:nvPr/>
        </p:nvPicPr>
        <p:blipFill>
          <a:blip r:embed="rId2" cstate="print"/>
          <a:stretch>
            <a:fillRect/>
          </a:stretch>
        </p:blipFill>
        <p:spPr>
          <a:xfrm>
            <a:off x="6715140" y="214290"/>
            <a:ext cx="2063750" cy="428628"/>
          </a:xfrm>
          <a:prstGeom prst="rect">
            <a:avLst/>
          </a:prstGeom>
        </p:spPr>
      </p:pic>
      <p:pic>
        <p:nvPicPr>
          <p:cNvPr id="5" name="Picture 4" descr="CG-2023-logo.png"/>
          <p:cNvPicPr>
            <a:picLocks noChangeAspect="1"/>
          </p:cNvPicPr>
          <p:nvPr/>
        </p:nvPicPr>
        <p:blipFill>
          <a:blip r:embed="rId3"/>
          <a:stretch>
            <a:fillRect/>
          </a:stretch>
        </p:blipFill>
        <p:spPr>
          <a:xfrm>
            <a:off x="214282" y="285728"/>
            <a:ext cx="1866886" cy="6857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37120"/>
            <a:ext cx="7272808" cy="543480"/>
          </a:xfrm>
        </p:spPr>
        <p:txBody>
          <a:bodyPr>
            <a:normAutofit/>
          </a:bodyPr>
          <a:lstStyle/>
          <a:p>
            <a:pPr lvl="0" algn="just"/>
            <a:r>
              <a:rPr lang="en-US" sz="2400" b="1" u="sng" dirty="0">
                <a:latin typeface="Arial Black" pitchFamily="34" charset="0"/>
                <a:ea typeface="Verdana" pitchFamily="34" charset="0"/>
              </a:rPr>
              <a:t>Brief Description of the Problem at hand:</a:t>
            </a:r>
            <a:endParaRPr lang="en-US" sz="2000" dirty="0">
              <a:latin typeface="Arial" panose="020B0604020202020204" pitchFamily="34" charset="0"/>
              <a:cs typeface="Arial" panose="020B0604020202020204" pitchFamily="34" charset="0"/>
            </a:endParaRPr>
          </a:p>
        </p:txBody>
      </p:sp>
      <p:pic>
        <p:nvPicPr>
          <p:cNvPr id="4" name="Picture 3" descr="Doceree_logo.png"/>
          <p:cNvPicPr>
            <a:picLocks noChangeAspect="1"/>
          </p:cNvPicPr>
          <p:nvPr/>
        </p:nvPicPr>
        <p:blipFill>
          <a:blip r:embed="rId2" cstate="print"/>
          <a:stretch>
            <a:fillRect/>
          </a:stretch>
        </p:blipFill>
        <p:spPr>
          <a:xfrm>
            <a:off x="6786578" y="357166"/>
            <a:ext cx="2063750" cy="428628"/>
          </a:xfrm>
          <a:prstGeom prst="rect">
            <a:avLst/>
          </a:prstGeom>
        </p:spPr>
      </p:pic>
      <p:pic>
        <p:nvPicPr>
          <p:cNvPr id="5" name="Picture 4" descr="CG-2023-logo.png"/>
          <p:cNvPicPr>
            <a:picLocks noChangeAspect="1"/>
          </p:cNvPicPr>
          <p:nvPr/>
        </p:nvPicPr>
        <p:blipFill>
          <a:blip r:embed="rId3"/>
          <a:stretch>
            <a:fillRect/>
          </a:stretch>
        </p:blipFill>
        <p:spPr>
          <a:xfrm>
            <a:off x="285720" y="285728"/>
            <a:ext cx="1866886" cy="685795"/>
          </a:xfrm>
          <a:prstGeom prst="rect">
            <a:avLst/>
          </a:prstGeom>
        </p:spPr>
      </p:pic>
      <p:sp>
        <p:nvSpPr>
          <p:cNvPr id="6" name="TextBox 5">
            <a:extLst>
              <a:ext uri="{FF2B5EF4-FFF2-40B4-BE49-F238E27FC236}">
                <a16:creationId xmlns:a16="http://schemas.microsoft.com/office/drawing/2014/main" id="{3CC795A8-5896-5AFD-BD09-A68A1E8DF6B7}"/>
              </a:ext>
            </a:extLst>
          </p:cNvPr>
          <p:cNvSpPr txBox="1"/>
          <p:nvPr/>
        </p:nvSpPr>
        <p:spPr>
          <a:xfrm>
            <a:off x="539552" y="1831926"/>
            <a:ext cx="8064896" cy="3477875"/>
          </a:xfrm>
          <a:prstGeom prst="rect">
            <a:avLst/>
          </a:prstGeom>
          <a:noFill/>
        </p:spPr>
        <p:txBody>
          <a:bodyPr wrap="square">
            <a:spAutoFit/>
          </a:bodyPr>
          <a:lstStyle/>
          <a:p>
            <a:pPr algn="just"/>
            <a:r>
              <a:rPr lang="en-IN" sz="2000" dirty="0"/>
              <a:t>The primary goal of this project was to develop a robust model capable of accurately classifying individuals as Healthcare Professionals (HCP) and determining their specific area of specialization based on available data from the log files. </a:t>
            </a:r>
          </a:p>
          <a:p>
            <a:pPr algn="just"/>
            <a:endParaRPr lang="en-IN" sz="2000" dirty="0"/>
          </a:p>
          <a:p>
            <a:pPr algn="just"/>
            <a:r>
              <a:rPr lang="en-IN" sz="2000" dirty="0"/>
              <a:t>The objective was to create a predictive model that can effectively discern whether a person falls into the category of HCP and assign them the corresponding specialization ID or taxonomy code. By achieving this, we aimed to enhance the identification and categorization process for individuals working in the healthcare field, thereby facilitating more precise analysis and targeted decision-making in healthcare-related domains.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956" y="1074800"/>
            <a:ext cx="8278856" cy="534352"/>
          </a:xfrm>
        </p:spPr>
        <p:txBody>
          <a:bodyPr>
            <a:normAutofit/>
          </a:bodyPr>
          <a:lstStyle/>
          <a:p>
            <a:pPr algn="l"/>
            <a:r>
              <a:rPr lang="en-US" sz="2400" b="1" u="sng" dirty="0">
                <a:latin typeface="Arial Black" pitchFamily="34" charset="0"/>
                <a:ea typeface="Verdana"/>
                <a:cs typeface="Verdana"/>
                <a:sym typeface="Verdana"/>
              </a:rPr>
              <a:t>Solution proposed and description:</a:t>
            </a:r>
            <a:endParaRPr lang="en-US" sz="2800" dirty="0">
              <a:latin typeface="Arial" panose="020B0604020202020204" pitchFamily="34" charset="0"/>
              <a:cs typeface="Arial" panose="020B0604020202020204" pitchFamily="34" charset="0"/>
            </a:endParaRPr>
          </a:p>
        </p:txBody>
      </p:sp>
      <p:pic>
        <p:nvPicPr>
          <p:cNvPr id="3" name="Picture 2" descr="Doceree_logo.png"/>
          <p:cNvPicPr>
            <a:picLocks noChangeAspect="1"/>
          </p:cNvPicPr>
          <p:nvPr/>
        </p:nvPicPr>
        <p:blipFill>
          <a:blip r:embed="rId2" cstate="print"/>
          <a:stretch>
            <a:fillRect/>
          </a:stretch>
        </p:blipFill>
        <p:spPr>
          <a:xfrm>
            <a:off x="6715140" y="357166"/>
            <a:ext cx="2063750" cy="428628"/>
          </a:xfrm>
          <a:prstGeom prst="rect">
            <a:avLst/>
          </a:prstGeom>
        </p:spPr>
      </p:pic>
      <p:pic>
        <p:nvPicPr>
          <p:cNvPr id="4" name="Picture 3" descr="CG-2023-logo.png"/>
          <p:cNvPicPr>
            <a:picLocks noChangeAspect="1"/>
          </p:cNvPicPr>
          <p:nvPr/>
        </p:nvPicPr>
        <p:blipFill>
          <a:blip r:embed="rId3"/>
          <a:stretch>
            <a:fillRect/>
          </a:stretch>
        </p:blipFill>
        <p:spPr>
          <a:xfrm>
            <a:off x="214282" y="285728"/>
            <a:ext cx="1866886" cy="685795"/>
          </a:xfrm>
          <a:prstGeom prst="rect">
            <a:avLst/>
          </a:prstGeom>
        </p:spPr>
      </p:pic>
      <p:sp>
        <p:nvSpPr>
          <p:cNvPr id="7" name="TextBox 6">
            <a:extLst>
              <a:ext uri="{FF2B5EF4-FFF2-40B4-BE49-F238E27FC236}">
                <a16:creationId xmlns:a16="http://schemas.microsoft.com/office/drawing/2014/main" id="{C975349A-7DC3-637C-C0AE-98664705953E}"/>
              </a:ext>
            </a:extLst>
          </p:cNvPr>
          <p:cNvSpPr txBox="1"/>
          <p:nvPr/>
        </p:nvSpPr>
        <p:spPr>
          <a:xfrm>
            <a:off x="389956" y="1898158"/>
            <a:ext cx="8388934" cy="4093428"/>
          </a:xfrm>
          <a:prstGeom prst="rect">
            <a:avLst/>
          </a:prstGeom>
          <a:noFill/>
        </p:spPr>
        <p:txBody>
          <a:bodyPr wrap="square">
            <a:spAutoFit/>
          </a:bodyPr>
          <a:lstStyle/>
          <a:p>
            <a:pPr marL="285750" indent="-285750" algn="just">
              <a:buFont typeface="Arial" panose="020B0604020202020204" pitchFamily="34" charset="0"/>
              <a:buChar char="•"/>
            </a:pPr>
            <a:r>
              <a:rPr lang="en-IN" sz="2000" dirty="0"/>
              <a:t>Utilizing the </a:t>
            </a:r>
            <a:r>
              <a:rPr lang="en-IN" sz="2000" b="1" dirty="0" err="1"/>
              <a:t>XGBoost</a:t>
            </a:r>
            <a:r>
              <a:rPr lang="en-IN" sz="2000" b="1" dirty="0"/>
              <a:t> model</a:t>
            </a:r>
            <a:r>
              <a:rPr lang="en-IN" sz="2000" dirty="0"/>
              <a:t>, we predicted the "IS_HCP" variable and achieved an accuracy of </a:t>
            </a:r>
            <a:r>
              <a:rPr lang="en-IN" sz="2000" i="1" dirty="0"/>
              <a:t>97.39%</a:t>
            </a:r>
            <a:r>
              <a:rPr lang="en-IN" sz="2000" dirty="0"/>
              <a:t> for our model.</a:t>
            </a:r>
          </a:p>
          <a:p>
            <a:pPr marL="285750" indent="-285750" algn="just">
              <a:buFont typeface="Arial" panose="020B0604020202020204" pitchFamily="34" charset="0"/>
              <a:buChar char="•"/>
            </a:pPr>
            <a:r>
              <a:rPr lang="en-IN" sz="2000" dirty="0"/>
              <a:t>Employing the trained model, we made predictions on our test dataset to determine the "IS_HCP" values.</a:t>
            </a:r>
          </a:p>
          <a:p>
            <a:pPr marL="285750" indent="-285750" algn="just">
              <a:buFont typeface="Arial" panose="020B0604020202020204" pitchFamily="34" charset="0"/>
              <a:buChar char="•"/>
            </a:pPr>
            <a:r>
              <a:rPr lang="en-IN" sz="2000" dirty="0"/>
              <a:t>Next, we focused on predicting the taxonomy of healthcare professionals and utilized a </a:t>
            </a:r>
            <a:r>
              <a:rPr lang="en-IN" sz="2000" b="1" dirty="0"/>
              <a:t>random forest classification model</a:t>
            </a:r>
            <a:r>
              <a:rPr lang="en-IN" sz="2000" dirty="0"/>
              <a:t> for this task.</a:t>
            </a:r>
          </a:p>
          <a:p>
            <a:pPr marL="285750" indent="-285750" algn="just">
              <a:buFont typeface="Arial" panose="020B0604020202020204" pitchFamily="34" charset="0"/>
              <a:buChar char="•"/>
            </a:pPr>
            <a:r>
              <a:rPr lang="en-IN" sz="2000" dirty="0"/>
              <a:t>To enhance the precision and accuracy of the model, we performed hyperparameter tuning on the random forest classifier.</a:t>
            </a:r>
          </a:p>
          <a:p>
            <a:pPr marL="285750" indent="-285750" algn="just">
              <a:buFont typeface="Arial" panose="020B0604020202020204" pitchFamily="34" charset="0"/>
              <a:buChar char="•"/>
            </a:pPr>
            <a:r>
              <a:rPr lang="en-IN" sz="2000" dirty="0"/>
              <a:t>The resulting dataset, containing the ID and predictions for the "</a:t>
            </a:r>
            <a:r>
              <a:rPr lang="en-IN" sz="2000" dirty="0" err="1"/>
              <a:t>Is_HCP</a:t>
            </a:r>
            <a:r>
              <a:rPr lang="en-IN" sz="2000" dirty="0"/>
              <a:t>" values, was exported in a .csv file.</a:t>
            </a:r>
          </a:p>
          <a:p>
            <a:pPr marL="285750" indent="-285750" algn="just">
              <a:buFont typeface="Arial" panose="020B0604020202020204" pitchFamily="34" charset="0"/>
              <a:buChar char="•"/>
            </a:pPr>
            <a:r>
              <a:rPr lang="en-IN" sz="2000" dirty="0"/>
              <a:t>Within the exported file, we provided suitable taxonomy predictions for cases where the "IS_HCP" value was 1, facilitating a comprehensive understanding of the healthcare professional's specialization.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24744"/>
            <a:ext cx="7456912" cy="576064"/>
          </a:xfrm>
        </p:spPr>
        <p:txBody>
          <a:bodyPr>
            <a:normAutofit/>
          </a:bodyPr>
          <a:lstStyle/>
          <a:p>
            <a:pPr lvl="0" algn="l">
              <a:lnSpc>
                <a:spcPct val="115000"/>
              </a:lnSpc>
              <a:spcBef>
                <a:spcPts val="0"/>
              </a:spcBef>
              <a:defRPr/>
            </a:pPr>
            <a:r>
              <a:rPr lang="en-US" sz="2400" b="1" u="sng" dirty="0">
                <a:solidFill>
                  <a:srgbClr val="1D1D1D"/>
                </a:solidFill>
                <a:latin typeface="Arial Black" pitchFamily="34" charset="0"/>
                <a:ea typeface="Verdana"/>
                <a:cs typeface="Verdana"/>
                <a:sym typeface="Verdana"/>
              </a:rPr>
              <a:t>Approach:</a:t>
            </a:r>
            <a:endParaRPr lang="en-US" sz="2400" u="sng" dirty="0">
              <a:latin typeface="Arial Black" pitchFamily="34" charset="0"/>
            </a:endParaRPr>
          </a:p>
        </p:txBody>
      </p:sp>
      <p:pic>
        <p:nvPicPr>
          <p:cNvPr id="3" name="Picture 2" descr="Doceree_logo.png"/>
          <p:cNvPicPr>
            <a:picLocks noChangeAspect="1"/>
          </p:cNvPicPr>
          <p:nvPr/>
        </p:nvPicPr>
        <p:blipFill>
          <a:blip r:embed="rId2" cstate="print"/>
          <a:stretch>
            <a:fillRect/>
          </a:stretch>
        </p:blipFill>
        <p:spPr>
          <a:xfrm>
            <a:off x="6715140" y="214290"/>
            <a:ext cx="2063750" cy="428628"/>
          </a:xfrm>
          <a:prstGeom prst="rect">
            <a:avLst/>
          </a:prstGeom>
        </p:spPr>
      </p:pic>
      <p:pic>
        <p:nvPicPr>
          <p:cNvPr id="4" name="Picture 3" descr="CG-2023-logo.png"/>
          <p:cNvPicPr>
            <a:picLocks noChangeAspect="1"/>
          </p:cNvPicPr>
          <p:nvPr/>
        </p:nvPicPr>
        <p:blipFill>
          <a:blip r:embed="rId3"/>
          <a:stretch>
            <a:fillRect/>
          </a:stretch>
        </p:blipFill>
        <p:spPr>
          <a:xfrm>
            <a:off x="214282" y="285728"/>
            <a:ext cx="1866886" cy="685795"/>
          </a:xfrm>
          <a:prstGeom prst="rect">
            <a:avLst/>
          </a:prstGeom>
        </p:spPr>
      </p:pic>
      <p:sp>
        <p:nvSpPr>
          <p:cNvPr id="6" name="TextBox 5">
            <a:extLst>
              <a:ext uri="{FF2B5EF4-FFF2-40B4-BE49-F238E27FC236}">
                <a16:creationId xmlns:a16="http://schemas.microsoft.com/office/drawing/2014/main" id="{25A0E11F-FD13-E2BE-D1E3-197F86BD0CC3}"/>
              </a:ext>
            </a:extLst>
          </p:cNvPr>
          <p:cNvSpPr txBox="1"/>
          <p:nvPr/>
        </p:nvSpPr>
        <p:spPr>
          <a:xfrm>
            <a:off x="395536" y="1854029"/>
            <a:ext cx="8383354" cy="4524315"/>
          </a:xfrm>
          <a:prstGeom prst="rect">
            <a:avLst/>
          </a:prstGeom>
          <a:noFill/>
        </p:spPr>
        <p:txBody>
          <a:bodyPr wrap="square">
            <a:spAutoFit/>
          </a:bodyPr>
          <a:lstStyle/>
          <a:p>
            <a:r>
              <a:rPr lang="en-US" dirty="0"/>
              <a:t>To develop this prediction model, we followed a systematic approach that involved several key steps. These steps encompassed data preprocessing, feature engineering, model training, predicting taxonomy, and hyperparameter tuning:</a:t>
            </a:r>
          </a:p>
          <a:p>
            <a:endParaRPr lang="en-US" sz="1000" dirty="0"/>
          </a:p>
          <a:p>
            <a:pPr marL="342900" indent="-342900">
              <a:buFont typeface="+mj-lt"/>
              <a:buAutoNum type="arabicPeriod"/>
            </a:pPr>
            <a:r>
              <a:rPr lang="en-US" sz="1600" dirty="0"/>
              <a:t>Data Preprocessing and Filtering:</a:t>
            </a:r>
          </a:p>
          <a:p>
            <a:pPr marL="800100" lvl="1" indent="-342900">
              <a:buFont typeface="Arial" panose="020B0604020202020204" pitchFamily="34" charset="0"/>
              <a:buChar char="•"/>
            </a:pPr>
            <a:r>
              <a:rPr lang="en-US" sz="1600" dirty="0"/>
              <a:t>Handling missing values and ensuring data consistency by adjusting data types.</a:t>
            </a:r>
          </a:p>
          <a:p>
            <a:pPr marL="800100" lvl="1" indent="-342900">
              <a:buFont typeface="Arial" panose="020B0604020202020204" pitchFamily="34" charset="0"/>
              <a:buChar char="•"/>
            </a:pPr>
            <a:r>
              <a:rPr lang="en-US" sz="1600" dirty="0"/>
              <a:t>Removing unnecessary columns, such as IDs, that are not relevant to the analysis.</a:t>
            </a:r>
          </a:p>
          <a:p>
            <a:pPr marL="342900" indent="-342900">
              <a:buFont typeface="+mj-lt"/>
              <a:buAutoNum type="arabicPeriod"/>
            </a:pPr>
            <a:r>
              <a:rPr lang="en-US" sz="1600" dirty="0"/>
              <a:t>Feature Engineering:</a:t>
            </a:r>
          </a:p>
          <a:p>
            <a:pPr marL="800100" lvl="1" indent="-342900">
              <a:buFont typeface="Arial" panose="020B0604020202020204" pitchFamily="34" charset="0"/>
              <a:buChar char="•"/>
            </a:pPr>
            <a:r>
              <a:rPr lang="en-US" sz="1600" dirty="0"/>
              <a:t>Identifying meaningful relationships between different columns in the dataset.</a:t>
            </a:r>
          </a:p>
          <a:p>
            <a:pPr marL="800100" lvl="1" indent="-342900">
              <a:buFont typeface="Arial" panose="020B0604020202020204" pitchFamily="34" charset="0"/>
              <a:buChar char="•"/>
            </a:pPr>
            <a:r>
              <a:rPr lang="en-US" sz="1600" dirty="0"/>
              <a:t>Applying one-hot encoding and label encoding techniques to transform categorical variables into numerical representations.</a:t>
            </a:r>
          </a:p>
          <a:p>
            <a:pPr marL="800100" lvl="1" indent="-342900">
              <a:buFont typeface="Arial" panose="020B0604020202020204" pitchFamily="34" charset="0"/>
              <a:buChar char="•"/>
            </a:pPr>
            <a:r>
              <a:rPr lang="en-US" sz="1600" dirty="0"/>
              <a:t>Specifically, we created separate binary columns for each disease in the "KEYWORDS" column, indicating whether a user had searched for a particular disease.</a:t>
            </a:r>
          </a:p>
          <a:p>
            <a:pPr marL="342900" indent="-342900">
              <a:buFont typeface="+mj-lt"/>
              <a:buAutoNum type="arabicPeriod" startAt="3"/>
            </a:pPr>
            <a:r>
              <a:rPr lang="en-US" sz="1600" dirty="0"/>
              <a:t>Model Training using </a:t>
            </a:r>
            <a:r>
              <a:rPr lang="en-US" sz="1600" dirty="0" err="1"/>
              <a:t>XGBoost</a:t>
            </a:r>
            <a:r>
              <a:rPr lang="en-US" sz="1600" dirty="0"/>
              <a:t>:</a:t>
            </a:r>
          </a:p>
          <a:p>
            <a:pPr marL="800100" lvl="1" indent="-342900">
              <a:buFont typeface="Arial" panose="020B0604020202020204" pitchFamily="34" charset="0"/>
              <a:buChar char="•"/>
            </a:pPr>
            <a:r>
              <a:rPr lang="en-US" sz="1600" dirty="0"/>
              <a:t>Training the model on the target variable, "IS_HCP," using the powerful </a:t>
            </a:r>
            <a:r>
              <a:rPr lang="en-US" sz="1600" dirty="0" err="1"/>
              <a:t>XGBoost</a:t>
            </a:r>
            <a:r>
              <a:rPr lang="en-US" sz="1600" dirty="0"/>
              <a:t> algorithm.</a:t>
            </a:r>
          </a:p>
          <a:p>
            <a:pPr marL="800100" lvl="1" indent="-342900">
              <a:buFont typeface="Arial" panose="020B0604020202020204" pitchFamily="34" charset="0"/>
              <a:buChar char="•"/>
            </a:pPr>
            <a:r>
              <a:rPr lang="en-US" sz="1600" dirty="0"/>
              <a:t>Splitting the dataset into a training set (70%) and a test set (30%) to assess the model's performance accurately.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24744"/>
            <a:ext cx="7456912" cy="576064"/>
          </a:xfrm>
        </p:spPr>
        <p:txBody>
          <a:bodyPr>
            <a:normAutofit/>
          </a:bodyPr>
          <a:lstStyle/>
          <a:p>
            <a:pPr lvl="0" algn="l">
              <a:lnSpc>
                <a:spcPct val="115000"/>
              </a:lnSpc>
              <a:spcBef>
                <a:spcPts val="0"/>
              </a:spcBef>
              <a:defRPr/>
            </a:pPr>
            <a:r>
              <a:rPr lang="en-US" sz="2400" b="1" u="sng" dirty="0">
                <a:solidFill>
                  <a:srgbClr val="1D1D1D"/>
                </a:solidFill>
                <a:latin typeface="Arial Black" pitchFamily="34" charset="0"/>
                <a:ea typeface="Verdana"/>
                <a:cs typeface="Verdana"/>
                <a:sym typeface="Verdana"/>
              </a:rPr>
              <a:t>Approach:</a:t>
            </a:r>
            <a:endParaRPr lang="en-US" sz="2400" u="sng" dirty="0">
              <a:latin typeface="Arial Black" pitchFamily="34" charset="0"/>
            </a:endParaRPr>
          </a:p>
        </p:txBody>
      </p:sp>
      <p:pic>
        <p:nvPicPr>
          <p:cNvPr id="3" name="Picture 2" descr="Doceree_logo.png"/>
          <p:cNvPicPr>
            <a:picLocks noChangeAspect="1"/>
          </p:cNvPicPr>
          <p:nvPr/>
        </p:nvPicPr>
        <p:blipFill>
          <a:blip r:embed="rId2" cstate="print"/>
          <a:stretch>
            <a:fillRect/>
          </a:stretch>
        </p:blipFill>
        <p:spPr>
          <a:xfrm>
            <a:off x="6715140" y="214290"/>
            <a:ext cx="2063750" cy="428628"/>
          </a:xfrm>
          <a:prstGeom prst="rect">
            <a:avLst/>
          </a:prstGeom>
        </p:spPr>
      </p:pic>
      <p:pic>
        <p:nvPicPr>
          <p:cNvPr id="4" name="Picture 3" descr="CG-2023-logo.png"/>
          <p:cNvPicPr>
            <a:picLocks noChangeAspect="1"/>
          </p:cNvPicPr>
          <p:nvPr/>
        </p:nvPicPr>
        <p:blipFill>
          <a:blip r:embed="rId3"/>
          <a:stretch>
            <a:fillRect/>
          </a:stretch>
        </p:blipFill>
        <p:spPr>
          <a:xfrm>
            <a:off x="214282" y="285728"/>
            <a:ext cx="1866886" cy="685795"/>
          </a:xfrm>
          <a:prstGeom prst="rect">
            <a:avLst/>
          </a:prstGeom>
        </p:spPr>
      </p:pic>
      <p:sp>
        <p:nvSpPr>
          <p:cNvPr id="6" name="TextBox 5">
            <a:extLst>
              <a:ext uri="{FF2B5EF4-FFF2-40B4-BE49-F238E27FC236}">
                <a16:creationId xmlns:a16="http://schemas.microsoft.com/office/drawing/2014/main" id="{25A0E11F-FD13-E2BE-D1E3-197F86BD0CC3}"/>
              </a:ext>
            </a:extLst>
          </p:cNvPr>
          <p:cNvSpPr txBox="1"/>
          <p:nvPr/>
        </p:nvSpPr>
        <p:spPr>
          <a:xfrm>
            <a:off x="395536" y="1854029"/>
            <a:ext cx="8383354" cy="3447098"/>
          </a:xfrm>
          <a:prstGeom prst="rect">
            <a:avLst/>
          </a:prstGeom>
          <a:noFill/>
        </p:spPr>
        <p:txBody>
          <a:bodyPr wrap="square">
            <a:spAutoFit/>
          </a:bodyPr>
          <a:lstStyle/>
          <a:p>
            <a:pPr marL="342900" indent="-342900">
              <a:buFont typeface="+mj-lt"/>
              <a:buAutoNum type="arabicPeriod" startAt="4"/>
            </a:pPr>
            <a:r>
              <a:rPr lang="en-US" sz="1600" dirty="0"/>
              <a:t>Predicting Taxonomy using Random Forest Classification:</a:t>
            </a:r>
          </a:p>
          <a:p>
            <a:pPr marL="800100" lvl="1" indent="-342900">
              <a:buFont typeface="Arial" panose="020B0604020202020204" pitchFamily="34" charset="0"/>
              <a:buChar char="•"/>
            </a:pPr>
            <a:r>
              <a:rPr lang="en-US" sz="1600" dirty="0"/>
              <a:t>Selecting columns that have an "IS_HCP" value of one for taxonomy prediction.</a:t>
            </a:r>
          </a:p>
          <a:p>
            <a:pPr marL="800100" lvl="1" indent="-342900">
              <a:buFont typeface="Arial" panose="020B0604020202020204" pitchFamily="34" charset="0"/>
              <a:buChar char="•"/>
            </a:pPr>
            <a:r>
              <a:rPr lang="en-US" sz="1600" dirty="0"/>
              <a:t>Leveraging the Random Forest Classification algorithm to predict the taxonomy of healthcare professionals.</a:t>
            </a:r>
          </a:p>
          <a:p>
            <a:pPr marL="342900" indent="-342900">
              <a:buFont typeface="+mj-lt"/>
              <a:buAutoNum type="arabicPeriod" startAt="5"/>
            </a:pPr>
            <a:r>
              <a:rPr lang="en-US" sz="1600" dirty="0"/>
              <a:t>Hyperparameter Tuning:</a:t>
            </a:r>
          </a:p>
          <a:p>
            <a:pPr marL="800100" lvl="1" indent="-342900">
              <a:buFont typeface="Arial" panose="020B0604020202020204" pitchFamily="34" charset="0"/>
              <a:buChar char="•"/>
            </a:pPr>
            <a:r>
              <a:rPr lang="en-US" sz="1600" dirty="0"/>
              <a:t>Fine-tuning the model's performance by optimizing hyperparameters.</a:t>
            </a:r>
          </a:p>
          <a:p>
            <a:pPr lvl="1"/>
            <a:endParaRPr lang="en-US" sz="1600" dirty="0"/>
          </a:p>
          <a:p>
            <a:pPr lvl="1"/>
            <a:endParaRPr lang="en-US" sz="1600" dirty="0"/>
          </a:p>
          <a:p>
            <a:r>
              <a:rPr lang="en-US" dirty="0"/>
              <a:t>By meticulously following these sequential steps, we successfully developed a prediction model that incorporates data preprocessing, feature engineering, model training with </a:t>
            </a:r>
            <a:r>
              <a:rPr lang="en-US" dirty="0" err="1"/>
              <a:t>XGBoost</a:t>
            </a:r>
            <a:r>
              <a:rPr lang="en-US" dirty="0"/>
              <a:t>, taxonomy prediction using Random Forest Classification, and hyperparameter tuning. This comprehensive approach ensures accurate predictions and enhances the overall performance of the model.</a:t>
            </a:r>
          </a:p>
        </p:txBody>
      </p:sp>
    </p:spTree>
    <p:extLst>
      <p:ext uri="{BB962C8B-B14F-4D97-AF65-F5344CB8AC3E}">
        <p14:creationId xmlns:p14="http://schemas.microsoft.com/office/powerpoint/2010/main" val="1206261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24744"/>
            <a:ext cx="5972188" cy="864096"/>
          </a:xfrm>
        </p:spPr>
        <p:txBody>
          <a:bodyPr>
            <a:normAutofit/>
          </a:bodyPr>
          <a:lstStyle/>
          <a:p>
            <a:pPr algn="l">
              <a:lnSpc>
                <a:spcPct val="115000"/>
              </a:lnSpc>
              <a:spcBef>
                <a:spcPts val="0"/>
              </a:spcBef>
              <a:defRPr/>
            </a:pPr>
            <a:r>
              <a:rPr lang="en-US" sz="2000" b="1" dirty="0">
                <a:latin typeface="Arial Black" pitchFamily="34" charset="0"/>
                <a:ea typeface="Verdana"/>
                <a:cs typeface="Verdana"/>
                <a:sym typeface="Verdana"/>
              </a:rPr>
              <a:t>Execution Demo (Video/ Screenshots) of the solution:</a:t>
            </a:r>
            <a:endParaRPr lang="en-US" sz="2000" dirty="0">
              <a:latin typeface="Arial Black" pitchFamily="34" charset="0"/>
            </a:endParaRPr>
          </a:p>
        </p:txBody>
      </p:sp>
      <p:pic>
        <p:nvPicPr>
          <p:cNvPr id="3" name="Picture 2" descr="Doceree_logo.png"/>
          <p:cNvPicPr>
            <a:picLocks noChangeAspect="1"/>
          </p:cNvPicPr>
          <p:nvPr/>
        </p:nvPicPr>
        <p:blipFill>
          <a:blip r:embed="rId2" cstate="print"/>
          <a:stretch>
            <a:fillRect/>
          </a:stretch>
        </p:blipFill>
        <p:spPr>
          <a:xfrm>
            <a:off x="6732240" y="256231"/>
            <a:ext cx="2063750" cy="428628"/>
          </a:xfrm>
          <a:prstGeom prst="rect">
            <a:avLst/>
          </a:prstGeom>
        </p:spPr>
      </p:pic>
      <p:pic>
        <p:nvPicPr>
          <p:cNvPr id="4" name="Picture 3" descr="CG-2023-logo.png"/>
          <p:cNvPicPr>
            <a:picLocks noChangeAspect="1"/>
          </p:cNvPicPr>
          <p:nvPr/>
        </p:nvPicPr>
        <p:blipFill>
          <a:blip r:embed="rId3"/>
          <a:stretch>
            <a:fillRect/>
          </a:stretch>
        </p:blipFill>
        <p:spPr>
          <a:xfrm>
            <a:off x="214282" y="256231"/>
            <a:ext cx="1866886" cy="685795"/>
          </a:xfrm>
          <a:prstGeom prst="rect">
            <a:avLst/>
          </a:prstGeom>
        </p:spPr>
      </p:pic>
      <p:pic>
        <p:nvPicPr>
          <p:cNvPr id="7" name="Picture 6">
            <a:extLst>
              <a:ext uri="{FF2B5EF4-FFF2-40B4-BE49-F238E27FC236}">
                <a16:creationId xmlns:a16="http://schemas.microsoft.com/office/drawing/2014/main" id="{0C2097D2-94B5-B795-6DD0-89729E0DC919}"/>
              </a:ext>
            </a:extLst>
          </p:cNvPr>
          <p:cNvPicPr>
            <a:picLocks noChangeAspect="1"/>
          </p:cNvPicPr>
          <p:nvPr/>
        </p:nvPicPr>
        <p:blipFill>
          <a:blip r:embed="rId4"/>
          <a:stretch>
            <a:fillRect/>
          </a:stretch>
        </p:blipFill>
        <p:spPr>
          <a:xfrm>
            <a:off x="827584" y="2132856"/>
            <a:ext cx="7104178" cy="3600400"/>
          </a:xfrm>
          <a:prstGeom prst="rect">
            <a:avLst/>
          </a:prstGeom>
          <a:ln>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G-2023-logo.png">
            <a:extLst>
              <a:ext uri="{FF2B5EF4-FFF2-40B4-BE49-F238E27FC236}">
                <a16:creationId xmlns:a16="http://schemas.microsoft.com/office/drawing/2014/main" id="{8D73EFF5-B297-F78A-CBB0-220AA8FC2194}"/>
              </a:ext>
            </a:extLst>
          </p:cNvPr>
          <p:cNvPicPr>
            <a:picLocks noChangeAspect="1"/>
          </p:cNvPicPr>
          <p:nvPr/>
        </p:nvPicPr>
        <p:blipFill>
          <a:blip r:embed="rId2"/>
          <a:stretch>
            <a:fillRect/>
          </a:stretch>
        </p:blipFill>
        <p:spPr>
          <a:xfrm>
            <a:off x="251520" y="303159"/>
            <a:ext cx="1866886" cy="685795"/>
          </a:xfrm>
          <a:prstGeom prst="rect">
            <a:avLst/>
          </a:prstGeom>
        </p:spPr>
      </p:pic>
      <p:pic>
        <p:nvPicPr>
          <p:cNvPr id="5" name="Picture 4" descr="Doceree_logo.png">
            <a:extLst>
              <a:ext uri="{FF2B5EF4-FFF2-40B4-BE49-F238E27FC236}">
                <a16:creationId xmlns:a16="http://schemas.microsoft.com/office/drawing/2014/main" id="{7C12795F-D6CE-D128-90F7-F3521C344414}"/>
              </a:ext>
            </a:extLst>
          </p:cNvPr>
          <p:cNvPicPr>
            <a:picLocks noChangeAspect="1"/>
          </p:cNvPicPr>
          <p:nvPr/>
        </p:nvPicPr>
        <p:blipFill>
          <a:blip r:embed="rId3" cstate="print"/>
          <a:stretch>
            <a:fillRect/>
          </a:stretch>
        </p:blipFill>
        <p:spPr>
          <a:xfrm>
            <a:off x="6588224" y="431742"/>
            <a:ext cx="2063750" cy="428628"/>
          </a:xfrm>
          <a:prstGeom prst="rect">
            <a:avLst/>
          </a:prstGeom>
        </p:spPr>
      </p:pic>
      <p:pic>
        <p:nvPicPr>
          <p:cNvPr id="7" name="Picture 6">
            <a:extLst>
              <a:ext uri="{FF2B5EF4-FFF2-40B4-BE49-F238E27FC236}">
                <a16:creationId xmlns:a16="http://schemas.microsoft.com/office/drawing/2014/main" id="{A5BC09C1-B162-FD15-99B2-E4703658FCA7}"/>
              </a:ext>
            </a:extLst>
          </p:cNvPr>
          <p:cNvPicPr>
            <a:picLocks noChangeAspect="1"/>
          </p:cNvPicPr>
          <p:nvPr/>
        </p:nvPicPr>
        <p:blipFill>
          <a:blip r:embed="rId4"/>
          <a:stretch>
            <a:fillRect/>
          </a:stretch>
        </p:blipFill>
        <p:spPr>
          <a:xfrm>
            <a:off x="307475" y="1916832"/>
            <a:ext cx="8529049" cy="3822949"/>
          </a:xfrm>
          <a:prstGeom prst="rect">
            <a:avLst/>
          </a:prstGeom>
          <a:ln>
            <a:solidFill>
              <a:schemeClr val="tx1"/>
            </a:solidFill>
          </a:ln>
        </p:spPr>
      </p:pic>
    </p:spTree>
    <p:extLst>
      <p:ext uri="{BB962C8B-B14F-4D97-AF65-F5344CB8AC3E}">
        <p14:creationId xmlns:p14="http://schemas.microsoft.com/office/powerpoint/2010/main" val="2051939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G-2023-logo.png">
            <a:extLst>
              <a:ext uri="{FF2B5EF4-FFF2-40B4-BE49-F238E27FC236}">
                <a16:creationId xmlns:a16="http://schemas.microsoft.com/office/drawing/2014/main" id="{02BB0755-3A61-3022-F369-6C8D41B2A50D}"/>
              </a:ext>
            </a:extLst>
          </p:cNvPr>
          <p:cNvPicPr>
            <a:picLocks noChangeAspect="1"/>
          </p:cNvPicPr>
          <p:nvPr/>
        </p:nvPicPr>
        <p:blipFill>
          <a:blip r:embed="rId2"/>
          <a:stretch>
            <a:fillRect/>
          </a:stretch>
        </p:blipFill>
        <p:spPr>
          <a:xfrm>
            <a:off x="251520" y="303159"/>
            <a:ext cx="1866886" cy="685795"/>
          </a:xfrm>
          <a:prstGeom prst="rect">
            <a:avLst/>
          </a:prstGeom>
        </p:spPr>
      </p:pic>
      <p:pic>
        <p:nvPicPr>
          <p:cNvPr id="3" name="Picture 2" descr="Doceree_logo.png">
            <a:extLst>
              <a:ext uri="{FF2B5EF4-FFF2-40B4-BE49-F238E27FC236}">
                <a16:creationId xmlns:a16="http://schemas.microsoft.com/office/drawing/2014/main" id="{B28ABC2F-C723-5D75-1422-C7578CD7041A}"/>
              </a:ext>
            </a:extLst>
          </p:cNvPr>
          <p:cNvPicPr>
            <a:picLocks noChangeAspect="1"/>
          </p:cNvPicPr>
          <p:nvPr/>
        </p:nvPicPr>
        <p:blipFill>
          <a:blip r:embed="rId3" cstate="print"/>
          <a:stretch>
            <a:fillRect/>
          </a:stretch>
        </p:blipFill>
        <p:spPr>
          <a:xfrm>
            <a:off x="6588224" y="431742"/>
            <a:ext cx="2063750" cy="428628"/>
          </a:xfrm>
          <a:prstGeom prst="rect">
            <a:avLst/>
          </a:prstGeom>
        </p:spPr>
      </p:pic>
      <p:pic>
        <p:nvPicPr>
          <p:cNvPr id="5" name="Picture 4">
            <a:extLst>
              <a:ext uri="{FF2B5EF4-FFF2-40B4-BE49-F238E27FC236}">
                <a16:creationId xmlns:a16="http://schemas.microsoft.com/office/drawing/2014/main" id="{7C38DD66-5C0B-FB7B-3A63-22E1732CF528}"/>
              </a:ext>
            </a:extLst>
          </p:cNvPr>
          <p:cNvPicPr>
            <a:picLocks noChangeAspect="1"/>
          </p:cNvPicPr>
          <p:nvPr/>
        </p:nvPicPr>
        <p:blipFill>
          <a:blip r:embed="rId4"/>
          <a:stretch>
            <a:fillRect/>
          </a:stretch>
        </p:blipFill>
        <p:spPr>
          <a:xfrm>
            <a:off x="710698" y="1412776"/>
            <a:ext cx="7722604" cy="4470982"/>
          </a:xfrm>
          <a:prstGeom prst="rect">
            <a:avLst/>
          </a:prstGeom>
          <a:ln>
            <a:solidFill>
              <a:schemeClr val="tx1"/>
            </a:solidFill>
          </a:ln>
        </p:spPr>
      </p:pic>
      <p:pic>
        <p:nvPicPr>
          <p:cNvPr id="6" name="Picture 5" descr="CG-2023-logo.png">
            <a:extLst>
              <a:ext uri="{FF2B5EF4-FFF2-40B4-BE49-F238E27FC236}">
                <a16:creationId xmlns:a16="http://schemas.microsoft.com/office/drawing/2014/main" id="{8E2DA5FB-B939-4E16-41A9-1286DE21037E}"/>
              </a:ext>
            </a:extLst>
          </p:cNvPr>
          <p:cNvPicPr>
            <a:picLocks noChangeAspect="1"/>
          </p:cNvPicPr>
          <p:nvPr/>
        </p:nvPicPr>
        <p:blipFill>
          <a:blip r:embed="rId2"/>
          <a:stretch>
            <a:fillRect/>
          </a:stretch>
        </p:blipFill>
        <p:spPr>
          <a:xfrm>
            <a:off x="251520" y="273662"/>
            <a:ext cx="1866886" cy="685795"/>
          </a:xfrm>
          <a:prstGeom prst="rect">
            <a:avLst/>
          </a:prstGeom>
        </p:spPr>
      </p:pic>
      <p:pic>
        <p:nvPicPr>
          <p:cNvPr id="7" name="Picture 6" descr="Doceree_logo.png">
            <a:extLst>
              <a:ext uri="{FF2B5EF4-FFF2-40B4-BE49-F238E27FC236}">
                <a16:creationId xmlns:a16="http://schemas.microsoft.com/office/drawing/2014/main" id="{A920AA81-3B77-9498-A2ED-C3126E59982C}"/>
              </a:ext>
            </a:extLst>
          </p:cNvPr>
          <p:cNvPicPr>
            <a:picLocks noChangeAspect="1"/>
          </p:cNvPicPr>
          <p:nvPr/>
        </p:nvPicPr>
        <p:blipFill>
          <a:blip r:embed="rId3" cstate="print"/>
          <a:stretch>
            <a:fillRect/>
          </a:stretch>
        </p:blipFill>
        <p:spPr>
          <a:xfrm>
            <a:off x="6588224" y="402245"/>
            <a:ext cx="2063750" cy="428628"/>
          </a:xfrm>
          <a:prstGeom prst="rect">
            <a:avLst/>
          </a:prstGeom>
        </p:spPr>
      </p:pic>
    </p:spTree>
    <p:extLst>
      <p:ext uri="{BB962C8B-B14F-4D97-AF65-F5344CB8AC3E}">
        <p14:creationId xmlns:p14="http://schemas.microsoft.com/office/powerpoint/2010/main" val="798506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G-2023-logo.png">
            <a:extLst>
              <a:ext uri="{FF2B5EF4-FFF2-40B4-BE49-F238E27FC236}">
                <a16:creationId xmlns:a16="http://schemas.microsoft.com/office/drawing/2014/main" id="{1A64C293-8DB2-29EB-A210-726315D988D1}"/>
              </a:ext>
            </a:extLst>
          </p:cNvPr>
          <p:cNvPicPr>
            <a:picLocks noChangeAspect="1"/>
          </p:cNvPicPr>
          <p:nvPr/>
        </p:nvPicPr>
        <p:blipFill>
          <a:blip r:embed="rId2"/>
          <a:stretch>
            <a:fillRect/>
          </a:stretch>
        </p:blipFill>
        <p:spPr>
          <a:xfrm>
            <a:off x="251520" y="273662"/>
            <a:ext cx="1866886" cy="685795"/>
          </a:xfrm>
          <a:prstGeom prst="rect">
            <a:avLst/>
          </a:prstGeom>
        </p:spPr>
      </p:pic>
      <p:pic>
        <p:nvPicPr>
          <p:cNvPr id="3" name="Picture 2" descr="Doceree_logo.png">
            <a:extLst>
              <a:ext uri="{FF2B5EF4-FFF2-40B4-BE49-F238E27FC236}">
                <a16:creationId xmlns:a16="http://schemas.microsoft.com/office/drawing/2014/main" id="{64164A69-595C-44D9-4D06-5D86A6BF2986}"/>
              </a:ext>
            </a:extLst>
          </p:cNvPr>
          <p:cNvPicPr>
            <a:picLocks noChangeAspect="1"/>
          </p:cNvPicPr>
          <p:nvPr/>
        </p:nvPicPr>
        <p:blipFill>
          <a:blip r:embed="rId3" cstate="print"/>
          <a:stretch>
            <a:fillRect/>
          </a:stretch>
        </p:blipFill>
        <p:spPr>
          <a:xfrm>
            <a:off x="6588224" y="343251"/>
            <a:ext cx="2063750" cy="428628"/>
          </a:xfrm>
          <a:prstGeom prst="rect">
            <a:avLst/>
          </a:prstGeom>
        </p:spPr>
      </p:pic>
      <p:pic>
        <p:nvPicPr>
          <p:cNvPr id="5" name="Picture 4">
            <a:extLst>
              <a:ext uri="{FF2B5EF4-FFF2-40B4-BE49-F238E27FC236}">
                <a16:creationId xmlns:a16="http://schemas.microsoft.com/office/drawing/2014/main" id="{7E3B0B96-00B9-86A3-490A-8A488C6F7050}"/>
              </a:ext>
            </a:extLst>
          </p:cNvPr>
          <p:cNvPicPr>
            <a:picLocks noChangeAspect="1"/>
          </p:cNvPicPr>
          <p:nvPr/>
        </p:nvPicPr>
        <p:blipFill>
          <a:blip r:embed="rId4"/>
          <a:stretch>
            <a:fillRect/>
          </a:stretch>
        </p:blipFill>
        <p:spPr>
          <a:xfrm>
            <a:off x="276469" y="1891236"/>
            <a:ext cx="8316416" cy="3075527"/>
          </a:xfrm>
          <a:prstGeom prst="rect">
            <a:avLst/>
          </a:prstGeom>
          <a:ln>
            <a:solidFill>
              <a:schemeClr val="tx1"/>
            </a:solidFill>
          </a:ln>
        </p:spPr>
      </p:pic>
    </p:spTree>
    <p:extLst>
      <p:ext uri="{BB962C8B-B14F-4D97-AF65-F5344CB8AC3E}">
        <p14:creationId xmlns:p14="http://schemas.microsoft.com/office/powerpoint/2010/main" val="3752249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734</Words>
  <Application>Microsoft Office PowerPoint</Application>
  <PresentationFormat>On-screen Show (4:3)</PresentationFormat>
  <Paragraphs>51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Arial Black</vt:lpstr>
      <vt:lpstr>Calibri</vt:lpstr>
      <vt:lpstr>Office Theme</vt:lpstr>
      <vt:lpstr>Machine Learning  Hackathon</vt:lpstr>
      <vt:lpstr>Brief Description of the Problem at hand:</vt:lpstr>
      <vt:lpstr>Solution proposed and description:</vt:lpstr>
      <vt:lpstr>Approach:</vt:lpstr>
      <vt:lpstr>Approach:</vt:lpstr>
      <vt:lpstr>Execution Demo (Video/ Screenshots) of the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 code in /Github URL:</vt:lpstr>
      <vt:lpstr>Additional comments:  </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Hackathon</dc:title>
  <dc:creator>Aditi Tijage</dc:creator>
  <cp:lastModifiedBy>Parag Ranjan</cp:lastModifiedBy>
  <cp:revision>12</cp:revision>
  <dcterms:created xsi:type="dcterms:W3CDTF">2023-06-02T05:10:51Z</dcterms:created>
  <dcterms:modified xsi:type="dcterms:W3CDTF">2023-07-02T18:21:52Z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2023-07-02T18:21:52Z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c8466f05-a0f9-4d59-8905-7baf2e5407a6</vt:lpwstr>
  </property>
  <property fmtid="{D5CDD505-2E9C-101B-9397-08002B2CF9AE}" pid="7" name="MSIP_Label_defa4170-0d19-0005-0004-bc88714345d2_ActionId">
    <vt:lpwstr>d38a6cef-d661-4de5-b05a-0cf33e8d21f6</vt:lpwstr>
  </property>
  <property fmtid="{D5CDD505-2E9C-101B-9397-08002B2CF9AE}" pid="8" name="MSIP_Label_defa4170-0d19-0005-0004-bc88714345d2_ContentBits">
    <vt:lpwstr>0</vt:lpwstr>
  </property>
</Properties>
</file>