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124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94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</p:pic>
      <p:sp>
        <p:nvSpPr>
          <p:cNvPr id="3" name="Shape 0"/>
          <p:cNvSpPr/>
          <p:nvPr/>
        </p:nvSpPr>
        <p:spPr>
          <a:xfrm>
            <a:off x="961534" y="546755"/>
            <a:ext cx="7183225" cy="3252247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4" name="Text 1"/>
          <p:cNvSpPr/>
          <p:nvPr/>
        </p:nvSpPr>
        <p:spPr>
          <a:xfrm>
            <a:off x="1065229" y="984566"/>
            <a:ext cx="6994689" cy="106182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Classificação e Categorização Fiscal Inteligente, Sob Medida para Seu Setor</a:t>
            </a:r>
          </a:p>
          <a:p>
            <a:pPr algn="ctr"/>
            <a:endParaRPr lang="en-US" sz="9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Etapa 2: </a:t>
            </a:r>
            <a:r>
              <a:rPr lang="pt-BR" sz="1200" b="1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Otimização do Processo de Emissão de Notas Fiscais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1924628" y="2590564"/>
            <a:ext cx="5294718" cy="24237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Mapeamento dos Processes para Eficiência Operacional</a:t>
            </a:r>
            <a:endParaRPr lang="en-US" sz="1575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3799303" y="3204670"/>
            <a:ext cx="257175" cy="342900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4314797" y="3204670"/>
            <a:ext cx="428625" cy="342900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>
            <a:alphaModFix amt="80000"/>
          </a:blip>
          <a:stretch>
            <a:fillRect/>
          </a:stretch>
        </p:blipFill>
        <p:spPr>
          <a:xfrm>
            <a:off x="5001741" y="3204670"/>
            <a:ext cx="342900" cy="3429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A9B5F98-E876-D90D-E552-AB58A42915F2}"/>
              </a:ext>
            </a:extLst>
          </p:cNvPr>
          <p:cNvSpPr/>
          <p:nvPr/>
        </p:nvSpPr>
        <p:spPr>
          <a:xfrm>
            <a:off x="961535" y="3919303"/>
            <a:ext cx="7183224" cy="53957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Grupo: Synapse 7: Rodrigo, Luiz Fernando</a:t>
            </a:r>
            <a:r>
              <a:rPr lang="en-US" sz="1200" b="1">
                <a:latin typeface="Arial" pitchFamily="34" charset="0"/>
                <a:ea typeface="Arial" pitchFamily="34" charset="-122"/>
                <a:cs typeface="Arial" pitchFamily="34" charset="-120"/>
              </a:rPr>
              <a:t>, Conrado e Saulo   </a:t>
            </a:r>
            <a:r>
              <a:rPr lang="en-US" sz="12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23 de </a:t>
            </a:r>
            <a:r>
              <a:rPr lang="pt-BR" sz="1200" b="1" noProof="0" dirty="0">
                <a:latin typeface="Arial" pitchFamily="34" charset="0"/>
                <a:ea typeface="Arial" pitchFamily="34" charset="-122"/>
                <a:cs typeface="Arial" pitchFamily="34" charset="-120"/>
              </a:rPr>
              <a:t>Julho</a:t>
            </a:r>
            <a:r>
              <a:rPr lang="en-US" sz="12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 de 2025</a:t>
            </a:r>
            <a:endParaRPr 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Problema e Contexto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57275"/>
            <a:ext cx="388620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processo atual de emissão de notas fiscais apresenta diversos desafios que impactam diretamente a eficiência operacional da empresa:</a:t>
            </a:r>
            <a:endParaRPr lang="en-US" sz="1046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93094"/>
            <a:ext cx="114300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8656" y="1880592"/>
            <a:ext cx="130331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Processos manuais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981972" y="1880592"/>
            <a:ext cx="225843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 aumentam o risco de erros e 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678656" y="2094905"/>
            <a:ext cx="70424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retrabalho</a:t>
            </a:r>
            <a:endParaRPr lang="en-US" sz="1046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28875"/>
            <a:ext cx="114300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78656" y="2416373"/>
            <a:ext cx="16347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Validações redundantes</a:t>
            </a:r>
            <a:endParaRPr lang="en-US" sz="1046" dirty="0"/>
          </a:p>
        </p:txBody>
      </p:sp>
      <p:sp>
        <p:nvSpPr>
          <p:cNvPr id="11" name="Text 6"/>
          <p:cNvSpPr/>
          <p:nvPr/>
        </p:nvSpPr>
        <p:spPr>
          <a:xfrm>
            <a:off x="2313431" y="2416373"/>
            <a:ext cx="158105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 atrasam o fluxo de </a:t>
            </a:r>
            <a:endParaRPr lang="en-US" sz="1046" dirty="0"/>
          </a:p>
        </p:txBody>
      </p:sp>
      <p:sp>
        <p:nvSpPr>
          <p:cNvPr id="12" name="Text 7"/>
          <p:cNvSpPr/>
          <p:nvPr/>
        </p:nvSpPr>
        <p:spPr>
          <a:xfrm>
            <a:off x="678656" y="2630686"/>
            <a:ext cx="56751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trabalho</a:t>
            </a:r>
            <a:endParaRPr lang="en-US" sz="1046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964656"/>
            <a:ext cx="114300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78656" y="2952155"/>
            <a:ext cx="168165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Sistemas não integrados</a:t>
            </a:r>
            <a:endParaRPr lang="en-US" sz="1046" dirty="0"/>
          </a:p>
        </p:txBody>
      </p:sp>
      <p:sp>
        <p:nvSpPr>
          <p:cNvPr id="15" name="Text 9"/>
          <p:cNvSpPr/>
          <p:nvPr/>
        </p:nvSpPr>
        <p:spPr>
          <a:xfrm>
            <a:off x="2360312" y="2952155"/>
            <a:ext cx="172750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 exigem reentrada de </a:t>
            </a:r>
            <a:endParaRPr lang="en-US" sz="1046" dirty="0"/>
          </a:p>
        </p:txBody>
      </p:sp>
      <p:sp>
        <p:nvSpPr>
          <p:cNvPr id="16" name="Text 10"/>
          <p:cNvSpPr/>
          <p:nvPr/>
        </p:nvSpPr>
        <p:spPr>
          <a:xfrm>
            <a:off x="678656" y="3166467"/>
            <a:ext cx="41076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dados</a:t>
            </a:r>
            <a:endParaRPr lang="en-US" sz="1046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00438"/>
            <a:ext cx="114300" cy="11430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78656" y="3487936"/>
            <a:ext cx="150191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Alto índice de rejeição</a:t>
            </a:r>
            <a:endParaRPr lang="en-US" sz="1046" dirty="0"/>
          </a:p>
        </p:txBody>
      </p:sp>
      <p:sp>
        <p:nvSpPr>
          <p:cNvPr id="19" name="Text 12"/>
          <p:cNvSpPr/>
          <p:nvPr/>
        </p:nvSpPr>
        <p:spPr>
          <a:xfrm>
            <a:off x="2180574" y="3487936"/>
            <a:ext cx="136576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pela SEFAZ devido a </a:t>
            </a:r>
            <a:endParaRPr lang="en-US" sz="1046" dirty="0"/>
          </a:p>
        </p:txBody>
      </p:sp>
      <p:sp>
        <p:nvSpPr>
          <p:cNvPr id="20" name="Text 13"/>
          <p:cNvSpPr/>
          <p:nvPr/>
        </p:nvSpPr>
        <p:spPr>
          <a:xfrm>
            <a:off x="678656" y="3702248"/>
            <a:ext cx="101670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inconsistências</a:t>
            </a:r>
            <a:endParaRPr lang="en-US" sz="1046" dirty="0"/>
          </a:p>
        </p:txBody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463" y="1057275"/>
            <a:ext cx="3571875" cy="2500313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4572000" y="3671888"/>
            <a:ext cx="41148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i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Complexidade do processo atual de emissão de NF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 Atual (AS-IS)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57275"/>
            <a:ext cx="38862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processo atual de emissão de notas fiscais segue estas etapas: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457200" y="1657350"/>
            <a:ext cx="200025" cy="200025"/>
          </a:xfrm>
          <a:prstGeom prst="ellipse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457200" y="165735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764381" y="1657350"/>
            <a:ext cx="234817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Recebimento de pedido/solicitação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457200" y="1978819"/>
            <a:ext cx="200025" cy="200025"/>
          </a:xfrm>
          <a:prstGeom prst="ellipse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457200" y="1978819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764381" y="1987748"/>
            <a:ext cx="324156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Verificação manual de dados do cliente e pedido 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764381" y="2202061"/>
            <a:ext cx="80668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(ineficiente)</a:t>
            </a:r>
            <a:endParaRPr lang="en-US" sz="1046" dirty="0"/>
          </a:p>
        </p:txBody>
      </p:sp>
      <p:sp>
        <p:nvSpPr>
          <p:cNvPr id="12" name="Shape 9"/>
          <p:cNvSpPr/>
          <p:nvPr/>
        </p:nvSpPr>
        <p:spPr>
          <a:xfrm>
            <a:off x="457200" y="2514600"/>
            <a:ext cx="200025" cy="200025"/>
          </a:xfrm>
          <a:prstGeom prst="ellipse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0"/>
          <p:cNvSpPr/>
          <p:nvPr/>
        </p:nvSpPr>
        <p:spPr>
          <a:xfrm>
            <a:off x="457200" y="2514600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764381" y="2514600"/>
            <a:ext cx="227972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Emissão da nota fiscal (cabeçalho)</a:t>
            </a:r>
            <a:endParaRPr lang="en-US" sz="1046" dirty="0"/>
          </a:p>
        </p:txBody>
      </p:sp>
      <p:sp>
        <p:nvSpPr>
          <p:cNvPr id="15" name="Shape 12"/>
          <p:cNvSpPr/>
          <p:nvPr/>
        </p:nvSpPr>
        <p:spPr>
          <a:xfrm>
            <a:off x="457200" y="2836069"/>
            <a:ext cx="200025" cy="200025"/>
          </a:xfrm>
          <a:prstGeom prst="ellipse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3"/>
          <p:cNvSpPr/>
          <p:nvPr/>
        </p:nvSpPr>
        <p:spPr>
          <a:xfrm>
            <a:off x="457200" y="2836069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764381" y="2844998"/>
            <a:ext cx="217186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Inclusão dos itens na nota fiscal 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2936249" y="2844998"/>
            <a:ext cx="137374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(processo separado)</a:t>
            </a:r>
            <a:endParaRPr lang="en-US" sz="1046" dirty="0"/>
          </a:p>
        </p:txBody>
      </p:sp>
      <p:sp>
        <p:nvSpPr>
          <p:cNvPr id="19" name="Shape 16"/>
          <p:cNvSpPr/>
          <p:nvPr/>
        </p:nvSpPr>
        <p:spPr>
          <a:xfrm>
            <a:off x="457200" y="3157538"/>
            <a:ext cx="200025" cy="200025"/>
          </a:xfrm>
          <a:prstGeom prst="ellipse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Text 17"/>
          <p:cNvSpPr/>
          <p:nvPr/>
        </p:nvSpPr>
        <p:spPr>
          <a:xfrm>
            <a:off x="457200" y="3157538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764381" y="3166467"/>
            <a:ext cx="198027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fiscal da nota fiscal 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2744651" y="3166467"/>
            <a:ext cx="152435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(retrabalho frequente)</a:t>
            </a:r>
            <a:endParaRPr lang="en-US" sz="1046" dirty="0"/>
          </a:p>
        </p:txBody>
      </p:sp>
      <p:sp>
        <p:nvSpPr>
          <p:cNvPr id="23" name="Shape 20"/>
          <p:cNvSpPr/>
          <p:nvPr/>
        </p:nvSpPr>
        <p:spPr>
          <a:xfrm>
            <a:off x="457200" y="3479006"/>
            <a:ext cx="200025" cy="200025"/>
          </a:xfrm>
          <a:prstGeom prst="ellipse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4" name="Text 21"/>
          <p:cNvSpPr/>
          <p:nvPr/>
        </p:nvSpPr>
        <p:spPr>
          <a:xfrm>
            <a:off x="457200" y="3479006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837" dirty="0"/>
          </a:p>
        </p:txBody>
      </p:sp>
      <p:sp>
        <p:nvSpPr>
          <p:cNvPr id="25" name="Text 22"/>
          <p:cNvSpPr/>
          <p:nvPr/>
        </p:nvSpPr>
        <p:spPr>
          <a:xfrm>
            <a:off x="764381" y="3479006"/>
            <a:ext cx="27329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Autorização de uso da nota fiscal (SEFAZ)</a:t>
            </a:r>
            <a:endParaRPr lang="en-US" sz="1046" dirty="0"/>
          </a:p>
        </p:txBody>
      </p:sp>
      <p:sp>
        <p:nvSpPr>
          <p:cNvPr id="26" name="Shape 23"/>
          <p:cNvSpPr/>
          <p:nvPr/>
        </p:nvSpPr>
        <p:spPr>
          <a:xfrm>
            <a:off x="457200" y="3800475"/>
            <a:ext cx="200025" cy="200025"/>
          </a:xfrm>
          <a:prstGeom prst="ellipse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7" name="Text 24"/>
          <p:cNvSpPr/>
          <p:nvPr/>
        </p:nvSpPr>
        <p:spPr>
          <a:xfrm>
            <a:off x="457200" y="380047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837" dirty="0"/>
          </a:p>
        </p:txBody>
      </p:sp>
      <p:sp>
        <p:nvSpPr>
          <p:cNvPr id="28" name="Text 25"/>
          <p:cNvSpPr/>
          <p:nvPr/>
        </p:nvSpPr>
        <p:spPr>
          <a:xfrm>
            <a:off x="764381" y="3809405"/>
            <a:ext cx="255548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Envio manual da nota fiscal ao cliente </a:t>
            </a:r>
            <a:endParaRPr lang="en-US" sz="1046" dirty="0"/>
          </a:p>
        </p:txBody>
      </p:sp>
      <p:sp>
        <p:nvSpPr>
          <p:cNvPr id="29" name="Text 26"/>
          <p:cNvSpPr/>
          <p:nvPr/>
        </p:nvSpPr>
        <p:spPr>
          <a:xfrm>
            <a:off x="3319862" y="3809405"/>
            <a:ext cx="80668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(ineficiente)</a:t>
            </a:r>
            <a:endParaRPr lang="en-US" sz="1046" dirty="0"/>
          </a:p>
        </p:txBody>
      </p:sp>
      <p:sp>
        <p:nvSpPr>
          <p:cNvPr id="30" name="Shape 27"/>
          <p:cNvSpPr/>
          <p:nvPr/>
        </p:nvSpPr>
        <p:spPr>
          <a:xfrm>
            <a:off x="457200" y="4121944"/>
            <a:ext cx="200025" cy="200025"/>
          </a:xfrm>
          <a:prstGeom prst="ellipse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1" name="Text 28"/>
          <p:cNvSpPr/>
          <p:nvPr/>
        </p:nvSpPr>
        <p:spPr>
          <a:xfrm>
            <a:off x="457200" y="4121944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837" dirty="0"/>
          </a:p>
        </p:txBody>
      </p:sp>
      <p:sp>
        <p:nvSpPr>
          <p:cNvPr id="32" name="Text 29"/>
          <p:cNvSpPr/>
          <p:nvPr/>
        </p:nvSpPr>
        <p:spPr>
          <a:xfrm>
            <a:off x="764381" y="4121944"/>
            <a:ext cx="204668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Armazenamento da nota fiscal</a:t>
            </a:r>
            <a:endParaRPr lang="en-US" sz="1046" dirty="0"/>
          </a:p>
        </p:txBody>
      </p:sp>
      <p:pic>
        <p:nvPicPr>
          <p:cNvPr id="3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463" y="1057275"/>
            <a:ext cx="3571875" cy="2857500"/>
          </a:xfrm>
          <a:prstGeom prst="rect">
            <a:avLst/>
          </a:prstGeom>
        </p:spPr>
      </p:pic>
      <p:sp>
        <p:nvSpPr>
          <p:cNvPr id="34" name="Text 30"/>
          <p:cNvSpPr/>
          <p:nvPr/>
        </p:nvSpPr>
        <p:spPr>
          <a:xfrm>
            <a:off x="4572000" y="4029075"/>
            <a:ext cx="41148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i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Fluxograma simplificado do processo atual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Solução Proposta (TO-BE)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57275"/>
            <a:ext cx="3886200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Nossa proposta de otimização busca automatizar e integrar etapas, minimizando intervenções manuais e retrabalho:</a:t>
            </a:r>
            <a:endParaRPr lang="en-US" sz="1046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93094"/>
            <a:ext cx="114300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8656" y="1880592"/>
            <a:ext cx="172979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Verificação automatizada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2408448" y="1880592"/>
            <a:ext cx="146318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dados do cliente e 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678656" y="2094905"/>
            <a:ext cx="148690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pedido em tempo real</a:t>
            </a:r>
            <a:endParaRPr lang="en-US" sz="1046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428875"/>
            <a:ext cx="114300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78656" y="2416373"/>
            <a:ext cx="126288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Emissão integrada</a:t>
            </a:r>
            <a:endParaRPr lang="en-US" sz="1046" dirty="0"/>
          </a:p>
        </p:txBody>
      </p:sp>
      <p:sp>
        <p:nvSpPr>
          <p:cNvPr id="11" name="Text 6"/>
          <p:cNvSpPr/>
          <p:nvPr/>
        </p:nvSpPr>
        <p:spPr>
          <a:xfrm>
            <a:off x="1941537" y="2416373"/>
            <a:ext cx="233274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 cabeçalho e itens da nota fiscal </a:t>
            </a:r>
            <a:endParaRPr lang="en-US" sz="1046" dirty="0"/>
          </a:p>
        </p:txBody>
      </p:sp>
      <p:sp>
        <p:nvSpPr>
          <p:cNvPr id="12" name="Text 7"/>
          <p:cNvSpPr/>
          <p:nvPr/>
        </p:nvSpPr>
        <p:spPr>
          <a:xfrm>
            <a:off x="678656" y="2630686"/>
            <a:ext cx="137017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 uma única etapa</a:t>
            </a:r>
            <a:endParaRPr lang="en-US" sz="1046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964656"/>
            <a:ext cx="114300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78656" y="2952155"/>
            <a:ext cx="149990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fiscal prévia</a:t>
            </a:r>
            <a:endParaRPr lang="en-US" sz="1046" dirty="0"/>
          </a:p>
        </p:txBody>
      </p:sp>
      <p:sp>
        <p:nvSpPr>
          <p:cNvPr id="15" name="Text 9"/>
          <p:cNvSpPr/>
          <p:nvPr/>
        </p:nvSpPr>
        <p:spPr>
          <a:xfrm>
            <a:off x="2178565" y="2952155"/>
            <a:ext cx="165280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integrada ao sistema de </a:t>
            </a:r>
            <a:endParaRPr lang="en-US" sz="1046" dirty="0"/>
          </a:p>
        </p:txBody>
      </p:sp>
      <p:sp>
        <p:nvSpPr>
          <p:cNvPr id="16" name="Text 10"/>
          <p:cNvSpPr/>
          <p:nvPr/>
        </p:nvSpPr>
        <p:spPr>
          <a:xfrm>
            <a:off x="678656" y="3166467"/>
            <a:ext cx="55450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emissão</a:t>
            </a:r>
            <a:endParaRPr lang="en-US" sz="1046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00438"/>
            <a:ext cx="114300" cy="11430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78656" y="3487936"/>
            <a:ext cx="271434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Envio e armazenamento automatizados</a:t>
            </a:r>
            <a:endParaRPr lang="en-US" sz="1046" dirty="0"/>
          </a:p>
        </p:txBody>
      </p:sp>
      <p:sp>
        <p:nvSpPr>
          <p:cNvPr id="19" name="Text 12"/>
          <p:cNvSpPr/>
          <p:nvPr/>
        </p:nvSpPr>
        <p:spPr>
          <a:xfrm>
            <a:off x="3393002" y="3487936"/>
            <a:ext cx="36006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após </a:t>
            </a:r>
            <a:endParaRPr lang="en-US" sz="1046" dirty="0"/>
          </a:p>
        </p:txBody>
      </p:sp>
      <p:sp>
        <p:nvSpPr>
          <p:cNvPr id="20" name="Text 13"/>
          <p:cNvSpPr/>
          <p:nvPr/>
        </p:nvSpPr>
        <p:spPr>
          <a:xfrm>
            <a:off x="678656" y="3702248"/>
            <a:ext cx="14293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autorização da SEFAZ</a:t>
            </a:r>
            <a:endParaRPr lang="en-US" sz="1046" dirty="0"/>
          </a:p>
        </p:txBody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463" y="1057275"/>
            <a:ext cx="3571875" cy="2500313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4572000" y="3671888"/>
            <a:ext cx="41148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i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Visão do processo otimizado com integração e automação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9222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Comparativo AS-IS vs TO-BE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57275"/>
            <a:ext cx="82296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Comparação entre o processo atual e o processo otimizado proposto: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457200" y="1500188"/>
            <a:ext cx="2468863" cy="342900"/>
          </a:xfrm>
          <a:prstGeom prst="rect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457200" y="1500188"/>
            <a:ext cx="2468863" cy="342900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Aspecto</a:t>
            </a:r>
            <a:endParaRPr lang="en-US" sz="837" dirty="0"/>
          </a:p>
        </p:txBody>
      </p:sp>
      <p:sp>
        <p:nvSpPr>
          <p:cNvPr id="7" name="Shape 4"/>
          <p:cNvSpPr/>
          <p:nvPr/>
        </p:nvSpPr>
        <p:spPr>
          <a:xfrm>
            <a:off x="2926063" y="1500188"/>
            <a:ext cx="2880354" cy="342900"/>
          </a:xfrm>
          <a:prstGeom prst="rect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2926063" y="1500188"/>
            <a:ext cx="2880354" cy="342900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 Atual (AS-IS)</a:t>
            </a:r>
            <a:endParaRPr lang="en-US" sz="837" dirty="0"/>
          </a:p>
        </p:txBody>
      </p:sp>
      <p:sp>
        <p:nvSpPr>
          <p:cNvPr id="9" name="Shape 6"/>
          <p:cNvSpPr/>
          <p:nvPr/>
        </p:nvSpPr>
        <p:spPr>
          <a:xfrm>
            <a:off x="5806418" y="1500188"/>
            <a:ext cx="2880382" cy="342900"/>
          </a:xfrm>
          <a:prstGeom prst="rect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7"/>
          <p:cNvSpPr/>
          <p:nvPr/>
        </p:nvSpPr>
        <p:spPr>
          <a:xfrm>
            <a:off x="5806418" y="1500188"/>
            <a:ext cx="2880382" cy="342900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 Otimizado (TO-BE)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542925" y="1935956"/>
            <a:ext cx="117238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Verificação de dados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2926063" y="1843088"/>
            <a:ext cx="2880354" cy="350044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0"/>
          <p:cNvSpPr/>
          <p:nvPr/>
        </p:nvSpPr>
        <p:spPr>
          <a:xfrm>
            <a:off x="2926063" y="2185988"/>
            <a:ext cx="2880354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1"/>
          <p:cNvSpPr/>
          <p:nvPr/>
        </p:nvSpPr>
        <p:spPr>
          <a:xfrm>
            <a:off x="2926063" y="1843088"/>
            <a:ext cx="2880354" cy="350044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Manual e sujeita a erros</a:t>
            </a:r>
            <a:endParaRPr lang="en-US" sz="837" dirty="0"/>
          </a:p>
        </p:txBody>
      </p:sp>
      <p:sp>
        <p:nvSpPr>
          <p:cNvPr id="15" name="Shape 12"/>
          <p:cNvSpPr/>
          <p:nvPr/>
        </p:nvSpPr>
        <p:spPr>
          <a:xfrm>
            <a:off x="5806418" y="1843088"/>
            <a:ext cx="2880382" cy="350044"/>
          </a:xfrm>
          <a:prstGeom prst="rect">
            <a:avLst/>
          </a:prstGeom>
          <a:solidFill>
            <a:srgbClr val="E6F3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Shape 13"/>
          <p:cNvSpPr/>
          <p:nvPr/>
        </p:nvSpPr>
        <p:spPr>
          <a:xfrm>
            <a:off x="5806418" y="2185988"/>
            <a:ext cx="2880382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4"/>
          <p:cNvSpPr/>
          <p:nvPr/>
        </p:nvSpPr>
        <p:spPr>
          <a:xfrm>
            <a:off x="5892143" y="1939528"/>
            <a:ext cx="23874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Automatizada com validação em tempo real 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8279550" y="1939528"/>
            <a:ext cx="1143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↑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542925" y="2371725"/>
            <a:ext cx="12581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Emissão da nota fiscal</a:t>
            </a:r>
            <a:endParaRPr lang="en-US" sz="837" dirty="0"/>
          </a:p>
        </p:txBody>
      </p:sp>
      <p:sp>
        <p:nvSpPr>
          <p:cNvPr id="20" name="Shape 17"/>
          <p:cNvSpPr/>
          <p:nvPr/>
        </p:nvSpPr>
        <p:spPr>
          <a:xfrm>
            <a:off x="2926063" y="2193131"/>
            <a:ext cx="2880354" cy="521494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Shape 18"/>
          <p:cNvSpPr/>
          <p:nvPr/>
        </p:nvSpPr>
        <p:spPr>
          <a:xfrm>
            <a:off x="2926063" y="2707481"/>
            <a:ext cx="2880354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" name="Text 19"/>
          <p:cNvSpPr/>
          <p:nvPr/>
        </p:nvSpPr>
        <p:spPr>
          <a:xfrm>
            <a:off x="2926063" y="2193131"/>
            <a:ext cx="2880354" cy="521494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Cabeçalho e itens em etapas separadas</a:t>
            </a:r>
            <a:endParaRPr lang="en-US" sz="837" dirty="0"/>
          </a:p>
        </p:txBody>
      </p:sp>
      <p:sp>
        <p:nvSpPr>
          <p:cNvPr id="23" name="Shape 20"/>
          <p:cNvSpPr/>
          <p:nvPr/>
        </p:nvSpPr>
        <p:spPr>
          <a:xfrm>
            <a:off x="5806418" y="2193131"/>
            <a:ext cx="2880382" cy="521494"/>
          </a:xfrm>
          <a:prstGeom prst="rect">
            <a:avLst/>
          </a:prstGeom>
          <a:solidFill>
            <a:srgbClr val="E6F3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4" name="Shape 21"/>
          <p:cNvSpPr/>
          <p:nvPr/>
        </p:nvSpPr>
        <p:spPr>
          <a:xfrm>
            <a:off x="5806418" y="2707481"/>
            <a:ext cx="2880382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Text 22"/>
          <p:cNvSpPr/>
          <p:nvPr/>
        </p:nvSpPr>
        <p:spPr>
          <a:xfrm>
            <a:off x="5892143" y="2286000"/>
            <a:ext cx="26788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Cabeçalho e itens integrados em uma única etapa 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5892143" y="2457450"/>
            <a:ext cx="1143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↑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542925" y="2886075"/>
            <a:ext cx="8789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fiscal</a:t>
            </a:r>
            <a:endParaRPr lang="en-US" sz="837" dirty="0"/>
          </a:p>
        </p:txBody>
      </p:sp>
      <p:sp>
        <p:nvSpPr>
          <p:cNvPr id="28" name="Shape 25"/>
          <p:cNvSpPr/>
          <p:nvPr/>
        </p:nvSpPr>
        <p:spPr>
          <a:xfrm>
            <a:off x="2926063" y="2707481"/>
            <a:ext cx="2880354" cy="521494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Shape 26"/>
          <p:cNvSpPr/>
          <p:nvPr/>
        </p:nvSpPr>
        <p:spPr>
          <a:xfrm>
            <a:off x="2926063" y="3221831"/>
            <a:ext cx="2880354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0" name="Text 27"/>
          <p:cNvSpPr/>
          <p:nvPr/>
        </p:nvSpPr>
        <p:spPr>
          <a:xfrm>
            <a:off x="2926063" y="2707481"/>
            <a:ext cx="2880354" cy="521494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Posterior à emissão, gerando retrabalho</a:t>
            </a:r>
            <a:endParaRPr lang="en-US" sz="837" dirty="0"/>
          </a:p>
        </p:txBody>
      </p:sp>
      <p:sp>
        <p:nvSpPr>
          <p:cNvPr id="31" name="Shape 28"/>
          <p:cNvSpPr/>
          <p:nvPr/>
        </p:nvSpPr>
        <p:spPr>
          <a:xfrm>
            <a:off x="5806418" y="2707481"/>
            <a:ext cx="2880382" cy="521494"/>
          </a:xfrm>
          <a:prstGeom prst="rect">
            <a:avLst/>
          </a:prstGeom>
          <a:solidFill>
            <a:srgbClr val="E6F3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Shape 29"/>
          <p:cNvSpPr/>
          <p:nvPr/>
        </p:nvSpPr>
        <p:spPr>
          <a:xfrm>
            <a:off x="5806418" y="3221831"/>
            <a:ext cx="2880382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3" name="Text 30"/>
          <p:cNvSpPr/>
          <p:nvPr/>
        </p:nvSpPr>
        <p:spPr>
          <a:xfrm>
            <a:off x="5892143" y="2800350"/>
            <a:ext cx="262125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Integrada ao sistema de emissão, em tempo real </a:t>
            </a:r>
            <a:endParaRPr lang="en-US" sz="837" dirty="0"/>
          </a:p>
        </p:txBody>
      </p:sp>
      <p:sp>
        <p:nvSpPr>
          <p:cNvPr id="34" name="Text 31"/>
          <p:cNvSpPr/>
          <p:nvPr/>
        </p:nvSpPr>
        <p:spPr>
          <a:xfrm>
            <a:off x="5892143" y="2971800"/>
            <a:ext cx="1143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↑</a:t>
            </a:r>
            <a:endParaRPr lang="en-US" sz="837" dirty="0"/>
          </a:p>
        </p:txBody>
      </p:sp>
      <p:sp>
        <p:nvSpPr>
          <p:cNvPr id="35" name="Text 32"/>
          <p:cNvSpPr/>
          <p:nvPr/>
        </p:nvSpPr>
        <p:spPr>
          <a:xfrm>
            <a:off x="542925" y="3400425"/>
            <a:ext cx="8972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Envio ao cliente</a:t>
            </a:r>
            <a:endParaRPr lang="en-US" sz="837" dirty="0"/>
          </a:p>
        </p:txBody>
      </p:sp>
      <p:sp>
        <p:nvSpPr>
          <p:cNvPr id="36" name="Shape 33"/>
          <p:cNvSpPr/>
          <p:nvPr/>
        </p:nvSpPr>
        <p:spPr>
          <a:xfrm>
            <a:off x="2926063" y="3221831"/>
            <a:ext cx="2880354" cy="521494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7" name="Shape 34"/>
          <p:cNvSpPr/>
          <p:nvPr/>
        </p:nvSpPr>
        <p:spPr>
          <a:xfrm>
            <a:off x="2926063" y="3736181"/>
            <a:ext cx="2880354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8" name="Text 35"/>
          <p:cNvSpPr/>
          <p:nvPr/>
        </p:nvSpPr>
        <p:spPr>
          <a:xfrm>
            <a:off x="2926063" y="3221831"/>
            <a:ext cx="2880354" cy="521494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Manual, após autorização</a:t>
            </a:r>
            <a:endParaRPr lang="en-US" sz="837" dirty="0"/>
          </a:p>
        </p:txBody>
      </p:sp>
      <p:sp>
        <p:nvSpPr>
          <p:cNvPr id="39" name="Shape 36"/>
          <p:cNvSpPr/>
          <p:nvPr/>
        </p:nvSpPr>
        <p:spPr>
          <a:xfrm>
            <a:off x="5806418" y="3221831"/>
            <a:ext cx="2880382" cy="521494"/>
          </a:xfrm>
          <a:prstGeom prst="rect">
            <a:avLst/>
          </a:prstGeom>
          <a:solidFill>
            <a:srgbClr val="E6F3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0" name="Shape 37"/>
          <p:cNvSpPr/>
          <p:nvPr/>
        </p:nvSpPr>
        <p:spPr>
          <a:xfrm>
            <a:off x="5806418" y="3736181"/>
            <a:ext cx="2880382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1" name="Text 38"/>
          <p:cNvSpPr/>
          <p:nvPr/>
        </p:nvSpPr>
        <p:spPr>
          <a:xfrm>
            <a:off x="5892143" y="3314700"/>
            <a:ext cx="25769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Automatizado, imediatamente após autorização </a:t>
            </a:r>
            <a:endParaRPr lang="en-US" sz="837" dirty="0"/>
          </a:p>
        </p:txBody>
      </p:sp>
      <p:sp>
        <p:nvSpPr>
          <p:cNvPr id="42" name="Text 39"/>
          <p:cNvSpPr/>
          <p:nvPr/>
        </p:nvSpPr>
        <p:spPr>
          <a:xfrm>
            <a:off x="5892143" y="3486150"/>
            <a:ext cx="1143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↑</a:t>
            </a:r>
            <a:endParaRPr lang="en-US" sz="837" dirty="0"/>
          </a:p>
        </p:txBody>
      </p:sp>
      <p:sp>
        <p:nvSpPr>
          <p:cNvPr id="43" name="Text 40"/>
          <p:cNvSpPr/>
          <p:nvPr/>
        </p:nvSpPr>
        <p:spPr>
          <a:xfrm>
            <a:off x="542925" y="3829050"/>
            <a:ext cx="9547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Armazenamento</a:t>
            </a:r>
            <a:endParaRPr lang="en-US" sz="837" dirty="0"/>
          </a:p>
        </p:txBody>
      </p:sp>
      <p:sp>
        <p:nvSpPr>
          <p:cNvPr id="44" name="Shape 41"/>
          <p:cNvSpPr/>
          <p:nvPr/>
        </p:nvSpPr>
        <p:spPr>
          <a:xfrm>
            <a:off x="2926063" y="3736181"/>
            <a:ext cx="2880354" cy="350044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5" name="Shape 42"/>
          <p:cNvSpPr/>
          <p:nvPr/>
        </p:nvSpPr>
        <p:spPr>
          <a:xfrm>
            <a:off x="2926063" y="4079081"/>
            <a:ext cx="2880354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6" name="Text 43"/>
          <p:cNvSpPr/>
          <p:nvPr/>
        </p:nvSpPr>
        <p:spPr>
          <a:xfrm>
            <a:off x="2926063" y="3736181"/>
            <a:ext cx="2880354" cy="350044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 manual separado</a:t>
            </a:r>
            <a:endParaRPr lang="en-US" sz="837" dirty="0"/>
          </a:p>
        </p:txBody>
      </p:sp>
      <p:sp>
        <p:nvSpPr>
          <p:cNvPr id="47" name="Shape 44"/>
          <p:cNvSpPr/>
          <p:nvPr/>
        </p:nvSpPr>
        <p:spPr>
          <a:xfrm>
            <a:off x="5806418" y="3736181"/>
            <a:ext cx="2880382" cy="350044"/>
          </a:xfrm>
          <a:prstGeom prst="rect">
            <a:avLst/>
          </a:prstGeom>
          <a:solidFill>
            <a:srgbClr val="E6F3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8" name="Shape 45"/>
          <p:cNvSpPr/>
          <p:nvPr/>
        </p:nvSpPr>
        <p:spPr>
          <a:xfrm>
            <a:off x="5806418" y="4079081"/>
            <a:ext cx="2880382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9" name="Text 46"/>
          <p:cNvSpPr/>
          <p:nvPr/>
        </p:nvSpPr>
        <p:spPr>
          <a:xfrm>
            <a:off x="5892143" y="3832622"/>
            <a:ext cx="25250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Integrado ao fluxo, com indexação automática </a:t>
            </a:r>
            <a:endParaRPr lang="en-US" sz="837" dirty="0"/>
          </a:p>
        </p:txBody>
      </p:sp>
      <p:sp>
        <p:nvSpPr>
          <p:cNvPr id="50" name="Text 47"/>
          <p:cNvSpPr/>
          <p:nvPr/>
        </p:nvSpPr>
        <p:spPr>
          <a:xfrm>
            <a:off x="8417151" y="3832622"/>
            <a:ext cx="1143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↑</a:t>
            </a:r>
            <a:endParaRPr lang="en-US" sz="837" dirty="0"/>
          </a:p>
        </p:txBody>
      </p:sp>
      <p:sp>
        <p:nvSpPr>
          <p:cNvPr id="51" name="Text 48"/>
          <p:cNvSpPr/>
          <p:nvPr/>
        </p:nvSpPr>
        <p:spPr>
          <a:xfrm>
            <a:off x="542925" y="4179094"/>
            <a:ext cx="14744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Tempo médio do processo</a:t>
            </a:r>
            <a:endParaRPr lang="en-US" sz="837" dirty="0"/>
          </a:p>
        </p:txBody>
      </p:sp>
      <p:sp>
        <p:nvSpPr>
          <p:cNvPr id="52" name="Shape 49"/>
          <p:cNvSpPr/>
          <p:nvPr/>
        </p:nvSpPr>
        <p:spPr>
          <a:xfrm>
            <a:off x="2926063" y="4086225"/>
            <a:ext cx="2880354" cy="350044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3" name="Shape 50"/>
          <p:cNvSpPr/>
          <p:nvPr/>
        </p:nvSpPr>
        <p:spPr>
          <a:xfrm>
            <a:off x="2926063" y="4429125"/>
            <a:ext cx="2880354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4" name="Text 51"/>
          <p:cNvSpPr/>
          <p:nvPr/>
        </p:nvSpPr>
        <p:spPr>
          <a:xfrm>
            <a:off x="2926063" y="4086225"/>
            <a:ext cx="2880354" cy="350044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30-45 minutos por nota fiscal</a:t>
            </a:r>
            <a:endParaRPr lang="en-US" sz="837" dirty="0"/>
          </a:p>
        </p:txBody>
      </p:sp>
      <p:sp>
        <p:nvSpPr>
          <p:cNvPr id="55" name="Shape 52"/>
          <p:cNvSpPr/>
          <p:nvPr/>
        </p:nvSpPr>
        <p:spPr>
          <a:xfrm>
            <a:off x="5806418" y="4086225"/>
            <a:ext cx="2880382" cy="350044"/>
          </a:xfrm>
          <a:prstGeom prst="rect">
            <a:avLst/>
          </a:prstGeom>
          <a:solidFill>
            <a:srgbClr val="E6F3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6" name="Shape 53"/>
          <p:cNvSpPr/>
          <p:nvPr/>
        </p:nvSpPr>
        <p:spPr>
          <a:xfrm>
            <a:off x="5806418" y="4429125"/>
            <a:ext cx="2880382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7" name="Text 54"/>
          <p:cNvSpPr/>
          <p:nvPr/>
        </p:nvSpPr>
        <p:spPr>
          <a:xfrm>
            <a:off x="5892143" y="4182666"/>
            <a:ext cx="15282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5-10 minutos por nota fiscal </a:t>
            </a:r>
            <a:endParaRPr lang="en-US" sz="837" dirty="0"/>
          </a:p>
        </p:txBody>
      </p:sp>
      <p:sp>
        <p:nvSpPr>
          <p:cNvPr id="58" name="Text 55"/>
          <p:cNvSpPr/>
          <p:nvPr/>
        </p:nvSpPr>
        <p:spPr>
          <a:xfrm>
            <a:off x="7420347" y="4182666"/>
            <a:ext cx="1143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↑</a:t>
            </a:r>
            <a:endParaRPr lang="en-US" sz="837" dirty="0"/>
          </a:p>
        </p:txBody>
      </p:sp>
      <p:sp>
        <p:nvSpPr>
          <p:cNvPr id="59" name="Text 56"/>
          <p:cNvSpPr/>
          <p:nvPr/>
        </p:nvSpPr>
        <p:spPr>
          <a:xfrm>
            <a:off x="542925" y="4529138"/>
            <a:ext cx="12757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Taxa de rejeição SEFAZ</a:t>
            </a:r>
            <a:endParaRPr lang="en-US" sz="837" dirty="0"/>
          </a:p>
        </p:txBody>
      </p:sp>
      <p:sp>
        <p:nvSpPr>
          <p:cNvPr id="60" name="Shape 57"/>
          <p:cNvSpPr/>
          <p:nvPr/>
        </p:nvSpPr>
        <p:spPr>
          <a:xfrm>
            <a:off x="2926063" y="4436269"/>
            <a:ext cx="2880354" cy="350044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1" name="Shape 58"/>
          <p:cNvSpPr/>
          <p:nvPr/>
        </p:nvSpPr>
        <p:spPr>
          <a:xfrm>
            <a:off x="2926063" y="4779169"/>
            <a:ext cx="2880354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2" name="Text 59"/>
          <p:cNvSpPr/>
          <p:nvPr/>
        </p:nvSpPr>
        <p:spPr>
          <a:xfrm>
            <a:off x="2926063" y="4436269"/>
            <a:ext cx="2880354" cy="350044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15-20%</a:t>
            </a:r>
            <a:endParaRPr lang="en-US" sz="837" dirty="0"/>
          </a:p>
        </p:txBody>
      </p:sp>
      <p:sp>
        <p:nvSpPr>
          <p:cNvPr id="63" name="Shape 60"/>
          <p:cNvSpPr/>
          <p:nvPr/>
        </p:nvSpPr>
        <p:spPr>
          <a:xfrm>
            <a:off x="5806418" y="4436269"/>
            <a:ext cx="2880382" cy="350044"/>
          </a:xfrm>
          <a:prstGeom prst="rect">
            <a:avLst/>
          </a:prstGeom>
          <a:solidFill>
            <a:srgbClr val="E6F3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4" name="Shape 61"/>
          <p:cNvSpPr/>
          <p:nvPr/>
        </p:nvSpPr>
        <p:spPr>
          <a:xfrm>
            <a:off x="5806418" y="4779169"/>
            <a:ext cx="2880382" cy="7144"/>
          </a:xfrm>
          <a:prstGeom prst="rect">
            <a:avLst/>
          </a:prstGeom>
          <a:solidFill>
            <a:srgbClr val="E2E8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5" name="Text 62"/>
          <p:cNvSpPr/>
          <p:nvPr/>
        </p:nvSpPr>
        <p:spPr>
          <a:xfrm>
            <a:off x="5892143" y="4532709"/>
            <a:ext cx="7469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Menos de 5% </a:t>
            </a:r>
            <a:endParaRPr lang="en-US" sz="837" dirty="0"/>
          </a:p>
        </p:txBody>
      </p:sp>
      <p:sp>
        <p:nvSpPr>
          <p:cNvPr id="66" name="Text 63"/>
          <p:cNvSpPr/>
          <p:nvPr/>
        </p:nvSpPr>
        <p:spPr>
          <a:xfrm>
            <a:off x="6639111" y="4532709"/>
            <a:ext cx="1143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↑</a:t>
            </a:r>
            <a:endParaRPr lang="en-US" sz="837" dirty="0"/>
          </a:p>
        </p:txBody>
      </p:sp>
      <p:pic>
        <p:nvPicPr>
          <p:cNvPr id="6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14913"/>
            <a:ext cx="822960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864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Benefícios Esperados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78706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5806" y="1057275"/>
            <a:ext cx="36075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Redução de Erros</a:t>
            </a:r>
            <a:endParaRPr lang="en-US" sz="837" dirty="0"/>
          </a:p>
        </p:txBody>
      </p:sp>
      <p:sp>
        <p:nvSpPr>
          <p:cNvPr id="6" name="Text 2"/>
          <p:cNvSpPr/>
          <p:nvPr/>
        </p:nvSpPr>
        <p:spPr>
          <a:xfrm>
            <a:off x="735806" y="1264444"/>
            <a:ext cx="360759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Automação das verificações e validações minimiza erros humanos e rejeições pela SEFAZ</a:t>
            </a:r>
            <a:endParaRPr lang="en-US" sz="10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857375"/>
            <a:ext cx="192881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7238" y="1835944"/>
            <a:ext cx="35861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Ganho de Eficiência</a:t>
            </a:r>
            <a:endParaRPr lang="en-US" sz="837" dirty="0"/>
          </a:p>
        </p:txBody>
      </p:sp>
      <p:sp>
        <p:nvSpPr>
          <p:cNvPr id="9" name="Text 4"/>
          <p:cNvSpPr/>
          <p:nvPr/>
        </p:nvSpPr>
        <p:spPr>
          <a:xfrm>
            <a:off x="757238" y="2043113"/>
            <a:ext cx="3586163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Eliminação de etapas manuais e integração de sistemas aceleram o processo</a:t>
            </a:r>
            <a:endParaRPr lang="en-US" sz="1046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636044"/>
            <a:ext cx="171450" cy="1714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35806" y="2614613"/>
            <a:ext cx="36075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da Produtividade</a:t>
            </a:r>
            <a:endParaRPr lang="en-US" sz="837" dirty="0"/>
          </a:p>
        </p:txBody>
      </p:sp>
      <p:sp>
        <p:nvSpPr>
          <p:cNvPr id="12" name="Text 6"/>
          <p:cNvSpPr/>
          <p:nvPr/>
        </p:nvSpPr>
        <p:spPr>
          <a:xfrm>
            <a:off x="735806" y="2821781"/>
            <a:ext cx="360759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Menos tempo gasto em tarefas repetitivas libera a equipe para atividades de maior valor</a:t>
            </a:r>
            <a:endParaRPr lang="en-US" sz="1046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1057275"/>
            <a:ext cx="4114800" cy="2857500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4107656"/>
            <a:ext cx="171450" cy="17145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4850606" y="4086225"/>
            <a:ext cx="38361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Melhora na Conformidade Fiscal</a:t>
            </a:r>
            <a:endParaRPr lang="en-US" sz="837" dirty="0"/>
          </a:p>
        </p:txBody>
      </p:sp>
      <p:sp>
        <p:nvSpPr>
          <p:cNvPr id="16" name="Text 8"/>
          <p:cNvSpPr/>
          <p:nvPr/>
        </p:nvSpPr>
        <p:spPr>
          <a:xfrm>
            <a:off x="4850606" y="4293394"/>
            <a:ext cx="383619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Validações prévias garantem que as notas fiscais estejam em conformidade antes da submissão</a:t>
            </a:r>
            <a:endParaRPr lang="en-US" sz="1046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4886325"/>
            <a:ext cx="171450" cy="171450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4850606" y="4864894"/>
            <a:ext cx="324811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Melhora na Experiência do Cliente</a:t>
            </a:r>
            <a:endParaRPr lang="en-US" sz="837" dirty="0"/>
          </a:p>
        </p:txBody>
      </p:sp>
      <p:sp>
        <p:nvSpPr>
          <p:cNvPr id="19" name="Text 10"/>
          <p:cNvSpPr/>
          <p:nvPr/>
        </p:nvSpPr>
        <p:spPr>
          <a:xfrm>
            <a:off x="4850606" y="5072063"/>
            <a:ext cx="324811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Envio mais rápido e consistente das notas fiscais</a:t>
            </a:r>
            <a:endParaRPr lang="en-US" sz="104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57275"/>
            <a:ext cx="38862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Plano de implementação estruturado em fases: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457200" y="1443038"/>
            <a:ext cx="3886200" cy="1064419"/>
          </a:xfrm>
          <a:prstGeom prst="rect">
            <a:avLst/>
          </a:prstGeom>
          <a:solidFill>
            <a:srgbClr val="F2F8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3"/>
          <p:cNvSpPr/>
          <p:nvPr/>
        </p:nvSpPr>
        <p:spPr>
          <a:xfrm>
            <a:off x="457200" y="1443038"/>
            <a:ext cx="28575" cy="1064419"/>
          </a:xfrm>
          <a:prstGeom prst="rect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564356" y="1550194"/>
            <a:ext cx="3671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Fase 1: Análise e Mapeamento Detalhado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564356" y="1800225"/>
            <a:ext cx="36718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 completa do processo atual e requisitos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564356" y="2228850"/>
            <a:ext cx="3671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Duração: 4 semanas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457200" y="2614613"/>
            <a:ext cx="3886200" cy="850106"/>
          </a:xfrm>
          <a:prstGeom prst="rect">
            <a:avLst/>
          </a:prstGeom>
          <a:solidFill>
            <a:srgbClr val="F2F8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Shape 8"/>
          <p:cNvSpPr/>
          <p:nvPr/>
        </p:nvSpPr>
        <p:spPr>
          <a:xfrm>
            <a:off x="457200" y="2614613"/>
            <a:ext cx="28575" cy="850106"/>
          </a:xfrm>
          <a:prstGeom prst="rect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9"/>
          <p:cNvSpPr/>
          <p:nvPr/>
        </p:nvSpPr>
        <p:spPr>
          <a:xfrm>
            <a:off x="564356" y="2721769"/>
            <a:ext cx="3671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Fase 2: Desenvolvimento da Solução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564356" y="2971800"/>
            <a:ext cx="3671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Configuração de sistemas e automações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564356" y="3186113"/>
            <a:ext cx="3671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Duração: 8 semanas</a:t>
            </a:r>
            <a:endParaRPr lang="en-US" sz="837" dirty="0"/>
          </a:p>
        </p:txBody>
      </p:sp>
      <p:sp>
        <p:nvSpPr>
          <p:cNvPr id="15" name="Shape 12"/>
          <p:cNvSpPr/>
          <p:nvPr/>
        </p:nvSpPr>
        <p:spPr>
          <a:xfrm>
            <a:off x="457200" y="3571875"/>
            <a:ext cx="3886200" cy="850106"/>
          </a:xfrm>
          <a:prstGeom prst="rect">
            <a:avLst/>
          </a:prstGeom>
          <a:solidFill>
            <a:srgbClr val="F2F8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Shape 13"/>
          <p:cNvSpPr/>
          <p:nvPr/>
        </p:nvSpPr>
        <p:spPr>
          <a:xfrm>
            <a:off x="457200" y="3571875"/>
            <a:ext cx="28575" cy="850106"/>
          </a:xfrm>
          <a:prstGeom prst="rect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4"/>
          <p:cNvSpPr/>
          <p:nvPr/>
        </p:nvSpPr>
        <p:spPr>
          <a:xfrm>
            <a:off x="564356" y="3679031"/>
            <a:ext cx="3671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Fase 3: Testes e Validação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564356" y="3929063"/>
            <a:ext cx="3671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integração e validação fiscal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564356" y="4143375"/>
            <a:ext cx="3671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Duração: 3 semanas</a:t>
            </a:r>
            <a:endParaRPr lang="en-US" sz="837" dirty="0"/>
          </a:p>
        </p:txBody>
      </p:sp>
      <p:sp>
        <p:nvSpPr>
          <p:cNvPr id="20" name="Shape 17"/>
          <p:cNvSpPr/>
          <p:nvPr/>
        </p:nvSpPr>
        <p:spPr>
          <a:xfrm>
            <a:off x="457200" y="4529138"/>
            <a:ext cx="3886200" cy="850106"/>
          </a:xfrm>
          <a:prstGeom prst="rect">
            <a:avLst/>
          </a:prstGeom>
          <a:solidFill>
            <a:srgbClr val="F2F8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Shape 18"/>
          <p:cNvSpPr/>
          <p:nvPr/>
        </p:nvSpPr>
        <p:spPr>
          <a:xfrm>
            <a:off x="457200" y="4529138"/>
            <a:ext cx="28575" cy="850106"/>
          </a:xfrm>
          <a:prstGeom prst="rect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" name="Text 19"/>
          <p:cNvSpPr/>
          <p:nvPr/>
        </p:nvSpPr>
        <p:spPr>
          <a:xfrm>
            <a:off x="564356" y="4636294"/>
            <a:ext cx="3671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Fase 4: Implantação e Treinamento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564356" y="4886325"/>
            <a:ext cx="3671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Migração e capacitação da equipe</a:t>
            </a:r>
            <a:endParaRPr lang="en-US" sz="1046" dirty="0"/>
          </a:p>
        </p:txBody>
      </p:sp>
      <p:sp>
        <p:nvSpPr>
          <p:cNvPr id="24" name="Text 21"/>
          <p:cNvSpPr/>
          <p:nvPr/>
        </p:nvSpPr>
        <p:spPr>
          <a:xfrm>
            <a:off x="564356" y="5100638"/>
            <a:ext cx="3671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Duração: 3 semanas</a:t>
            </a:r>
            <a:endParaRPr lang="en-US" sz="837" dirty="0"/>
          </a:p>
        </p:txBody>
      </p:sp>
      <p:pic>
        <p:nvPicPr>
          <p:cNvPr id="2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057275"/>
            <a:ext cx="4114800" cy="2857500"/>
          </a:xfrm>
          <a:prstGeom prst="rect">
            <a:avLst/>
          </a:prstGeom>
        </p:spPr>
      </p:pic>
      <p:sp>
        <p:nvSpPr>
          <p:cNvPr id="26" name="Text 22"/>
          <p:cNvSpPr/>
          <p:nvPr/>
        </p:nvSpPr>
        <p:spPr>
          <a:xfrm>
            <a:off x="4572000" y="4029075"/>
            <a:ext cx="41148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i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estimado de implementação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006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66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Conclusão e Próximos Passos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57275"/>
            <a:ext cx="38862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otimização do processo de emissão de notas fiscais trará: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57200" y="1666280"/>
            <a:ext cx="111958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Redução de 70%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1576787" y="1666280"/>
            <a:ext cx="196896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 tempo de processamento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57200" y="1966317"/>
            <a:ext cx="130574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Diminuição de 85%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1762944" y="1966317"/>
            <a:ext cx="146533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nos erros de emissão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457200" y="2266355"/>
            <a:ext cx="116231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de 40%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1619510" y="2266355"/>
            <a:ext cx="188809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na produtividade da equipe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57200" y="2566392"/>
            <a:ext cx="146561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FF99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Melhoria significativa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1922813" y="2566392"/>
            <a:ext cx="170679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na experiência do cliente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457200" y="3000375"/>
            <a:ext cx="38862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Próximos passos:</a:t>
            </a:r>
            <a:endParaRPr lang="en-US" sz="1046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407569"/>
            <a:ext cx="100013" cy="114300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664369" y="3386138"/>
            <a:ext cx="267220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Aprovação do projeto de transformação</a:t>
            </a:r>
            <a:endParaRPr lang="en-US" sz="1046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29038"/>
            <a:ext cx="100013" cy="11430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664369" y="3707606"/>
            <a:ext cx="266076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Formação da equipe de implementação</a:t>
            </a:r>
            <a:endParaRPr lang="en-US" sz="1046" dirty="0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50506"/>
            <a:ext cx="100013" cy="11430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664369" y="4029075"/>
            <a:ext cx="25280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Início do desenvolvimento em 30 dias</a:t>
            </a:r>
            <a:endParaRPr lang="en-US" sz="1046" dirty="0"/>
          </a:p>
        </p:txBody>
      </p:sp>
      <p:sp>
        <p:nvSpPr>
          <p:cNvPr id="20" name="Shape 14"/>
          <p:cNvSpPr/>
          <p:nvPr/>
        </p:nvSpPr>
        <p:spPr>
          <a:xfrm>
            <a:off x="457200" y="4493419"/>
            <a:ext cx="3310710" cy="450056"/>
          </a:xfrm>
          <a:prstGeom prst="rect">
            <a:avLst/>
          </a:prstGeom>
          <a:solidFill>
            <a:srgbClr val="0066CC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94" y="4641652"/>
            <a:ext cx="157163" cy="157163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850106" y="4611291"/>
            <a:ext cx="273921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Vamos transformar nosso processo! </a:t>
            </a:r>
            <a:endParaRPr lang="en-US" sz="1238" dirty="0"/>
          </a:p>
        </p:txBody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057275"/>
            <a:ext cx="4114800" cy="285750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4572000" y="4029075"/>
            <a:ext cx="41148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i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Impacto esperado da otimização do processo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655</Words>
  <Application>Microsoft Office PowerPoint</Application>
  <PresentationFormat>Apresentação na tela (16:9)</PresentationFormat>
  <Paragraphs>141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Noto Sans</vt:lpstr>
      <vt:lpstr>Poppins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Luiz Souza</cp:lastModifiedBy>
  <cp:revision>3</cp:revision>
  <dcterms:created xsi:type="dcterms:W3CDTF">2025-07-22T21:17:31Z</dcterms:created>
  <dcterms:modified xsi:type="dcterms:W3CDTF">2025-07-23T11:59:28Z</dcterms:modified>
</cp:coreProperties>
</file>