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31" r:id="rId2"/>
    <p:sldMasterId id="2147483764" r:id="rId3"/>
  </p:sldMasterIdLst>
  <p:notesMasterIdLst>
    <p:notesMasterId r:id="rId9"/>
  </p:notesMasterIdLst>
  <p:sldIdLst>
    <p:sldId id="256" r:id="rId4"/>
    <p:sldId id="257" r:id="rId5"/>
    <p:sldId id="258" r:id="rId6"/>
    <p:sldId id="259" r:id="rId7"/>
    <p:sldId id="260"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2405" autoAdjust="0"/>
  </p:normalViewPr>
  <p:slideViewPr>
    <p:cSldViewPr snapToGrid="0">
      <p:cViewPr varScale="1">
        <p:scale>
          <a:sx n="88" d="100"/>
          <a:sy n="88" d="100"/>
        </p:scale>
        <p:origin x="10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95ECC-BBA5-4A64-80A8-B139473B6FA2}"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E3FF7-AB7C-403E-B089-E7966A881117}" type="slidenum">
              <a:rPr lang="en-US" smtClean="0"/>
              <a:t>‹#›</a:t>
            </a:fld>
            <a:endParaRPr lang="en-US"/>
          </a:p>
        </p:txBody>
      </p:sp>
    </p:spTree>
    <p:extLst>
      <p:ext uri="{BB962C8B-B14F-4D97-AF65-F5344CB8AC3E}">
        <p14:creationId xmlns:p14="http://schemas.microsoft.com/office/powerpoint/2010/main" val="215199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#Readiness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TaskID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TARP </a:t>
            </a:r>
            <a:r>
              <a:rPr lang="en-US" sz="1800" dirty="0">
                <a:solidFill>
                  <a:srgbClr val="0000FF"/>
                </a:solidFill>
                <a:latin typeface="Consolas" panose="020B0609020204030204" pitchFamily="49" charset="0"/>
              </a:rPr>
              <a:t>Date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SHARP </a:t>
            </a:r>
            <a:r>
              <a:rPr lang="en-US" sz="1800" dirty="0">
                <a:solidFill>
                  <a:srgbClr val="0000FF"/>
                </a:solidFill>
                <a:latin typeface="Consolas" panose="020B0609020204030204" pitchFamily="49" charset="0"/>
              </a:rPr>
              <a:t>Date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CyberSecurity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Financial </a:t>
            </a:r>
            <a:r>
              <a:rPr lang="en-US" sz="1800" dirty="0">
                <a:solidFill>
                  <a:srgbClr val="0000FF"/>
                </a:solidFill>
                <a:latin typeface="Consolas" panose="020B0609020204030204" pitchFamily="49" charset="0"/>
              </a:rPr>
              <a:t>Date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RangeScore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PTScore2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RangeScore2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PTScore3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RangeScore3 </a:t>
            </a:r>
            <a:r>
              <a:rPr lang="en-US" sz="1800" dirty="0">
                <a:solidFill>
                  <a:srgbClr val="0000FF"/>
                </a:solidFill>
                <a:latin typeface="Consolas" panose="020B0609020204030204" pitchFamily="49" charset="0"/>
              </a:rPr>
              <a:t>int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@TaskID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p>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@TotalTasks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38  </a:t>
            </a:r>
            <a:r>
              <a:rPr lang="en-US" sz="1800" dirty="0">
                <a:solidFill>
                  <a:srgbClr val="008000"/>
                </a:solidFill>
                <a:latin typeface="Consolas" panose="020B0609020204030204" pitchFamily="49" charset="0"/>
              </a:rPr>
              <a:t>--FLOOR(RAND()*100)+2800</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@DateRangeStart </a:t>
            </a:r>
            <a:r>
              <a:rPr lang="en-US" sz="1800" dirty="0">
                <a:solidFill>
                  <a:srgbClr val="0000FF"/>
                </a:solidFill>
                <a:latin typeface="Consolas" panose="020B0609020204030204" pitchFamily="49" charset="0"/>
              </a:rPr>
              <a:t>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'12/1/2020'</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@DateRangeEnd </a:t>
            </a:r>
            <a:r>
              <a:rPr lang="en-US" sz="1800" dirty="0">
                <a:solidFill>
                  <a:srgbClr val="0000FF"/>
                </a:solidFill>
                <a:latin typeface="Consolas" panose="020B0609020204030204" pitchFamily="49" charset="0"/>
              </a:rPr>
              <a:t>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'12/31/2022'</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getdate</a:t>
            </a:r>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@Today </a:t>
            </a:r>
            <a:r>
              <a:rPr lang="en-US" sz="1800" dirty="0">
                <a:solidFill>
                  <a:srgbClr val="0000FF"/>
                </a:solidFill>
                <a:latin typeface="Consolas" panose="020B0609020204030204" pitchFamily="49" charset="0"/>
              </a:rPr>
              <a:t>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getdate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--declare @MaxDaysToAdd int = 820</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@TaskID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@TotalTasks </a:t>
            </a:r>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#Readiness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TaskID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TARP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SHARP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CyberSecurity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Financial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RangeScore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PTScore2</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RangeScore2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PTScore3</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RangeScore3 </a:t>
            </a: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TaskID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TARP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SHARP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CyberSecurity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Financial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PTScore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RangeScore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iif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PTScore2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PTScore2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sets the score to a max of 100 if improvements cause it to exceed 100</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iif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RangeScore2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RangeScore2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sets the score to a max of 100 if improvements cause it to exceed 100</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iif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PTScore3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PTScore3</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sets the score to a max of 100 if improvements cause it to exceed 100</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iif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RangeScore3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RangeScore3</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sets the score to a max of 100 if improvements cause it to exceed 100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TaskID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TARP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SHARP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CyberSecurity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Financial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PTScore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RangeScore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PTScore2</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RangeScore2</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PTScore2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PTScore3  </a:t>
            </a:r>
            <a:r>
              <a:rPr lang="en-US" sz="1800" dirty="0">
                <a:solidFill>
                  <a:srgbClr val="008000"/>
                </a:solidFill>
                <a:latin typeface="Consolas" panose="020B0609020204030204" pitchFamily="49" charset="0"/>
              </a:rPr>
              <a:t>-- adds a random value from -3 to 3 to PTScore2 to simulate further improvement or worsening over 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RangeScore2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RangeScore3  </a:t>
            </a:r>
            <a:r>
              <a:rPr lang="en-US" sz="1800" dirty="0">
                <a:solidFill>
                  <a:srgbClr val="008000"/>
                </a:solidFill>
                <a:latin typeface="Consolas" panose="020B0609020204030204" pitchFamily="49" charset="0"/>
              </a:rPr>
              <a:t>-- adds a random value from -3 to 3 to </a:t>
            </a:r>
            <a:r>
              <a:rPr lang="en-US" sz="1800" dirty="0" err="1">
                <a:solidFill>
                  <a:srgbClr val="008000"/>
                </a:solidFill>
                <a:latin typeface="Consolas" panose="020B0609020204030204" pitchFamily="49" charset="0"/>
              </a:rPr>
              <a:t>RangeScore</a:t>
            </a:r>
            <a:r>
              <a:rPr lang="en-US" sz="1800" dirty="0">
                <a:solidFill>
                  <a:srgbClr val="008000"/>
                </a:solidFill>
                <a:latin typeface="Consolas" panose="020B0609020204030204" pitchFamily="49" charset="0"/>
              </a:rPr>
              <a:t> to simulate further improvement or worsening over 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TaskID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TARP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SHARP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CyberSecurity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Financial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PTScore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RangeScore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PTScore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PTScore2  </a:t>
            </a:r>
            <a:r>
              <a:rPr lang="en-US" sz="1800" dirty="0">
                <a:solidFill>
                  <a:srgbClr val="008000"/>
                </a:solidFill>
                <a:latin typeface="Consolas" panose="020B0609020204030204" pitchFamily="49" charset="0"/>
              </a:rPr>
              <a:t>-- adds a random value from -3 to 3 to </a:t>
            </a:r>
            <a:r>
              <a:rPr lang="en-US" sz="1800" dirty="0" err="1">
                <a:solidFill>
                  <a:srgbClr val="008000"/>
                </a:solidFill>
                <a:latin typeface="Consolas" panose="020B0609020204030204" pitchFamily="49" charset="0"/>
              </a:rPr>
              <a:t>PTScore</a:t>
            </a:r>
            <a:r>
              <a:rPr lang="en-US" sz="1800" dirty="0">
                <a:solidFill>
                  <a:srgbClr val="008000"/>
                </a:solidFill>
                <a:latin typeface="Consolas" panose="020B0609020204030204" pitchFamily="49" charset="0"/>
              </a:rPr>
              <a:t> to simulate improvement or worsening over 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RangeScore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7</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RangeScore2  </a:t>
            </a:r>
            <a:r>
              <a:rPr lang="en-US" sz="1800" dirty="0">
                <a:solidFill>
                  <a:srgbClr val="008000"/>
                </a:solidFill>
                <a:latin typeface="Consolas" panose="020B0609020204030204" pitchFamily="49" charset="0"/>
              </a:rPr>
              <a:t>-- adds a random value from -3 to 3 to </a:t>
            </a:r>
            <a:r>
              <a:rPr lang="en-US" sz="1800" dirty="0" err="1">
                <a:solidFill>
                  <a:srgbClr val="008000"/>
                </a:solidFill>
                <a:latin typeface="Consolas" panose="020B0609020204030204" pitchFamily="49" charset="0"/>
              </a:rPr>
              <a:t>RangeScore</a:t>
            </a:r>
            <a:r>
              <a:rPr lang="en-US" sz="1800" dirty="0">
                <a:solidFill>
                  <a:srgbClr val="008000"/>
                </a:solidFill>
                <a:latin typeface="Consolas" panose="020B0609020204030204" pitchFamily="49" charset="0"/>
              </a:rPr>
              <a:t> to simulate improvement or worsening over 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@TaskID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TaskID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@DateRangeStart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second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48000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@DateRangeStart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datetime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TARP</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@DateRangeStart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second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48000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@DateRangeStart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datetime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SHARP</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@DateRangeStart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second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48000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@DateRangeStart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datetime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CyberSecurity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@DateRangeStart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@DateRangeEnd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second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CHECKSUM</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NEWID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48000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@DateRangeStart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datetime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Financial</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39</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61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PTScore</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generates a random score from 61 to 100</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RAND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39</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61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RangeScore</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generates a random score from 61 to 100</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b</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@TaskID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@TaskID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#Readiness</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TaskID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CountPTScore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#Readiness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PTScore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RangeScore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TaskID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CountRangeScore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#Readiness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RangeScore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RangeScore</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drop table #Readiness</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CD1E3FF7-AB7C-403E-B089-E7966A881117}" type="slidenum">
              <a:rPr lang="en-US" smtClean="0"/>
              <a:t>3</a:t>
            </a:fld>
            <a:endParaRPr lang="en-US"/>
          </a:p>
        </p:txBody>
      </p:sp>
    </p:spTree>
    <p:extLst>
      <p:ext uri="{BB962C8B-B14F-4D97-AF65-F5344CB8AC3E}">
        <p14:creationId xmlns:p14="http://schemas.microsoft.com/office/powerpoint/2010/main" val="400035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A man standing in front of a computer&#10;&#10;">
            <a:extLst>
              <a:ext uri="{FF2B5EF4-FFF2-40B4-BE49-F238E27FC236}">
                <a16:creationId xmlns:a16="http://schemas.microsoft.com/office/drawing/2014/main" id="{156C247A-D430-4639-B14C-6272C6DBE7D3}"/>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38680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23764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5519163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6594973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2103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1346444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048418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0182310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3833030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8741086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60923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A man standing in front of a computer&#10;&#10;">
            <a:extLst>
              <a:ext uri="{FF2B5EF4-FFF2-40B4-BE49-F238E27FC236}">
                <a16:creationId xmlns:a16="http://schemas.microsoft.com/office/drawing/2014/main" id="{DB049787-37A0-4FBC-AA3E-D261F9F9522C}"/>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07400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3814053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3331307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4252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466004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24190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3976779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06128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35534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6243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532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64531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97649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69598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55968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D9B04-A0B2-44C9-AC21-9F61FB43DE7E}" type="datetimeFigureOut">
              <a:rPr lang="en-US" smtClean="0"/>
              <a:t>3/30/2021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4B4685-6F61-45C0-AD1D-3AAF88520D4F}" type="slidenum">
              <a:rPr lang="en-US" smtClean="0"/>
              <a:t>‹#›</a:t>
            </a:fld>
            <a:endParaRPr lang="en-US"/>
          </a:p>
        </p:txBody>
      </p:sp>
    </p:spTree>
    <p:extLst>
      <p:ext uri="{BB962C8B-B14F-4D97-AF65-F5344CB8AC3E}">
        <p14:creationId xmlns:p14="http://schemas.microsoft.com/office/powerpoint/2010/main" val="3858064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9B04-A0B2-44C9-AC21-9F61FB43DE7E}"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4B4685-6F61-45C0-AD1D-3AAF88520D4F}" type="slidenum">
              <a:rPr lang="en-US" smtClean="0"/>
              <a:t>‹#›</a:t>
            </a:fld>
            <a:endParaRPr lang="en-US"/>
          </a:p>
        </p:txBody>
      </p:sp>
    </p:spTree>
    <p:extLst>
      <p:ext uri="{BB962C8B-B14F-4D97-AF65-F5344CB8AC3E}">
        <p14:creationId xmlns:p14="http://schemas.microsoft.com/office/powerpoint/2010/main" val="1729264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A man standing in front of a computer&#10;&#10;">
            <a:extLst>
              <a:ext uri="{FF2B5EF4-FFF2-40B4-BE49-F238E27FC236}">
                <a16:creationId xmlns:a16="http://schemas.microsoft.com/office/drawing/2014/main" id="{EED0674D-0DCF-439C-8F7D-357F99E110E0}"/>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839664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A man standing in front of a computer&#10;&#10;">
            <a:extLst>
              <a:ext uri="{FF2B5EF4-FFF2-40B4-BE49-F238E27FC236}">
                <a16:creationId xmlns:a16="http://schemas.microsoft.com/office/drawing/2014/main" id="{69D2D148-2B53-45FC-925F-72632F926556}"/>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5221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6566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001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4E951AC-7EC4-40EB-BA4C-991B67CC2A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109578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21879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18133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762967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56831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44187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905985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503C7B68-0E56-416B-BA3B-4B1E9C0FB33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3456217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A014DCF-9734-4047-83F5-7CE27EFB622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54463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7B1A0A49-DE54-44DF-ABFD-6C5D6B190E6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180968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06532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07189748"/>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369983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4319914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9ECC8CA9-C5F6-4E75-8E6A-070F15FAE1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8748390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09E96403-4CB1-443A-950D-1ECC6CD2A0E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5693440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278B2B7-6476-4186-8FA4-781DE0C02D6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918477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A5103033-A582-4B8E-ADF3-B9C53D608F9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578770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0FB7FFE3-114F-45E6-AA10-63A49465230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232580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670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6C5BBE7-048D-49C2-9DE7-1EE6A6C9E2D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45581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532293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6443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2658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218713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1217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0316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5542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48938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90295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7288432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59089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662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81797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460472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2932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540149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85374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796664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70165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925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469476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845555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571440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3060094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8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3636092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6030739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04497469"/>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271772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1158752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154839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991397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5076454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50296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36859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74531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953965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49911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862016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05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567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1748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18547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7907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74979263"/>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1.emf"/><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image" Target="../media/image1.emf"/><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theme" Target="../theme/theme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0336355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4"/>
          <a:srcRect l="762"/>
          <a:stretch/>
        </p:blipFill>
        <p:spPr>
          <a:xfrm rot="5400000">
            <a:off x="9509760" y="2843772"/>
            <a:ext cx="6858000" cy="1170455"/>
          </a:xfrm>
          <a:prstGeom prst="rect">
            <a:avLst/>
          </a:prstGeom>
        </p:spPr>
      </p:pic>
    </p:spTree>
    <p:extLst>
      <p:ext uri="{BB962C8B-B14F-4D97-AF65-F5344CB8AC3E}">
        <p14:creationId xmlns:p14="http://schemas.microsoft.com/office/powerpoint/2010/main" val="413120376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4106999413"/>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71st_Infantry_Division_(United_States)#:~:text=The%2071st%20Infantry%20Division%20was%20a%20unit%20of,SS-180%3B%20LM-1%20%3B%20SM-8%20%3B%20BSM-695%20%3B%20AM-10." TargetMode="External"/><Relationship Id="rId2" Type="http://schemas.openxmlformats.org/officeDocument/2006/relationships/notesSlide" Target="../notesSlides/notesSlide1.xml"/><Relationship Id="rId1" Type="http://schemas.openxmlformats.org/officeDocument/2006/relationships/slideLayout" Target="../slideLayouts/slideLayout57.xml"/><Relationship Id="rId5" Type="http://schemas.openxmlformats.org/officeDocument/2006/relationships/hyperlink" Target="https://www.randomlists.com/last-names" TargetMode="External"/><Relationship Id="rId4" Type="http://schemas.openxmlformats.org/officeDocument/2006/relationships/hyperlink" Target="https://www.battleorder.org/usa-rifleco-ibct-20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35F9-7340-474E-B651-7A339A19AAB9}"/>
              </a:ext>
            </a:extLst>
          </p:cNvPr>
          <p:cNvSpPr>
            <a:spLocks noGrp="1"/>
          </p:cNvSpPr>
          <p:nvPr>
            <p:ph type="title"/>
          </p:nvPr>
        </p:nvSpPr>
        <p:spPr/>
        <p:txBody>
          <a:bodyPr/>
          <a:lstStyle/>
          <a:p>
            <a:r>
              <a:rPr lang="en-US" dirty="0"/>
              <a:t>MIL-SPEC Power BI </a:t>
            </a:r>
            <a:r>
              <a:rPr lang="en-US" dirty="0" err="1"/>
              <a:t>DiaD</a:t>
            </a:r>
            <a:endParaRPr lang="en-US" dirty="0"/>
          </a:p>
        </p:txBody>
      </p:sp>
    </p:spTree>
    <p:extLst>
      <p:ext uri="{BB962C8B-B14F-4D97-AF65-F5344CB8AC3E}">
        <p14:creationId xmlns:p14="http://schemas.microsoft.com/office/powerpoint/2010/main" val="347374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1D8-AA7E-4EBC-8A3C-E087469AFB65}"/>
              </a:ext>
            </a:extLst>
          </p:cNvPr>
          <p:cNvSpPr>
            <a:spLocks noGrp="1"/>
          </p:cNvSpPr>
          <p:nvPr>
            <p:ph type="title"/>
          </p:nvPr>
        </p:nvSpPr>
        <p:spPr/>
        <p:txBody>
          <a:bodyPr/>
          <a:lstStyle/>
          <a:p>
            <a:r>
              <a:rPr lang="en-US"/>
              <a:t>Terms</a:t>
            </a:r>
            <a:endParaRPr lang="en-US" dirty="0"/>
          </a:p>
        </p:txBody>
      </p:sp>
      <p:sp>
        <p:nvSpPr>
          <p:cNvPr id="3" name="Content Placeholder 2">
            <a:extLst>
              <a:ext uri="{FF2B5EF4-FFF2-40B4-BE49-F238E27FC236}">
                <a16:creationId xmlns:a16="http://schemas.microsoft.com/office/drawing/2014/main" id="{16790FC1-9272-4F23-A143-DE5E5BD7DF08}"/>
              </a:ext>
            </a:extLst>
          </p:cNvPr>
          <p:cNvSpPr>
            <a:spLocks noGrp="1"/>
          </p:cNvSpPr>
          <p:nvPr>
            <p:ph type="body" sz="quarter" idx="11"/>
          </p:nvPr>
        </p:nvSpPr>
        <p:spPr>
          <a:xfrm>
            <a:off x="4941888" y="1728485"/>
            <a:ext cx="6667500" cy="3397853"/>
          </a:xfrm>
        </p:spPr>
        <p:txBody>
          <a:bodyPr/>
          <a:lstStyle/>
          <a:p>
            <a:r>
              <a:rPr lang="en-US" sz="2400" b="1" dirty="0"/>
              <a:t>TARP</a:t>
            </a:r>
            <a:r>
              <a:rPr lang="en-US" sz="2400" dirty="0"/>
              <a:t> – Threat Awareness &amp; Reporting Program</a:t>
            </a:r>
          </a:p>
          <a:p>
            <a:endParaRPr lang="en-US" sz="2400" dirty="0"/>
          </a:p>
          <a:p>
            <a:r>
              <a:rPr lang="en-US" sz="2400" b="1" dirty="0"/>
              <a:t>SHARP</a:t>
            </a:r>
            <a:r>
              <a:rPr lang="en-US" sz="2400" dirty="0"/>
              <a:t> – Sexual Harassment / Assault Response &amp; Prevention </a:t>
            </a:r>
          </a:p>
          <a:p>
            <a:endParaRPr lang="en-US" sz="2400" dirty="0"/>
          </a:p>
          <a:p>
            <a:r>
              <a:rPr lang="en-US" sz="2400" b="1" dirty="0"/>
              <a:t>TDY</a:t>
            </a:r>
            <a:r>
              <a:rPr lang="en-US" sz="2400" dirty="0"/>
              <a:t> – </a:t>
            </a:r>
            <a:r>
              <a:rPr lang="en-US" sz="2400" u="sng" dirty="0"/>
              <a:t>T</a:t>
            </a:r>
            <a:r>
              <a:rPr lang="en-US" sz="2400" dirty="0"/>
              <a:t>emporary </a:t>
            </a:r>
            <a:r>
              <a:rPr lang="en-US" sz="2400" u="sng" dirty="0"/>
              <a:t>D</a:t>
            </a:r>
            <a:r>
              <a:rPr lang="en-US" sz="2400" dirty="0"/>
              <a:t>ut</a:t>
            </a:r>
            <a:r>
              <a:rPr lang="en-US" sz="2400" u="sng" dirty="0"/>
              <a:t>y</a:t>
            </a:r>
            <a:r>
              <a:rPr lang="en-US" sz="2400" dirty="0"/>
              <a:t> Station</a:t>
            </a:r>
          </a:p>
          <a:p>
            <a:endParaRPr lang="en-US" sz="2400" dirty="0"/>
          </a:p>
          <a:p>
            <a:r>
              <a:rPr lang="en-US" sz="2400" b="1" dirty="0"/>
              <a:t>PCS</a:t>
            </a:r>
            <a:r>
              <a:rPr lang="en-US" sz="2400" dirty="0"/>
              <a:t> – Permanent Change of Station</a:t>
            </a:r>
          </a:p>
        </p:txBody>
      </p:sp>
    </p:spTree>
    <p:extLst>
      <p:ext uri="{BB962C8B-B14F-4D97-AF65-F5344CB8AC3E}">
        <p14:creationId xmlns:p14="http://schemas.microsoft.com/office/powerpoint/2010/main" val="37034179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3AF-1478-4668-9B1F-EE6DC63A4F60}"/>
              </a:ext>
            </a:extLst>
          </p:cNvPr>
          <p:cNvSpPr>
            <a:spLocks noGrp="1"/>
          </p:cNvSpPr>
          <p:nvPr>
            <p:ph type="title"/>
          </p:nvPr>
        </p:nvSpPr>
        <p:spPr>
          <a:xfrm>
            <a:off x="588263" y="585788"/>
            <a:ext cx="3169821" cy="5683250"/>
          </a:xfrm>
        </p:spPr>
        <p:txBody>
          <a:bodyPr/>
          <a:lstStyle/>
          <a:p>
            <a:r>
              <a:rPr lang="en-US" dirty="0"/>
              <a:t>Data</a:t>
            </a:r>
          </a:p>
        </p:txBody>
      </p:sp>
      <p:sp>
        <p:nvSpPr>
          <p:cNvPr id="3" name="Content Placeholder 2">
            <a:extLst>
              <a:ext uri="{FF2B5EF4-FFF2-40B4-BE49-F238E27FC236}">
                <a16:creationId xmlns:a16="http://schemas.microsoft.com/office/drawing/2014/main" id="{A0F6B8D0-4271-4557-BE8B-BDD1887195BC}"/>
              </a:ext>
            </a:extLst>
          </p:cNvPr>
          <p:cNvSpPr>
            <a:spLocks noGrp="1"/>
          </p:cNvSpPr>
          <p:nvPr>
            <p:ph type="body" sz="quarter" idx="11"/>
          </p:nvPr>
        </p:nvSpPr>
        <p:spPr>
          <a:xfrm>
            <a:off x="4941888" y="349648"/>
            <a:ext cx="6667500" cy="6155531"/>
          </a:xfrm>
        </p:spPr>
        <p:txBody>
          <a:bodyPr/>
          <a:lstStyle/>
          <a:p>
            <a:r>
              <a:rPr lang="en-US" sz="2400" dirty="0"/>
              <a:t>The 71</a:t>
            </a:r>
            <a:r>
              <a:rPr lang="en-US" sz="2400" baseline="30000" dirty="0"/>
              <a:t>st</a:t>
            </a:r>
            <a:r>
              <a:rPr lang="en-US" sz="2400" dirty="0"/>
              <a:t> Infantry Division was real, but was deactivated in 1946 </a:t>
            </a:r>
          </a:p>
          <a:p>
            <a:pPr lvl="1"/>
            <a:r>
              <a:rPr lang="en-US" sz="1600" dirty="0">
                <a:hlinkClick r:id="rId3"/>
              </a:rPr>
              <a:t>71st Infantry Division (United States) – Wikipedia</a:t>
            </a:r>
            <a:endParaRPr lang="en-US" sz="2400" dirty="0"/>
          </a:p>
          <a:p>
            <a:endParaRPr lang="en-US" sz="2400" dirty="0"/>
          </a:p>
          <a:p>
            <a:r>
              <a:rPr lang="en-US" sz="2400" dirty="0"/>
              <a:t>The data is modelled on real world structures and objects</a:t>
            </a:r>
          </a:p>
          <a:p>
            <a:endParaRPr lang="en-US" sz="2400" dirty="0"/>
          </a:p>
          <a:p>
            <a:r>
              <a:rPr lang="en-US" sz="2400" dirty="0"/>
              <a:t>The names and numbers are 100% fictitious </a:t>
            </a:r>
          </a:p>
          <a:p>
            <a:pPr lvl="1"/>
            <a:r>
              <a:rPr lang="en-US" dirty="0"/>
              <a:t>Authorized equipment numbers &amp; unit load outs are commonly known, publicly available information</a:t>
            </a:r>
          </a:p>
          <a:p>
            <a:pPr lvl="1"/>
            <a:r>
              <a:rPr lang="en-US" dirty="0">
                <a:hlinkClick r:id="rId4"/>
              </a:rPr>
              <a:t>U.S. Army Light Rifle Company (2020) (battleorder.org)</a:t>
            </a:r>
            <a:endParaRPr lang="en-US" dirty="0"/>
          </a:p>
          <a:p>
            <a:pPr lvl="1"/>
            <a:r>
              <a:rPr lang="en-US" dirty="0">
                <a:hlinkClick r:id="rId5"/>
              </a:rPr>
              <a:t>Last Names — A generated list of random family names (randomlists.com)</a:t>
            </a:r>
            <a:endParaRPr lang="en-US" dirty="0"/>
          </a:p>
          <a:p>
            <a:endParaRPr lang="en-US" sz="2400" dirty="0"/>
          </a:p>
          <a:p>
            <a:r>
              <a:rPr lang="en-US" sz="2400" dirty="0"/>
              <a:t>Do not load the Availability tab from Excel, it will be created manually</a:t>
            </a:r>
          </a:p>
        </p:txBody>
      </p:sp>
    </p:spTree>
    <p:extLst>
      <p:ext uri="{BB962C8B-B14F-4D97-AF65-F5344CB8AC3E}">
        <p14:creationId xmlns:p14="http://schemas.microsoft.com/office/powerpoint/2010/main" val="40844192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386C-EC68-4191-9A70-33DD8516EA5B}"/>
              </a:ext>
            </a:extLst>
          </p:cNvPr>
          <p:cNvSpPr>
            <a:spLocks noGrp="1"/>
          </p:cNvSpPr>
          <p:nvPr>
            <p:ph type="title"/>
          </p:nvPr>
        </p:nvSpPr>
        <p:spPr/>
        <p:txBody>
          <a:bodyPr/>
          <a:lstStyle/>
          <a:p>
            <a:r>
              <a:rPr lang="en-US" dirty="0"/>
              <a:t>Units Query</a:t>
            </a:r>
          </a:p>
        </p:txBody>
      </p:sp>
      <p:sp>
        <p:nvSpPr>
          <p:cNvPr id="3" name="Content Placeholder 2">
            <a:extLst>
              <a:ext uri="{FF2B5EF4-FFF2-40B4-BE49-F238E27FC236}">
                <a16:creationId xmlns:a16="http://schemas.microsoft.com/office/drawing/2014/main" id="{B1F203F1-BF3A-4901-9DB8-B58E1B79718B}"/>
              </a:ext>
            </a:extLst>
          </p:cNvPr>
          <p:cNvSpPr>
            <a:spLocks noGrp="1"/>
          </p:cNvSpPr>
          <p:nvPr>
            <p:ph type="body" sz="quarter" idx="11"/>
          </p:nvPr>
        </p:nvSpPr>
        <p:spPr>
          <a:xfrm>
            <a:off x="4941888" y="1174488"/>
            <a:ext cx="6667500" cy="4505849"/>
          </a:xfrm>
        </p:spPr>
        <p:txBody>
          <a:bodyPr/>
          <a:lstStyle/>
          <a:p>
            <a:r>
              <a:rPr lang="en-US" sz="2400" dirty="0"/>
              <a:t>Convoluted design intended to mimic sheets that look good in Excel, but don’t make good columnar data sources</a:t>
            </a:r>
          </a:p>
          <a:p>
            <a:endParaRPr lang="en-US" sz="2400" dirty="0"/>
          </a:p>
          <a:p>
            <a:r>
              <a:rPr lang="en-US" sz="2400" dirty="0"/>
              <a:t>Requires undoing some auto applied steps</a:t>
            </a:r>
          </a:p>
          <a:p>
            <a:endParaRPr lang="en-US" sz="2400" dirty="0"/>
          </a:p>
          <a:p>
            <a:r>
              <a:rPr lang="en-US" sz="2400" dirty="0"/>
              <a:t>Requires a Fill Down, a Transpose then another Fill Down </a:t>
            </a:r>
          </a:p>
          <a:p>
            <a:endParaRPr lang="en-US" sz="2400" dirty="0"/>
          </a:p>
          <a:p>
            <a:r>
              <a:rPr lang="en-US" sz="2400" dirty="0"/>
              <a:t>Requires Replace Value steps to finish cleaning data up</a:t>
            </a:r>
          </a:p>
        </p:txBody>
      </p:sp>
    </p:spTree>
    <p:extLst>
      <p:ext uri="{BB962C8B-B14F-4D97-AF65-F5344CB8AC3E}">
        <p14:creationId xmlns:p14="http://schemas.microsoft.com/office/powerpoint/2010/main" val="11124484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E0FD-B8BA-4F0A-9295-19D5A079460B}"/>
              </a:ext>
            </a:extLst>
          </p:cNvPr>
          <p:cNvSpPr>
            <a:spLocks noGrp="1"/>
          </p:cNvSpPr>
          <p:nvPr>
            <p:ph type="title"/>
          </p:nvPr>
        </p:nvSpPr>
        <p:spPr/>
        <p:txBody>
          <a:bodyPr/>
          <a:lstStyle/>
          <a:p>
            <a:r>
              <a:rPr lang="en-US" dirty="0"/>
              <a:t>Weekly Status Query</a:t>
            </a:r>
          </a:p>
        </p:txBody>
      </p:sp>
      <p:sp>
        <p:nvSpPr>
          <p:cNvPr id="3" name="Content Placeholder 2">
            <a:extLst>
              <a:ext uri="{FF2B5EF4-FFF2-40B4-BE49-F238E27FC236}">
                <a16:creationId xmlns:a16="http://schemas.microsoft.com/office/drawing/2014/main" id="{AC0CB350-4E6A-43E9-8A84-137BAA6F1639}"/>
              </a:ext>
            </a:extLst>
          </p:cNvPr>
          <p:cNvSpPr>
            <a:spLocks noGrp="1"/>
          </p:cNvSpPr>
          <p:nvPr>
            <p:ph type="body" sz="quarter" idx="11"/>
          </p:nvPr>
        </p:nvSpPr>
        <p:spPr>
          <a:xfrm>
            <a:off x="4941888" y="989821"/>
            <a:ext cx="6667500" cy="4875181"/>
          </a:xfrm>
        </p:spPr>
        <p:txBody>
          <a:bodyPr/>
          <a:lstStyle/>
          <a:p>
            <a:r>
              <a:rPr lang="en-US" sz="2400" dirty="0"/>
              <a:t>Original version was solely equipment readiness</a:t>
            </a:r>
          </a:p>
          <a:p>
            <a:endParaRPr lang="en-US" sz="2400" dirty="0"/>
          </a:p>
          <a:p>
            <a:r>
              <a:rPr lang="en-US" sz="2400" dirty="0"/>
              <a:t>Revised version added Training, PT (fitness) Scores and Range Scores</a:t>
            </a:r>
          </a:p>
          <a:p>
            <a:endParaRPr lang="en-US" sz="2400" dirty="0"/>
          </a:p>
          <a:p>
            <a:r>
              <a:rPr lang="en-US" sz="2400" dirty="0"/>
              <a:t>To avoid bogging down during report design, all equipment columns are aggregated into one </a:t>
            </a:r>
            <a:r>
              <a:rPr lang="en-US" sz="2400" dirty="0" err="1"/>
              <a:t>TotalEquipment</a:t>
            </a:r>
            <a:r>
              <a:rPr lang="en-US" sz="2400" dirty="0"/>
              <a:t> column</a:t>
            </a:r>
          </a:p>
          <a:p>
            <a:endParaRPr lang="en-US" sz="2400" dirty="0"/>
          </a:p>
          <a:p>
            <a:r>
              <a:rPr lang="en-US" sz="2400" dirty="0"/>
              <a:t>When doing the merge with Availability, change one of the values on Availability to demonstrate the outcome of different joins</a:t>
            </a:r>
          </a:p>
        </p:txBody>
      </p:sp>
    </p:spTree>
    <p:extLst>
      <p:ext uri="{BB962C8B-B14F-4D97-AF65-F5344CB8AC3E}">
        <p14:creationId xmlns:p14="http://schemas.microsoft.com/office/powerpoint/2010/main" val="2145536523"/>
      </p:ext>
    </p:extLst>
  </p:cSld>
  <p:clrMapOvr>
    <a:masterClrMapping/>
  </p:clrMapOvr>
  <p:transition>
    <p:fade/>
  </p:transition>
</p:sld>
</file>

<file path=ppt/theme/theme1.xml><?xml version="1.0" encoding="utf-8"?>
<a:theme xmlns:a="http://schemas.openxmlformats.org/drawingml/2006/main" name="Theme1">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heme1" id="{C144308D-6DDB-4D65-8298-278551D97918}" vid="{7E45E5E1-8D2C-48E4-8740-8A1F79614638}"/>
    </a:ext>
  </a:extLst>
</a:theme>
</file>

<file path=ppt/theme/theme2.xml><?xml version="1.0" encoding="utf-8"?>
<a:theme xmlns:a="http://schemas.openxmlformats.org/drawingml/2006/main" name="Light Gray Template">
  <a:themeElements>
    <a:clrScheme name="TS_20_Blue on Lt Gray">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69BA"/>
      </a:hlink>
      <a:folHlink>
        <a:srgbClr val="0069BA"/>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EF41C9EB-B142-4E30-BAE0-84776965436A}"/>
    </a:ext>
  </a:extLst>
</a:theme>
</file>

<file path=ppt/theme/theme3.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9D8E5C3C-11CC-4CE1-840F-261C702EDB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Theme1</Template>
  <TotalTime>3461</TotalTime>
  <Words>1066</Words>
  <Application>Microsoft Office PowerPoint</Application>
  <PresentationFormat>Widescreen</PresentationFormat>
  <Paragraphs>130</Paragraphs>
  <Slides>5</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Calibri</vt:lpstr>
      <vt:lpstr>Consolas</vt:lpstr>
      <vt:lpstr>Segoe UI</vt:lpstr>
      <vt:lpstr>Segoe UI Semibold</vt:lpstr>
      <vt:lpstr>Wingdings</vt:lpstr>
      <vt:lpstr>Theme1</vt:lpstr>
      <vt:lpstr>Light Gray Template</vt:lpstr>
      <vt:lpstr>Black Template</vt:lpstr>
      <vt:lpstr>MIL-SPEC Power BI DiaD</vt:lpstr>
      <vt:lpstr>Terms</vt:lpstr>
      <vt:lpstr>Data</vt:lpstr>
      <vt:lpstr>Units Query</vt:lpstr>
      <vt:lpstr>Weekly Status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MIL-SPEC Power BI DiaD</dc:title>
  <dc:creator>Scott Holmes</dc:creator>
  <cp:lastModifiedBy>Scott Holmes</cp:lastModifiedBy>
  <cp:revision>9</cp:revision>
  <dcterms:created xsi:type="dcterms:W3CDTF">2021-03-29T14:14:57Z</dcterms:created>
  <dcterms:modified xsi:type="dcterms:W3CDTF">2021-04-01T15:23:35Z</dcterms:modified>
</cp:coreProperties>
</file>