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57" r:id="rId3"/>
    <p:sldId id="258" r:id="rId4"/>
    <p:sldId id="260" r:id="rId5"/>
    <p:sldId id="269" r:id="rId6"/>
    <p:sldId id="261" r:id="rId7"/>
    <p:sldId id="266" r:id="rId8"/>
    <p:sldId id="267" r:id="rId9"/>
    <p:sldId id="262" r:id="rId10"/>
    <p:sldId id="263" r:id="rId11"/>
    <p:sldId id="264" r:id="rId12"/>
    <p:sldId id="268" r:id="rId13"/>
    <p:sldId id="265" r:id="rId14"/>
  </p:sldIdLst>
  <p:sldSz cx="12192000" cy="6858000"/>
  <p:notesSz cx="6858000" cy="9144000"/>
  <p:embeddedFontLst>
    <p:embeddedFont>
      <p:font typeface="맑은 고딕" pitchFamily="50" charset="-127"/>
      <p:regular r:id="rId17"/>
      <p:bold r:id="rId18"/>
    </p:embeddedFont>
    <p:embeddedFont>
      <p:font typeface="나눔고딕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5422" autoAdjust="0"/>
  </p:normalViewPr>
  <p:slideViewPr>
    <p:cSldViewPr snapToGrid="0">
      <p:cViewPr>
        <p:scale>
          <a:sx n="64" d="100"/>
          <a:sy n="64" d="100"/>
        </p:scale>
        <p:origin x="-1382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2DF3-1D8A-4E4F-A25C-ED8DACE0C10A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62728-B5FE-4D8A-A914-88FCB94D26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데이터셋을</a:t>
            </a:r>
            <a:r>
              <a:rPr lang="ko-KR" altLang="en-US" dirty="0" smtClean="0"/>
              <a:t> 이용한 </a:t>
            </a:r>
            <a:r>
              <a:rPr lang="en-US" altLang="ko-KR" dirty="0" smtClean="0"/>
              <a:t>Learning</a:t>
            </a:r>
            <a:r>
              <a:rPr lang="en-US" altLang="ko-KR" baseline="0" dirty="0" smtClean="0"/>
              <a:t> contest</a:t>
            </a:r>
            <a:r>
              <a:rPr lang="ko-KR" altLang="en-US" baseline="0" dirty="0" err="1" smtClean="0"/>
              <a:t>하기위해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MIT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링컨 랩과 미 국방부 국방과학연구소 에서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주동안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raw data </a:t>
            </a:r>
            <a:r>
              <a:rPr lang="en-US" altLang="ko-KR" baseline="0" dirty="0" smtClean="0"/>
              <a:t>dump</a:t>
            </a:r>
            <a:r>
              <a:rPr lang="ko-KR" altLang="en-US" baseline="0" dirty="0" smtClean="0"/>
              <a:t>했음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데이터를 좀더 가공한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데이터가 바로 </a:t>
            </a:r>
            <a:r>
              <a:rPr lang="en-US" altLang="ko-KR" baseline="0" dirty="0" err="1" smtClean="0"/>
              <a:t>kdd</a:t>
            </a:r>
            <a:r>
              <a:rPr lang="en-US" altLang="ko-KR" baseline="0" dirty="0" smtClean="0"/>
              <a:t> 1999 dataset</a:t>
            </a:r>
          </a:p>
          <a:p>
            <a:r>
              <a:rPr lang="ko-KR" altLang="en-US" dirty="0" smtClean="0"/>
              <a:t>네트워크상의 다름 컴퓨터를 공격하는 </a:t>
            </a:r>
            <a:r>
              <a:rPr lang="en-US" altLang="ko-KR" dirty="0" err="1" smtClean="0"/>
              <a:t>rootkit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까지 사실 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62728-B5FE-4D8A-A914-88FCB94D26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네트워크상의 </a:t>
            </a:r>
            <a:r>
              <a:rPr lang="ko-KR" altLang="en-US" dirty="0" smtClean="0"/>
              <a:t>다름 컴퓨터를 공격하는 </a:t>
            </a:r>
            <a:r>
              <a:rPr lang="en-US" altLang="ko-KR" dirty="0" err="1" smtClean="0"/>
              <a:t>rootkit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까지 사실 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862728-B5FE-4D8A-A914-88FCB94D26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pPr/>
              <a:t>2016-12-16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github.com/defcom17/NSL_KDD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26595" y="3658129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머신러닝기반</a:t>
            </a: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IDS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74488" y="3183304"/>
            <a:ext cx="76162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2016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년 </a:t>
            </a: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Fall 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인공지능과 정보보호 프로젝트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696043" y="4792573"/>
            <a:ext cx="6613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2014110916 </a:t>
            </a:r>
          </a:p>
          <a:p>
            <a:pPr algn="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정보보호학과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최수연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시연</a:t>
            </a:r>
            <a:endParaRPr lang="ko-KR" altLang="en-US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3074" name="Picture 2" descr="C:\Users\suyeon\Desktop\질문띄어쓰기.PNG"/>
          <p:cNvPicPr>
            <a:picLocks noChangeAspect="1" noChangeArrowheads="1"/>
          </p:cNvPicPr>
          <p:nvPr/>
        </p:nvPicPr>
        <p:blipFill>
          <a:blip r:embed="rId9" cstate="print"/>
          <a:srcRect r="61163" b="1158"/>
          <a:stretch>
            <a:fillRect/>
          </a:stretch>
        </p:blipFill>
        <p:spPr bwMode="auto">
          <a:xfrm>
            <a:off x="1381328" y="1011677"/>
            <a:ext cx="3388545" cy="5341744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5165388" y="943583"/>
            <a:ext cx="6459165" cy="5596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console . log (</a:t>
            </a:r>
            <a:r>
              <a:rPr lang="en-US" altLang="ko-KR" sz="1600" dirty="0" err="1" smtClean="0"/>
              <a:t>net.run</a:t>
            </a:r>
            <a:r>
              <a:rPr lang="en-US" altLang="ko-KR" sz="1600" dirty="0" smtClean="0"/>
              <a:t>([0.017400676,0,0,0,0,0,1,0,0,0,0,0,0,0,0,0,0,0.007827789,0.007827789,0,0,0,0,1,0,0,0.607843137,1,1,0,0.01,0.03,0.01,0,0,0]));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//normal (6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번째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console . log (</a:t>
            </a:r>
            <a:r>
              <a:rPr lang="en-US" altLang="ko-KR" sz="1600" dirty="0" err="1" smtClean="0"/>
              <a:t>net.run</a:t>
            </a:r>
            <a:r>
              <a:rPr lang="en-US" altLang="ko-KR" sz="1600" dirty="0" smtClean="0"/>
              <a:t>([0,0,0,0,0,0,0,0,0,0,0,0,0,0,0,0,0,0.39334638,0.39334638,0,0,0,0,1,0,0,1,1,1,0,1,0,0,0,0,0]));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smuf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(10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번째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console . log (</a:t>
            </a:r>
            <a:r>
              <a:rPr lang="en-US" altLang="ko-KR" sz="1600" dirty="0" err="1" smtClean="0"/>
              <a:t>net.run</a:t>
            </a:r>
            <a:r>
              <a:rPr lang="en-US" altLang="ko-KR" sz="1600" dirty="0" smtClean="0"/>
              <a:t>([0,0,0,0,0,0,0,0,0,0,0,0,0,0,0,0,0,0.806262231,0.001956947,0.15,0,0.83,1,0,1,0,1,0.003921569,0,0.96,0,0,0.1,0,0.89,1]));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satan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(9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번째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console . log (</a:t>
            </a:r>
            <a:r>
              <a:rPr lang="en-US" altLang="ko-KR" sz="1600" dirty="0" err="1" smtClean="0"/>
              <a:t>net.run</a:t>
            </a:r>
            <a:r>
              <a:rPr lang="en-US" altLang="ko-KR" sz="1600" dirty="0" smtClean="0"/>
              <a:t>([0,0,0,0,0,0,0,0,0,0,0,0,0,0,0,0,0,0.001956947,0.001956947,0,0,0,0,1,0,0,0.003921569,0.196078431,1,0,1,1,0,0,0,0]));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ipsweep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(3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번째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console . log (</a:t>
            </a:r>
            <a:r>
              <a:rPr lang="en-US" altLang="ko-KR" sz="1600" dirty="0" err="1" smtClean="0"/>
              <a:t>net.run</a:t>
            </a:r>
            <a:r>
              <a:rPr lang="en-US" altLang="ko-KR" sz="1600" dirty="0" smtClean="0"/>
              <a:t>([0,0,0,0,0,0,0,0,0,0,0,0,0,0,0,0,0,0.001956947,0.001956947,0,0,1,1,1,0,0,0.521568627,0.003921569,0.01,0.65,0.64,0,0,0,0.65,1]));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//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portsweep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(7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번째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01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발전방향</a:t>
            </a:r>
            <a:endParaRPr lang="ko-KR" altLang="en-US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523857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32621" y="1422457"/>
            <a:ext cx="3866764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sz="2800" b="1" dirty="0" smtClean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800" b="1" dirty="0" smtClean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탐지할 패턴 늘리기 </a:t>
            </a:r>
            <a:endParaRPr lang="ko-KR" altLang="en-US" sz="2800" b="1" dirty="0">
              <a:blipFill dpi="0" rotWithShape="1">
                <a:blip r:embed="rId9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73152" y="2188722"/>
          <a:ext cx="9815216" cy="3479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3804"/>
                <a:gridCol w="2453804"/>
                <a:gridCol w="2453804"/>
                <a:gridCol w="2453804"/>
              </a:tblGrid>
              <a:tr h="37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DOS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R2L(Remote to Local)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U2R(User to Root)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Probing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Smurf,</a:t>
                      </a:r>
                    </a:p>
                    <a:p>
                      <a:pPr latinLnBrk="1"/>
                      <a:r>
                        <a:rPr lang="en-US" altLang="ko-KR" dirty="0" smtClean="0"/>
                        <a:t>Pod,</a:t>
                      </a:r>
                    </a:p>
                    <a:p>
                      <a:pPr latinLnBrk="1"/>
                      <a:r>
                        <a:rPr lang="en-US" altLang="ko-KR" dirty="0" smtClean="0"/>
                        <a:t>Apache2,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Udpstorm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Processtable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Neptune,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Back</a:t>
                      </a:r>
                      <a:r>
                        <a:rPr lang="en-US" altLang="ko-KR" dirty="0" smtClean="0"/>
                        <a:t>, land,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Mailbomb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teardrop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SnmapGetAttack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Named,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Xlock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phf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Xsnoop</a:t>
                      </a:r>
                      <a:r>
                        <a:rPr lang="en-US" altLang="ko-KR" dirty="0" smtClean="0"/>
                        <a:t>, worm,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Sendmail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Guess_passwd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Warezmaster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Imap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Httptunnel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ftp_write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snmpguess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Buffer_overflow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Perl, </a:t>
                      </a:r>
                      <a:r>
                        <a:rPr lang="en-US" altLang="ko-KR" dirty="0" err="1" smtClean="0"/>
                        <a:t>ps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Xterm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rootkit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Sqlattack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Loadmodule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multihop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Nmap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dirty="0" smtClean="0"/>
                        <a:t>saint, </a:t>
                      </a: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satan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b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portsweep</a:t>
                      </a:r>
                      <a:r>
                        <a:rPr lang="en-US" altLang="ko-KR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1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ipsweep</a:t>
                      </a:r>
                      <a:r>
                        <a:rPr lang="en-US" altLang="ko-KR" b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mscan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492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발전방향</a:t>
            </a:r>
            <a:endParaRPr lang="ko-KR" altLang="en-US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77"/>
          <p:cNvGrpSpPr/>
          <p:nvPr/>
        </p:nvGrpSpPr>
        <p:grpSpPr>
          <a:xfrm>
            <a:off x="277633" y="523857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32621" y="1422457"/>
            <a:ext cx="5222905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sz="2800" b="1" dirty="0" smtClean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KDD Cup 1999 data</a:t>
            </a:r>
            <a:r>
              <a:rPr lang="ko-KR" altLang="en-US" sz="2800" b="1" dirty="0" smtClean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한계</a:t>
            </a:r>
            <a:endParaRPr lang="ko-KR" altLang="en-US" sz="2800" b="1" dirty="0">
              <a:blipFill dpi="0" rotWithShape="1">
                <a:blip r:embed="rId9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61293" y="2029057"/>
            <a:ext cx="8500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Protocol types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Only TCP, UDP, ICMP 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itchFamily="2" charset="2"/>
              </a:rPr>
              <a:t> ARP Spoofing </a:t>
            </a:r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itchFamily="2" charset="2"/>
              </a:rPr>
              <a:t>탐지 불가</a:t>
            </a:r>
            <a:endParaRPr lang="en-US" altLang="ko-KR" sz="2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itchFamily="2" charset="2"/>
              </a:rPr>
              <a:t> 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TCP, UDP, 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ICMP</a:t>
            </a:r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같은 문자열을 어떻게  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float</a:t>
            </a:r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형으로 표현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13770" y="3854919"/>
            <a:ext cx="2928815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sz="2800" b="1" dirty="0" smtClean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2800" b="1" dirty="0" smtClean="0">
                <a:blipFill dpi="0" rotWithShape="1">
                  <a:blip r:embed="rId9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Real time IDS</a:t>
            </a:r>
            <a:endParaRPr lang="ko-KR" altLang="en-US" sz="2800" b="1" dirty="0">
              <a:blipFill dpi="0" rotWithShape="1">
                <a:blip r:embed="rId9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6191" y="4378392"/>
            <a:ext cx="850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실시간으로 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 data</a:t>
            </a:r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생성하자마자 곧바로 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learning </a:t>
            </a:r>
            <a:r>
              <a:rPr lang="ko-KR" altLang="en-US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하는 </a:t>
            </a:r>
            <a:r>
              <a:rPr lang="en-US" altLang="ko-KR" sz="2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IDS</a:t>
            </a: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92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6018" y="1528357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4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838949" y="1685077"/>
            <a:ext cx="203607" cy="19122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51198" y="457200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IDS</a:t>
            </a: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란</a:t>
            </a: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</a:t>
            </a:r>
            <a:endParaRPr lang="ko-KR" altLang="en-US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77513" y="1581029"/>
            <a:ext cx="885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smtClean="0"/>
              <a:t>An </a:t>
            </a:r>
            <a:r>
              <a:rPr lang="en-US" altLang="ko-KR" sz="2400" b="1" dirty="0" smtClean="0"/>
              <a:t>intrusion detection system</a:t>
            </a:r>
            <a:r>
              <a:rPr lang="en-US" altLang="ko-KR" sz="2400" dirty="0" smtClean="0"/>
              <a:t> (</a:t>
            </a:r>
            <a:r>
              <a:rPr lang="en-US" altLang="ko-KR" sz="2400" b="1" dirty="0" smtClean="0"/>
              <a:t>IDS</a:t>
            </a:r>
            <a:r>
              <a:rPr lang="en-US" altLang="ko-KR" sz="2400" dirty="0" smtClean="0"/>
              <a:t>) is a device </a:t>
            </a:r>
            <a:r>
              <a:rPr lang="en-US" altLang="ko-KR" sz="2400" dirty="0" smtClean="0"/>
              <a:t>or software application</a:t>
            </a:r>
            <a:r>
              <a:rPr lang="en-US" altLang="ko-KR" sz="2400" dirty="0" smtClean="0"/>
              <a:t> that monitors a network or systems for malicious activity or policy violations.</a:t>
            </a:r>
            <a:endParaRPr lang="ko-KR" altLang="en-US" sz="2400" b="1" dirty="0">
              <a:blipFill dpi="0" rotWithShape="1">
                <a:blip r:embed="rId3"/>
                <a:srcRect/>
                <a:stretch>
                  <a:fillRect/>
                </a:stretch>
              </a:blipFill>
              <a:ea typeface="나눔바른고딕 Light" panose="020B0603020101020101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18" y="107891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1026" name="Picture 2" descr="C:\Users\suyeon\Desktop\IDS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24621" y="2988356"/>
            <a:ext cx="5419725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341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목차</a:t>
            </a:r>
            <a:endParaRPr lang="ko-KR" altLang="en-US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17985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2607425" y="2685300"/>
            <a:ext cx="8268097" cy="1355020"/>
            <a:chOff x="2519877" y="2123341"/>
            <a:chExt cx="7933076" cy="811307"/>
          </a:xfrm>
        </p:grpSpPr>
        <p:sp>
          <p:nvSpPr>
            <p:cNvPr id="2" name="갈매기형 수장 1"/>
            <p:cNvSpPr/>
            <p:nvPr/>
          </p:nvSpPr>
          <p:spPr>
            <a:xfrm>
              <a:off x="2519877" y="2123341"/>
              <a:ext cx="2672142" cy="811307"/>
            </a:xfrm>
            <a:prstGeom prst="chevron">
              <a:avLst/>
            </a:prstGeom>
            <a:solidFill>
              <a:srgbClr val="EFB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63185" y="2181306"/>
              <a:ext cx="1680337" cy="64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ko-KR" sz="3200" b="1" dirty="0" smtClean="0">
                  <a:solidFill>
                    <a:schemeClr val="bg1"/>
                  </a:solidFill>
                  <a:latin typeface="+mn-ea"/>
                </a:rPr>
                <a:t>Training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3200" b="1" dirty="0" smtClean="0">
                  <a:solidFill>
                    <a:schemeClr val="bg1"/>
                  </a:solidFill>
                  <a:latin typeface="+mn-ea"/>
                </a:rPr>
                <a:t>Data</a:t>
              </a:r>
              <a:endParaRPr lang="ko-KR" altLang="en-US" sz="2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5150344" y="2123341"/>
              <a:ext cx="2672142" cy="811307"/>
            </a:xfrm>
            <a:prstGeom prst="chevron">
              <a:avLst/>
            </a:prstGeom>
            <a:solidFill>
              <a:srgbClr val="A48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82779" y="2298162"/>
              <a:ext cx="1207273" cy="35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ko-KR" altLang="en-US" sz="3200" b="1" dirty="0" smtClean="0">
                  <a:solidFill>
                    <a:schemeClr val="bg1"/>
                  </a:solidFill>
                  <a:latin typeface="+mn-ea"/>
                </a:rPr>
                <a:t>시연</a:t>
              </a:r>
              <a:endParaRPr lang="ko-KR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갈매기형 수장 32"/>
            <p:cNvSpPr/>
            <p:nvPr/>
          </p:nvSpPr>
          <p:spPr>
            <a:xfrm>
              <a:off x="7780811" y="2123341"/>
              <a:ext cx="2672142" cy="811307"/>
            </a:xfrm>
            <a:prstGeom prst="chevron">
              <a:avLst/>
            </a:prstGeom>
            <a:solidFill>
              <a:srgbClr val="52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38935" y="2315635"/>
              <a:ext cx="1983349" cy="35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ko-KR" altLang="en-US" sz="3200" b="1" dirty="0" smtClean="0">
                  <a:solidFill>
                    <a:schemeClr val="bg1"/>
                  </a:solidFill>
                  <a:latin typeface="+mn-ea"/>
                </a:rPr>
                <a:t>발전 방향</a:t>
              </a:r>
              <a:endParaRPr lang="ko-KR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860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 data - 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처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65501" y="1513958"/>
            <a:ext cx="3255881" cy="86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41</a:t>
            </a:r>
            <a:r>
              <a:rPr lang="ko-KR" altLang="en-US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독립적인 필드와 라벨</a:t>
            </a:r>
            <a:endParaRPr lang="ko-KR" altLang="en-US" sz="2400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43308" y="2409774"/>
            <a:ext cx="29830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*Data format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Ex) 0, u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, private, SF, 105, 146, …1.00, 0.00, 0.00, 255, 254, 1…0.00, normal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0, ICMP, </a:t>
            </a:r>
            <a:r>
              <a:rPr lang="en-US" altLang="ko-KR" sz="2000" dirty="0" err="1" smtClean="0"/>
              <a:t>ecr_i</a:t>
            </a:r>
            <a:r>
              <a:rPr lang="en-US" altLang="ko-KR" sz="2000" dirty="0" smtClean="0"/>
              <a:t>, SF, 1032,0,0, 504, 504, 1…., 0.00, 255,255, …1, 0.00, </a:t>
            </a:r>
            <a:r>
              <a:rPr lang="en-US" altLang="ko-KR" sz="2000" dirty="0" err="1" smtClean="0"/>
              <a:t>smurf</a:t>
            </a:r>
            <a:endParaRPr lang="ko-KR" altLang="en-US" sz="20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100443" y="3442596"/>
            <a:ext cx="4783874" cy="1197197"/>
            <a:chOff x="6088567" y="1471291"/>
            <a:chExt cx="4783874" cy="1197197"/>
          </a:xfrm>
        </p:grpSpPr>
        <p:sp>
          <p:nvSpPr>
            <p:cNvPr id="17" name="직사각형 16"/>
            <p:cNvSpPr/>
            <p:nvPr/>
          </p:nvSpPr>
          <p:spPr>
            <a:xfrm>
              <a:off x="6088567" y="1471291"/>
              <a:ext cx="47838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blipFill dpi="0" rotWithShape="1">
                    <a:blip r:embed="rId10"/>
                    <a:srcRect/>
                    <a:stretch>
                      <a:fillRect/>
                    </a:stretch>
                  </a:blip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660</a:t>
              </a:r>
              <a:r>
                <a:rPr lang="ko-KR" altLang="en-US" sz="2400" b="1" dirty="0" smtClean="0">
                  <a:blipFill dpi="0" rotWithShape="1">
                    <a:blip r:embed="rId10"/>
                    <a:srcRect/>
                    <a:stretch>
                      <a:fillRect/>
                    </a:stretch>
                  </a:blip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개의 </a:t>
              </a:r>
              <a:r>
                <a:rPr lang="en-US" altLang="ko-KR" sz="2400" b="1" dirty="0" smtClean="0">
                  <a:blipFill dpi="0" rotWithShape="1">
                    <a:blip r:embed="rId10"/>
                    <a:srcRect/>
                    <a:stretch>
                      <a:fillRect/>
                    </a:stretch>
                  </a:blip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training data from KDD Cup 1999 Data</a:t>
              </a:r>
              <a:endParaRPr lang="ko-KR" altLang="en-US" sz="2400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651882" y="2329934"/>
              <a:ext cx="39549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hlinkClick r:id="rId11"/>
                </a:rPr>
                <a:t>https://github.com/defcom17/NSL_KDD</a:t>
              </a:r>
              <a:r>
                <a:rPr lang="en-US" altLang="ko-KR" sz="1600" dirty="0" smtClean="0"/>
                <a:t> </a:t>
              </a:r>
              <a:endParaRPr lang="ko-KR" altLang="en-US" sz="1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729884" y="1660855"/>
            <a:ext cx="5375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22</a:t>
            </a:r>
            <a:r>
              <a:rPr lang="ko-KR" altLang="en-US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공격 패턴</a:t>
            </a:r>
            <a:endParaRPr lang="en-US" altLang="ko-KR" sz="2400" b="1" dirty="0" smtClean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2400" b="1" dirty="0" err="1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Traingin</a:t>
            </a:r>
            <a:r>
              <a:rPr lang="en-US" altLang="ko-KR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set 5,000,000 connections</a:t>
            </a:r>
            <a:endParaRPr lang="ko-KR" altLang="en-US" sz="2400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470814" y="1637576"/>
            <a:ext cx="203607" cy="191224"/>
          </a:xfrm>
          <a:prstGeom prst="ellipse">
            <a:avLst/>
          </a:prstGeom>
          <a:blipFill>
            <a:blip r:embed="rId1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790959" y="1780079"/>
            <a:ext cx="203607" cy="191224"/>
          </a:xfrm>
          <a:prstGeom prst="ellipse">
            <a:avLst/>
          </a:prstGeom>
          <a:blipFill>
            <a:blip r:embed="rId1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220944" y="3561377"/>
            <a:ext cx="203607" cy="191224"/>
          </a:xfrm>
          <a:prstGeom prst="ellipse">
            <a:avLst/>
          </a:prstGeom>
          <a:blipFill>
            <a:blip r:embed="rId1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11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 data - </a:t>
            </a:r>
            <a:r>
              <a:rPr lang="ko-KR" altLang="en-US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가공</a:t>
            </a:r>
            <a:endParaRPr lang="ko-KR" altLang="en-US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2" name="그룹 77"/>
          <p:cNvGrpSpPr/>
          <p:nvPr/>
        </p:nvGrpSpPr>
        <p:grpSpPr>
          <a:xfrm>
            <a:off x="277633" y="248437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17358" y="1537709"/>
            <a:ext cx="56271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</a:t>
            </a:r>
            <a:r>
              <a:rPr lang="ko-KR" altLang="en-US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필드로 축소</a:t>
            </a:r>
            <a:endParaRPr lang="en-US" altLang="ko-KR" sz="2400" b="1" dirty="0" smtClean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itchFamily="2" charset="2"/>
              </a:rPr>
              <a:t></a:t>
            </a:r>
            <a:r>
              <a:rPr lang="ko-KR" altLang="en-US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문자열 인식 </a:t>
            </a:r>
            <a:r>
              <a:rPr lang="ko-KR" altLang="en-US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</a:t>
            </a:r>
            <a:r>
              <a:rPr lang="ko-KR" altLang="en-US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</a:t>
            </a:r>
            <a:endParaRPr lang="en-US" altLang="ko-KR" sz="2400" b="1" dirty="0" smtClean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</a:t>
            </a:r>
            <a:r>
              <a:rPr lang="ko-KR" altLang="en-US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패턴 탐지</a:t>
            </a:r>
            <a:endParaRPr lang="ko-KR" altLang="en-US" sz="2400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9562" y="2813535"/>
            <a:ext cx="26168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buffer_overflow</a:t>
            </a:r>
            <a:endParaRPr lang="en-US" altLang="ko-KR" b="1" dirty="0" smtClean="0"/>
          </a:p>
          <a:p>
            <a:r>
              <a:rPr lang="en-US" altLang="ko-KR" b="1" dirty="0" smtClean="0"/>
              <a:t>guess password</a:t>
            </a:r>
          </a:p>
          <a:p>
            <a:r>
              <a:rPr lang="en-US" altLang="ko-KR" b="1" dirty="0" err="1" smtClean="0"/>
              <a:t>Ipsweep</a:t>
            </a:r>
            <a:endParaRPr lang="en-US" altLang="ko-KR" b="1" dirty="0" smtClean="0"/>
          </a:p>
          <a:p>
            <a:r>
              <a:rPr lang="en-US" altLang="ko-KR" b="1" dirty="0" err="1" smtClean="0"/>
              <a:t>Loadmodule</a:t>
            </a:r>
            <a:endParaRPr lang="en-US" altLang="ko-KR" b="1" dirty="0" smtClean="0"/>
          </a:p>
          <a:p>
            <a:r>
              <a:rPr lang="en-US" altLang="ko-KR" b="1" dirty="0" err="1" smtClean="0"/>
              <a:t>Nmap</a:t>
            </a:r>
            <a:endParaRPr lang="en-US" altLang="ko-KR" b="1" dirty="0" smtClean="0"/>
          </a:p>
          <a:p>
            <a:r>
              <a:rPr lang="en-US" altLang="ko-KR" b="1" dirty="0" smtClean="0"/>
              <a:t>normal</a:t>
            </a:r>
          </a:p>
          <a:p>
            <a:r>
              <a:rPr lang="en-US" altLang="ko-KR" b="1" dirty="0" err="1" smtClean="0"/>
              <a:t>Portsweep</a:t>
            </a:r>
            <a:endParaRPr lang="en-US" altLang="ko-KR" b="1" dirty="0" smtClean="0"/>
          </a:p>
          <a:p>
            <a:r>
              <a:rPr lang="en-US" altLang="ko-KR" b="1" dirty="0" err="1" smtClean="0"/>
              <a:t>rootkit</a:t>
            </a:r>
            <a:endParaRPr lang="en-US" altLang="ko-KR" b="1" dirty="0" smtClean="0"/>
          </a:p>
          <a:p>
            <a:r>
              <a:rPr lang="en-US" altLang="ko-KR" b="1" dirty="0" smtClean="0"/>
              <a:t>Satan</a:t>
            </a:r>
          </a:p>
          <a:p>
            <a:r>
              <a:rPr lang="en-US" altLang="ko-KR" b="1" dirty="0" smtClean="0"/>
              <a:t>Smurf</a:t>
            </a:r>
          </a:p>
          <a:p>
            <a:r>
              <a:rPr lang="en-US" altLang="ko-KR" b="1" dirty="0" smtClean="0"/>
              <a:t>Teardrop</a:t>
            </a:r>
          </a:p>
          <a:p>
            <a:r>
              <a:rPr lang="en-US" altLang="ko-KR" b="1" dirty="0" err="1" smtClean="0"/>
              <a:t>warezclient</a:t>
            </a:r>
            <a:endParaRPr lang="ko-KR" altLang="en-US" dirty="0"/>
          </a:p>
        </p:txBody>
      </p:sp>
      <p:pic>
        <p:nvPicPr>
          <p:cNvPr id="19" name="그림 18" descr="(나누기과정)선택하여붙여넣기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64822" y="2572124"/>
            <a:ext cx="6300439" cy="255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874343" y="1684606"/>
            <a:ext cx="4801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엑셀로 각 열의 최대값 구한 후</a:t>
            </a:r>
            <a:r>
              <a:rPr lang="en-US" altLang="ko-KR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2400" b="1" dirty="0" smtClean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셀 값 나눈다</a:t>
            </a:r>
            <a:endParaRPr lang="ko-KR" altLang="en-US" sz="2400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660819" y="1661326"/>
            <a:ext cx="203607" cy="191224"/>
          </a:xfrm>
          <a:prstGeom prst="ellipse">
            <a:avLst/>
          </a:prstGeom>
          <a:blipFill>
            <a:blip r:embed="rId1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34055" y="1803829"/>
            <a:ext cx="203607" cy="191224"/>
          </a:xfrm>
          <a:prstGeom prst="ellipse">
            <a:avLst/>
          </a:prstGeom>
          <a:blipFill>
            <a:blip r:embed="rId1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650671" y="2538120"/>
            <a:ext cx="178129" cy="157578"/>
          </a:xfrm>
          <a:prstGeom prst="ellipse">
            <a:avLst/>
          </a:prstGeom>
          <a:blipFill>
            <a:blip r:embed="rId1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11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762293" y="447473"/>
            <a:ext cx="453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 data – </a:t>
            </a: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</a:t>
            </a: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</a:t>
            </a: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features</a:t>
            </a:r>
            <a:endParaRPr lang="ko-KR" altLang="en-US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5179" y="2776653"/>
            <a:ext cx="1986303" cy="13816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35829" y="3987407"/>
            <a:ext cx="1645002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1,825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50827" y="2972521"/>
            <a:ext cx="846092" cy="90272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789469" y="3977978"/>
            <a:ext cx="1968809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25,320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96347" y="3001479"/>
            <a:ext cx="1018227" cy="10205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259153" y="3977978"/>
            <a:ext cx="2292615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204,200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52768" y="1351920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열의 필드 이름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endParaRPr lang="ko-KR" altLang="en-US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table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05792" y="2315910"/>
            <a:ext cx="10675253" cy="301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1338146" y="2843561"/>
            <a:ext cx="10459844" cy="1226634"/>
            <a:chOff x="1578" y="7702"/>
            <a:chExt cx="8753" cy="1017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1578" y="7702"/>
              <a:ext cx="8753" cy="3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578" y="8527"/>
              <a:ext cx="8753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686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7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5179" y="2776653"/>
            <a:ext cx="1986303" cy="13816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35829" y="3987407"/>
            <a:ext cx="1645002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1,825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50827" y="2972521"/>
            <a:ext cx="846092" cy="90272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789469" y="3977978"/>
            <a:ext cx="1968809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25,320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96347" y="3001479"/>
            <a:ext cx="1018227" cy="10205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259153" y="3977978"/>
            <a:ext cx="2292615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204,200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52768" y="1351920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열의 필드 이름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endParaRPr lang="ko-KR" altLang="en-US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7" name="Picture 3" descr="table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48576" y="2074127"/>
            <a:ext cx="10782044" cy="396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762293" y="447473"/>
            <a:ext cx="453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 data – </a:t>
            </a: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</a:t>
            </a: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</a:t>
            </a: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features</a:t>
            </a:r>
            <a:endParaRPr lang="ko-KR" altLang="en-US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86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7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5179" y="2776653"/>
            <a:ext cx="1986303" cy="13816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635829" y="3987407"/>
            <a:ext cx="1645002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1,825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50827" y="2972521"/>
            <a:ext cx="846092" cy="90272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789469" y="3977978"/>
            <a:ext cx="1968809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25,320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96347" y="3001479"/>
            <a:ext cx="1018227" cy="10205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259153" y="3977978"/>
            <a:ext cx="2292615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dirty="0">
                <a:blipFill dpi="0" rotWithShape="1">
                  <a:blip r:embed="rId10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204,200</a:t>
            </a:r>
            <a:endParaRPr lang="ko-KR" altLang="en-US" b="1" dirty="0">
              <a:blipFill dpi="0" rotWithShape="1">
                <a:blip r:embed="rId10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52768" y="1351920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열의 필드 이름 </a:t>
            </a:r>
            <a:r>
              <a:rPr lang="en-US" altLang="ko-KR" sz="2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endParaRPr lang="ko-KR" altLang="en-US" sz="24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50" name="Picture 2" descr="table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26996" y="1952947"/>
            <a:ext cx="10392936" cy="347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762293" y="447473"/>
            <a:ext cx="453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Training data – </a:t>
            </a: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총 </a:t>
            </a: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32</a:t>
            </a: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개의 </a:t>
            </a: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features</a:t>
            </a:r>
            <a:endParaRPr lang="ko-KR" altLang="en-US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86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569" y="457200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Csv</a:t>
            </a: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</a:t>
            </a: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itchFamily="2" charset="2"/>
              </a:rPr>
              <a:t> </a:t>
            </a:r>
            <a:r>
              <a:rPr lang="en-US" altLang="ko-KR" sz="20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itchFamily="2" charset="2"/>
              </a:rPr>
              <a:t>json</a:t>
            </a:r>
            <a:r>
              <a:rPr lang="en-US" altLang="ko-KR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itchFamily="2" charset="2"/>
              </a:rPr>
              <a:t> </a:t>
            </a:r>
            <a:r>
              <a:rPr lang="ko-KR" altLang="en-US" sz="2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itchFamily="2" charset="2"/>
              </a:rPr>
              <a:t>파일로</a:t>
            </a:r>
            <a:endParaRPr lang="ko-KR" altLang="en-US" sz="2000" b="1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6" t="45154" r="-1" b="-2"/>
          <a:stretch/>
        </p:blipFill>
        <p:spPr>
          <a:xfrm>
            <a:off x="330746" y="2609886"/>
            <a:ext cx="827358" cy="4744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971" y="5238575"/>
            <a:ext cx="627021" cy="627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974" y="983406"/>
            <a:ext cx="785136" cy="785136"/>
          </a:xfrm>
          <a:prstGeom prst="rect">
            <a:avLst/>
          </a:prstGeom>
        </p:spPr>
      </p:pic>
      <p:pic>
        <p:nvPicPr>
          <p:cNvPr id="4098" name="Picture 2" descr="C:\Users\suyeon\Desktop\JJJJ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04136" y="373332"/>
            <a:ext cx="5784850" cy="3262312"/>
          </a:xfrm>
          <a:prstGeom prst="rect">
            <a:avLst/>
          </a:prstGeom>
          <a:noFill/>
        </p:spPr>
      </p:pic>
      <p:pic>
        <p:nvPicPr>
          <p:cNvPr id="4099" name="Picture 3" descr="C:\Users\suyeon\Desktop\캡처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8727" y="3741176"/>
            <a:ext cx="10483919" cy="2431937"/>
          </a:xfrm>
          <a:prstGeom prst="rect">
            <a:avLst/>
          </a:prstGeom>
          <a:noFill/>
        </p:spPr>
      </p:pic>
      <p:pic>
        <p:nvPicPr>
          <p:cNvPr id="4101" name="Picture 5" descr="C:\Users\suyeon\Desktop\csv캡쳐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7867" y="1079771"/>
            <a:ext cx="5422933" cy="2072984"/>
          </a:xfrm>
          <a:prstGeom prst="rect">
            <a:avLst/>
          </a:prstGeom>
          <a:noFill/>
        </p:spPr>
      </p:pic>
      <p:sp>
        <p:nvSpPr>
          <p:cNvPr id="34" name="아래쪽 화살표 33"/>
          <p:cNvSpPr/>
          <p:nvPr/>
        </p:nvSpPr>
        <p:spPr>
          <a:xfrm>
            <a:off x="7110919" y="3414408"/>
            <a:ext cx="1118681" cy="8463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22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456</Words>
  <Application>Microsoft Office PowerPoint</Application>
  <PresentationFormat>사용자 지정</PresentationFormat>
  <Paragraphs>115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Arial</vt:lpstr>
      <vt:lpstr>맑은 고딕</vt:lpstr>
      <vt:lpstr>나눔고딕</vt:lpstr>
      <vt:lpstr>나눔바른고딕 Light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66</cp:revision>
  <dcterms:created xsi:type="dcterms:W3CDTF">2014-11-01T08:10:02Z</dcterms:created>
  <dcterms:modified xsi:type="dcterms:W3CDTF">2016-12-16T02:15:32Z</dcterms:modified>
</cp:coreProperties>
</file>