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05" r:id="rId5"/>
    <p:sldId id="320" r:id="rId6"/>
    <p:sldId id="321" r:id="rId7"/>
    <p:sldId id="322" r:id="rId8"/>
    <p:sldId id="323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82"/>
  </p:normalViewPr>
  <p:slideViewPr>
    <p:cSldViewPr snapToGrid="0">
      <p:cViewPr varScale="1">
        <p:scale>
          <a:sx n="150" d="100"/>
          <a:sy n="150" d="100"/>
        </p:scale>
        <p:origin x="2052" y="13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8/18/2025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28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Om Arvadia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/>
          <a:p>
            <a:r>
              <a:rPr lang="en-US" dirty="0"/>
              <a:t>Marketing Analytics Business Case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C7A63-5581-E041-8122-ED79AE6D992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217D-F33A-35B3-A79E-0C2752B1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9AC40-BC95-7481-6C69-6D1CF9CC2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4333A-AE82-D95C-A537-F334ABBAE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92" y="1187450"/>
            <a:ext cx="9345216" cy="526491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38C18235-2880-5D53-4CE3-B1D2C26172E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9F1E8C6-8C74-D48D-4FF6-BB1606319E0C}"/>
              </a:ext>
            </a:extLst>
          </p:cNvPr>
          <p:cNvSpPr txBox="1">
            <a:spLocks/>
          </p:cNvSpPr>
          <p:nvPr/>
        </p:nvSpPr>
        <p:spPr>
          <a:xfrm>
            <a:off x="450850" y="0"/>
            <a:ext cx="121920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366437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3097A-D8CD-C111-CB2C-95C0D428C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05149-FC4C-3A52-08B5-1901097B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17" y="882650"/>
            <a:ext cx="3047261" cy="2065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E58BF-97F2-AF9A-3465-5FE7053B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" t="706" r="527" b="497"/>
          <a:stretch>
            <a:fillRect/>
          </a:stretch>
        </p:blipFill>
        <p:spPr>
          <a:xfrm>
            <a:off x="7676058" y="4692955"/>
            <a:ext cx="3047261" cy="205871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3608508-CEBB-CFEE-D55B-B87E688926D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3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492172D1-6A88-917D-75C8-E424FC6F41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849" y="882650"/>
            <a:ext cx="6934201" cy="586902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1800" b="1" dirty="0"/>
              <a:t>Decreased Conversion Rates: </a:t>
            </a:r>
            <a:r>
              <a:rPr lang="en-US" sz="1800" dirty="0"/>
              <a:t>The conversion rate demonstrated a strong rebound in December reaching  </a:t>
            </a:r>
            <a:r>
              <a:rPr lang="en-US" sz="1800" dirty="0">
                <a:solidFill>
                  <a:srgbClr val="C00000"/>
                </a:solidFill>
              </a:rPr>
              <a:t>11.41%</a:t>
            </a:r>
            <a:r>
              <a:rPr lang="en-US" sz="1800" dirty="0"/>
              <a:t>, despite a notable dip to </a:t>
            </a:r>
            <a:r>
              <a:rPr lang="en-US" sz="1800" dirty="0">
                <a:solidFill>
                  <a:srgbClr val="C00000"/>
                </a:solidFill>
              </a:rPr>
              <a:t>6.15% </a:t>
            </a:r>
            <a:r>
              <a:rPr lang="en-US" sz="1800" dirty="0"/>
              <a:t>in October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sz="1800" b="1" dirty="0"/>
              <a:t>Reduced Customer Engagement: </a:t>
            </a:r>
            <a:r>
              <a:rPr lang="en-US" sz="1800" dirty="0"/>
              <a:t>There is a </a:t>
            </a:r>
            <a:r>
              <a:rPr lang="en-US" sz="1800" dirty="0">
                <a:solidFill>
                  <a:srgbClr val="FF0000"/>
                </a:solidFill>
              </a:rPr>
              <a:t>decline</a:t>
            </a:r>
            <a:r>
              <a:rPr lang="en-US" sz="1800" dirty="0"/>
              <a:t> in overall social media engagement, with views dropping throughout the year.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sz="1800" b="1" dirty="0"/>
              <a:t>Customer Feedback Analysis:</a:t>
            </a:r>
            <a:endParaRPr lang="en-US" sz="600" dirty="0"/>
          </a:p>
          <a:p>
            <a:pPr lvl="1"/>
            <a:r>
              <a:rPr lang="en-US" sz="1800" dirty="0"/>
              <a:t>Customer ratings show fluctuations but remain in a relatively consistent range.</a:t>
            </a:r>
          </a:p>
          <a:p>
            <a:pPr lvl="1"/>
            <a:r>
              <a:rPr lang="en-US" sz="1800" dirty="0"/>
              <a:t>Average Rating is </a:t>
            </a:r>
            <a:r>
              <a:rPr lang="en-US" sz="1800" dirty="0">
                <a:solidFill>
                  <a:srgbClr val="C00000"/>
                </a:solidFill>
              </a:rPr>
              <a:t>below 4 out of 5</a:t>
            </a:r>
            <a:r>
              <a:rPr lang="en-US" sz="1800" dirty="0"/>
              <a:t> suggesting need of improvements.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190D98D-5289-B468-1D28-591609BD250F}"/>
              </a:ext>
            </a:extLst>
          </p:cNvPr>
          <p:cNvSpPr txBox="1">
            <a:spLocks/>
          </p:cNvSpPr>
          <p:nvPr/>
        </p:nvSpPr>
        <p:spPr>
          <a:xfrm>
            <a:off x="450850" y="0"/>
            <a:ext cx="121920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General Trends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77B2FB-F8DB-0AA7-376F-A414DFED18C9}"/>
              </a:ext>
            </a:extLst>
          </p:cNvPr>
          <p:cNvSpPr/>
          <p:nvPr/>
        </p:nvSpPr>
        <p:spPr>
          <a:xfrm>
            <a:off x="9896589" y="1593850"/>
            <a:ext cx="850900" cy="762000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59B20E-9810-1966-43B2-95251535C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058" y="3010205"/>
            <a:ext cx="3049320" cy="162035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34BCFC-2AD8-1461-8F46-0DA5F1205D26}"/>
              </a:ext>
            </a:extLst>
          </p:cNvPr>
          <p:cNvCxnSpPr/>
          <p:nvPr/>
        </p:nvCxnSpPr>
        <p:spPr>
          <a:xfrm>
            <a:off x="8204200" y="3565568"/>
            <a:ext cx="2330450" cy="444500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91C807-35BC-FA48-89B3-BAD1EDB44F1B}"/>
              </a:ext>
            </a:extLst>
          </p:cNvPr>
          <p:cNvSpPr/>
          <p:nvPr/>
        </p:nvSpPr>
        <p:spPr>
          <a:xfrm>
            <a:off x="7676058" y="4692373"/>
            <a:ext cx="1359992" cy="38127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5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3ADC-3993-1FFE-572C-40F40CEC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7730B2-4A59-91AB-E235-D5CA1A995C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4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279CE1C-C993-8F4B-4A5F-3EC365D5EC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849" y="882650"/>
            <a:ext cx="5429251" cy="586902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en-US" sz="1800" b="1" dirty="0"/>
              <a:t>General Conversion Trend:</a:t>
            </a:r>
          </a:p>
          <a:p>
            <a:pPr lvl="1"/>
            <a:r>
              <a:rPr lang="en-US" sz="1800" dirty="0"/>
              <a:t>Conversion rates were notably higher in February, July, and September, indicating potential seasonal peaks. To boost performance during lower-conversion months, targeted strategies and interventions can be implemented.</a:t>
            </a:r>
            <a:endParaRPr lang="en-US" sz="1800" b="1" dirty="0"/>
          </a:p>
          <a:p>
            <a:r>
              <a:rPr lang="en-US" sz="1800" b="1" dirty="0"/>
              <a:t>Lowest Conversion Month:</a:t>
            </a:r>
          </a:p>
          <a:p>
            <a:pPr lvl="1"/>
            <a:r>
              <a:rPr lang="en-US" sz="1800" dirty="0"/>
              <a:t>May recorded the lowest conversion rate at 4%, with no standout product performance. This suggests an opportunity to refine marketing strategies or introduce targeted promotions during this period to improve results.</a:t>
            </a:r>
          </a:p>
          <a:p>
            <a:r>
              <a:rPr lang="en-US" sz="1800" b="1" dirty="0"/>
              <a:t>Highest Conversion Month:</a:t>
            </a:r>
          </a:p>
          <a:p>
            <a:pPr lvl="1"/>
            <a:r>
              <a:rPr lang="en-US" sz="1800" dirty="0"/>
              <a:t>January achieved the highest conversion rate at 20%, largely driven by Ski Boots with an exceptional 150% conversion. This strong performance highlights the impact of seasonal demand combined with effective marketing strategies</a:t>
            </a:r>
            <a:endParaRPr lang="en-US" sz="1800" b="1" dirty="0"/>
          </a:p>
          <a:p>
            <a:pPr lvl="1"/>
            <a:endParaRPr lang="en-US" sz="1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3EC9980-5DDB-0CDF-09A4-01C26876E008}"/>
              </a:ext>
            </a:extLst>
          </p:cNvPr>
          <p:cNvSpPr txBox="1">
            <a:spLocks/>
          </p:cNvSpPr>
          <p:nvPr/>
        </p:nvSpPr>
        <p:spPr>
          <a:xfrm>
            <a:off x="450850" y="0"/>
            <a:ext cx="121920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Decreased Conversion Rates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A79C7B-BB29-1F66-9487-870E05D38159}"/>
              </a:ext>
            </a:extLst>
          </p:cNvPr>
          <p:cNvCxnSpPr/>
          <p:nvPr/>
        </p:nvCxnSpPr>
        <p:spPr>
          <a:xfrm>
            <a:off x="8204200" y="3565568"/>
            <a:ext cx="2330450" cy="444500"/>
          </a:xfrm>
          <a:prstGeom prst="straightConnector1">
            <a:avLst/>
          </a:pr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9F1C83-7099-DD33-8499-140E6402E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46" y="2283898"/>
            <a:ext cx="4583932" cy="3066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9DA355-CAF9-1DAE-19AE-FC7172D6ECFB}"/>
              </a:ext>
            </a:extLst>
          </p:cNvPr>
          <p:cNvSpPr/>
          <p:nvPr/>
        </p:nvSpPr>
        <p:spPr>
          <a:xfrm>
            <a:off x="6902450" y="2283898"/>
            <a:ext cx="342900" cy="3066524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17AE06-DE20-FA2C-02D1-0813F1DF0064}"/>
              </a:ext>
            </a:extLst>
          </p:cNvPr>
          <p:cNvSpPr/>
          <p:nvPr/>
        </p:nvSpPr>
        <p:spPr>
          <a:xfrm>
            <a:off x="7785100" y="2283898"/>
            <a:ext cx="342900" cy="306652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2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755B5-081F-3E7C-0D67-D3FB20A3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50927B0-E2BB-15AC-5A3A-9B13E422403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5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388284C-8BD2-7682-3E70-0BCD6F1AB9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849" y="882650"/>
            <a:ext cx="6350001" cy="58690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b="1" dirty="0"/>
              <a:t>Declining Views</a:t>
            </a:r>
          </a:p>
          <a:p>
            <a:pPr lvl="1"/>
            <a:r>
              <a:rPr lang="en-US" sz="1800" dirty="0"/>
              <a:t>Views peaked in February and July but dropped steadily from August onward, signaling reduced audience engagement in the latter half of the year.</a:t>
            </a:r>
          </a:p>
          <a:p>
            <a:r>
              <a:rPr lang="en-US" sz="1800" b="1" dirty="0"/>
              <a:t>Low Interaction Rates</a:t>
            </a:r>
          </a:p>
          <a:p>
            <a:pPr lvl="1"/>
            <a:r>
              <a:rPr lang="en-US" sz="1800" dirty="0"/>
              <a:t>Clicks and likes remained low relative to views, highlighting the need for more engaging content and stronger calls to action.</a:t>
            </a:r>
            <a:endParaRPr lang="en-US" sz="1800" b="1" dirty="0"/>
          </a:p>
          <a:p>
            <a:r>
              <a:rPr lang="en-US" sz="1800" b="1" dirty="0"/>
              <a:t>Content Type Performance</a:t>
            </a:r>
          </a:p>
          <a:p>
            <a:pPr lvl="1"/>
            <a:r>
              <a:rPr lang="en-US" sz="1800" dirty="0"/>
              <a:t>Blog posts drove the highest views, particularly in April and July, while social media and video content performed steadily but with slightly lower engagement</a:t>
            </a:r>
            <a:endParaRPr lang="en-US" sz="1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1289AD-845C-52CD-DF56-6B449F01E40E}"/>
              </a:ext>
            </a:extLst>
          </p:cNvPr>
          <p:cNvSpPr txBox="1">
            <a:spLocks/>
          </p:cNvSpPr>
          <p:nvPr/>
        </p:nvSpPr>
        <p:spPr>
          <a:xfrm>
            <a:off x="450850" y="0"/>
            <a:ext cx="121920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Reduced Customer Engagement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221308A-1111-1AF5-3E62-72E98B118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808" y="1685508"/>
            <a:ext cx="3802740" cy="202071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03D1D-7FE7-CA31-7EEB-D95DFA25BCF5}"/>
              </a:ext>
            </a:extLst>
          </p:cNvPr>
          <p:cNvCxnSpPr>
            <a:cxnSpLocks/>
          </p:cNvCxnSpPr>
          <p:nvPr/>
        </p:nvCxnSpPr>
        <p:spPr>
          <a:xfrm>
            <a:off x="9026912" y="2252071"/>
            <a:ext cx="1193254" cy="222250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9467372-44D0-1CA0-2A85-5BB8E1EA3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08" y="3767472"/>
            <a:ext cx="3802740" cy="22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4E65-723D-E069-F075-8787719A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55E6143-78B0-8B86-6B2E-D21D68DE5A5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6205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dirty="0"/>
              <a:t>6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17C7F64-1293-1ED2-92B9-6D6E6140C9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849" y="882650"/>
            <a:ext cx="6350001" cy="58690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 b="1" dirty="0"/>
              <a:t>Customer Ratings Distribution</a:t>
            </a:r>
          </a:p>
          <a:p>
            <a:pPr lvl="1"/>
            <a:r>
              <a:rPr lang="en-US" sz="1800" dirty="0"/>
              <a:t>Most reviews fall in higher ratings, with 4- and 5-star reviews making up the majority. Lower ratings (1–2 stars) represent only a small share, indicating overall positive customer feedback.</a:t>
            </a:r>
          </a:p>
          <a:p>
            <a:r>
              <a:rPr lang="en-US" sz="1800" b="1" dirty="0"/>
              <a:t>Sentiment Analysis</a:t>
            </a:r>
          </a:p>
          <a:p>
            <a:pPr lvl="1"/>
            <a:r>
              <a:rPr lang="en-US" sz="1800" dirty="0"/>
              <a:t>Positive sentiment dominates with 275 reviews, showing strong customer satisfaction. Negative and mixed sentiments are fewer but highlight areas for improvement.</a:t>
            </a:r>
            <a:endParaRPr lang="en-US" sz="1800" b="1" dirty="0"/>
          </a:p>
          <a:p>
            <a:r>
              <a:rPr lang="en-US" sz="1800" b="1" dirty="0"/>
              <a:t>Opportunity for Improvement</a:t>
            </a:r>
          </a:p>
          <a:p>
            <a:pPr lvl="1"/>
            <a:r>
              <a:rPr lang="en-US" sz="1800" dirty="0"/>
              <a:t>Mixed reviews reveal opportunities to address specific concerns, turning neutral or negative experiences into positive ones, which could further enhance overall satisfaction and ratings.</a:t>
            </a:r>
            <a:endParaRPr lang="en-US" sz="18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7D05352-4DE4-DC8D-26F0-0FAED8B283F8}"/>
              </a:ext>
            </a:extLst>
          </p:cNvPr>
          <p:cNvSpPr txBox="1">
            <a:spLocks/>
          </p:cNvSpPr>
          <p:nvPr/>
        </p:nvSpPr>
        <p:spPr>
          <a:xfrm>
            <a:off x="450850" y="0"/>
            <a:ext cx="12192000" cy="11874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2000" b="1" kern="12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Customer Feedback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1FC05-3767-90C0-8363-015803C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75" y="1276350"/>
            <a:ext cx="3220051" cy="2736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50D151-DE0D-3641-1E92-BA06E3EE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74" y="4102100"/>
            <a:ext cx="3220051" cy="245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542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186</TotalTime>
  <Words>391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Light</vt:lpstr>
      <vt:lpstr>Arial</vt:lpstr>
      <vt:lpstr>Calibri</vt:lpstr>
      <vt:lpstr>Custom</vt:lpstr>
      <vt:lpstr>Om Arvadia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10807</dc:creator>
  <cp:lastModifiedBy>10807</cp:lastModifiedBy>
  <cp:revision>1</cp:revision>
  <dcterms:created xsi:type="dcterms:W3CDTF">2025-08-18T15:45:01Z</dcterms:created>
  <dcterms:modified xsi:type="dcterms:W3CDTF">2025-08-18T18:51:18Z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