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55"/>
    <a:srgbClr val="1B4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3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9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425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70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74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7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98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2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6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8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4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v523/ml-marathon-dataset-by-azure-developer-community?select=data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E223-DF2D-1C51-EC4A-D6AE6B5CA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700" y="2008332"/>
            <a:ext cx="7086599" cy="188725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dirty="0"/>
              <a:t>Bank Term Deposit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8F754-3000-E5C3-C81C-85B8CFDC3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2396" y="4246567"/>
            <a:ext cx="3647208" cy="500924"/>
          </a:xfrm>
        </p:spPr>
        <p:txBody>
          <a:bodyPr>
            <a:normAutofit/>
          </a:bodyPr>
          <a:lstStyle/>
          <a:p>
            <a:r>
              <a:rPr lang="en-US" sz="1800" dirty="0"/>
              <a:t>Sree Jignash Reddy Bonthu</a:t>
            </a:r>
          </a:p>
        </p:txBody>
      </p:sp>
    </p:spTree>
    <p:extLst>
      <p:ext uri="{BB962C8B-B14F-4D97-AF65-F5344CB8AC3E}">
        <p14:creationId xmlns:p14="http://schemas.microsoft.com/office/powerpoint/2010/main" val="256822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45EF-B888-8C19-428C-172FA336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452718"/>
            <a:ext cx="9071344" cy="748009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E3F4-9611-6543-D9BC-BF886403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2" y="1385456"/>
            <a:ext cx="10287892" cy="4862944"/>
          </a:xfrm>
        </p:spPr>
        <p:txBody>
          <a:bodyPr>
            <a:normAutofit/>
          </a:bodyPr>
          <a:lstStyle/>
          <a:p>
            <a:r>
              <a:rPr lang="en-US" sz="2400" b="1" dirty="0"/>
              <a:t>ML Marathon Dataset by Azure Developer Community</a:t>
            </a:r>
          </a:p>
          <a:p>
            <a:pPr lvl="1"/>
            <a:r>
              <a:rPr lang="en-US" dirty="0">
                <a:effectLst/>
              </a:rPr>
              <a:t>Parihar, D. (2022, October 13). </a:t>
            </a:r>
            <a:r>
              <a:rPr lang="en-US" i="1" dirty="0">
                <a:effectLst/>
              </a:rPr>
              <a:t>ML Marathon dataset by Azure Developer Community</a:t>
            </a:r>
            <a:r>
              <a:rPr lang="en-US" dirty="0">
                <a:effectLst/>
              </a:rPr>
              <a:t>. Kaggle. Retrieved November 8, 2022, from </a:t>
            </a:r>
            <a:r>
              <a:rPr lang="en-US" dirty="0">
                <a:effectLst/>
                <a:hlinkClick r:id="rId2"/>
              </a:rPr>
              <a:t>https://www.kaggle.com/datasets/dev523/ml-marathon-dataset-by-azure-developer-community?select=data.csv </a:t>
            </a:r>
            <a:endParaRPr lang="en-US" sz="2400" b="1" dirty="0"/>
          </a:p>
          <a:p>
            <a:pPr lvl="1"/>
            <a:r>
              <a:rPr lang="en-US" sz="2000" dirty="0"/>
              <a:t>16 predictor variables</a:t>
            </a:r>
          </a:p>
          <a:p>
            <a:pPr lvl="2"/>
            <a:r>
              <a:rPr lang="en-US" sz="1800" dirty="0"/>
              <a:t>9 categorical</a:t>
            </a:r>
          </a:p>
          <a:p>
            <a:pPr lvl="3"/>
            <a:r>
              <a:rPr lang="en-US" sz="1600" dirty="0"/>
              <a:t>job, marital, education, default, housing, loan, contact, month, </a:t>
            </a:r>
            <a:r>
              <a:rPr lang="en-US" sz="1600" dirty="0" err="1"/>
              <a:t>poutcome</a:t>
            </a:r>
            <a:endParaRPr lang="en-US" sz="1600" dirty="0"/>
          </a:p>
          <a:p>
            <a:pPr lvl="2"/>
            <a:r>
              <a:rPr lang="en-US" sz="1800" dirty="0"/>
              <a:t>7 numeric</a:t>
            </a:r>
          </a:p>
          <a:p>
            <a:pPr lvl="3"/>
            <a:r>
              <a:rPr lang="en-US" sz="1600" dirty="0"/>
              <a:t>age, balance, duration, campaign, day, </a:t>
            </a:r>
            <a:r>
              <a:rPr lang="en-US" sz="1600" dirty="0" err="1"/>
              <a:t>pdays</a:t>
            </a:r>
            <a:r>
              <a:rPr lang="en-US" sz="1600" dirty="0"/>
              <a:t>, previous</a:t>
            </a:r>
          </a:p>
          <a:p>
            <a:pPr lvl="3"/>
            <a:endParaRPr lang="en-US" sz="1600" dirty="0"/>
          </a:p>
          <a:p>
            <a:pPr lvl="1"/>
            <a:r>
              <a:rPr lang="en-US" sz="2000" dirty="0"/>
              <a:t>1 outcome variable (categorical) - deposit</a:t>
            </a:r>
          </a:p>
        </p:txBody>
      </p:sp>
    </p:spTree>
    <p:extLst>
      <p:ext uri="{BB962C8B-B14F-4D97-AF65-F5344CB8AC3E}">
        <p14:creationId xmlns:p14="http://schemas.microsoft.com/office/powerpoint/2010/main" val="316348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A764FB-E515-C33A-0665-686A23D92766}"/>
              </a:ext>
            </a:extLst>
          </p:cNvPr>
          <p:cNvSpPr txBox="1">
            <a:spLocks/>
          </p:cNvSpPr>
          <p:nvPr/>
        </p:nvSpPr>
        <p:spPr>
          <a:xfrm>
            <a:off x="812801" y="452718"/>
            <a:ext cx="9071344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A82DDF-7EFD-3462-EA78-079B8315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1" y="1517516"/>
            <a:ext cx="3908080" cy="48390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9FB15E-78F0-1CC0-E4F4-8351E769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081" y="1517516"/>
            <a:ext cx="6019800" cy="24860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9CA872-A66C-CD19-9177-337E9052D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491" y="4949740"/>
            <a:ext cx="6764979" cy="14068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856D76C-1587-E8C8-3635-C1F80EABB822}"/>
              </a:ext>
            </a:extLst>
          </p:cNvPr>
          <p:cNvSpPr txBox="1"/>
          <p:nvPr/>
        </p:nvSpPr>
        <p:spPr>
          <a:xfrm>
            <a:off x="6926093" y="941231"/>
            <a:ext cx="3394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Numerical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6EB3CA-AB43-4A05-A99B-57F4BD36F4D5}"/>
              </a:ext>
            </a:extLst>
          </p:cNvPr>
          <p:cNvSpPr txBox="1"/>
          <p:nvPr/>
        </p:nvSpPr>
        <p:spPr>
          <a:xfrm>
            <a:off x="6797503" y="4320330"/>
            <a:ext cx="3394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101862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1921-7283-188C-DD57-582B84E6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419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D0BB-96AC-FE52-CB51-A8E93ABE1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9" y="1385456"/>
            <a:ext cx="9596581" cy="4862944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Easier to implement</a:t>
            </a:r>
          </a:p>
          <a:p>
            <a:pPr lvl="1"/>
            <a:r>
              <a:rPr lang="en-US" dirty="0"/>
              <a:t>Scales well on an industry level</a:t>
            </a:r>
          </a:p>
          <a:p>
            <a:pPr lvl="1"/>
            <a:endParaRPr lang="en-US" dirty="0"/>
          </a:p>
          <a:p>
            <a:r>
              <a:rPr lang="en-US" dirty="0"/>
              <a:t>Random Forest Classification</a:t>
            </a:r>
          </a:p>
          <a:p>
            <a:pPr lvl="1"/>
            <a:r>
              <a:rPr lang="en-US" dirty="0"/>
              <a:t>Can better capture complex relationships</a:t>
            </a:r>
          </a:p>
          <a:p>
            <a:pPr lvl="1"/>
            <a:r>
              <a:rPr lang="en-US" dirty="0"/>
              <a:t>Better with handling larger number of categorical variable than LR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0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2CCE-3CD3-19E1-23A2-9BE3536D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43" y="452718"/>
            <a:ext cx="1252544" cy="2105656"/>
          </a:xfrm>
        </p:spPr>
        <p:txBody>
          <a:bodyPr/>
          <a:lstStyle/>
          <a:p>
            <a:r>
              <a:rPr lang="en-US" dirty="0"/>
              <a:t>LR vs RFC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555D17-66F8-687A-EC60-57D62FE8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681" y="0"/>
            <a:ext cx="5263319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9774CE-8EC0-F7D1-157B-6CBBDACD3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362" y="2552446"/>
            <a:ext cx="5263319" cy="43055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E1E926-D42F-CA17-1065-34EBF00DC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2" y="0"/>
            <a:ext cx="5263319" cy="25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1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3098-E532-D374-4FC1-FFA4F816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73750"/>
            <a:ext cx="9404723" cy="841061"/>
          </a:xfrm>
        </p:spPr>
        <p:txBody>
          <a:bodyPr/>
          <a:lstStyle/>
          <a:p>
            <a:r>
              <a:rPr lang="en-US" dirty="0"/>
              <a:t>Improving Predictive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0F6C9-0B05-EC2A-4BC2-5D5D8D78C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842" y="1293780"/>
            <a:ext cx="9588314" cy="5190470"/>
          </a:xfrm>
        </p:spPr>
        <p:txBody>
          <a:bodyPr>
            <a:normAutofit/>
          </a:bodyPr>
          <a:lstStyle/>
          <a:p>
            <a:r>
              <a:rPr lang="en-US" sz="2400" dirty="0"/>
              <a:t>Having more data </a:t>
            </a:r>
          </a:p>
          <a:p>
            <a:r>
              <a:rPr lang="en-US" sz="2400" dirty="0"/>
              <a:t>Hyperparameter tuning using </a:t>
            </a:r>
            <a:r>
              <a:rPr lang="en-US" sz="2400" dirty="0" err="1"/>
              <a:t>GridSearch</a:t>
            </a:r>
            <a:r>
              <a:rPr lang="en-US" sz="2400" dirty="0"/>
              <a:t>, </a:t>
            </a:r>
            <a:r>
              <a:rPr lang="en-US" sz="2400" dirty="0" err="1"/>
              <a:t>RandomSearch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Better feature engineering and selection</a:t>
            </a:r>
          </a:p>
        </p:txBody>
      </p:sp>
    </p:spTree>
    <p:extLst>
      <p:ext uri="{BB962C8B-B14F-4D97-AF65-F5344CB8AC3E}">
        <p14:creationId xmlns:p14="http://schemas.microsoft.com/office/powerpoint/2010/main" val="249401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164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Bank Term Deposit Dataset</vt:lpstr>
      <vt:lpstr>Dataset</vt:lpstr>
      <vt:lpstr>PowerPoint Presentation</vt:lpstr>
      <vt:lpstr>Models</vt:lpstr>
      <vt:lpstr>LR vs RFC</vt:lpstr>
      <vt:lpstr>Improving Predictive Power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Term Deposit Dataset</dc:title>
  <dc:creator>Bonthu, Sree Jignash Reddy (Jignash)</dc:creator>
  <cp:lastModifiedBy>Bonthu, Sree Jignash Reddy (Jignash)</cp:lastModifiedBy>
  <cp:revision>3</cp:revision>
  <dcterms:created xsi:type="dcterms:W3CDTF">2022-11-06T17:04:34Z</dcterms:created>
  <dcterms:modified xsi:type="dcterms:W3CDTF">2022-11-08T21:17:10Z</dcterms:modified>
</cp:coreProperties>
</file>