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2" r:id="rId5"/>
    <p:sldId id="263"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20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Sales comparison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D57-4191-AAF5-BA179257C2BD}"/>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D57-4191-AAF5-BA179257C2B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D57-4191-AAF5-BA179257C2BD}"/>
            </c:ext>
          </c:extLst>
        </c:ser>
        <c:dLbls>
          <c:showLegendKey val="0"/>
          <c:showVal val="0"/>
          <c:showCatName val="0"/>
          <c:showSerName val="0"/>
          <c:showPercent val="0"/>
          <c:showBubbleSize val="0"/>
        </c:dLbls>
        <c:gapWidth val="219"/>
        <c:overlap val="-27"/>
        <c:axId val="524599032"/>
        <c:axId val="524595752"/>
      </c:barChart>
      <c:catAx>
        <c:axId val="524599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4595752"/>
        <c:crosses val="autoZero"/>
        <c:auto val="1"/>
        <c:lblAlgn val="ctr"/>
        <c:lblOffset val="100"/>
        <c:noMultiLvlLbl val="0"/>
      </c:catAx>
      <c:valAx>
        <c:axId val="524595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4599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8092-E867-4E68-9886-B0205E2A27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A09C4B-0CC4-4993-9D0F-D27A49D73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D9D6B2-3203-48A7-85C0-06852B52786A}"/>
              </a:ext>
            </a:extLst>
          </p:cNvPr>
          <p:cNvSpPr>
            <a:spLocks noGrp="1"/>
          </p:cNvSpPr>
          <p:nvPr>
            <p:ph type="dt" sz="half" idx="10"/>
          </p:nvPr>
        </p:nvSpPr>
        <p:spPr/>
        <p:txBody>
          <a:bodyPr/>
          <a:lstStyle/>
          <a:p>
            <a:fld id="{5455A7CF-DB6C-4325-93B5-8C3F06D80356}" type="datetimeFigureOut">
              <a:rPr lang="en-US" smtClean="0"/>
              <a:t>3/18/2025</a:t>
            </a:fld>
            <a:endParaRPr lang="en-US"/>
          </a:p>
        </p:txBody>
      </p:sp>
      <p:sp>
        <p:nvSpPr>
          <p:cNvPr id="5" name="Footer Placeholder 4">
            <a:extLst>
              <a:ext uri="{FF2B5EF4-FFF2-40B4-BE49-F238E27FC236}">
                <a16:creationId xmlns:a16="http://schemas.microsoft.com/office/drawing/2014/main" id="{A8B66A1C-EA7F-4E6F-ABAD-D25AF2A5D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B37CF-1A86-42A3-A07C-D2DA7880CA4C}"/>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8798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4EA1-58E4-42A7-8DCA-725AFB10B7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60006E-D4B9-44A0-A059-EBC6CC39AC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CE83F-AD46-425B-A854-996B54ABE788}"/>
              </a:ext>
            </a:extLst>
          </p:cNvPr>
          <p:cNvSpPr>
            <a:spLocks noGrp="1"/>
          </p:cNvSpPr>
          <p:nvPr>
            <p:ph type="dt" sz="half" idx="10"/>
          </p:nvPr>
        </p:nvSpPr>
        <p:spPr/>
        <p:txBody>
          <a:bodyPr/>
          <a:lstStyle/>
          <a:p>
            <a:fld id="{5455A7CF-DB6C-4325-93B5-8C3F06D80356}" type="datetimeFigureOut">
              <a:rPr lang="en-US" smtClean="0"/>
              <a:t>3/18/2025</a:t>
            </a:fld>
            <a:endParaRPr lang="en-US"/>
          </a:p>
        </p:txBody>
      </p:sp>
      <p:sp>
        <p:nvSpPr>
          <p:cNvPr id="5" name="Footer Placeholder 4">
            <a:extLst>
              <a:ext uri="{FF2B5EF4-FFF2-40B4-BE49-F238E27FC236}">
                <a16:creationId xmlns:a16="http://schemas.microsoft.com/office/drawing/2014/main" id="{A257BED7-15D0-4FA7-999F-F2D1804AD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33827-58FD-4965-A7A7-AB35B277267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62583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7E049-7767-4915-BFAD-AA6268FC13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53A7E7-6996-49F7-8B45-7C9EA3F14B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DE4FD6-252D-4974-83FB-A1C670961515}"/>
              </a:ext>
            </a:extLst>
          </p:cNvPr>
          <p:cNvSpPr>
            <a:spLocks noGrp="1"/>
          </p:cNvSpPr>
          <p:nvPr>
            <p:ph type="dt" sz="half" idx="10"/>
          </p:nvPr>
        </p:nvSpPr>
        <p:spPr/>
        <p:txBody>
          <a:bodyPr/>
          <a:lstStyle/>
          <a:p>
            <a:fld id="{5455A7CF-DB6C-4325-93B5-8C3F06D80356}" type="datetimeFigureOut">
              <a:rPr lang="en-US" smtClean="0"/>
              <a:t>3/18/2025</a:t>
            </a:fld>
            <a:endParaRPr lang="en-US"/>
          </a:p>
        </p:txBody>
      </p:sp>
      <p:sp>
        <p:nvSpPr>
          <p:cNvPr id="5" name="Footer Placeholder 4">
            <a:extLst>
              <a:ext uri="{FF2B5EF4-FFF2-40B4-BE49-F238E27FC236}">
                <a16:creationId xmlns:a16="http://schemas.microsoft.com/office/drawing/2014/main" id="{75E65431-35DC-476B-ABEA-82F227DD0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5E16B-5E75-4104-B122-F4472006EB3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98246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55BD-9E4B-40B7-8EB9-7F10B7270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1656E-1980-4619-BBC2-1C0AECF5FF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7196B-85A7-4EE9-A037-146860D00D65}"/>
              </a:ext>
            </a:extLst>
          </p:cNvPr>
          <p:cNvSpPr>
            <a:spLocks noGrp="1"/>
          </p:cNvSpPr>
          <p:nvPr>
            <p:ph type="dt" sz="half" idx="10"/>
          </p:nvPr>
        </p:nvSpPr>
        <p:spPr/>
        <p:txBody>
          <a:bodyPr/>
          <a:lstStyle/>
          <a:p>
            <a:fld id="{5455A7CF-DB6C-4325-93B5-8C3F06D80356}" type="datetimeFigureOut">
              <a:rPr lang="en-US" smtClean="0"/>
              <a:t>3/18/2025</a:t>
            </a:fld>
            <a:endParaRPr lang="en-US"/>
          </a:p>
        </p:txBody>
      </p:sp>
      <p:sp>
        <p:nvSpPr>
          <p:cNvPr id="5" name="Footer Placeholder 4">
            <a:extLst>
              <a:ext uri="{FF2B5EF4-FFF2-40B4-BE49-F238E27FC236}">
                <a16:creationId xmlns:a16="http://schemas.microsoft.com/office/drawing/2014/main" id="{9E1B61C3-1137-4444-8857-E46855FEA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A481B-7D56-458D-9F0B-73F00649E611}"/>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30213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5B27-DE83-4844-A575-54EE450B1A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5B7AB5-6E0B-4DBB-86F4-37CEA31A46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6E480A-0C03-4D18-BE4C-6E525B2F6428}"/>
              </a:ext>
            </a:extLst>
          </p:cNvPr>
          <p:cNvSpPr>
            <a:spLocks noGrp="1"/>
          </p:cNvSpPr>
          <p:nvPr>
            <p:ph type="dt" sz="half" idx="10"/>
          </p:nvPr>
        </p:nvSpPr>
        <p:spPr/>
        <p:txBody>
          <a:bodyPr/>
          <a:lstStyle/>
          <a:p>
            <a:fld id="{5455A7CF-DB6C-4325-93B5-8C3F06D80356}" type="datetimeFigureOut">
              <a:rPr lang="en-US" smtClean="0"/>
              <a:t>3/18/2025</a:t>
            </a:fld>
            <a:endParaRPr lang="en-US"/>
          </a:p>
        </p:txBody>
      </p:sp>
      <p:sp>
        <p:nvSpPr>
          <p:cNvPr id="5" name="Footer Placeholder 4">
            <a:extLst>
              <a:ext uri="{FF2B5EF4-FFF2-40B4-BE49-F238E27FC236}">
                <a16:creationId xmlns:a16="http://schemas.microsoft.com/office/drawing/2014/main" id="{992B60B8-19CB-47CB-B72B-0416852AA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9FE0F-A484-4EA7-8FD2-04C4B877694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7907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C114-EFA0-42E6-B430-30AD2967F2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B1390-1CCB-4CF0-913E-185544AF42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93107-53DE-4DCB-BE89-54BC1D44CC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31A65B-5BD3-4B14-A039-5A309529A78B}"/>
              </a:ext>
            </a:extLst>
          </p:cNvPr>
          <p:cNvSpPr>
            <a:spLocks noGrp="1"/>
          </p:cNvSpPr>
          <p:nvPr>
            <p:ph type="dt" sz="half" idx="10"/>
          </p:nvPr>
        </p:nvSpPr>
        <p:spPr/>
        <p:txBody>
          <a:bodyPr/>
          <a:lstStyle/>
          <a:p>
            <a:fld id="{5455A7CF-DB6C-4325-93B5-8C3F06D80356}" type="datetimeFigureOut">
              <a:rPr lang="en-US" smtClean="0"/>
              <a:t>3/18/2025</a:t>
            </a:fld>
            <a:endParaRPr lang="en-US"/>
          </a:p>
        </p:txBody>
      </p:sp>
      <p:sp>
        <p:nvSpPr>
          <p:cNvPr id="6" name="Footer Placeholder 5">
            <a:extLst>
              <a:ext uri="{FF2B5EF4-FFF2-40B4-BE49-F238E27FC236}">
                <a16:creationId xmlns:a16="http://schemas.microsoft.com/office/drawing/2014/main" id="{268F39D9-988D-459E-B1CD-C501E6C88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68384-38C5-424B-B863-1234309677F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95683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DCAC-57AB-4D6E-BC77-E5FBF27FE7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BFAF32-0E0F-4B9B-ABF8-08957C05B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6BFCF4-C2D9-425F-B022-40ACE4EA8C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980780-05D2-4D96-A9D5-53484814E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D4A927-7B61-40C1-92AB-6880517576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AB97D1-5A3B-4059-815A-340FB824448A}"/>
              </a:ext>
            </a:extLst>
          </p:cNvPr>
          <p:cNvSpPr>
            <a:spLocks noGrp="1"/>
          </p:cNvSpPr>
          <p:nvPr>
            <p:ph type="dt" sz="half" idx="10"/>
          </p:nvPr>
        </p:nvSpPr>
        <p:spPr/>
        <p:txBody>
          <a:bodyPr/>
          <a:lstStyle/>
          <a:p>
            <a:fld id="{5455A7CF-DB6C-4325-93B5-8C3F06D80356}" type="datetimeFigureOut">
              <a:rPr lang="en-US" smtClean="0"/>
              <a:t>3/18/2025</a:t>
            </a:fld>
            <a:endParaRPr lang="en-US"/>
          </a:p>
        </p:txBody>
      </p:sp>
      <p:sp>
        <p:nvSpPr>
          <p:cNvPr id="8" name="Footer Placeholder 7">
            <a:extLst>
              <a:ext uri="{FF2B5EF4-FFF2-40B4-BE49-F238E27FC236}">
                <a16:creationId xmlns:a16="http://schemas.microsoft.com/office/drawing/2014/main" id="{B72DE78E-294B-446D-8474-6BA224D5B3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C3293A-4FD6-4428-85E0-574DF5719A8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97822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1404-108D-4FCC-8492-ACE9DCF177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FFD965-28FF-4929-B0DA-92C66945B932}"/>
              </a:ext>
            </a:extLst>
          </p:cNvPr>
          <p:cNvSpPr>
            <a:spLocks noGrp="1"/>
          </p:cNvSpPr>
          <p:nvPr>
            <p:ph type="dt" sz="half" idx="10"/>
          </p:nvPr>
        </p:nvSpPr>
        <p:spPr/>
        <p:txBody>
          <a:bodyPr/>
          <a:lstStyle/>
          <a:p>
            <a:fld id="{5455A7CF-DB6C-4325-93B5-8C3F06D80356}" type="datetimeFigureOut">
              <a:rPr lang="en-US" smtClean="0"/>
              <a:t>3/18/2025</a:t>
            </a:fld>
            <a:endParaRPr lang="en-US"/>
          </a:p>
        </p:txBody>
      </p:sp>
      <p:sp>
        <p:nvSpPr>
          <p:cNvPr id="4" name="Footer Placeholder 3">
            <a:extLst>
              <a:ext uri="{FF2B5EF4-FFF2-40B4-BE49-F238E27FC236}">
                <a16:creationId xmlns:a16="http://schemas.microsoft.com/office/drawing/2014/main" id="{16DAA5E0-83C1-4CF4-880B-2CF539CB7F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AF3922-374B-4171-8BC5-F1E0F8421F58}"/>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60721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AB476E-AC05-47E6-A12F-24C0D753CF12}"/>
              </a:ext>
            </a:extLst>
          </p:cNvPr>
          <p:cNvSpPr>
            <a:spLocks noGrp="1"/>
          </p:cNvSpPr>
          <p:nvPr>
            <p:ph type="dt" sz="half" idx="10"/>
          </p:nvPr>
        </p:nvSpPr>
        <p:spPr/>
        <p:txBody>
          <a:bodyPr/>
          <a:lstStyle/>
          <a:p>
            <a:fld id="{5455A7CF-DB6C-4325-93B5-8C3F06D80356}" type="datetimeFigureOut">
              <a:rPr lang="en-US" smtClean="0"/>
              <a:t>3/18/2025</a:t>
            </a:fld>
            <a:endParaRPr lang="en-US"/>
          </a:p>
        </p:txBody>
      </p:sp>
      <p:sp>
        <p:nvSpPr>
          <p:cNvPr id="3" name="Footer Placeholder 2">
            <a:extLst>
              <a:ext uri="{FF2B5EF4-FFF2-40B4-BE49-F238E27FC236}">
                <a16:creationId xmlns:a16="http://schemas.microsoft.com/office/drawing/2014/main" id="{63C97C91-D4AD-4F7E-B19C-A36AC68BCE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2E8A34-EE4E-4307-B20A-F719CBC3FB1F}"/>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68259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3019-6048-4EF1-8E67-3302EF95B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EAC829-6F62-4C5B-A4FE-88D795CAC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7B1730-5CED-46AB-8AF2-3560B7266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7798A2-8D49-4C9C-8CB7-5367A10AB5B7}"/>
              </a:ext>
            </a:extLst>
          </p:cNvPr>
          <p:cNvSpPr>
            <a:spLocks noGrp="1"/>
          </p:cNvSpPr>
          <p:nvPr>
            <p:ph type="dt" sz="half" idx="10"/>
          </p:nvPr>
        </p:nvSpPr>
        <p:spPr/>
        <p:txBody>
          <a:bodyPr/>
          <a:lstStyle/>
          <a:p>
            <a:fld id="{5455A7CF-DB6C-4325-93B5-8C3F06D80356}" type="datetimeFigureOut">
              <a:rPr lang="en-US" smtClean="0"/>
              <a:t>3/18/2025</a:t>
            </a:fld>
            <a:endParaRPr lang="en-US"/>
          </a:p>
        </p:txBody>
      </p:sp>
      <p:sp>
        <p:nvSpPr>
          <p:cNvPr id="6" name="Footer Placeholder 5">
            <a:extLst>
              <a:ext uri="{FF2B5EF4-FFF2-40B4-BE49-F238E27FC236}">
                <a16:creationId xmlns:a16="http://schemas.microsoft.com/office/drawing/2014/main" id="{7C709CD0-EF6C-41C7-B9BA-9FC337BD76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4E108C-CC43-4553-B063-33D1C360EC5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82206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A4BF-7EBD-4087-A800-77CFD938A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2AE39C-E7E5-4536-968C-65137F387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6C026E-0017-4FFD-BB30-78C5416B2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98FE5-8A1C-4192-984C-C18B093CADF6}"/>
              </a:ext>
            </a:extLst>
          </p:cNvPr>
          <p:cNvSpPr>
            <a:spLocks noGrp="1"/>
          </p:cNvSpPr>
          <p:nvPr>
            <p:ph type="dt" sz="half" idx="10"/>
          </p:nvPr>
        </p:nvSpPr>
        <p:spPr/>
        <p:txBody>
          <a:bodyPr/>
          <a:lstStyle/>
          <a:p>
            <a:fld id="{5455A7CF-DB6C-4325-93B5-8C3F06D80356}" type="datetimeFigureOut">
              <a:rPr lang="en-US" smtClean="0"/>
              <a:t>3/18/2025</a:t>
            </a:fld>
            <a:endParaRPr lang="en-US"/>
          </a:p>
        </p:txBody>
      </p:sp>
      <p:sp>
        <p:nvSpPr>
          <p:cNvPr id="6" name="Footer Placeholder 5">
            <a:extLst>
              <a:ext uri="{FF2B5EF4-FFF2-40B4-BE49-F238E27FC236}">
                <a16:creationId xmlns:a16="http://schemas.microsoft.com/office/drawing/2014/main" id="{6E25DD6C-2A37-4709-B29A-446A57181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6A181-3C79-475A-8A12-7267413561EB}"/>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0957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55371D-5B24-4F8F-B844-6B7F15843C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108F94-535E-4939-99EE-305982298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8EA68-1C72-4720-B1FE-ED04C5E77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5A7CF-DB6C-4325-93B5-8C3F06D80356}" type="datetimeFigureOut">
              <a:rPr lang="en-US" smtClean="0"/>
              <a:t>3/18/2025</a:t>
            </a:fld>
            <a:endParaRPr lang="en-US"/>
          </a:p>
        </p:txBody>
      </p:sp>
      <p:sp>
        <p:nvSpPr>
          <p:cNvPr id="5" name="Footer Placeholder 4">
            <a:extLst>
              <a:ext uri="{FF2B5EF4-FFF2-40B4-BE49-F238E27FC236}">
                <a16:creationId xmlns:a16="http://schemas.microsoft.com/office/drawing/2014/main" id="{E13B2E32-A768-4ED6-970A-84BCB388DE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913F1-F29E-45B5-BF89-6221E2F9F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76E65-7777-4C32-B153-6028045D6BD3}" type="slidenum">
              <a:rPr lang="en-US" smtClean="0"/>
              <a:t>‹#›</a:t>
            </a:fld>
            <a:endParaRPr lang="en-US"/>
          </a:p>
        </p:txBody>
      </p:sp>
    </p:spTree>
    <p:extLst>
      <p:ext uri="{BB962C8B-B14F-4D97-AF65-F5344CB8AC3E}">
        <p14:creationId xmlns:p14="http://schemas.microsoft.com/office/powerpoint/2010/main" val="2094410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a:t>
            </a:r>
            <a:r>
              <a:rPr dirty="0">
                <a:highlight>
                  <a:srgbClr val="FFFF00"/>
                </a:highlight>
              </a:rPr>
              <a:t>since 1988</a:t>
            </a:r>
            <a:r>
              <a:rPr dirty="0"/>
              <a:t> and got awards for quality products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acquired the </a:t>
            </a:r>
            <a:r>
              <a:rPr dirty="0">
                <a:highlight>
                  <a:srgbClr val="00FF00"/>
                </a:highlight>
              </a:rPr>
              <a:t>MCY corporation for 20 billion dollars</a:t>
            </a:r>
            <a:r>
              <a:rPr dirty="0"/>
              <a:t>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94C7F234-8050-2FF0-96AF-E57E18D3288C}"/>
              </a:ext>
            </a:extLst>
          </p:cNvPr>
          <p:cNvGraphicFramePr>
            <a:graphicFrameLocks noGrp="1"/>
          </p:cNvGraphicFramePr>
          <p:nvPr/>
        </p:nvGraphicFramePr>
        <p:xfrm>
          <a:off x="588252" y="2946158"/>
          <a:ext cx="10610690" cy="3760830"/>
        </p:xfrm>
        <a:graphic>
          <a:graphicData uri="http://schemas.openxmlformats.org/drawingml/2006/table">
            <a:tbl>
              <a:tblPr firstCol="1" bandRow="1">
                <a:tableStyleId>{7DF18680-E054-41AD-8BC1-D1AEF772440D}</a:tableStyleId>
              </a:tblPr>
              <a:tblGrid>
                <a:gridCol w="2561201">
                  <a:extLst>
                    <a:ext uri="{9D8B030D-6E8A-4147-A177-3AD203B41FA5}">
                      <a16:colId xmlns:a16="http://schemas.microsoft.com/office/drawing/2014/main" val="1464616093"/>
                    </a:ext>
                  </a:extLst>
                </a:gridCol>
                <a:gridCol w="8049489">
                  <a:extLst>
                    <a:ext uri="{9D8B030D-6E8A-4147-A177-3AD203B41FA5}">
                      <a16:colId xmlns:a16="http://schemas.microsoft.com/office/drawing/2014/main" val="1192474542"/>
                    </a:ext>
                  </a:extLst>
                </a:gridCol>
              </a:tblGrid>
              <a:tr h="890100">
                <a:tc>
                  <a:txBody>
                    <a:bodyPr/>
                    <a:lstStyle/>
                    <a:p>
                      <a:pPr marL="0" marR="0">
                        <a:lnSpc>
                          <a:spcPct val="107000"/>
                        </a:lnSpc>
                        <a:spcAft>
                          <a:spcPts val="800"/>
                        </a:spcAft>
                      </a:pPr>
                      <a:r>
                        <a:rPr lang="en-US" sz="1200" dirty="0">
                          <a:effectLst/>
                        </a:rPr>
                        <a:t>Project Vision</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88900" marR="88900" marT="88900" marB="88900" anchor="ctr"/>
                </a:tc>
                <a:tc>
                  <a:txBody>
                    <a:bodyPr/>
                    <a:lstStyle/>
                    <a:p>
                      <a:pPr marL="0" marR="0">
                        <a:lnSpc>
                          <a:spcPct val="107000"/>
                        </a:lnSpc>
                        <a:spcAft>
                          <a:spcPts val="800"/>
                        </a:spcAft>
                      </a:pPr>
                      <a:r>
                        <a:rPr lang="en-US" sz="1200" dirty="0">
                          <a:effectLst/>
                        </a:rPr>
                        <a:t>Launch a website on 4/18/2025 that allows customers to purchase products online and reflects Adventure Works Cycle having the highest quality and the best products in its category.</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88900" marR="88900" marT="88900" marB="88900" anchor="ctr"/>
                </a:tc>
                <a:extLst>
                  <a:ext uri="{0D108BD9-81ED-4DB2-BD59-A6C34878D82A}">
                    <a16:rowId xmlns:a16="http://schemas.microsoft.com/office/drawing/2014/main" val="3649554764"/>
                  </a:ext>
                </a:extLst>
              </a:tr>
              <a:tr h="660210">
                <a:tc>
                  <a:txBody>
                    <a:bodyPr/>
                    <a:lstStyle/>
                    <a:p>
                      <a:pPr marL="0" marR="0">
                        <a:lnSpc>
                          <a:spcPct val="107000"/>
                        </a:lnSpc>
                        <a:spcAft>
                          <a:spcPts val="800"/>
                        </a:spcAft>
                      </a:pPr>
                      <a:r>
                        <a:rPr lang="en-US" sz="1200">
                          <a:effectLst/>
                        </a:rPr>
                        <a:t>Issues</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88900" marR="88900" marT="88900" marB="88900" anchor="ctr"/>
                </a:tc>
                <a:tc>
                  <a:txBody>
                    <a:bodyPr/>
                    <a:lstStyle/>
                    <a:p>
                      <a:pPr marL="0" marR="0">
                        <a:lnSpc>
                          <a:spcPct val="107000"/>
                        </a:lnSpc>
                        <a:spcAft>
                          <a:spcPts val="800"/>
                        </a:spcAft>
                      </a:pPr>
                      <a:r>
                        <a:rPr lang="en-US" sz="1200" dirty="0">
                          <a:effectLst/>
                        </a:rPr>
                        <a:t>By the end of next month, if we do not have a finalized product image, we will not be able to meet our deployment deadline.</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88900" marR="88900" marT="88900" marB="88900" anchor="ctr"/>
                </a:tc>
                <a:extLst>
                  <a:ext uri="{0D108BD9-81ED-4DB2-BD59-A6C34878D82A}">
                    <a16:rowId xmlns:a16="http://schemas.microsoft.com/office/drawing/2014/main" val="3974283757"/>
                  </a:ext>
                </a:extLst>
              </a:tr>
              <a:tr h="660210">
                <a:tc>
                  <a:txBody>
                    <a:bodyPr/>
                    <a:lstStyle/>
                    <a:p>
                      <a:pPr marL="0" marR="0">
                        <a:lnSpc>
                          <a:spcPct val="107000"/>
                        </a:lnSpc>
                        <a:spcAft>
                          <a:spcPts val="800"/>
                        </a:spcAft>
                      </a:pPr>
                      <a:r>
                        <a:rPr lang="en-US" sz="1200">
                          <a:effectLst/>
                        </a:rPr>
                        <a:t>Milestone accomplished</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88900" marR="88900" marT="88900" marB="88900" anchor="ctr"/>
                </a:tc>
                <a:tc>
                  <a:txBody>
                    <a:bodyPr/>
                    <a:lstStyle/>
                    <a:p>
                      <a:pPr marL="0" marR="0">
                        <a:lnSpc>
                          <a:spcPct val="107000"/>
                        </a:lnSpc>
                        <a:spcAft>
                          <a:spcPts val="800"/>
                        </a:spcAft>
                      </a:pPr>
                      <a:r>
                        <a:rPr lang="en-US" sz="1200" dirty="0">
                          <a:effectLst/>
                        </a:rPr>
                        <a:t>Framed the basic structure of website.</a:t>
                      </a:r>
                      <a:br>
                        <a:rPr lang="en-US" sz="1100" dirty="0">
                          <a:effectLst/>
                        </a:rPr>
                      </a:br>
                      <a:r>
                        <a:rPr lang="en-US" sz="1200" dirty="0">
                          <a:effectLst/>
                        </a:rPr>
                        <a:t>Applied for design review.</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88900" marR="88900" marT="88900" marB="88900" anchor="ctr"/>
                </a:tc>
                <a:extLst>
                  <a:ext uri="{0D108BD9-81ED-4DB2-BD59-A6C34878D82A}">
                    <a16:rowId xmlns:a16="http://schemas.microsoft.com/office/drawing/2014/main" val="3424702825"/>
                  </a:ext>
                </a:extLst>
              </a:tr>
              <a:tr h="660210">
                <a:tc>
                  <a:txBody>
                    <a:bodyPr/>
                    <a:lstStyle/>
                    <a:p>
                      <a:pPr marL="0" marR="0">
                        <a:lnSpc>
                          <a:spcPct val="107000"/>
                        </a:lnSpc>
                        <a:spcAft>
                          <a:spcPts val="800"/>
                        </a:spcAft>
                      </a:pPr>
                      <a:r>
                        <a:rPr lang="en-US" sz="1200" dirty="0">
                          <a:effectLst/>
                        </a:rPr>
                        <a:t>Milestones planned for next week</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88900" marR="88900" marT="88900" marB="88900" anchor="ctr"/>
                </a:tc>
                <a:tc>
                  <a:txBody>
                    <a:bodyPr/>
                    <a:lstStyle/>
                    <a:p>
                      <a:pPr marL="0" marR="0">
                        <a:lnSpc>
                          <a:spcPct val="107000"/>
                        </a:lnSpc>
                        <a:spcAft>
                          <a:spcPts val="800"/>
                        </a:spcAft>
                      </a:pPr>
                      <a:r>
                        <a:rPr lang="en-US" sz="1200" dirty="0">
                          <a:effectLst/>
                        </a:rPr>
                        <a:t>Prepare design files for development.</a:t>
                      </a:r>
                      <a:br>
                        <a:rPr lang="en-US" sz="1100" dirty="0">
                          <a:effectLst/>
                        </a:rPr>
                      </a:br>
                      <a:r>
                        <a:rPr lang="en-US" sz="1200" dirty="0">
                          <a:effectLst/>
                        </a:rPr>
                        <a:t>Start development - Sprint 1 (Homepage &amp; Product Detail Page).</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88900" marR="88900" marT="88900" marB="88900" anchor="ctr"/>
                </a:tc>
                <a:extLst>
                  <a:ext uri="{0D108BD9-81ED-4DB2-BD59-A6C34878D82A}">
                    <a16:rowId xmlns:a16="http://schemas.microsoft.com/office/drawing/2014/main" val="888024937"/>
                  </a:ext>
                </a:extLst>
              </a:tr>
              <a:tr h="890100">
                <a:tc>
                  <a:txBody>
                    <a:bodyPr/>
                    <a:lstStyle/>
                    <a:p>
                      <a:pPr marL="0" marR="0">
                        <a:lnSpc>
                          <a:spcPct val="107000"/>
                        </a:lnSpc>
                        <a:spcAft>
                          <a:spcPts val="800"/>
                        </a:spcAft>
                      </a:pPr>
                      <a:r>
                        <a:rPr lang="en-US" sz="1200" dirty="0">
                          <a:effectLst/>
                        </a:rPr>
                        <a:t>Upcoming milestones</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88900" marR="88900" marT="88900" marB="88900" anchor="ctr"/>
                </a:tc>
                <a:tc>
                  <a:txBody>
                    <a:bodyPr/>
                    <a:lstStyle/>
                    <a:p>
                      <a:pPr marL="0" marR="0">
                        <a:lnSpc>
                          <a:spcPct val="107000"/>
                        </a:lnSpc>
                        <a:spcAft>
                          <a:spcPts val="800"/>
                        </a:spcAft>
                      </a:pPr>
                      <a:r>
                        <a:rPr lang="en-US" sz="1200" dirty="0">
                          <a:effectLst/>
                        </a:rPr>
                        <a:t>3/14/2025 : Design Approval</a:t>
                      </a:r>
                      <a:br>
                        <a:rPr lang="en-US" sz="1100" dirty="0">
                          <a:effectLst/>
                        </a:rPr>
                      </a:br>
                      <a:r>
                        <a:rPr lang="en-US" sz="1200" dirty="0">
                          <a:effectLst/>
                        </a:rPr>
                        <a:t>3/29/2025 : Development Begins</a:t>
                      </a:r>
                      <a:br>
                        <a:rPr lang="en-US" sz="1100" dirty="0">
                          <a:effectLst/>
                        </a:rPr>
                      </a:br>
                      <a:r>
                        <a:rPr lang="en-US" sz="1200" dirty="0">
                          <a:effectLst/>
                        </a:rPr>
                        <a:t>4/13/2025 : Deployment</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88900" marR="88900" marT="88900" marB="88900" anchor="ctr"/>
                </a:tc>
                <a:extLst>
                  <a:ext uri="{0D108BD9-81ED-4DB2-BD59-A6C34878D82A}">
                    <a16:rowId xmlns:a16="http://schemas.microsoft.com/office/drawing/2014/main" val="4183265658"/>
                  </a:ext>
                </a:extLst>
              </a:tr>
            </a:tbl>
          </a:graphicData>
        </a:graphic>
      </p:graphicFrame>
      <p:sp>
        <p:nvSpPr>
          <p:cNvPr id="9" name="TextBox 8">
            <a:extLst>
              <a:ext uri="{FF2B5EF4-FFF2-40B4-BE49-F238E27FC236}">
                <a16:creationId xmlns:a16="http://schemas.microsoft.com/office/drawing/2014/main" id="{A6D6B924-2B9F-B3DE-BBE1-E639A4ADAB3B}"/>
              </a:ext>
            </a:extLst>
          </p:cNvPr>
          <p:cNvSpPr txBox="1"/>
          <p:nvPr/>
        </p:nvSpPr>
        <p:spPr>
          <a:xfrm>
            <a:off x="548640" y="1371600"/>
            <a:ext cx="169849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Date :</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0" name="FormField_TextBox 9">
            <a:extLst>
              <a:ext uri="{FF2B5EF4-FFF2-40B4-BE49-F238E27FC236}">
                <a16:creationId xmlns:a16="http://schemas.microsoft.com/office/drawing/2014/main" id="{197C4A2F-487A-7321-C8AD-A074D599DEE5}"/>
              </a:ext>
            </a:extLst>
          </p:cNvPr>
          <p:cNvSpPr txBox="1"/>
          <p:nvPr/>
        </p:nvSpPr>
        <p:spPr>
          <a:xfrm>
            <a:off x="2553927" y="1371600"/>
            <a:ext cx="11833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2/27/2025</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D5554430-6FF4-BB15-4718-7594F7558754}"/>
              </a:ext>
            </a:extLst>
          </p:cNvPr>
          <p:cNvSpPr txBox="1"/>
          <p:nvPr/>
        </p:nvSpPr>
        <p:spPr>
          <a:xfrm>
            <a:off x="548640" y="111684"/>
            <a:ext cx="10607040" cy="595932"/>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Project Status Report</a:t>
            </a:r>
            <a:endPar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7A20EDBF-C07E-47F1-E82D-201E68C10164}"/>
              </a:ext>
            </a:extLst>
          </p:cNvPr>
          <p:cNvSpPr txBox="1"/>
          <p:nvPr/>
        </p:nvSpPr>
        <p:spPr>
          <a:xfrm>
            <a:off x="548640" y="950976"/>
            <a:ext cx="236970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Status :</a:t>
            </a:r>
          </a:p>
        </p:txBody>
      </p:sp>
      <p:sp>
        <p:nvSpPr>
          <p:cNvPr id="13" name="FormField_TextBox 12">
            <a:extLst>
              <a:ext uri="{FF2B5EF4-FFF2-40B4-BE49-F238E27FC236}">
                <a16:creationId xmlns:a16="http://schemas.microsoft.com/office/drawing/2014/main" id="{6C84F9BC-5BE8-053A-6EC1-27B0E5E208E8}"/>
              </a:ext>
            </a:extLst>
          </p:cNvPr>
          <p:cNvSpPr txBox="1"/>
          <p:nvPr/>
        </p:nvSpPr>
        <p:spPr>
          <a:xfrm>
            <a:off x="2553927" y="950976"/>
            <a:ext cx="123271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In-Progress</a:t>
            </a:r>
          </a:p>
        </p:txBody>
      </p:sp>
      <p:sp>
        <p:nvSpPr>
          <p:cNvPr id="14" name="TextBox 13">
            <a:extLst>
              <a:ext uri="{FF2B5EF4-FFF2-40B4-BE49-F238E27FC236}">
                <a16:creationId xmlns:a16="http://schemas.microsoft.com/office/drawing/2014/main" id="{0E445A13-0B30-07C1-858A-9145405B58A4}"/>
              </a:ext>
            </a:extLst>
          </p:cNvPr>
          <p:cNvSpPr txBox="1"/>
          <p:nvPr/>
        </p:nvSpPr>
        <p:spPr>
          <a:xfrm>
            <a:off x="548640" y="1792224"/>
            <a:ext cx="2007782" cy="377860"/>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240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Project Name : </a:t>
            </a:r>
            <a:endParaRPr kumimoji="0" lang="en-US" sz="16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5" name="FormField_TextBox 14">
            <a:extLst>
              <a:ext uri="{FF2B5EF4-FFF2-40B4-BE49-F238E27FC236}">
                <a16:creationId xmlns:a16="http://schemas.microsoft.com/office/drawing/2014/main" id="{B7999298-A9AB-889F-264D-43DC5A1437EC}"/>
              </a:ext>
            </a:extLst>
          </p:cNvPr>
          <p:cNvSpPr txBox="1"/>
          <p:nvPr/>
        </p:nvSpPr>
        <p:spPr>
          <a:xfrm>
            <a:off x="2553927" y="1792224"/>
            <a:ext cx="3434466" cy="375552"/>
          </a:xfrm>
          <a:prstGeom prst="rect">
            <a:avLst/>
          </a:prstGeom>
          <a:noFill/>
        </p:spPr>
        <p:txBody>
          <a:bodyPr wrap="none" rtlCol="0">
            <a:spAutoFit/>
          </a:bodyPr>
          <a:lstStyle/>
          <a:p>
            <a:pPr marL="0" marR="0" lvl="0" indent="0" algn="l" defTabSz="914400" rtl="0" eaLnBrk="1" fontAlgn="auto" latinLnBrk="0" hangingPunct="1">
              <a:lnSpc>
                <a:spcPct val="107000"/>
              </a:lnSpc>
              <a:spcBef>
                <a:spcPts val="0"/>
              </a:spcBef>
              <a:spcAft>
                <a:spcPts val="24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Website for Adventure works cycle</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398BC359-62F2-06AC-C4CB-EB9FB44E2181}"/>
              </a:ext>
            </a:extLst>
          </p:cNvPr>
          <p:cNvSpPr txBox="1"/>
          <p:nvPr/>
        </p:nvSpPr>
        <p:spPr>
          <a:xfrm>
            <a:off x="548640" y="2304288"/>
            <a:ext cx="2459958" cy="377860"/>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240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Project Manager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7" name="FormField_TextBox 16">
            <a:extLst>
              <a:ext uri="{FF2B5EF4-FFF2-40B4-BE49-F238E27FC236}">
                <a16:creationId xmlns:a16="http://schemas.microsoft.com/office/drawing/2014/main" id="{A17898EB-B710-4263-979C-BAC979F02489}"/>
              </a:ext>
            </a:extLst>
          </p:cNvPr>
          <p:cNvSpPr txBox="1"/>
          <p:nvPr/>
        </p:nvSpPr>
        <p:spPr>
          <a:xfrm>
            <a:off x="2553927" y="2304288"/>
            <a:ext cx="1522020" cy="375552"/>
          </a:xfrm>
          <a:prstGeom prst="rect">
            <a:avLst/>
          </a:prstGeom>
          <a:noFill/>
        </p:spPr>
        <p:txBody>
          <a:bodyPr wrap="none" rtlCol="0">
            <a:spAutoFit/>
          </a:bodyPr>
          <a:lstStyle/>
          <a:p>
            <a:pPr marL="0" marR="0" lvl="0" indent="0" algn="l" defTabSz="914400" rtl="0" eaLnBrk="1" fontAlgn="auto" latinLnBrk="0" hangingPunct="1">
              <a:lnSpc>
                <a:spcPct val="107000"/>
              </a:lnSpc>
              <a:spcBef>
                <a:spcPts val="0"/>
              </a:spcBef>
              <a:spcAft>
                <a:spcPts val="24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Nancy </a:t>
            </a:r>
            <a:r>
              <a:rPr kumimoji="0" lang="en-US" sz="18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Davolio</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D136B717-11D3-4971-B044-FBCF4FCCE792}"/>
              </a:ext>
            </a:extLst>
          </p:cNvPr>
          <p:cNvSpPr txBox="1"/>
          <p:nvPr/>
        </p:nvSpPr>
        <p:spPr>
          <a:xfrm>
            <a:off x="7269480" y="950976"/>
            <a:ext cx="1529310" cy="377860"/>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240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Team size :</a:t>
            </a:r>
            <a:endParaRPr kumimoji="0" lang="en-US" sz="16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9" name="FormField_TextBox 18">
            <a:extLst>
              <a:ext uri="{FF2B5EF4-FFF2-40B4-BE49-F238E27FC236}">
                <a16:creationId xmlns:a16="http://schemas.microsoft.com/office/drawing/2014/main" id="{5B21B834-966A-2688-BCAF-326339EBDE33}"/>
              </a:ext>
            </a:extLst>
          </p:cNvPr>
          <p:cNvSpPr txBox="1"/>
          <p:nvPr/>
        </p:nvSpPr>
        <p:spPr>
          <a:xfrm>
            <a:off x="8823960" y="950976"/>
            <a:ext cx="431528" cy="377860"/>
          </a:xfrm>
          <a:prstGeom prst="rect">
            <a:avLst/>
          </a:prstGeom>
          <a:noFill/>
        </p:spPr>
        <p:txBody>
          <a:bodyPr wrap="none" rtlCol="0">
            <a:spAutoFit/>
          </a:bodyPr>
          <a:lstStyle/>
          <a:p>
            <a:pPr marL="0" marR="0" lvl="0" indent="0" algn="l" defTabSz="914400" rtl="0" eaLnBrk="1" fontAlgn="auto" latinLnBrk="0" hangingPunct="1">
              <a:lnSpc>
                <a:spcPct val="107000"/>
              </a:lnSpc>
              <a:spcBef>
                <a:spcPts val="0"/>
              </a:spcBef>
              <a:spcAft>
                <a:spcPts val="24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10</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405656A6-995A-F969-B802-85CA147C7C38}"/>
              </a:ext>
            </a:extLst>
          </p:cNvPr>
          <p:cNvSpPr txBox="1"/>
          <p:nvPr/>
        </p:nvSpPr>
        <p:spPr>
          <a:xfrm>
            <a:off x="7269480" y="1371600"/>
            <a:ext cx="1529310" cy="377860"/>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240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Platform : </a:t>
            </a:r>
            <a:endParaRPr kumimoji="0" lang="en-US" sz="16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1" name="FormField_TextBox 20">
            <a:extLst>
              <a:ext uri="{FF2B5EF4-FFF2-40B4-BE49-F238E27FC236}">
                <a16:creationId xmlns:a16="http://schemas.microsoft.com/office/drawing/2014/main" id="{62853D8A-7E05-98FC-3526-19891F888550}"/>
              </a:ext>
            </a:extLst>
          </p:cNvPr>
          <p:cNvSpPr txBox="1"/>
          <p:nvPr/>
        </p:nvSpPr>
        <p:spPr>
          <a:xfrm>
            <a:off x="8823960" y="1371600"/>
            <a:ext cx="943913" cy="375552"/>
          </a:xfrm>
          <a:prstGeom prst="rect">
            <a:avLst/>
          </a:prstGeom>
          <a:noFill/>
        </p:spPr>
        <p:txBody>
          <a:bodyPr wrap="none" rtlCol="0">
            <a:spAutoFit/>
          </a:bodyPr>
          <a:lstStyle/>
          <a:p>
            <a:pPr marL="0" marR="0" lvl="0" indent="0" algn="l" defTabSz="914400" rtl="0" eaLnBrk="1" fontAlgn="auto" latinLnBrk="0" hangingPunct="1">
              <a:lnSpc>
                <a:spcPct val="107000"/>
              </a:lnSpc>
              <a:spcBef>
                <a:spcPts val="0"/>
              </a:spcBef>
              <a:spcAft>
                <a:spcPts val="24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ASP.NET</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C164C8A2-E2E5-A20A-E797-867D92DF49F3}"/>
              </a:ext>
            </a:extLst>
          </p:cNvPr>
          <p:cNvSpPr txBox="1"/>
          <p:nvPr/>
        </p:nvSpPr>
        <p:spPr>
          <a:xfrm>
            <a:off x="7269480" y="1792224"/>
            <a:ext cx="152931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Start Date :</a:t>
            </a:r>
          </a:p>
        </p:txBody>
      </p:sp>
      <p:sp>
        <p:nvSpPr>
          <p:cNvPr id="23" name="FormField_TextBox 22">
            <a:extLst>
              <a:ext uri="{FF2B5EF4-FFF2-40B4-BE49-F238E27FC236}">
                <a16:creationId xmlns:a16="http://schemas.microsoft.com/office/drawing/2014/main" id="{AB939302-6A65-F684-5DDD-E6C2DA5686C4}"/>
              </a:ext>
            </a:extLst>
          </p:cNvPr>
          <p:cNvSpPr txBox="1"/>
          <p:nvPr/>
        </p:nvSpPr>
        <p:spPr>
          <a:xfrm>
            <a:off x="8823960" y="1792224"/>
            <a:ext cx="11833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2/27/2025</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E4BB967E-EC6B-64B4-18E4-2F07CD25E606}"/>
              </a:ext>
            </a:extLst>
          </p:cNvPr>
          <p:cNvSpPr txBox="1"/>
          <p:nvPr/>
        </p:nvSpPr>
        <p:spPr>
          <a:xfrm>
            <a:off x="7269480" y="2304288"/>
            <a:ext cx="152931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End Date :</a:t>
            </a:r>
          </a:p>
        </p:txBody>
      </p:sp>
      <p:sp>
        <p:nvSpPr>
          <p:cNvPr id="25" name="FormField_TextBox 24">
            <a:extLst>
              <a:ext uri="{FF2B5EF4-FFF2-40B4-BE49-F238E27FC236}">
                <a16:creationId xmlns:a16="http://schemas.microsoft.com/office/drawing/2014/main" id="{BBAB2B1F-AB52-212E-0AEC-C610A5F335D4}"/>
              </a:ext>
            </a:extLst>
          </p:cNvPr>
          <p:cNvSpPr txBox="1"/>
          <p:nvPr/>
        </p:nvSpPr>
        <p:spPr>
          <a:xfrm>
            <a:off x="8823960" y="2304288"/>
            <a:ext cx="11833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4/20/2025</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1614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8032F8-941F-B645-4104-0D0D62064103}"/>
              </a:ext>
            </a:extLst>
          </p:cNvPr>
          <p:cNvPicPr>
            <a:picLocks noChangeAspect="1"/>
          </p:cNvPicPr>
          <p:nvPr/>
        </p:nvPicPr>
        <p:blipFill>
          <a:blip r:embed="rId2"/>
          <a:stretch>
            <a:fillRect/>
          </a:stretch>
        </p:blipFill>
        <p:spPr>
          <a:xfrm>
            <a:off x="881031" y="2171546"/>
            <a:ext cx="10429938" cy="2734751"/>
          </a:xfrm>
          <a:prstGeom prst="rect">
            <a:avLst/>
          </a:prstGeom>
        </p:spPr>
      </p:pic>
      <p:sp>
        <p:nvSpPr>
          <p:cNvPr id="4" name="TextBox 3">
            <a:extLst>
              <a:ext uri="{FF2B5EF4-FFF2-40B4-BE49-F238E27FC236}">
                <a16:creationId xmlns:a16="http://schemas.microsoft.com/office/drawing/2014/main" id="{DDE85D2D-86B1-164E-8E2B-854A76E013C1}"/>
              </a:ext>
            </a:extLst>
          </p:cNvPr>
          <p:cNvSpPr txBox="1"/>
          <p:nvPr/>
        </p:nvSpPr>
        <p:spPr>
          <a:xfrm>
            <a:off x="881031" y="701619"/>
            <a:ext cx="7159850" cy="595932"/>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EMF Image of Company Structure</a:t>
            </a:r>
            <a:endPar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6071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AF446A2-4B07-1266-1DE8-BD5AF6C1E126}"/>
              </a:ext>
            </a:extLst>
          </p:cNvPr>
          <p:cNvSpPr txBox="1">
            <a:spLocks/>
          </p:cNvSpPr>
          <p:nvPr/>
        </p:nvSpPr>
        <p:spPr>
          <a:xfrm>
            <a:off x="761839" y="871146"/>
            <a:ext cx="4544762" cy="140118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rPr>
              <a:t>CHEST X-RAY REPORT</a:t>
            </a:r>
          </a:p>
        </p:txBody>
      </p:sp>
      <p:sp>
        <p:nvSpPr>
          <p:cNvPr id="11" name="Rectangle 9">
            <a:extLst>
              <a:ext uri="{FF2B5EF4-FFF2-40B4-BE49-F238E27FC236}">
                <a16:creationId xmlns:a16="http://schemas.microsoft.com/office/drawing/2014/main" id="{5673CC79-1B73-5AA5-74EE-DCBA87C263E6}"/>
              </a:ext>
            </a:extLst>
          </p:cNvPr>
          <p:cNvSpPr>
            <a:spLocks noChangeArrowheads="1"/>
          </p:cNvSpPr>
          <p:nvPr/>
        </p:nvSpPr>
        <p:spPr bwMode="auto">
          <a:xfrm>
            <a:off x="761839" y="1760198"/>
            <a:ext cx="5334161" cy="41479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endParaRPr lang="en-US" altLang="en-US" dirty="0">
              <a:latin typeface="+mn-lt"/>
            </a:endParaRPr>
          </a:p>
          <a:p>
            <a:pPr marR="0" lvl="0" eaLnBrk="1" fontAlgn="base" hangingPunct="1">
              <a:lnSpc>
                <a:spcPct val="90000"/>
              </a:lnSpc>
              <a:spcBef>
                <a:spcPct val="0"/>
              </a:spcBef>
              <a:spcAft>
                <a:spcPts val="600"/>
              </a:spcAft>
              <a:buClrTx/>
              <a:buSzTx/>
              <a:tabLst/>
            </a:pPr>
            <a:r>
              <a:rPr lang="en-US" altLang="en-US" b="1" dirty="0">
                <a:latin typeface="+mn-lt"/>
              </a:rPr>
              <a:t>X-ray Number : </a:t>
            </a:r>
            <a:r>
              <a:rPr lang="en-US" altLang="en-US" dirty="0">
                <a:latin typeface="+mn-lt"/>
              </a:rPr>
              <a:t>52587412</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endParaRPr lang="en-US" altLang="en-US" dirty="0">
              <a:latin typeface="+mn-lt"/>
            </a:endParaRPr>
          </a:p>
          <a:p>
            <a:pPr marR="0" lvl="0" eaLnBrk="1" fontAlgn="base" hangingPunct="1">
              <a:lnSpc>
                <a:spcPct val="90000"/>
              </a:lnSpc>
              <a:spcBef>
                <a:spcPct val="0"/>
              </a:spcBef>
              <a:spcAft>
                <a:spcPts val="600"/>
              </a:spcAft>
              <a:buClrTx/>
              <a:buSzTx/>
              <a:tabLst/>
            </a:pPr>
            <a:r>
              <a:rPr lang="en-US" altLang="en-US" b="1" dirty="0">
                <a:latin typeface="+mn-lt"/>
              </a:rPr>
              <a:t>READINGS :</a:t>
            </a:r>
          </a:p>
          <a:p>
            <a:pPr marL="0" marR="0" lvl="0" indent="-228600" eaLnBrk="1" fontAlgn="base" hangingPunct="1">
              <a:spcBef>
                <a:spcPct val="0"/>
              </a:spcBef>
              <a:spcAft>
                <a:spcPts val="600"/>
              </a:spcAft>
              <a:buClrTx/>
              <a:buSzTx/>
              <a:buFont typeface="Arial" panose="020B0604020202020204" pitchFamily="34" charset="0"/>
              <a:buChar char="•"/>
              <a:tabLst/>
            </a:pPr>
            <a:r>
              <a:rPr lang="en-US" altLang="en-US" b="1" dirty="0">
                <a:latin typeface="+mn-lt"/>
              </a:rPr>
              <a:t>Lungs : </a:t>
            </a:r>
            <a:r>
              <a:rPr lang="en-US" altLang="en-US" dirty="0">
                <a:latin typeface="+mn-lt"/>
              </a:rPr>
              <a:t>Clear and well-inflated; no signs of pneumonia, pneumothorax, or effusion.</a:t>
            </a:r>
          </a:p>
          <a:p>
            <a:pPr marL="0" marR="0" lvl="0" indent="-228600" eaLnBrk="1" fontAlgn="base" hangingPunct="1">
              <a:spcBef>
                <a:spcPct val="0"/>
              </a:spcBef>
              <a:spcAft>
                <a:spcPts val="600"/>
              </a:spcAft>
              <a:buClrTx/>
              <a:buSzTx/>
              <a:buFont typeface="Arial" panose="020B0604020202020204" pitchFamily="34" charset="0"/>
              <a:buChar char="•"/>
              <a:tabLst/>
            </a:pPr>
            <a:r>
              <a:rPr lang="en-US" altLang="en-US" b="1" dirty="0">
                <a:latin typeface="+mn-lt"/>
              </a:rPr>
              <a:t>Heart : </a:t>
            </a:r>
            <a:r>
              <a:rPr lang="en-US" altLang="en-US" dirty="0">
                <a:latin typeface="+mn-lt"/>
              </a:rPr>
              <a:t>Normal size and shape; cardiac silhouette within normal limits; no cardiomegaly or pericardial effusion. </a:t>
            </a:r>
          </a:p>
          <a:p>
            <a:pPr marL="0" marR="0" lvl="0" indent="-228600" eaLnBrk="1" fontAlgn="base" hangingPunct="1">
              <a:spcBef>
                <a:spcPct val="0"/>
              </a:spcBef>
              <a:spcAft>
                <a:spcPts val="600"/>
              </a:spcAft>
              <a:buClrTx/>
              <a:buSzTx/>
              <a:buFont typeface="Arial" panose="020B0604020202020204" pitchFamily="34" charset="0"/>
              <a:buChar char="•"/>
              <a:tabLst/>
            </a:pPr>
            <a:r>
              <a:rPr lang="en-US" altLang="en-US" b="1" dirty="0">
                <a:latin typeface="+mn-lt"/>
              </a:rPr>
              <a:t>Diaphragms : </a:t>
            </a:r>
            <a:r>
              <a:rPr lang="en-US" altLang="en-US" dirty="0">
                <a:latin typeface="+mn-lt"/>
              </a:rPr>
              <a:t>Well-defined and even; no elevation or depression.</a:t>
            </a:r>
          </a:p>
          <a:p>
            <a:pPr marL="0" marR="0" lvl="0" indent="-228600" eaLnBrk="1" fontAlgn="base" hangingPunct="1">
              <a:spcBef>
                <a:spcPct val="0"/>
              </a:spcBef>
              <a:spcAft>
                <a:spcPts val="600"/>
              </a:spcAft>
              <a:buClrTx/>
              <a:buSzTx/>
              <a:buFont typeface="Arial" panose="020B0604020202020204" pitchFamily="34" charset="0"/>
              <a:buChar char="•"/>
              <a:tabLst/>
            </a:pPr>
            <a:r>
              <a:rPr lang="en-US" altLang="en-US" b="1" dirty="0">
                <a:latin typeface="+mn-lt"/>
              </a:rPr>
              <a:t>Bones : </a:t>
            </a:r>
            <a:r>
              <a:rPr lang="en-US" altLang="en-US" dirty="0">
                <a:latin typeface="+mn-lt"/>
              </a:rPr>
              <a:t>Normal appearance; no fractures or dislocations.</a:t>
            </a:r>
          </a:p>
        </p:txBody>
      </p:sp>
      <p:pic>
        <p:nvPicPr>
          <p:cNvPr id="12" name="Picture 1" descr="A chest x-ray of a person&#10;&#10;Description automatically generated">
            <a:extLst>
              <a:ext uri="{FF2B5EF4-FFF2-40B4-BE49-F238E27FC236}">
                <a16:creationId xmlns:a16="http://schemas.microsoft.com/office/drawing/2014/main" id="{E3689B34-F6A6-D4EE-3C2A-7FB96FFCDC5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69394" y="771754"/>
            <a:ext cx="4005494" cy="457914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6">
            <a:extLst>
              <a:ext uri="{FF2B5EF4-FFF2-40B4-BE49-F238E27FC236}">
                <a16:creationId xmlns:a16="http://schemas.microsoft.com/office/drawing/2014/main" id="{D0E5E2ED-8D7A-4B6D-4121-1EDA37E9CBED}"/>
              </a:ext>
            </a:extLst>
          </p:cNvPr>
          <p:cNvSpPr txBox="1"/>
          <p:nvPr/>
        </p:nvSpPr>
        <p:spPr>
          <a:xfrm>
            <a:off x="7695739" y="5452777"/>
            <a:ext cx="3198403" cy="230832"/>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0"/>
              </a:spcAft>
            </a:pPr>
            <a:r>
              <a:rPr lang="en-US" sz="1500" i="1" dirty="0">
                <a:effectLst/>
                <a:ea typeface="Times New Roman" panose="02020603050405020304" pitchFamily="18" charset="0"/>
              </a:rPr>
              <a:t>Figure 1: Chest X-ray- TIFF Version</a:t>
            </a:r>
          </a:p>
        </p:txBody>
      </p:sp>
    </p:spTree>
    <p:extLst>
      <p:ext uri="{BB962C8B-B14F-4D97-AF65-F5344CB8AC3E}">
        <p14:creationId xmlns:p14="http://schemas.microsoft.com/office/powerpoint/2010/main" val="4027211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lang="en-US" dirty="0"/>
              <a:t>Multicolumn</a:t>
            </a:r>
            <a:endParaRPr dirty="0"/>
          </a:p>
        </p:txBody>
      </p:sp>
      <p:sp>
        <p:nvSpPr>
          <p:cNvPr id="4" name="TextBox 3">
            <a:extLst>
              <a:ext uri="{FF2B5EF4-FFF2-40B4-BE49-F238E27FC236}">
                <a16:creationId xmlns:a16="http://schemas.microsoft.com/office/drawing/2014/main" id="{AA53A94A-8663-48B3-B5C6-1932868B76F0}"/>
              </a:ext>
            </a:extLst>
          </p:cNvPr>
          <p:cNvSpPr txBox="1"/>
          <p:nvPr/>
        </p:nvSpPr>
        <p:spPr>
          <a:xfrm>
            <a:off x="1717287" y="1690688"/>
            <a:ext cx="8720253" cy="3419856"/>
          </a:xfrm>
          <a:prstGeom prst="rect">
            <a:avLst/>
          </a:prstGeom>
          <a:noFill/>
        </p:spPr>
        <p:txBody>
          <a:bodyPr wrap="square" numCol="3" spcCol="365760" rtlCol="0">
            <a:spAutoFit/>
          </a:bodyPr>
          <a:lstStyle/>
          <a:p>
            <a:pPr algn="l"/>
            <a:r>
              <a:rPr lang="en-US" sz="1800" dirty="0">
                <a:solidFill>
                  <a:srgbClr val="000000"/>
                </a:solidFill>
                <a:latin typeface="Calibri" panose="020F0502020204030204" pitchFamily="34" charset="0"/>
                <a:cs typeface="Calibri" panose="020F0502020204030204" pitchFamily="34" charset="0"/>
              </a:rPr>
              <a:t>Adventure Works Cycles, the fictitious company on which the Adventure Works sample databases are based, is a large, multinational manufacturing company. The company manufactures and sells metal and composite to North American, European and Asian commercial markets. While its base operation is located in Bothell, Washington with 290 employees, several regional sales teams are located throughout their market base.</a:t>
            </a:r>
          </a:p>
          <a:p>
            <a:pPr algn="l"/>
            <a:r>
              <a:rPr lang="en-US" sz="1800" dirty="0">
                <a:solidFill>
                  <a:srgbClr val="000000"/>
                </a:solidFill>
                <a:latin typeface="Calibri" panose="020F0502020204030204" pitchFamily="34" charset="0"/>
                <a:cs typeface="Calibri" panose="020F0502020204030204" pitchFamily="34" charset="0"/>
              </a:rPr>
              <a:t>In 2000, Adventure Works Cycles bought a small manufacturing plant, </a:t>
            </a:r>
            <a:r>
              <a:rPr lang="en-US" sz="1800" dirty="0" err="1">
                <a:solidFill>
                  <a:srgbClr val="000000"/>
                </a:solidFill>
                <a:latin typeface="Calibri" panose="020F0502020204030204" pitchFamily="34" charset="0"/>
                <a:cs typeface="Calibri" panose="020F0502020204030204" pitchFamily="34" charset="0"/>
              </a:rPr>
              <a:t>Importadores</a:t>
            </a:r>
            <a:r>
              <a:rPr lang="en-US" sz="1800" dirty="0">
                <a:solidFill>
                  <a:srgbClr val="000000"/>
                </a:solidFill>
                <a:latin typeface="Calibri" panose="020F0502020204030204" pitchFamily="34" charset="0"/>
                <a:cs typeface="Calibri" panose="020F0502020204030204" pitchFamily="34" charset="0"/>
              </a:rPr>
              <a:t> Neptuno, located in Mexico. </a:t>
            </a:r>
            <a:r>
              <a:rPr lang="en-US" sz="1800" dirty="0" err="1">
                <a:solidFill>
                  <a:srgbClr val="000000"/>
                </a:solidFill>
                <a:latin typeface="Calibri" panose="020F0502020204030204" pitchFamily="34" charset="0"/>
                <a:cs typeface="Calibri" panose="020F0502020204030204" pitchFamily="34" charset="0"/>
              </a:rPr>
              <a:t>Importadores</a:t>
            </a:r>
            <a:r>
              <a:rPr lang="en-US" sz="1800" dirty="0">
                <a:solidFill>
                  <a:srgbClr val="000000"/>
                </a:solidFill>
                <a:latin typeface="Calibri" panose="020F0502020204030204" pitchFamily="34" charset="0"/>
                <a:cs typeface="Calibri" panose="020F0502020204030204" pitchFamily="34" charset="0"/>
              </a:rPr>
              <a:t> Neptuno manufactures several critical subcomponents for the Adventure Works product line. These subcomponents are shipped to the Bothell location for final product assembly. </a:t>
            </a:r>
          </a:p>
        </p:txBody>
      </p:sp>
    </p:spTree>
    <p:extLst>
      <p:ext uri="{BB962C8B-B14F-4D97-AF65-F5344CB8AC3E}">
        <p14:creationId xmlns:p14="http://schemas.microsoft.com/office/powerpoint/2010/main" val="4200657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3275F726-C0B5-47DE-BC71-6DFED385E2E6}"/>
              </a:ext>
            </a:extLst>
          </p:cNvPr>
          <p:cNvGraphicFramePr/>
          <p:nvPr>
            <p:extLst>
              <p:ext uri="{D42A27DB-BD31-4B8C-83A1-F6EECF244321}">
                <p14:modId xmlns:p14="http://schemas.microsoft.com/office/powerpoint/2010/main" val="351699678"/>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11059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nvGraphicFramePr>
        <p:xfrm>
          <a:off x="786384" y="1216152"/>
          <a:ext cx="10858500" cy="5263388"/>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1034288">
                <a:tc>
                  <a:txBody>
                    <a:bodyPr/>
                    <a:lstStyle/>
                    <a:p>
                      <a:pPr algn="ctr" defTabSz="914400"/>
                      <a:r>
                        <a:rPr sz="1400" b="1" dirty="0">
                          <a:latin typeface="Arial"/>
                        </a:rPr>
                        <a:t>Month</a:t>
                      </a:r>
                    </a:p>
                  </a:txBody>
                  <a:tcPr anchor="ctr" horzOverflow="overflow"/>
                </a:tc>
                <a:tc>
                  <a:txBody>
                    <a:bodyPr/>
                    <a:lstStyle/>
                    <a:p>
                      <a:pPr algn="ctr" defTabSz="914400"/>
                      <a:r>
                        <a:rPr sz="1400" b="1" dirty="0">
                          <a:latin typeface="Arial"/>
                        </a:rPr>
                        <a:t>Product A</a:t>
                      </a:r>
                    </a:p>
                  </a:txBody>
                  <a:tcPr anchor="ctr" horzOverflow="overflow"/>
                </a:tc>
                <a:tc>
                  <a:txBody>
                    <a:bodyPr/>
                    <a:lstStyle/>
                    <a:p>
                      <a:pPr algn="ctr" defTabSz="914400"/>
                      <a:r>
                        <a:rPr sz="1400" b="1" dirty="0">
                          <a:latin typeface="Arial"/>
                        </a:rPr>
                        <a:t>Product B</a:t>
                      </a:r>
                    </a:p>
                  </a:txBody>
                  <a:tcPr anchor="ctr" horzOverflow="overflow"/>
                </a:tc>
                <a:tc>
                  <a:txBody>
                    <a:bodyPr/>
                    <a:lstStyle/>
                    <a:p>
                      <a:pPr algn="ctr" defTabSz="914400"/>
                      <a:r>
                        <a:rPr sz="1400" b="1" dirty="0">
                          <a:latin typeface="Arial"/>
                        </a:rPr>
                        <a:t>Product C</a:t>
                      </a:r>
                    </a:p>
                  </a:txBody>
                  <a:tcPr anchor="ctr" horzOverflow="overflow"/>
                </a:tc>
                <a:tc>
                  <a:txBody>
                    <a:bodyPr/>
                    <a:lstStyle/>
                    <a:p>
                      <a:pPr algn="ctr" defTabSz="914400"/>
                      <a:r>
                        <a:rPr sz="1400" b="1" dirty="0">
                          <a:latin typeface="Arial"/>
                        </a:rPr>
                        <a:t>Product D</a:t>
                      </a:r>
                    </a:p>
                  </a:txBody>
                  <a:tcPr anchor="ctr" horzOverflow="overflow"/>
                </a:tc>
                <a:tc>
                  <a:txBody>
                    <a:bodyPr/>
                    <a:lstStyle/>
                    <a:p>
                      <a:pPr algn="ctr" defTabSz="914400"/>
                      <a:r>
                        <a:rPr sz="1400" b="1" dirty="0">
                          <a:latin typeface="Arial"/>
                        </a:rPr>
                        <a:t>Product E</a:t>
                      </a:r>
                    </a:p>
                  </a:txBody>
                  <a:tcPr anchor="ctr" horzOverflow="overflow"/>
                </a:tc>
                <a:tc>
                  <a:txBody>
                    <a:bodyPr/>
                    <a:lstStyle/>
                    <a:p>
                      <a:pPr algn="ctr" defTabSz="914400"/>
                      <a:r>
                        <a:rPr sz="1400" b="1" dirty="0">
                          <a:latin typeface="Arial"/>
                        </a:rPr>
                        <a:t>Product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69900">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69900">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69900">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69900">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69900">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69900">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69900">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69900">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69900">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TotalTime>
  <Words>524</Words>
  <Application>Microsoft Office PowerPoint</Application>
  <PresentationFormat>Widescreen</PresentationFormat>
  <Paragraphs>138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Company History</vt:lpstr>
      <vt:lpstr>PowerPoint Presentation</vt:lpstr>
      <vt:lpstr>PowerPoint Presentation</vt:lpstr>
      <vt:lpstr>PowerPoint Presentation</vt:lpstr>
      <vt:lpstr>Multicolumn</vt:lpstr>
      <vt:lpstr>PowerPoint Presentation</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Dharanitharan Ayyasamy</cp:lastModifiedBy>
  <cp:revision>22</cp:revision>
  <dcterms:created xsi:type="dcterms:W3CDTF">2019-02-27T08:36:52Z</dcterms:created>
  <dcterms:modified xsi:type="dcterms:W3CDTF">2025-03-18T12:13:52Z</dcterms:modified>
</cp:coreProperties>
</file>