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6" r:id="rId3"/>
    <p:sldId id="257" r:id="rId4"/>
    <p:sldId id="265" r:id="rId5"/>
    <p:sldId id="261" r:id="rId6"/>
    <p:sldId id="266" r:id="rId7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r>
              <a: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rPr>
              <a:t>Crescent City, CA</a:t>
            </a:r>
          </a:p>
        </c:rich>
      </c:tx>
      <c:overlay val="0"/>
      <c:spPr>
        <a:noFill/>
        <a:ln>
          <a:noFill/>
          <a:round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Precipitation,in.</c:v>
                </c:pt>
              </c:strCache>
            </c:strRef>
          </c:tx>
          <c:spPr>
            <a:ln w="28575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  <a:round/>
              </a:ln>
              <a:effectLst/>
            </c:spPr>
            <c:txPr>
              <a:bodyPr/>
              <a:lstStyle/>
              <a:p>
                <a:pPr>
                  <a:defRPr sz="1195" b="0" baseline="0">
                    <a:solidFill>
                      <a:srgbClr val="404040"/>
                    </a:solidFill>
                    <a:latin typeface="+mn-lt"/>
                    <a:ea typeface="+mn-lt"/>
                    <a:cs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'Sheet1'!$B$2:$B$13</c:f>
              <c:numCache>
                <c:formatCode>General</c:formatCode>
                <c:ptCount val="12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  <c:pt idx="3">
                  <c:v>4.8</c:v>
                </c:pt>
                <c:pt idx="4">
                  <c:v>3.2</c:v>
                </c:pt>
                <c:pt idx="5">
                  <c:v>1.4</c:v>
                </c:pt>
                <c:pt idx="6">
                  <c:v>0.6</c:v>
                </c:pt>
                <c:pt idx="7">
                  <c:v>0.7</c:v>
                </c:pt>
                <c:pt idx="8">
                  <c:v>1.7</c:v>
                </c:pt>
                <c:pt idx="9">
                  <c:v>5.4</c:v>
                </c:pt>
                <c:pt idx="10">
                  <c:v>9</c:v>
                </c:pt>
                <c:pt idx="11">
                  <c:v>10.4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7A-4EF1-B0D1-F0B4E2BF8A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Temperature,deg.F</c:v>
                </c:pt>
              </c:strCache>
            </c:strRef>
          </c:tx>
          <c:spPr>
            <a:ln w="28575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  <a:round/>
              </a:ln>
              <a:effectLst/>
            </c:spPr>
            <c:txPr>
              <a:bodyPr/>
              <a:lstStyle/>
              <a:p>
                <a:pPr>
                  <a:defRPr sz="1195" b="0" baseline="0">
                    <a:solidFill>
                      <a:srgbClr val="404040"/>
                    </a:solidFill>
                    <a:latin typeface="+mn-lt"/>
                    <a:ea typeface="+mn-lt"/>
                    <a:cs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'Sheet1'!$C$2:$C$13</c:f>
              <c:numCache>
                <c:formatCode>General</c:formatCode>
                <c:ptCount val="12"/>
                <c:pt idx="0">
                  <c:v>4.5</c:v>
                </c:pt>
                <c:pt idx="1">
                  <c:v>2.7</c:v>
                </c:pt>
                <c:pt idx="2">
                  <c:v>9.9</c:v>
                </c:pt>
                <c:pt idx="3">
                  <c:v>4.2</c:v>
                </c:pt>
                <c:pt idx="4">
                  <c:v>6.1</c:v>
                </c:pt>
                <c:pt idx="5">
                  <c:v>5.3</c:v>
                </c:pt>
                <c:pt idx="6">
                  <c:v>3.1</c:v>
                </c:pt>
                <c:pt idx="7">
                  <c:v>7</c:v>
                </c:pt>
                <c:pt idx="8">
                  <c:v>4.5</c:v>
                </c:pt>
                <c:pt idx="9">
                  <c:v>8.4</c:v>
                </c:pt>
                <c:pt idx="10">
                  <c:v>3.1</c:v>
                </c:pt>
                <c:pt idx="11">
                  <c:v>8.8000000000000007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7A-4EF1-B0D1-F0B4E2BF8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254888"/>
        <c:axId val="386255280"/>
      </c:lineChart>
      <c:catAx>
        <c:axId val="38625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solidFill>
              <a:srgbClr val="D9D9D9"/>
            </a:solidFill>
            <a:prstDash val="solid"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386255280"/>
        <c:crosses val="autoZero"/>
        <c:auto val="1"/>
        <c:lblAlgn val="ctr"/>
        <c:lblOffset val="100"/>
        <c:noMultiLvlLbl val="1"/>
      </c:catAx>
      <c:valAx>
        <c:axId val="386255280"/>
        <c:scaling>
          <c:orientation val="minMax"/>
        </c:scaling>
        <c:delete val="0"/>
        <c:axPos val="l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386254888"/>
        <c:crosses val="autoZero"/>
        <c:crossBetween val="between"/>
      </c:valAx>
      <c:spPr>
        <a:noFill/>
        <a:ln>
          <a:noFill/>
          <a:round/>
        </a:ln>
        <a:effectLst/>
      </c:spPr>
    </c:plotArea>
    <c:legend>
      <c:legendPos val="b"/>
      <c:overlay val="0"/>
      <c:spPr>
        <a:noFill/>
        <a:ln>
          <a:noFill/>
          <a:round/>
        </a:ln>
        <a:effectLst/>
      </c:spPr>
      <c:txPr>
        <a:bodyPr/>
        <a:lstStyle/>
        <a:p>
          <a:pPr>
            <a:defRPr sz="1195" b="0" baseline="0">
              <a:solidFill>
                <a:srgbClr val="595959"/>
              </a:solidFill>
              <a:latin typeface="+mn-lt"/>
              <a:ea typeface="+mn-lt"/>
              <a:cs typeface="+mn-l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r>
              <a: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rPr>
              <a:t>Line with Markers</a:t>
            </a:r>
          </a:p>
        </c:rich>
      </c:tx>
      <c:overlay val="0"/>
      <c:spPr>
        <a:noFill/>
        <a:ln>
          <a:noFill/>
          <a:round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square"/>
            <c:size val="10"/>
            <c:spPr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A9-456C-A618-950B2E0C00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A9-456C-A618-950B2E0C00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triangle"/>
            <c:size val="10"/>
            <c:spPr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A9-456C-A618-950B2E0C0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009776"/>
        <c:axId val="247007816"/>
      </c:lineChart>
      <c:catAx>
        <c:axId val="24700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solidFill>
              <a:srgbClr val="D9D9D9"/>
            </a:solidFill>
            <a:prstDash val="solid"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247007816"/>
        <c:crosses val="autoZero"/>
        <c:auto val="1"/>
        <c:lblAlgn val="ctr"/>
        <c:lblOffset val="100"/>
        <c:noMultiLvlLbl val="0"/>
      </c:catAx>
      <c:valAx>
        <c:axId val="247007816"/>
        <c:scaling>
          <c:orientation val="minMax"/>
        </c:scaling>
        <c:delete val="0"/>
        <c:axPos val="l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247009776"/>
        <c:crosses val="autoZero"/>
        <c:crossBetween val="between"/>
      </c:valAx>
      <c:spPr>
        <a:noFill/>
        <a:ln>
          <a:noFill/>
          <a:round/>
        </a:ln>
        <a:effectLst/>
      </c:spPr>
    </c:plotArea>
    <c:legend>
      <c:legendPos val="b"/>
      <c:overlay val="0"/>
      <c:spPr>
        <a:noFill/>
        <a:ln>
          <a:noFill/>
          <a:round/>
        </a:ln>
        <a:effectLst/>
      </c:spPr>
      <c:txPr>
        <a:bodyPr/>
        <a:lstStyle/>
        <a:p>
          <a:pPr>
            <a:defRPr sz="1195" b="0" baseline="0">
              <a:solidFill>
                <a:srgbClr val="595959"/>
              </a:solidFill>
              <a:latin typeface="+mn-lt"/>
              <a:ea typeface="+mn-lt"/>
              <a:cs typeface="+mn-l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r>
              <a: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rPr>
              <a:t>Scatter with Smooth Line</a:t>
            </a:r>
          </a:p>
        </c:rich>
      </c:tx>
      <c:overlay val="0"/>
      <c:spPr>
        <a:noFill/>
        <a:ln>
          <a:noFill/>
          <a:round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>
              <a:solidFill>
                <a:srgbClr val="5B9BD5"/>
              </a:solidFill>
              <a:prstDash val="solid"/>
              <a:round/>
            </a:ln>
            <a:effectLst/>
          </c:spPr>
          <c:marker>
            <c:symbol val="none"/>
          </c:marker>
          <c:xVal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'Sheet1'!$B$2:$B$5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01-4DD4-BD88-4611466D73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xVal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'Sheet1'!$C$2:$C$5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E01-4DD4-BD88-4611466D73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>
              <a:solidFill>
                <a:srgbClr val="A5A5A5"/>
              </a:solidFill>
              <a:prstDash val="solid"/>
              <a:round/>
            </a:ln>
            <a:effectLst/>
          </c:spPr>
          <c:marker>
            <c:symbol val="none"/>
          </c:marker>
          <c:xVal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'Sheet1'!$D$2:$D$5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E01-4DD4-BD88-4611466D7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307144"/>
        <c:axId val="204306360"/>
      </c:scatterChart>
      <c:valAx>
        <c:axId val="20430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solidFill>
              <a:srgbClr val="D9D9D9"/>
            </a:solidFill>
            <a:prstDash val="solid"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204306360"/>
        <c:crosses val="autoZero"/>
        <c:crossBetween val="midCat"/>
      </c:valAx>
      <c:valAx>
        <c:axId val="204306360"/>
        <c:scaling>
          <c:orientation val="minMax"/>
        </c:scaling>
        <c:delete val="0"/>
        <c:axPos val="l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204307144"/>
        <c:crosses val="autoZero"/>
        <c:crossBetween val="midCat"/>
      </c:valAx>
      <c:spPr>
        <a:noFill/>
        <a:ln>
          <a:noFill/>
          <a:round/>
        </a:ln>
        <a:effectLst/>
      </c:spPr>
    </c:plotArea>
    <c:legend>
      <c:legendPos val="b"/>
      <c:overlay val="0"/>
      <c:spPr>
        <a:noFill/>
        <a:ln>
          <a:noFill/>
          <a:round/>
        </a:ln>
        <a:effectLst/>
      </c:spPr>
      <c:txPr>
        <a:bodyPr/>
        <a:lstStyle/>
        <a:p>
          <a:pPr>
            <a:defRPr sz="1195" b="0" baseline="0">
              <a:solidFill>
                <a:srgbClr val="595959"/>
              </a:solidFill>
              <a:latin typeface="+mn-lt"/>
              <a:ea typeface="+mn-lt"/>
              <a:cs typeface="+mn-l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r>
              <a: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rPr>
              <a:t>Crescent City, CA</a:t>
            </a:r>
          </a:p>
        </c:rich>
      </c:tx>
      <c:overlay val="0"/>
      <c:spPr>
        <a:noFill/>
        <a:ln>
          <a:noFill/>
          <a:round/>
        </a:ln>
        <a:effectLst/>
      </c:sp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Precipitation,in.</c:v>
                </c:pt>
              </c:strCache>
            </c:strRef>
          </c:tx>
          <c:spPr>
            <a:solidFill>
              <a:srgbClr val="5B9BD5"/>
            </a:solidFill>
            <a:ln>
              <a:noFill/>
              <a:round/>
            </a:ln>
            <a:effectLst/>
          </c:spPr>
          <c:dLbls>
            <c:spPr>
              <a:noFill/>
              <a:ln>
                <a:noFill/>
                <a:round/>
              </a:ln>
              <a:effectLst/>
            </c:spPr>
            <c:txPr>
              <a:bodyPr/>
              <a:lstStyle/>
              <a:p>
                <a:pPr>
                  <a:defRPr sz="1195" b="0" baseline="0">
                    <a:solidFill>
                      <a:srgbClr val="404040"/>
                    </a:solidFill>
                    <a:latin typeface="+mn-lt"/>
                    <a:ea typeface="+mn-lt"/>
                    <a:cs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'Sheet1'!$B$2:$B$13</c:f>
              <c:numCache>
                <c:formatCode>General</c:formatCode>
                <c:ptCount val="12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  <c:pt idx="3">
                  <c:v>4.8</c:v>
                </c:pt>
                <c:pt idx="4">
                  <c:v>3.2</c:v>
                </c:pt>
                <c:pt idx="5">
                  <c:v>1.4</c:v>
                </c:pt>
                <c:pt idx="6">
                  <c:v>0.6</c:v>
                </c:pt>
                <c:pt idx="7">
                  <c:v>0.7</c:v>
                </c:pt>
                <c:pt idx="8">
                  <c:v>1.7</c:v>
                </c:pt>
                <c:pt idx="9">
                  <c:v>5.4</c:v>
                </c:pt>
                <c:pt idx="10">
                  <c:v>9</c:v>
                </c:pt>
                <c:pt idx="11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0-4277-A069-F15FA6D713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Temperature,deg.F</c:v>
                </c:pt>
              </c:strCache>
            </c:strRef>
          </c:tx>
          <c:spPr>
            <a:solidFill>
              <a:srgbClr val="ED7D31"/>
            </a:solidFill>
            <a:ln>
              <a:noFill/>
              <a:round/>
            </a:ln>
            <a:effectLst/>
          </c:spPr>
          <c:dLbls>
            <c:spPr>
              <a:noFill/>
              <a:ln>
                <a:noFill/>
                <a:round/>
              </a:ln>
              <a:effectLst/>
            </c:spPr>
            <c:txPr>
              <a:bodyPr/>
              <a:lstStyle/>
              <a:p>
                <a:pPr>
                  <a:defRPr sz="1195" b="0" baseline="0">
                    <a:solidFill>
                      <a:srgbClr val="404040"/>
                    </a:solidFill>
                    <a:latin typeface="+mn-lt"/>
                    <a:ea typeface="+mn-lt"/>
                    <a:cs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'Sheet1'!$C$2:$C$13</c:f>
              <c:numCache>
                <c:formatCode>General</c:formatCode>
                <c:ptCount val="12"/>
                <c:pt idx="0">
                  <c:v>4.5</c:v>
                </c:pt>
                <c:pt idx="1">
                  <c:v>2.7</c:v>
                </c:pt>
                <c:pt idx="2">
                  <c:v>9.9</c:v>
                </c:pt>
                <c:pt idx="3">
                  <c:v>4.2</c:v>
                </c:pt>
                <c:pt idx="4">
                  <c:v>6.1</c:v>
                </c:pt>
                <c:pt idx="5">
                  <c:v>5.3</c:v>
                </c:pt>
                <c:pt idx="6">
                  <c:v>3.1</c:v>
                </c:pt>
                <c:pt idx="7">
                  <c:v>7</c:v>
                </c:pt>
                <c:pt idx="8">
                  <c:v>4.5</c:v>
                </c:pt>
                <c:pt idx="9">
                  <c:v>8.4</c:v>
                </c:pt>
                <c:pt idx="10">
                  <c:v>3.1</c:v>
                </c:pt>
                <c:pt idx="11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B0-4277-A069-F15FA6D71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258024"/>
        <c:axId val="386257632"/>
      </c:areaChart>
      <c:catAx>
        <c:axId val="386258024"/>
        <c:scaling>
          <c:orientation val="minMax"/>
        </c:scaling>
        <c:delete val="0"/>
        <c:axPos val="b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rgbClr val="D9D9D9"/>
            </a:solidFill>
            <a:prstDash val="solid"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386257632"/>
        <c:crosses val="autoZero"/>
        <c:auto val="1"/>
        <c:lblAlgn val="ctr"/>
        <c:lblOffset val="100"/>
        <c:noMultiLvlLbl val="1"/>
      </c:catAx>
      <c:valAx>
        <c:axId val="386257632"/>
        <c:scaling>
          <c:orientation val="minMax"/>
        </c:scaling>
        <c:delete val="0"/>
        <c:axPos val="l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386258024"/>
        <c:crosses val="autoZero"/>
        <c:crossBetween val="midCat"/>
      </c:valAx>
      <c:spPr>
        <a:noFill/>
        <a:ln>
          <a:noFill/>
          <a:round/>
        </a:ln>
        <a:effectLst/>
      </c:spPr>
    </c:plotArea>
    <c:legend>
      <c:legendPos val="b"/>
      <c:overlay val="0"/>
      <c:spPr>
        <a:noFill/>
        <a:ln>
          <a:noFill/>
          <a:round/>
        </a:ln>
        <a:effectLst/>
      </c:spPr>
      <c:txPr>
        <a:bodyPr/>
        <a:lstStyle/>
        <a:p>
          <a:pPr>
            <a:defRPr sz="1195" b="0" baseline="0">
              <a:solidFill>
                <a:srgbClr val="595959"/>
              </a:solidFill>
              <a:latin typeface="+mn-lt"/>
              <a:ea typeface="+mn-lt"/>
              <a:cs typeface="+mn-l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r>
              <a: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rPr>
              <a:t>Bubble</a:t>
            </a:r>
          </a:p>
        </c:rich>
      </c:tx>
      <c:overlay val="0"/>
      <c:spPr>
        <a:noFill/>
        <a:ln>
          <a:noFill/>
          <a:round/>
        </a:ln>
        <a:effectLst/>
      </c:sp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rgbClr val="5B9BD5">
                <a:alpha val="75000"/>
              </a:srgbClr>
            </a:solidFill>
            <a:ln>
              <a:noFill/>
              <a:round/>
            </a:ln>
            <a:effectLst/>
          </c:spPr>
          <c:invertIfNegative val="0"/>
          <c:xVal>
            <c:numRef>
              <c:f>'Sheet1'!$A$2:$A$4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'Sheet1'!$B$2:$B$4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'Sheet1'!$C$2:$C$4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3303-49EF-93DD-385F73DE8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248049464"/>
        <c:axId val="248049856"/>
      </c:bubbleChart>
      <c:valAx>
        <c:axId val="248049464"/>
        <c:scaling>
          <c:orientation val="minMax"/>
        </c:scaling>
        <c:delete val="0"/>
        <c:axPos val="b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rgbClr val="BFBFBF"/>
            </a:solidFill>
            <a:prstDash val="solid"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248049856"/>
        <c:crosses val="autoZero"/>
        <c:crossBetween val="midCat"/>
      </c:valAx>
      <c:valAx>
        <c:axId val="248049856"/>
        <c:scaling>
          <c:orientation val="minMax"/>
        </c:scaling>
        <c:delete val="0"/>
        <c:axPos val="l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rgbClr val="BFBFBF"/>
            </a:solidFill>
            <a:prstDash val="solid"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248049464"/>
        <c:crosses val="autoZero"/>
        <c:crossBetween val="midCat"/>
      </c:valAx>
      <c:spPr>
        <a:noFill/>
        <a:ln>
          <a:noFill/>
          <a:round/>
        </a:ln>
        <a:effectLst/>
      </c:spPr>
    </c:plotArea>
    <c:plotVisOnly val="1"/>
    <c:dispBlanksAs val="gap"/>
    <c:showDLblsOverMax val="1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r>
              <a:rPr lang="en-US" sz="1860" b="0" i="0" baseline="0">
                <a:solidFill>
                  <a:srgbClr val="595959"/>
                </a:solidFill>
                <a:latin typeface="+mn-lt"/>
                <a:ea typeface="+mn-lt"/>
                <a:cs typeface="+mn-lt"/>
              </a:rPr>
              <a:t>Crescent City, CA</a:t>
            </a:r>
          </a:p>
        </c:rich>
      </c:tx>
      <c:overlay val="0"/>
      <c:spPr>
        <a:noFill/>
        <a:ln>
          <a:noFill/>
          <a:round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Precipitation,in.</c:v>
                </c:pt>
              </c:strCache>
            </c:strRef>
          </c:tx>
          <c:spPr>
            <a:solidFill>
              <a:srgbClr val="5B9BD5"/>
            </a:solidFill>
            <a:ln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  <a:round/>
              </a:ln>
              <a:effectLst/>
            </c:spPr>
            <c:txPr>
              <a:bodyPr/>
              <a:lstStyle/>
              <a:p>
                <a:pPr>
                  <a:defRPr sz="1195" b="0" baseline="0">
                    <a:solidFill>
                      <a:srgbClr val="404040"/>
                    </a:solidFill>
                    <a:latin typeface="+mn-lt"/>
                    <a:ea typeface="+mn-lt"/>
                    <a:cs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'Sheet1'!$B$2:$B$13</c:f>
              <c:numCache>
                <c:formatCode>General</c:formatCode>
                <c:ptCount val="12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  <c:pt idx="3">
                  <c:v>4.8</c:v>
                </c:pt>
                <c:pt idx="4">
                  <c:v>3.2</c:v>
                </c:pt>
                <c:pt idx="5">
                  <c:v>1.4</c:v>
                </c:pt>
                <c:pt idx="6">
                  <c:v>0.6</c:v>
                </c:pt>
                <c:pt idx="7">
                  <c:v>0.7</c:v>
                </c:pt>
                <c:pt idx="8">
                  <c:v>1.7</c:v>
                </c:pt>
                <c:pt idx="9">
                  <c:v>5.4</c:v>
                </c:pt>
                <c:pt idx="10">
                  <c:v>9</c:v>
                </c:pt>
                <c:pt idx="11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0E-4011-A34C-09A130D58A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Temperature,deg.F</c:v>
                </c:pt>
              </c:strCache>
            </c:strRef>
          </c:tx>
          <c:spPr>
            <a:solidFill>
              <a:srgbClr val="ED7D31"/>
            </a:solidFill>
            <a:ln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  <a:round/>
              </a:ln>
              <a:effectLst/>
            </c:spPr>
            <c:txPr>
              <a:bodyPr/>
              <a:lstStyle/>
              <a:p>
                <a:pPr>
                  <a:defRPr sz="1195" b="0" baseline="0">
                    <a:solidFill>
                      <a:srgbClr val="404040"/>
                    </a:solidFill>
                    <a:latin typeface="+mn-lt"/>
                    <a:ea typeface="+mn-lt"/>
                    <a:cs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'Sheet1'!$C$2:$C$13</c:f>
              <c:numCache>
                <c:formatCode>General</c:formatCode>
                <c:ptCount val="12"/>
                <c:pt idx="0">
                  <c:v>4.5</c:v>
                </c:pt>
                <c:pt idx="1">
                  <c:v>2.7</c:v>
                </c:pt>
                <c:pt idx="2">
                  <c:v>9.9</c:v>
                </c:pt>
                <c:pt idx="3">
                  <c:v>4.2</c:v>
                </c:pt>
                <c:pt idx="4">
                  <c:v>6.1</c:v>
                </c:pt>
                <c:pt idx="5">
                  <c:v>5.3</c:v>
                </c:pt>
                <c:pt idx="6">
                  <c:v>3.1</c:v>
                </c:pt>
                <c:pt idx="7">
                  <c:v>7</c:v>
                </c:pt>
                <c:pt idx="8">
                  <c:v>4.5</c:v>
                </c:pt>
                <c:pt idx="9">
                  <c:v>8.4</c:v>
                </c:pt>
                <c:pt idx="10">
                  <c:v>3.1</c:v>
                </c:pt>
                <c:pt idx="11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0E-4011-A34C-09A130D58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6258808"/>
        <c:axId val="248045152"/>
      </c:barChart>
      <c:catAx>
        <c:axId val="386258808"/>
        <c:scaling>
          <c:orientation val="minMax"/>
        </c:scaling>
        <c:delete val="0"/>
        <c:axPos val="l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rgbClr val="D9D9D9"/>
            </a:solidFill>
            <a:prstDash val="solid"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248045152"/>
        <c:crosses val="autoZero"/>
        <c:auto val="1"/>
        <c:lblAlgn val="ctr"/>
        <c:lblOffset val="100"/>
        <c:noMultiLvlLbl val="1"/>
      </c:catAx>
      <c:valAx>
        <c:axId val="248045152"/>
        <c:scaling>
          <c:orientation val="minMax"/>
        </c:scaling>
        <c:delete val="0"/>
        <c:axPos val="b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  <a:round/>
          </a:ln>
        </c:spPr>
        <c:txPr>
          <a:bodyPr/>
          <a:lstStyle/>
          <a:p>
            <a:pPr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endParaRPr lang="en-US"/>
          </a:p>
        </c:txPr>
        <c:crossAx val="386258808"/>
        <c:crosses val="autoZero"/>
        <c:crossBetween val="between"/>
      </c:valAx>
      <c:spPr>
        <a:noFill/>
        <a:ln>
          <a:noFill/>
          <a:round/>
        </a:ln>
        <a:effectLst/>
      </c:spPr>
    </c:plotArea>
    <c:legend>
      <c:legendPos val="b"/>
      <c:overlay val="0"/>
      <c:spPr>
        <a:noFill/>
        <a:ln>
          <a:noFill/>
          <a:round/>
        </a:ln>
        <a:effectLst/>
      </c:spPr>
      <c:txPr>
        <a:bodyPr/>
        <a:lstStyle/>
        <a:p>
          <a:pPr>
            <a:defRPr sz="1195" b="0" baseline="0">
              <a:solidFill>
                <a:srgbClr val="595959"/>
              </a:solidFill>
              <a:latin typeface="+mn-lt"/>
              <a:ea typeface="+mn-lt"/>
              <a:cs typeface="+mn-l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B5BB-FB7C-4705-95D7-17593E863C9A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BF71-69E5-4794-A8CF-6D9DA4A9F6EB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Pages>0</Pages>
  <Words>20</Words>
  <Characters>0</Characters>
  <Application>Microsoft Office PowerPoint</Application>
  <PresentationFormat>Widescreen</PresentationFormat>
  <Lines>0</Lines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M</dc:creator>
  <cp:lastModifiedBy>Ramaraj Marimuthu</cp:lastModifiedBy>
  <cp:revision>15</cp:revision>
  <dcterms:created xsi:type="dcterms:W3CDTF">2015-02-20T08:55:08Z</dcterms:created>
  <dcterms:modified xsi:type="dcterms:W3CDTF">2018-02-12T10:53:47Z</dcterms:modified>
</cp:coreProperties>
</file>