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3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693385" y="1638300"/>
            <a:ext cx="13953493"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693385" y="5041900"/>
            <a:ext cx="13953493" cy="1130300"/>
          </a:xfrm>
          <a:prstGeom prst="rect">
            <a:avLst/>
          </a:prstGeom>
        </p:spPr>
        <p:txBody>
          <a:bodyPr anchor="t"/>
          <a:lstStyle>
            <a:lvl1pPr marL="0" indent="0" algn="ctr">
              <a:spcBef>
                <a:spcPts val="0"/>
              </a:spcBef>
              <a:buSzTx/>
              <a:buNone/>
              <a:defRPr sz="3701"/>
            </a:lvl1pPr>
            <a:lvl2pPr marL="0" indent="0" algn="ctr">
              <a:spcBef>
                <a:spcPts val="0"/>
              </a:spcBef>
              <a:buSzTx/>
              <a:buNone/>
              <a:defRPr sz="3701"/>
            </a:lvl2pPr>
            <a:lvl3pPr marL="0" indent="0" algn="ctr">
              <a:spcBef>
                <a:spcPts val="0"/>
              </a:spcBef>
              <a:buSzTx/>
              <a:buNone/>
              <a:defRPr sz="3701"/>
            </a:lvl3pPr>
            <a:lvl4pPr marL="0" indent="0" algn="ctr">
              <a:spcBef>
                <a:spcPts val="0"/>
              </a:spcBef>
              <a:buSzTx/>
              <a:buNone/>
              <a:defRPr sz="3701"/>
            </a:lvl4pPr>
            <a:lvl5pPr marL="0" indent="0" algn="ctr">
              <a:spcBef>
                <a:spcPts val="0"/>
              </a:spcBef>
              <a:buSzTx/>
              <a:buNone/>
              <a:defRPr sz="3701"/>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693385" y="6362700"/>
            <a:ext cx="13953493" cy="461366"/>
          </a:xfrm>
          <a:prstGeom prst="rect">
            <a:avLst/>
          </a:prstGeom>
        </p:spPr>
        <p:txBody>
          <a:bodyPr anchor="t"/>
          <a:lstStyle>
            <a:lvl1pPr marL="0" indent="0" algn="ctr">
              <a:spcBef>
                <a:spcPts val="0"/>
              </a:spcBef>
              <a:buSzTx/>
              <a:buNone/>
              <a:defRPr sz="2400" i="1"/>
            </a:lvl1pPr>
            <a:lvl2pPr marL="777914" indent="-333392" algn="ctr">
              <a:spcBef>
                <a:spcPts val="0"/>
              </a:spcBef>
              <a:defRPr sz="2400" i="1"/>
            </a:lvl2pPr>
            <a:lvl3pPr marL="1222436" indent="-333392" algn="ctr">
              <a:spcBef>
                <a:spcPts val="0"/>
              </a:spcBef>
              <a:defRPr sz="2400" i="1"/>
            </a:lvl3pPr>
            <a:lvl4pPr marL="1666958" indent="-333392" algn="ctr">
              <a:spcBef>
                <a:spcPts val="0"/>
              </a:spcBef>
              <a:defRPr sz="2400" i="1"/>
            </a:lvl4pPr>
            <a:lvl5pPr marL="2111480" indent="-333392" algn="ctr">
              <a:spcBef>
                <a:spcPts val="0"/>
              </a:spcBef>
              <a:defRPr sz="2400" i="1"/>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txBox="1">
            <a:spLocks noGrp="1"/>
          </p:cNvSpPr>
          <p:nvPr>
            <p:ph type="body" sz="quarter" idx="13"/>
          </p:nvPr>
        </p:nvSpPr>
        <p:spPr>
          <a:xfrm>
            <a:off x="1693385" y="4267117"/>
            <a:ext cx="13953493" cy="609777"/>
          </a:xfrm>
          <a:prstGeom prst="rect">
            <a:avLst/>
          </a:prstGeom>
        </p:spPr>
        <p:txBody>
          <a:bodyPr/>
          <a:lstStyle>
            <a:lvl1pPr marL="0" indent="0" algn="ctr">
              <a:spcBef>
                <a:spcPts val="0"/>
              </a:spcBef>
              <a:buSzTx/>
              <a:buNone/>
              <a:defRPr sz="3400">
                <a:latin typeface="Helvetica Neue Medium"/>
                <a:sym typeface="Helvetica Neue Medium"/>
              </a:defRPr>
            </a:lvl1pPr>
          </a:lstStyle>
          <a:p>
            <a:pPr marL="0" indent="0" algn="ctr">
              <a:spcBef>
                <a:spcPts val="0"/>
              </a:spcBef>
              <a:buSzTx/>
              <a:buNone/>
              <a:defRPr sz="3400">
                <a:latin typeface="Helvetica Neue Medium"/>
                <a:ea typeface="Helvetica Neue Medium"/>
                <a:cs typeface="Helvetica Neue Medium"/>
                <a:sym typeface="Helvetica Neue Medium"/>
              </a:defRPr>
            </a:pPr>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7340263"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2167533" y="673100"/>
            <a:ext cx="13005197"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693385" y="6718300"/>
            <a:ext cx="13953493"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693385" y="8153400"/>
            <a:ext cx="13953493" cy="1130300"/>
          </a:xfrm>
          <a:prstGeom prst="rect">
            <a:avLst/>
          </a:prstGeom>
        </p:spPr>
        <p:txBody>
          <a:bodyPr anchor="t"/>
          <a:lstStyle>
            <a:lvl1pPr marL="0" indent="0" algn="ctr">
              <a:spcBef>
                <a:spcPts val="0"/>
              </a:spcBef>
              <a:buSzTx/>
              <a:buNone/>
              <a:defRPr sz="3701"/>
            </a:lvl1pPr>
            <a:lvl2pPr marL="0" indent="0" algn="ctr">
              <a:spcBef>
                <a:spcPts val="0"/>
              </a:spcBef>
              <a:buSzTx/>
              <a:buNone/>
              <a:defRPr sz="3701"/>
            </a:lvl2pPr>
            <a:lvl3pPr marL="0" indent="0" algn="ctr">
              <a:spcBef>
                <a:spcPts val="0"/>
              </a:spcBef>
              <a:buSzTx/>
              <a:buNone/>
              <a:defRPr sz="3701"/>
            </a:lvl3pPr>
            <a:lvl4pPr marL="0" indent="0" algn="ctr">
              <a:spcBef>
                <a:spcPts val="0"/>
              </a:spcBef>
              <a:buSzTx/>
              <a:buNone/>
              <a:defRPr sz="3701"/>
            </a:lvl4pPr>
            <a:lvl5pPr marL="0" indent="0" algn="ctr">
              <a:spcBef>
                <a:spcPts val="0"/>
              </a:spcBef>
              <a:buSzTx/>
              <a:buNone/>
              <a:defRPr sz="3701"/>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693385" y="3225800"/>
            <a:ext cx="13953493"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8958007" y="635000"/>
            <a:ext cx="7112217"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270039" y="635000"/>
            <a:ext cx="7112217"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1270039" y="4724400"/>
            <a:ext cx="7112217" cy="4114800"/>
          </a:xfrm>
          <a:prstGeom prst="rect">
            <a:avLst/>
          </a:prstGeom>
        </p:spPr>
        <p:txBody>
          <a:bodyPr anchor="t"/>
          <a:lstStyle>
            <a:lvl1pPr marL="0" indent="0" algn="ctr">
              <a:spcBef>
                <a:spcPts val="0"/>
              </a:spcBef>
              <a:buSzTx/>
              <a:buNone/>
              <a:defRPr sz="3701"/>
            </a:lvl1pPr>
            <a:lvl2pPr marL="0" indent="0" algn="ctr">
              <a:spcBef>
                <a:spcPts val="0"/>
              </a:spcBef>
              <a:buSzTx/>
              <a:buNone/>
              <a:defRPr sz="3701"/>
            </a:lvl2pPr>
            <a:lvl3pPr marL="0" indent="0" algn="ctr">
              <a:spcBef>
                <a:spcPts val="0"/>
              </a:spcBef>
              <a:buSzTx/>
              <a:buNone/>
              <a:defRPr sz="3701"/>
            </a:lvl3pPr>
            <a:lvl4pPr marL="0" indent="0" algn="ctr">
              <a:spcBef>
                <a:spcPts val="0"/>
              </a:spcBef>
              <a:buSzTx/>
              <a:buNone/>
              <a:defRPr sz="3701"/>
            </a:lvl4pPr>
            <a:lvl5pPr marL="0" indent="0" algn="ctr">
              <a:spcBef>
                <a:spcPts val="0"/>
              </a:spcBef>
              <a:buSzTx/>
              <a:buNone/>
              <a:defRPr sz="3701"/>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8958007" y="2590800"/>
            <a:ext cx="7112217"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270039" y="2590800"/>
            <a:ext cx="7112217" cy="6286500"/>
          </a:xfrm>
          <a:prstGeom prst="rect">
            <a:avLst/>
          </a:prstGeom>
        </p:spPr>
        <p:txBody>
          <a:bodyPr/>
          <a:lstStyle>
            <a:lvl1pPr marL="342917" indent="-342917">
              <a:spcBef>
                <a:spcPts val="3200"/>
              </a:spcBef>
              <a:defRPr sz="2801"/>
            </a:lvl1pPr>
            <a:lvl2pPr marL="685835" indent="-342917">
              <a:spcBef>
                <a:spcPts val="3200"/>
              </a:spcBef>
              <a:defRPr sz="2801"/>
            </a:lvl2pPr>
            <a:lvl3pPr marL="1028752" indent="-342917">
              <a:spcBef>
                <a:spcPts val="3200"/>
              </a:spcBef>
              <a:defRPr sz="2801"/>
            </a:lvl3pPr>
            <a:lvl4pPr marL="1371668" indent="-342917">
              <a:spcBef>
                <a:spcPts val="3200"/>
              </a:spcBef>
              <a:defRPr sz="2801"/>
            </a:lvl4pPr>
            <a:lvl5pPr marL="1714586" indent="-342917">
              <a:spcBef>
                <a:spcPts val="3200"/>
              </a:spcBef>
              <a:defRPr sz="280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8485280" y="9296403"/>
            <a:ext cx="360676" cy="348813"/>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270039" y="1270000"/>
            <a:ext cx="14800185"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8958007" y="5092700"/>
            <a:ext cx="7112217"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8958007" y="889000"/>
            <a:ext cx="7112217"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1270039" y="889000"/>
            <a:ext cx="7112217"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270039" y="254000"/>
            <a:ext cx="14800185"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270039" y="2590800"/>
            <a:ext cx="14800185"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85280" y="9296403"/>
            <a:ext cx="360676" cy="348813"/>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1pPr>
      <a:lvl2pPr marL="0" marR="0" indent="0"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2pPr>
      <a:lvl3pPr marL="0" marR="0" indent="0"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3pPr>
      <a:lvl4pPr marL="0" marR="0" indent="0"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4pPr>
      <a:lvl5pPr marL="0" marR="0" indent="0"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5pPr>
      <a:lvl6pPr marL="0" marR="0" indent="0"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6pPr>
      <a:lvl7pPr marL="0" marR="0" indent="0"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7pPr>
      <a:lvl8pPr marL="0" marR="0" indent="0"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8pPr>
      <a:lvl9pPr marL="0" marR="0" indent="0" algn="ctr" defTabSz="584229"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9pPr>
    </p:titleStyle>
    <p:bodyStyle>
      <a:lvl1pPr marL="444522"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j-lt"/>
          <a:ea typeface="+mj-ea"/>
          <a:cs typeface="+mj-cs"/>
          <a:sym typeface="Helvetica Neue"/>
        </a:defRPr>
      </a:lvl1pPr>
      <a:lvl2pPr marL="889045"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j-lt"/>
          <a:ea typeface="+mj-ea"/>
          <a:cs typeface="+mj-cs"/>
          <a:sym typeface="Helvetica Neue"/>
        </a:defRPr>
      </a:lvl2pPr>
      <a:lvl3pPr marL="1333567"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j-lt"/>
          <a:ea typeface="+mj-ea"/>
          <a:cs typeface="+mj-cs"/>
          <a:sym typeface="Helvetica Neue"/>
        </a:defRPr>
      </a:lvl3pPr>
      <a:lvl4pPr marL="1778089"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j-lt"/>
          <a:ea typeface="+mj-ea"/>
          <a:cs typeface="+mj-cs"/>
          <a:sym typeface="Helvetica Neue"/>
        </a:defRPr>
      </a:lvl4pPr>
      <a:lvl5pPr marL="2222612"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j-lt"/>
          <a:ea typeface="+mj-ea"/>
          <a:cs typeface="+mj-cs"/>
          <a:sym typeface="Helvetica Neue"/>
        </a:defRPr>
      </a:lvl5pPr>
      <a:lvl6pPr marL="2667134"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j-lt"/>
          <a:ea typeface="+mj-ea"/>
          <a:cs typeface="+mj-cs"/>
          <a:sym typeface="Helvetica Neue"/>
        </a:defRPr>
      </a:lvl6pPr>
      <a:lvl7pPr marL="3111656"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j-lt"/>
          <a:ea typeface="+mj-ea"/>
          <a:cs typeface="+mj-cs"/>
          <a:sym typeface="Helvetica Neue"/>
        </a:defRPr>
      </a:lvl7pPr>
      <a:lvl8pPr marL="3556178"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j-lt"/>
          <a:ea typeface="+mj-ea"/>
          <a:cs typeface="+mj-cs"/>
          <a:sym typeface="Helvetica Neue"/>
        </a:defRPr>
      </a:lvl8pPr>
      <a:lvl9pPr marL="4000700" marR="0" indent="-444522" algn="l" defTabSz="584229"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j-lt"/>
          <a:ea typeface="+mj-ea"/>
          <a:cs typeface="+mj-cs"/>
          <a:sym typeface="Helvetica Neue"/>
        </a:defRPr>
      </a:lvl9pPr>
    </p:bodyStyle>
    <p:otherStyle>
      <a:lvl1pPr marL="0" marR="0" indent="0"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0"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0"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0"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0"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0"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0"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0"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0" algn="ctr" defTabSz="584229"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mailto:northwind@nhwd.com"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Image" descr="Image"/>
          <p:cNvPicPr>
            <a:picLocks noChangeAspect="1"/>
          </p:cNvPicPr>
          <p:nvPr/>
        </p:nvPicPr>
        <p:blipFill>
          <a:blip r:embed="rId2">
            <a:extLst/>
          </a:blip>
          <a:srcRect l="23197" r="23197"/>
          <a:stretch>
            <a:fillRect/>
          </a:stretch>
        </p:blipFill>
        <p:spPr>
          <a:xfrm>
            <a:off x="-1" y="-2"/>
            <a:ext cx="17340263" cy="9753602"/>
          </a:xfrm>
          <a:prstGeom prst="rect">
            <a:avLst/>
          </a:prstGeom>
          <a:ln w="12700">
            <a:miter lim="400000"/>
          </a:ln>
        </p:spPr>
      </p:pic>
      <p:pic>
        <p:nvPicPr>
          <p:cNvPr id="6" name="Image" descr="Image">
            <a:extLst>
              <a:ext uri="{FF2B5EF4-FFF2-40B4-BE49-F238E27FC236}">
                <a16:creationId xmlns:a16="http://schemas.microsoft.com/office/drawing/2014/main" id="{A3B98593-9E3E-4C15-8B20-825F6EECAB4E}"/>
              </a:ext>
            </a:extLst>
          </p:cNvPr>
          <p:cNvPicPr>
            <a:picLocks noChangeAspect="1"/>
          </p:cNvPicPr>
          <p:nvPr/>
        </p:nvPicPr>
        <p:blipFill>
          <a:blip r:embed="rId3">
            <a:alphaModFix amt="93399"/>
            <a:extLst/>
          </a:blip>
          <a:srcRect l="1360" t="8735" r="1360" b="10461"/>
          <a:stretch>
            <a:fillRect/>
          </a:stretch>
        </p:blipFill>
        <p:spPr>
          <a:xfrm>
            <a:off x="0" y="-3905"/>
            <a:ext cx="17340262" cy="9756150"/>
          </a:xfrm>
          <a:prstGeom prst="rect">
            <a:avLst/>
          </a:prstGeom>
          <a:ln w="12700">
            <a:miter lim="400000"/>
          </a:ln>
        </p:spPr>
      </p:pic>
      <p:sp>
        <p:nvSpPr>
          <p:cNvPr id="121" name="AdventureWorks"/>
          <p:cNvSpPr txBox="1">
            <a:spLocks noGrp="1"/>
          </p:cNvSpPr>
          <p:nvPr>
            <p:ph type="ctrTitle"/>
          </p:nvPr>
        </p:nvSpPr>
        <p:spPr>
          <a:xfrm>
            <a:off x="4756944" y="2218745"/>
            <a:ext cx="10081088" cy="2558641"/>
          </a:xfrm>
          <a:prstGeom prst="rect">
            <a:avLst/>
          </a:prstGeom>
        </p:spPr>
        <p:txBody>
          <a:bodyPr lIns="45718" tIns="45718" rIns="45718" bIns="45718" anchor="b">
            <a:normAutofit/>
          </a:bodyPr>
          <a:lstStyle>
            <a:lvl1pPr algn="l" defTabSz="457200">
              <a:defRPr sz="5400" b="1">
                <a:solidFill>
                  <a:srgbClr val="FFFFFF"/>
                </a:solidFill>
                <a:latin typeface="Century Gothic"/>
                <a:ea typeface="Century Gothic"/>
                <a:cs typeface="Century Gothic"/>
                <a:sym typeface="Century Gothic"/>
              </a:defRPr>
            </a:lvl1pPr>
          </a:lstStyle>
          <a:p>
            <a:r>
              <a:rPr lang="en-US" dirty="0"/>
              <a:t>Adventure Works</a:t>
            </a:r>
            <a:endParaRPr dirty="0"/>
          </a:p>
        </p:txBody>
      </p:sp>
      <p:sp>
        <p:nvSpPr>
          <p:cNvPr id="122" name="A brief presentation"/>
          <p:cNvSpPr txBox="1">
            <a:spLocks noGrp="1"/>
          </p:cNvSpPr>
          <p:nvPr>
            <p:ph type="subTitle" sz="quarter" idx="1"/>
          </p:nvPr>
        </p:nvSpPr>
        <p:spPr>
          <a:xfrm>
            <a:off x="4756946" y="4777382"/>
            <a:ext cx="8915401" cy="1126285"/>
          </a:xfrm>
          <a:prstGeom prst="rect">
            <a:avLst/>
          </a:prstGeom>
        </p:spPr>
        <p:txBody>
          <a:bodyPr lIns="45718" tIns="45718" rIns="45718" bIns="45718" anchor="t">
            <a:normAutofit/>
          </a:bodyPr>
          <a:lstStyle>
            <a:lvl1pPr algn="l" defTabSz="457200">
              <a:spcBef>
                <a:spcPts val="1000"/>
              </a:spcBef>
              <a:defRPr sz="1800" i="1">
                <a:solidFill>
                  <a:srgbClr val="FFFFFF"/>
                </a:solidFill>
                <a:latin typeface="Century Gothic"/>
                <a:ea typeface="Century Gothic"/>
                <a:cs typeface="Century Gothic"/>
                <a:sym typeface="Century Gothic"/>
              </a:defRPr>
            </a:lvl1pPr>
          </a:lstStyle>
          <a:p>
            <a:r>
              <a:rPr dirty="0"/>
              <a:t> A brief presentation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itle 1"/>
          <p:cNvSpPr txBox="1"/>
          <p:nvPr/>
        </p:nvSpPr>
        <p:spPr>
          <a:xfrm>
            <a:off x="1362634" y="941162"/>
            <a:ext cx="3512421" cy="98117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lvl1pPr algn="l" defTabSz="914400">
              <a:lnSpc>
                <a:spcPct val="81000"/>
              </a:lnSpc>
              <a:defRPr sz="3700">
                <a:solidFill>
                  <a:srgbClr val="5E5E5E"/>
                </a:solidFill>
                <a:latin typeface="Impact"/>
                <a:ea typeface="Impact"/>
                <a:cs typeface="Impact"/>
                <a:sym typeface="Impact"/>
              </a:defRPr>
            </a:lvl1pPr>
          </a:lstStyle>
          <a:p>
            <a:r>
              <a:rPr sz="3701" dirty="0"/>
              <a:t>What we are?</a:t>
            </a:r>
          </a:p>
        </p:txBody>
      </p:sp>
      <p:pic>
        <p:nvPicPr>
          <p:cNvPr id="125" name="Image" descr="Image"/>
          <p:cNvPicPr>
            <a:picLocks noChangeAspect="1"/>
          </p:cNvPicPr>
          <p:nvPr/>
        </p:nvPicPr>
        <p:blipFill>
          <a:blip r:embed="rId2">
            <a:extLst/>
          </a:blip>
          <a:stretch>
            <a:fillRect/>
          </a:stretch>
        </p:blipFill>
        <p:spPr>
          <a:xfrm>
            <a:off x="6825449" y="1922334"/>
            <a:ext cx="3689364" cy="6905732"/>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itle 1"/>
          <p:cNvSpPr txBox="1"/>
          <p:nvPr/>
        </p:nvSpPr>
        <p:spPr>
          <a:xfrm>
            <a:off x="1380565" y="868313"/>
            <a:ext cx="9439049" cy="98117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lvl1pPr algn="l" defTabSz="914400">
              <a:lnSpc>
                <a:spcPct val="81000"/>
              </a:lnSpc>
              <a:defRPr sz="3700">
                <a:solidFill>
                  <a:srgbClr val="5E5E5E"/>
                </a:solidFill>
                <a:latin typeface="Impact"/>
                <a:ea typeface="Impact"/>
                <a:cs typeface="Impact"/>
                <a:sym typeface="Impact"/>
              </a:defRPr>
            </a:lvl1pPr>
          </a:lstStyle>
          <a:p>
            <a:r>
              <a:rPr sz="3701" dirty="0"/>
              <a:t>Our business model</a:t>
            </a:r>
          </a:p>
        </p:txBody>
      </p:sp>
      <p:pic>
        <p:nvPicPr>
          <p:cNvPr id="128" name="Image" descr="Image"/>
          <p:cNvPicPr>
            <a:picLocks noChangeAspect="1"/>
          </p:cNvPicPr>
          <p:nvPr/>
        </p:nvPicPr>
        <p:blipFill>
          <a:blip r:embed="rId2">
            <a:extLst/>
          </a:blip>
          <a:stretch>
            <a:fillRect/>
          </a:stretch>
        </p:blipFill>
        <p:spPr>
          <a:xfrm>
            <a:off x="2872796" y="3195298"/>
            <a:ext cx="11594670" cy="3363006"/>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 name="Picture 7" descr="Picture 7"/>
          <p:cNvPicPr>
            <a:picLocks noChangeAspect="1"/>
          </p:cNvPicPr>
          <p:nvPr/>
        </p:nvPicPr>
        <p:blipFill>
          <a:blip r:embed="rId2">
            <a:extLst/>
          </a:blip>
          <a:stretch>
            <a:fillRect/>
          </a:stretch>
        </p:blipFill>
        <p:spPr>
          <a:xfrm>
            <a:off x="3351685" y="2410224"/>
            <a:ext cx="1879059" cy="2066668"/>
          </a:xfrm>
          <a:prstGeom prst="rect">
            <a:avLst/>
          </a:prstGeom>
          <a:ln w="12700">
            <a:miter lim="400000"/>
          </a:ln>
        </p:spPr>
      </p:pic>
      <p:sp>
        <p:nvSpPr>
          <p:cNvPr id="131" name="Rectangle 8"/>
          <p:cNvSpPr txBox="1"/>
          <p:nvPr/>
        </p:nvSpPr>
        <p:spPr>
          <a:xfrm>
            <a:off x="5396885" y="3180120"/>
            <a:ext cx="2735689" cy="50782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p>
            <a:pPr algn="l" defTabSz="914446">
              <a:defRPr sz="1800" b="1">
                <a:solidFill>
                  <a:srgbClr val="FFFFFF">
                    <a:alpha val="75000"/>
                  </a:srgbClr>
                </a:solidFill>
                <a:latin typeface="Calibri"/>
                <a:ea typeface="Calibri"/>
                <a:cs typeface="Calibri"/>
                <a:sym typeface="Calibri"/>
              </a:defRPr>
            </a:pPr>
            <a:r>
              <a:rPr sz="1350"/>
              <a:t>Name: Andrew Fuller</a:t>
            </a:r>
          </a:p>
          <a:p>
            <a:pPr algn="l" defTabSz="914446">
              <a:defRPr sz="1800" b="1">
                <a:solidFill>
                  <a:srgbClr val="FFFFFF">
                    <a:alpha val="75000"/>
                  </a:srgbClr>
                </a:solidFill>
                <a:latin typeface="Calibri"/>
                <a:ea typeface="Calibri"/>
                <a:cs typeface="Calibri"/>
                <a:sym typeface="Calibri"/>
              </a:defRPr>
            </a:pPr>
            <a:r>
              <a:rPr sz="1350"/>
              <a:t>Title: Vice President</a:t>
            </a:r>
          </a:p>
        </p:txBody>
      </p:sp>
      <p:pic>
        <p:nvPicPr>
          <p:cNvPr id="132" name="Picture 14" descr="Picture 14"/>
          <p:cNvPicPr>
            <a:picLocks noChangeAspect="1"/>
          </p:cNvPicPr>
          <p:nvPr/>
        </p:nvPicPr>
        <p:blipFill>
          <a:blip r:embed="rId3">
            <a:extLst/>
          </a:blip>
          <a:stretch>
            <a:fillRect/>
          </a:stretch>
        </p:blipFill>
        <p:spPr>
          <a:xfrm>
            <a:off x="3355995" y="4894115"/>
            <a:ext cx="1870439" cy="2066670"/>
          </a:xfrm>
          <a:prstGeom prst="rect">
            <a:avLst/>
          </a:prstGeom>
          <a:ln w="12700">
            <a:miter lim="400000"/>
          </a:ln>
        </p:spPr>
      </p:pic>
      <p:sp>
        <p:nvSpPr>
          <p:cNvPr id="133" name="Rectangle 15"/>
          <p:cNvSpPr txBox="1"/>
          <p:nvPr/>
        </p:nvSpPr>
        <p:spPr>
          <a:xfrm>
            <a:off x="5396885" y="5599187"/>
            <a:ext cx="2735689" cy="507827"/>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p>
            <a:pPr algn="l" defTabSz="914446">
              <a:defRPr sz="1800" b="1">
                <a:solidFill>
                  <a:srgbClr val="FFFFFF">
                    <a:alpha val="75000"/>
                  </a:srgbClr>
                </a:solidFill>
                <a:latin typeface="Calibri"/>
                <a:ea typeface="Calibri"/>
                <a:cs typeface="Calibri"/>
                <a:sym typeface="Calibri"/>
              </a:defRPr>
            </a:pPr>
            <a:r>
              <a:rPr sz="1350"/>
              <a:t>Name: Steven Buchanan</a:t>
            </a:r>
          </a:p>
          <a:p>
            <a:pPr algn="l" defTabSz="914446">
              <a:defRPr sz="1800" b="1">
                <a:solidFill>
                  <a:srgbClr val="FFFFFF">
                    <a:alpha val="75000"/>
                  </a:srgbClr>
                </a:solidFill>
                <a:latin typeface="Calibri"/>
                <a:ea typeface="Calibri"/>
                <a:cs typeface="Calibri"/>
                <a:sym typeface="Calibri"/>
              </a:defRPr>
            </a:pPr>
            <a:r>
              <a:rPr sz="1350"/>
              <a:t>Title: Sales Manager</a:t>
            </a:r>
          </a:p>
        </p:txBody>
      </p:sp>
      <p:pic>
        <p:nvPicPr>
          <p:cNvPr id="134" name="Picture 22" descr="Picture 22"/>
          <p:cNvPicPr>
            <a:picLocks noChangeAspect="1"/>
          </p:cNvPicPr>
          <p:nvPr/>
        </p:nvPicPr>
        <p:blipFill>
          <a:blip r:embed="rId4">
            <a:extLst/>
          </a:blip>
          <a:stretch>
            <a:fillRect/>
          </a:stretch>
        </p:blipFill>
        <p:spPr>
          <a:xfrm>
            <a:off x="9022404" y="4903597"/>
            <a:ext cx="1870439" cy="2057188"/>
          </a:xfrm>
          <a:prstGeom prst="rect">
            <a:avLst/>
          </a:prstGeom>
          <a:ln w="12700">
            <a:miter lim="400000"/>
          </a:ln>
        </p:spPr>
      </p:pic>
      <p:sp>
        <p:nvSpPr>
          <p:cNvPr id="135" name="Name: Steven Buchanan…"/>
          <p:cNvSpPr txBox="1"/>
          <p:nvPr/>
        </p:nvSpPr>
        <p:spPr>
          <a:xfrm>
            <a:off x="11266053" y="5607877"/>
            <a:ext cx="1998945" cy="69365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914446">
              <a:lnSpc>
                <a:spcPct val="150000"/>
              </a:lnSpc>
              <a:defRPr sz="1800" b="1">
                <a:solidFill>
                  <a:srgbClr val="5E5E5E"/>
                </a:solidFill>
                <a:latin typeface="Calibri"/>
                <a:ea typeface="Calibri"/>
                <a:cs typeface="Calibri"/>
                <a:sym typeface="Calibri"/>
              </a:defRPr>
            </a:pPr>
            <a:r>
              <a:rPr sz="1350"/>
              <a:t>Name: Steven Buchanan</a:t>
            </a:r>
          </a:p>
          <a:p>
            <a:pPr algn="l" defTabSz="914446">
              <a:lnSpc>
                <a:spcPct val="150000"/>
              </a:lnSpc>
              <a:defRPr sz="1800" b="1">
                <a:solidFill>
                  <a:srgbClr val="5E5E5E"/>
                </a:solidFill>
                <a:latin typeface="Calibri"/>
                <a:ea typeface="Calibri"/>
                <a:cs typeface="Calibri"/>
                <a:sym typeface="Calibri"/>
              </a:defRPr>
            </a:pPr>
            <a:r>
              <a:rPr sz="1350"/>
              <a:t>Title: Sales Representative</a:t>
            </a:r>
          </a:p>
        </p:txBody>
      </p:sp>
      <p:pic>
        <p:nvPicPr>
          <p:cNvPr id="136" name="Picture 20" descr="Picture 20"/>
          <p:cNvPicPr>
            <a:picLocks noChangeAspect="1"/>
          </p:cNvPicPr>
          <p:nvPr/>
        </p:nvPicPr>
        <p:blipFill>
          <a:blip r:embed="rId5">
            <a:extLst/>
          </a:blip>
          <a:stretch>
            <a:fillRect/>
          </a:stretch>
        </p:blipFill>
        <p:spPr>
          <a:xfrm>
            <a:off x="9013785" y="2400701"/>
            <a:ext cx="1879059" cy="2066669"/>
          </a:xfrm>
          <a:prstGeom prst="rect">
            <a:avLst/>
          </a:prstGeom>
          <a:ln w="12700">
            <a:miter lim="400000"/>
          </a:ln>
        </p:spPr>
      </p:pic>
      <p:sp>
        <p:nvSpPr>
          <p:cNvPr id="137" name="Name: Nancy Davolio…"/>
          <p:cNvSpPr txBox="1"/>
          <p:nvPr/>
        </p:nvSpPr>
        <p:spPr>
          <a:xfrm>
            <a:off x="11266053" y="3099908"/>
            <a:ext cx="1998945" cy="69365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914446">
              <a:lnSpc>
                <a:spcPct val="150000"/>
              </a:lnSpc>
              <a:defRPr sz="1800" b="1">
                <a:solidFill>
                  <a:srgbClr val="5E5E5E"/>
                </a:solidFill>
                <a:latin typeface="Calibri"/>
                <a:ea typeface="Calibri"/>
                <a:cs typeface="Calibri"/>
                <a:sym typeface="Calibri"/>
              </a:defRPr>
            </a:pPr>
            <a:r>
              <a:rPr sz="1350"/>
              <a:t>Name: Nancy Davolio</a:t>
            </a:r>
          </a:p>
          <a:p>
            <a:pPr algn="l" defTabSz="914446">
              <a:lnSpc>
                <a:spcPct val="150000"/>
              </a:lnSpc>
              <a:defRPr sz="1800" b="1">
                <a:solidFill>
                  <a:srgbClr val="5E5E5E"/>
                </a:solidFill>
                <a:latin typeface="Calibri"/>
                <a:ea typeface="Calibri"/>
                <a:cs typeface="Calibri"/>
                <a:sym typeface="Calibri"/>
              </a:defRPr>
            </a:pPr>
            <a:r>
              <a:rPr sz="1350"/>
              <a:t>Title: Sales Representative</a:t>
            </a:r>
          </a:p>
        </p:txBody>
      </p:sp>
      <p:sp>
        <p:nvSpPr>
          <p:cNvPr id="138" name="Name: Andrew Fuller…"/>
          <p:cNvSpPr txBox="1"/>
          <p:nvPr/>
        </p:nvSpPr>
        <p:spPr>
          <a:xfrm>
            <a:off x="5420313" y="3096733"/>
            <a:ext cx="1627048" cy="69365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914446">
              <a:lnSpc>
                <a:spcPct val="150000"/>
              </a:lnSpc>
              <a:defRPr sz="1800" b="1">
                <a:solidFill>
                  <a:srgbClr val="535353"/>
                </a:solidFill>
                <a:latin typeface="Calibri"/>
                <a:ea typeface="Calibri"/>
                <a:cs typeface="Calibri"/>
                <a:sym typeface="Calibri"/>
              </a:defRPr>
            </a:pPr>
            <a:r>
              <a:rPr sz="1350"/>
              <a:t>Name: Andrew Fuller</a:t>
            </a:r>
          </a:p>
          <a:p>
            <a:pPr algn="l" defTabSz="914446">
              <a:lnSpc>
                <a:spcPct val="150000"/>
              </a:lnSpc>
              <a:defRPr sz="1800" b="1">
                <a:solidFill>
                  <a:srgbClr val="535353"/>
                </a:solidFill>
                <a:latin typeface="Calibri"/>
                <a:ea typeface="Calibri"/>
                <a:cs typeface="Calibri"/>
                <a:sym typeface="Calibri"/>
              </a:defRPr>
            </a:pPr>
            <a:r>
              <a:rPr sz="1350"/>
              <a:t>Title: Vice President</a:t>
            </a:r>
          </a:p>
        </p:txBody>
      </p:sp>
      <p:sp>
        <p:nvSpPr>
          <p:cNvPr id="139" name="Name: Steven Buchanan…"/>
          <p:cNvSpPr txBox="1"/>
          <p:nvPr/>
        </p:nvSpPr>
        <p:spPr>
          <a:xfrm>
            <a:off x="5424053" y="5583226"/>
            <a:ext cx="1854675" cy="69365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defTabSz="914446">
              <a:lnSpc>
                <a:spcPct val="150000"/>
              </a:lnSpc>
              <a:defRPr sz="1800" b="1">
                <a:solidFill>
                  <a:srgbClr val="5E5E5E"/>
                </a:solidFill>
                <a:latin typeface="Calibri"/>
                <a:ea typeface="Calibri"/>
                <a:cs typeface="Calibri"/>
                <a:sym typeface="Calibri"/>
              </a:defRPr>
            </a:pPr>
            <a:r>
              <a:rPr sz="1350"/>
              <a:t>Name: Steven Buchanan</a:t>
            </a:r>
          </a:p>
          <a:p>
            <a:pPr algn="l" defTabSz="914446">
              <a:lnSpc>
                <a:spcPct val="150000"/>
              </a:lnSpc>
              <a:defRPr sz="1800" b="1">
                <a:solidFill>
                  <a:srgbClr val="5E5E5E"/>
                </a:solidFill>
                <a:latin typeface="Calibri"/>
                <a:ea typeface="Calibri"/>
                <a:cs typeface="Calibri"/>
                <a:sym typeface="Calibri"/>
              </a:defRPr>
            </a:pPr>
            <a:r>
              <a:rPr sz="1350"/>
              <a:t>Title: Sales Manager</a:t>
            </a:r>
          </a:p>
        </p:txBody>
      </p:sp>
      <p:sp>
        <p:nvSpPr>
          <p:cNvPr id="140" name="Title 1"/>
          <p:cNvSpPr txBox="1"/>
          <p:nvPr/>
        </p:nvSpPr>
        <p:spPr>
          <a:xfrm>
            <a:off x="1380566" y="868313"/>
            <a:ext cx="6190886" cy="98117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lvl1pPr algn="l" defTabSz="914400">
              <a:lnSpc>
                <a:spcPct val="81000"/>
              </a:lnSpc>
              <a:defRPr sz="3700">
                <a:solidFill>
                  <a:srgbClr val="5E5E5E"/>
                </a:solidFill>
                <a:latin typeface="Impact"/>
                <a:ea typeface="Impact"/>
                <a:cs typeface="Impact"/>
                <a:sym typeface="Impact"/>
              </a:defRPr>
            </a:lvl1pPr>
          </a:lstStyle>
          <a:p>
            <a:r>
              <a:rPr sz="3701" dirty="0"/>
              <a:t>Our team</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1"/>
          <p:cNvSpPr txBox="1"/>
          <p:nvPr/>
        </p:nvSpPr>
        <p:spPr>
          <a:xfrm>
            <a:off x="1380566" y="868313"/>
            <a:ext cx="9451214" cy="98117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lvl1pPr algn="l" defTabSz="914400">
              <a:lnSpc>
                <a:spcPct val="81000"/>
              </a:lnSpc>
              <a:defRPr sz="3700">
                <a:solidFill>
                  <a:srgbClr val="5E5E5E"/>
                </a:solidFill>
                <a:latin typeface="Impact"/>
                <a:ea typeface="Impact"/>
                <a:cs typeface="Impact"/>
                <a:sym typeface="Impact"/>
              </a:defRPr>
            </a:lvl1pPr>
          </a:lstStyle>
          <a:p>
            <a:r>
              <a:rPr sz="3701" dirty="0"/>
              <a:t>How much we are in this business ?</a:t>
            </a:r>
          </a:p>
        </p:txBody>
      </p:sp>
      <p:pic>
        <p:nvPicPr>
          <p:cNvPr id="143" name="Image" descr="Image"/>
          <p:cNvPicPr>
            <a:picLocks noChangeAspect="1"/>
          </p:cNvPicPr>
          <p:nvPr/>
        </p:nvPicPr>
        <p:blipFill>
          <a:blip r:embed="rId2">
            <a:extLst/>
          </a:blip>
          <a:stretch>
            <a:fillRect/>
          </a:stretch>
        </p:blipFill>
        <p:spPr>
          <a:xfrm>
            <a:off x="4486849" y="1963735"/>
            <a:ext cx="8366573" cy="7187392"/>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p:cNvSpPr txBox="1"/>
          <p:nvPr/>
        </p:nvSpPr>
        <p:spPr>
          <a:xfrm>
            <a:off x="1416424" y="868313"/>
            <a:ext cx="9415355" cy="98117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lvl1pPr algn="l" defTabSz="914400">
              <a:lnSpc>
                <a:spcPct val="81000"/>
              </a:lnSpc>
              <a:defRPr sz="3700">
                <a:solidFill>
                  <a:srgbClr val="5E5E5E"/>
                </a:solidFill>
                <a:latin typeface="Impact"/>
                <a:ea typeface="Impact"/>
                <a:cs typeface="Impact"/>
                <a:sym typeface="Impact"/>
              </a:defRPr>
            </a:lvl1pPr>
          </a:lstStyle>
          <a:p>
            <a:r>
              <a:rPr sz="3701" dirty="0"/>
              <a:t>How much we target in next year?</a:t>
            </a:r>
          </a:p>
        </p:txBody>
      </p:sp>
      <p:pic>
        <p:nvPicPr>
          <p:cNvPr id="146" name="Image" descr="Image"/>
          <p:cNvPicPr>
            <a:picLocks noChangeAspect="1"/>
          </p:cNvPicPr>
          <p:nvPr/>
        </p:nvPicPr>
        <p:blipFill>
          <a:blip r:embed="rId2">
            <a:extLst/>
          </a:blip>
          <a:stretch>
            <a:fillRect/>
          </a:stretch>
        </p:blipFill>
        <p:spPr>
          <a:xfrm>
            <a:off x="4486849" y="1963735"/>
            <a:ext cx="8366573" cy="7187392"/>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le 1"/>
          <p:cNvSpPr txBox="1"/>
          <p:nvPr/>
        </p:nvSpPr>
        <p:spPr>
          <a:xfrm>
            <a:off x="1434354" y="868313"/>
            <a:ext cx="9397426" cy="98117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lvl1pPr algn="l" defTabSz="914400">
              <a:lnSpc>
                <a:spcPct val="81000"/>
              </a:lnSpc>
              <a:defRPr sz="3700">
                <a:solidFill>
                  <a:srgbClr val="5E5E5E"/>
                </a:solidFill>
                <a:latin typeface="Impact"/>
                <a:ea typeface="Impact"/>
                <a:cs typeface="Impact"/>
                <a:sym typeface="Impact"/>
              </a:defRPr>
            </a:lvl1pPr>
          </a:lstStyle>
          <a:p>
            <a:r>
              <a:rPr sz="3701" dirty="0"/>
              <a:t>Target Vs Growth Rate</a:t>
            </a:r>
          </a:p>
        </p:txBody>
      </p:sp>
      <p:sp>
        <p:nvSpPr>
          <p:cNvPr id="149" name="Title 1"/>
          <p:cNvSpPr txBox="1"/>
          <p:nvPr/>
        </p:nvSpPr>
        <p:spPr>
          <a:xfrm>
            <a:off x="6925713" y="2117520"/>
            <a:ext cx="3488845" cy="98117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lvl1pPr algn="l" defTabSz="914400">
              <a:lnSpc>
                <a:spcPct val="81000"/>
              </a:lnSpc>
              <a:defRPr sz="2300">
                <a:solidFill>
                  <a:srgbClr val="5E5E5E"/>
                </a:solidFill>
                <a:latin typeface="Asap Regular"/>
                <a:ea typeface="Asap Regular"/>
                <a:cs typeface="Asap Regular"/>
                <a:sym typeface="Asap Regular"/>
              </a:defRPr>
            </a:lvl1pPr>
          </a:lstStyle>
          <a:p>
            <a:r>
              <a:t>Target Vs Achievements</a:t>
            </a:r>
          </a:p>
        </p:txBody>
      </p:sp>
      <p:pic>
        <p:nvPicPr>
          <p:cNvPr id="150" name="Image" descr="Image"/>
          <p:cNvPicPr>
            <a:picLocks noChangeAspect="1"/>
          </p:cNvPicPr>
          <p:nvPr/>
        </p:nvPicPr>
        <p:blipFill>
          <a:blip r:embed="rId2">
            <a:extLst/>
          </a:blip>
          <a:stretch>
            <a:fillRect/>
          </a:stretch>
        </p:blipFill>
        <p:spPr>
          <a:xfrm>
            <a:off x="4491832" y="3263900"/>
            <a:ext cx="8356600" cy="5308600"/>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
          <p:cNvSpPr txBox="1"/>
          <p:nvPr/>
        </p:nvSpPr>
        <p:spPr>
          <a:xfrm>
            <a:off x="1380565" y="1962007"/>
            <a:ext cx="9415355" cy="98117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lvl1pPr algn="l" defTabSz="914400">
              <a:lnSpc>
                <a:spcPct val="81000"/>
              </a:lnSpc>
              <a:defRPr sz="3700">
                <a:solidFill>
                  <a:srgbClr val="5E5E5E"/>
                </a:solidFill>
                <a:latin typeface="Impact"/>
                <a:ea typeface="Impact"/>
                <a:cs typeface="Impact"/>
                <a:sym typeface="Impact"/>
              </a:defRPr>
            </a:lvl1pPr>
          </a:lstStyle>
          <a:p>
            <a:r>
              <a:rPr sz="3701" dirty="0"/>
              <a:t>Contact Us</a:t>
            </a:r>
          </a:p>
        </p:txBody>
      </p:sp>
      <p:sp>
        <p:nvSpPr>
          <p:cNvPr id="153" name="Group 4"/>
          <p:cNvSpPr txBox="1"/>
          <p:nvPr/>
        </p:nvSpPr>
        <p:spPr>
          <a:xfrm>
            <a:off x="2259107" y="3515785"/>
            <a:ext cx="11392884" cy="1697064"/>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algn="l" defTabSz="914446">
              <a:lnSpc>
                <a:spcPct val="150000"/>
              </a:lnSpc>
              <a:defRPr>
                <a:solidFill>
                  <a:srgbClr val="5E5E5E"/>
                </a:solidFill>
                <a:latin typeface="Apple Symbols"/>
                <a:ea typeface="Apple Symbols"/>
                <a:cs typeface="Apple Symbols"/>
                <a:sym typeface="Apple Symbols"/>
              </a:defRPr>
            </a:pPr>
            <a:r>
              <a:rPr dirty="0"/>
              <a:t>To place an order, you may order online, by phone, or by fax. We also accept purchase orders. For details on ordering options, please visit our Sales FAQ. If you need any assistance, please email us at </a:t>
            </a:r>
            <a:r>
              <a:rPr u="sng" dirty="0">
                <a:solidFill>
                  <a:srgbClr val="0076BA"/>
                </a:solidFill>
              </a:rPr>
              <a:t>adventureworks</a:t>
            </a:r>
            <a:r>
              <a:rPr u="sng" dirty="0">
                <a:solidFill>
                  <a:srgbClr val="0000FF"/>
                </a:solidFill>
                <a:uFill>
                  <a:solidFill>
                    <a:srgbClr val="0000FF"/>
                  </a:solidFill>
                </a:uFill>
                <a:hlinkClick r:id="rId2"/>
              </a:rPr>
              <a:t>@nhwd.com</a:t>
            </a:r>
            <a:r>
              <a:rPr u="sng" dirty="0">
                <a:solidFill>
                  <a:srgbClr val="0076BA"/>
                </a:solidFill>
              </a:rPr>
              <a:t>.</a:t>
            </a:r>
            <a:r>
              <a:rPr dirty="0">
                <a:solidFill>
                  <a:srgbClr val="FFFFFF">
                    <a:alpha val="74000"/>
                  </a:srgbClr>
                </a:solidFill>
              </a:rPr>
              <a:t> </a:t>
            </a:r>
            <a:r>
              <a:rPr dirty="0"/>
              <a:t>We will be available 24 X 7</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34</TotalTime>
  <Words>146</Words>
  <Application>Microsoft Office PowerPoint</Application>
  <PresentationFormat>Custom</PresentationFormat>
  <Paragraphs>23</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Apple Symbols</vt:lpstr>
      <vt:lpstr>Asap Regular</vt:lpstr>
      <vt:lpstr>Calibri</vt:lpstr>
      <vt:lpstr>Century Gothic</vt:lpstr>
      <vt:lpstr>Helvetica Light</vt:lpstr>
      <vt:lpstr>Helvetica Neue</vt:lpstr>
      <vt:lpstr>Helvetica Neue Light</vt:lpstr>
      <vt:lpstr>Helvetica Neue Medium</vt:lpstr>
      <vt:lpstr>Helvetica Neue Thin</vt:lpstr>
      <vt:lpstr>Impact</vt:lpstr>
      <vt:lpstr>White</vt:lpstr>
      <vt:lpstr>Adventure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AdventureWorks</dc:title>
  <cp:lastModifiedBy>Meikandan I</cp:lastModifiedBy>
  <cp:revision>5</cp:revision>
  <dcterms:modified xsi:type="dcterms:W3CDTF">2018-05-11T10:39:55Z</dcterms:modified>
</cp:coreProperties>
</file>