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65" r:id="rId2"/>
    <p:sldId id="266" r:id="rId3"/>
    <p:sldId id="280" r:id="rId4"/>
    <p:sldId id="268" r:id="rId5"/>
    <p:sldId id="269" r:id="rId6"/>
    <p:sldId id="267" r:id="rId7"/>
    <p:sldId id="273" r:id="rId8"/>
    <p:sldId id="271" r:id="rId9"/>
    <p:sldId id="274" r:id="rId10"/>
    <p:sldId id="270" r:id="rId11"/>
    <p:sldId id="275" r:id="rId12"/>
    <p:sldId id="277" r:id="rId13"/>
    <p:sldId id="295" r:id="rId14"/>
    <p:sldId id="276" r:id="rId15"/>
    <p:sldId id="278" r:id="rId16"/>
    <p:sldId id="279" r:id="rId17"/>
    <p:sldId id="296" r:id="rId18"/>
    <p:sldId id="293" r:id="rId19"/>
    <p:sldId id="257" r:id="rId20"/>
    <p:sldId id="258" r:id="rId21"/>
    <p:sldId id="259" r:id="rId22"/>
    <p:sldId id="262" r:id="rId23"/>
    <p:sldId id="260" r:id="rId24"/>
    <p:sldId id="263" r:id="rId25"/>
    <p:sldId id="294" r:id="rId26"/>
    <p:sldId id="272" r:id="rId27"/>
    <p:sldId id="29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Prusko" initials="NP" lastIdx="3" clrIdx="0">
    <p:extLst>
      <p:ext uri="{19B8F6BF-5375-455C-9EA6-DF929625EA0E}">
        <p15:presenceInfo xmlns:p15="http://schemas.microsoft.com/office/powerpoint/2012/main" userId="S-1-5-21-760804570-3751304640-1698983407-46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9" autoAdjust="0"/>
    <p:restoredTop sz="70482" autoAdjust="0"/>
  </p:normalViewPr>
  <p:slideViewPr>
    <p:cSldViewPr snapToGrid="0">
      <p:cViewPr varScale="1">
        <p:scale>
          <a:sx n="80" d="100"/>
          <a:sy n="80" d="100"/>
        </p:scale>
        <p:origin x="15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C918B-85C6-4038-9DF9-CA41FE9B84C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A067B-378B-46B5-9EC7-A311D110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8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A067B-378B-46B5-9EC7-A311D11078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1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A067B-378B-46B5-9EC7-A311D11078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8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 not technology </a:t>
            </a:r>
          </a:p>
          <a:p>
            <a:endParaRPr lang="en-US" dirty="0"/>
          </a:p>
          <a:p>
            <a:r>
              <a:rPr lang="en-US" dirty="0"/>
              <a:t>Google: Cloud Functions</a:t>
            </a:r>
          </a:p>
          <a:p>
            <a:endParaRPr lang="en-US" dirty="0"/>
          </a:p>
          <a:p>
            <a:r>
              <a:rPr lang="en-US" dirty="0"/>
              <a:t>AWS: </a:t>
            </a:r>
            <a:r>
              <a:rPr lang="en-US" dirty="0" err="1"/>
              <a:t>Lamda</a:t>
            </a:r>
            <a:endParaRPr lang="en-US" dirty="0"/>
          </a:p>
          <a:p>
            <a:endParaRPr lang="en-US" dirty="0"/>
          </a:p>
          <a:p>
            <a:r>
              <a:rPr lang="en-US" dirty="0"/>
              <a:t>Alibaba: Function Compute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A067B-378B-46B5-9EC7-A311D11078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1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to market: Time / money, does not need to be spent developing scaling polices, load balancing, fail over strategies, or worse then spending time guessing at how this should be implemented  </a:t>
            </a:r>
          </a:p>
          <a:p>
            <a:endParaRPr lang="en-US" dirty="0"/>
          </a:p>
          <a:p>
            <a:r>
              <a:rPr lang="en-US" dirty="0"/>
              <a:t>Reduction in Cost: You only pay for what you need, some applications / endpoints have unpredictable traffic patterns that could result in added costs(paying for idle servers) or even worse being unable to scale accordingly resulting in outages.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A067B-378B-46B5-9EC7-A311D11078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4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to use UI allows developers to focus on writing code in languages they are familiar with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A067B-378B-46B5-9EC7-A311D11078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Events: hooks in events on your cloud platform, bucket uploads, subscriptions, polished content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functions you write can respond to events generated by these other Firebase and Google Cloud features:</a:t>
            </a:r>
          </a:p>
          <a:p>
            <a:r>
              <a:rPr lang="en-US" dirty="0"/>
              <a:t>Cloud </a:t>
            </a:r>
            <a:r>
              <a:rPr lang="en-US" dirty="0" err="1"/>
              <a:t>Firestore</a:t>
            </a:r>
            <a:r>
              <a:rPr lang="en-US" dirty="0"/>
              <a:t> Triggers</a:t>
            </a:r>
          </a:p>
          <a:p>
            <a:r>
              <a:rPr lang="en-US" dirty="0"/>
              <a:t>Realtime Database Triggers</a:t>
            </a:r>
          </a:p>
          <a:p>
            <a:r>
              <a:rPr lang="en-US" dirty="0"/>
              <a:t>Firebase Authentication Triggers</a:t>
            </a:r>
          </a:p>
          <a:p>
            <a:r>
              <a:rPr lang="en-US" dirty="0"/>
              <a:t>Google Analytics for Firebase Triggers</a:t>
            </a:r>
          </a:p>
          <a:p>
            <a:r>
              <a:rPr lang="en-US" dirty="0" err="1"/>
              <a:t>Crashlytics</a:t>
            </a:r>
            <a:r>
              <a:rPr lang="en-US" dirty="0"/>
              <a:t> Triggers</a:t>
            </a:r>
          </a:p>
          <a:p>
            <a:r>
              <a:rPr lang="en-US" dirty="0"/>
              <a:t>Cloud Storage Triggers</a:t>
            </a:r>
          </a:p>
          <a:p>
            <a:r>
              <a:rPr lang="en-US" dirty="0"/>
              <a:t>Cloud Pub/Sub Triggers</a:t>
            </a:r>
          </a:p>
          <a:p>
            <a:r>
              <a:rPr lang="en-US" dirty="0"/>
              <a:t>HTTP Triggers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5-8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A067B-378B-46B5-9EC7-A311D11078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2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A067B-378B-46B5-9EC7-A311D11078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5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A067B-378B-46B5-9EC7-A311D11078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53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A067B-378B-46B5-9EC7-A311D11078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k8s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play-with-k8s.com/" TargetMode="External"/><Relationship Id="rId2" Type="http://schemas.openxmlformats.org/officeDocument/2006/relationships/hyperlink" Target="http://sharksareawesom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yncrisis/kubernetesdemo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7BCCE1D-779D-4064-BE7E-D3E6528FF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Two Sides of the Deployment Coin</a:t>
            </a:r>
          </a:p>
          <a:p>
            <a:endParaRPr lang="en-US" dirty="0"/>
          </a:p>
          <a:p>
            <a:r>
              <a:rPr lang="en-US" dirty="0"/>
              <a:t>Wes Rolnick, Nick Prusko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1E52BD-CA3D-451B-AEC3-D87D549A2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935" y="1964267"/>
            <a:ext cx="9995065" cy="2421464"/>
          </a:xfrm>
        </p:spPr>
        <p:txBody>
          <a:bodyPr>
            <a:normAutofit/>
          </a:bodyPr>
          <a:lstStyle/>
          <a:p>
            <a:r>
              <a:rPr lang="en-US" sz="4000" dirty="0"/>
              <a:t>Intro to Kubernetes and Serverless</a:t>
            </a:r>
          </a:p>
        </p:txBody>
      </p:sp>
    </p:spTree>
    <p:extLst>
      <p:ext uri="{BB962C8B-B14F-4D97-AF65-F5344CB8AC3E}">
        <p14:creationId xmlns:p14="http://schemas.microsoft.com/office/powerpoint/2010/main" val="356486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C2A3-8EDA-41AD-BD1B-4A625D00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3FA76-DFCF-446D-B8A9-1B76A2AD7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Production ready container management</a:t>
            </a:r>
          </a:p>
          <a:p>
            <a:endParaRPr lang="en-US" dirty="0"/>
          </a:p>
          <a:p>
            <a:r>
              <a:rPr lang="en-US" dirty="0"/>
              <a:t>Manages container lifecycles</a:t>
            </a:r>
          </a:p>
          <a:p>
            <a:endParaRPr lang="en-US" dirty="0"/>
          </a:p>
          <a:p>
            <a:r>
              <a:rPr lang="en-US" dirty="0"/>
              <a:t>Manages updates and deployments</a:t>
            </a:r>
          </a:p>
        </p:txBody>
      </p:sp>
    </p:spTree>
    <p:extLst>
      <p:ext uri="{BB962C8B-B14F-4D97-AF65-F5344CB8AC3E}">
        <p14:creationId xmlns:p14="http://schemas.microsoft.com/office/powerpoint/2010/main" val="401601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5444-5BE0-47F3-AF40-53AE49E2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45DD-F854-4910-9C26-EC84C839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Cluster:  A collection of nodes that are being managed by Kubernetes</a:t>
            </a:r>
          </a:p>
          <a:p>
            <a:endParaRPr lang="en-US" dirty="0"/>
          </a:p>
          <a:p>
            <a:r>
              <a:rPr lang="en-US" dirty="0"/>
              <a:t>Node:   A VM or physical machine that contains one or more containers</a:t>
            </a:r>
          </a:p>
          <a:p>
            <a:endParaRPr lang="en-US" dirty="0"/>
          </a:p>
          <a:p>
            <a:r>
              <a:rPr lang="en-US" dirty="0"/>
              <a:t>Master Node: The node that coordinates everything in the cluster.</a:t>
            </a:r>
          </a:p>
        </p:txBody>
      </p:sp>
    </p:spTree>
    <p:extLst>
      <p:ext uri="{BB962C8B-B14F-4D97-AF65-F5344CB8AC3E}">
        <p14:creationId xmlns:p14="http://schemas.microsoft.com/office/powerpoint/2010/main" val="310743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E8F6-928D-4565-B459-2479EC6C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9CA2-1920-4152-8340-F3125C80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Pod: A running process on the cluster.  Can be an application container (sometimes multiple containers).</a:t>
            </a:r>
          </a:p>
          <a:p>
            <a:endParaRPr lang="en-US" dirty="0"/>
          </a:p>
          <a:p>
            <a:r>
              <a:rPr lang="en-US" dirty="0"/>
              <a:t>Service:  Defines policies for accessing Pods.</a:t>
            </a:r>
          </a:p>
          <a:p>
            <a:endParaRPr lang="en-US" dirty="0"/>
          </a:p>
          <a:p>
            <a:r>
              <a:rPr lang="en-US" dirty="0"/>
              <a:t>Deployment:  Describes the desired state for how pods should be deployed across a cluster.</a:t>
            </a:r>
          </a:p>
        </p:txBody>
      </p:sp>
    </p:spTree>
    <p:extLst>
      <p:ext uri="{BB962C8B-B14F-4D97-AF65-F5344CB8AC3E}">
        <p14:creationId xmlns:p14="http://schemas.microsoft.com/office/powerpoint/2010/main" val="22247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66D195-6EA2-48FE-A1AB-8544E887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971675"/>
            <a:ext cx="116205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2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B7E33C-3E18-42DB-86FA-133BD1D2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714500"/>
            <a:ext cx="11620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0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Kubernetes Cluster">
            <a:extLst>
              <a:ext uri="{FF2B5EF4-FFF2-40B4-BE49-F238E27FC236}">
                <a16:creationId xmlns:a16="http://schemas.microsoft.com/office/drawing/2014/main" id="{5E73DEFF-BA4D-4A7D-9FD1-320FBD6E5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578" y="423850"/>
            <a:ext cx="8799937" cy="6434150"/>
          </a:xfrm>
        </p:spPr>
      </p:pic>
    </p:spTree>
    <p:extLst>
      <p:ext uri="{BB962C8B-B14F-4D97-AF65-F5344CB8AC3E}">
        <p14:creationId xmlns:p14="http://schemas.microsoft.com/office/powerpoint/2010/main" val="223219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2AF0-770E-4B73-987E-79912930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80" y="2700866"/>
            <a:ext cx="10131425" cy="1456267"/>
          </a:xfrm>
        </p:spPr>
        <p:txBody>
          <a:bodyPr/>
          <a:lstStyle/>
          <a:p>
            <a:r>
              <a:rPr lang="en-US" dirty="0"/>
              <a:t>YAML!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6ADC6E-0FA9-49C8-A9AE-91F118351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918" y="180474"/>
            <a:ext cx="6656163" cy="649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9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8816-0216-4AB4-AF4B-A7248927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4" y="2510366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AD426-EBAB-444D-A3AD-0EAFC92A5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5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A4B4CD-96EF-4831-8411-A839BE4DF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520" y="2141538"/>
            <a:ext cx="6489984" cy="3649662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6BB443-94D3-45F8-9933-8F2DCFFED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867" y="416940"/>
            <a:ext cx="7791292" cy="58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9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9C29-AA26-4457-AE0A-CB181CAB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ServerLess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625C-62E4-4A55-A452-2D63C094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Allows your code to run without the headache of server management, maintenance, scaling strategies. Back end infrastructure becomes invisible 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15608-F464-425A-A2FB-A7BD1904C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575" y="3144367"/>
            <a:ext cx="4612858" cy="31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0996-D6C8-472E-8517-BBBF02C6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F75A-61AF-430F-8668-4BF990992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Who this talk is intended for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7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8F10-59E7-4E5C-853A-F737612B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89F27-0AAC-4A5B-B80B-BA2A7F2A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Allows developers to focus on development rather than infrastructure, small teams can do big things</a:t>
            </a:r>
          </a:p>
          <a:p>
            <a:r>
              <a:rPr lang="en-US" sz="3200" dirty="0"/>
              <a:t>Speeds up timelines to bring ideas to market</a:t>
            </a:r>
          </a:p>
          <a:p>
            <a:r>
              <a:rPr lang="en-US" sz="3200" dirty="0"/>
              <a:t>Reduction in cost</a:t>
            </a:r>
          </a:p>
        </p:txBody>
      </p:sp>
    </p:spTree>
    <p:extLst>
      <p:ext uri="{BB962C8B-B14F-4D97-AF65-F5344CB8AC3E}">
        <p14:creationId xmlns:p14="http://schemas.microsoft.com/office/powerpoint/2010/main" val="3856894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80C2-0E41-4104-B65D-10C5AC15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 </a:t>
            </a:r>
          </a:p>
        </p:txBody>
      </p:sp>
      <p:pic>
        <p:nvPicPr>
          <p:cNvPr id="1030" name="Picture 6" descr="Image result for node js">
            <a:extLst>
              <a:ext uri="{FF2B5EF4-FFF2-40B4-BE49-F238E27FC236}">
                <a16:creationId xmlns:a16="http://schemas.microsoft.com/office/drawing/2014/main" id="{30A166DD-50CB-43FA-8377-38B79C813A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409" y="2065866"/>
            <a:ext cx="1508539" cy="92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ython logo transparent">
            <a:extLst>
              <a:ext uri="{FF2B5EF4-FFF2-40B4-BE49-F238E27FC236}">
                <a16:creationId xmlns:a16="http://schemas.microsoft.com/office/drawing/2014/main" id="{ACF11F10-6572-4628-A3B7-085359A7F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36" y="2004493"/>
            <a:ext cx="3480338" cy="98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google cloud logo transparent">
            <a:extLst>
              <a:ext uri="{FF2B5EF4-FFF2-40B4-BE49-F238E27FC236}">
                <a16:creationId xmlns:a16="http://schemas.microsoft.com/office/drawing/2014/main" id="{9FB872B5-625C-40A4-9635-C29E5F132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459" y="1913090"/>
            <a:ext cx="4572347" cy="11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aws logo transparent">
            <a:extLst>
              <a:ext uri="{FF2B5EF4-FFF2-40B4-BE49-F238E27FC236}">
                <a16:creationId xmlns:a16="http://schemas.microsoft.com/office/drawing/2014/main" id="{EFA1DF0A-094A-400F-B304-5562B9B28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3" y="2889214"/>
            <a:ext cx="3111284" cy="311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java logo transparent">
            <a:extLst>
              <a:ext uri="{FF2B5EF4-FFF2-40B4-BE49-F238E27FC236}">
                <a16:creationId xmlns:a16="http://schemas.microsoft.com/office/drawing/2014/main" id="{166EB8FE-025E-4FA1-A504-FC95DFD0B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33" y="3191358"/>
            <a:ext cx="2239667" cy="223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C# logo transparent">
            <a:extLst>
              <a:ext uri="{FF2B5EF4-FFF2-40B4-BE49-F238E27FC236}">
                <a16:creationId xmlns:a16="http://schemas.microsoft.com/office/drawing/2014/main" id="{857723AC-949A-4E4E-81F3-BC323A798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814" y="3460760"/>
            <a:ext cx="1532338" cy="164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6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A17F-6B93-4C19-B452-BB4C623B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&amp;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8E1A-02CF-4704-848C-D1306EEE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3200" dirty="0"/>
              <a:t>Events &amp; triggers provide hooks into your cloud environment</a:t>
            </a:r>
          </a:p>
          <a:p>
            <a:pPr lvl="1"/>
            <a:r>
              <a:rPr lang="en-US" sz="3200" dirty="0"/>
              <a:t>HTTP – GET / POST / PUT / PATCH / DELETE</a:t>
            </a:r>
          </a:p>
          <a:p>
            <a:pPr lvl="1"/>
            <a:r>
              <a:rPr lang="en-US" sz="3200" dirty="0"/>
              <a:t>Storage – Event Driven functions from your platform </a:t>
            </a:r>
          </a:p>
          <a:p>
            <a:pPr lvl="1"/>
            <a:r>
              <a:rPr lang="en-US" sz="3200" dirty="0"/>
              <a:t>Pub / Sub - </a:t>
            </a:r>
          </a:p>
          <a:p>
            <a:pPr lvl="1"/>
            <a:r>
              <a:rPr lang="en-US" sz="3200" dirty="0"/>
              <a:t>Firebase events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6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8A87-53B9-46C6-A1A9-D13BD49F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all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6072-8193-4D30-B591-0B66F4D1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E5794-0503-455F-9789-2CEBEED2A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708" y="1919484"/>
            <a:ext cx="6594603" cy="416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2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8816-0216-4AB4-AF4B-A7248927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4" y="2510366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AD426-EBAB-444D-A3AD-0EAFC92A5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66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BD27-3E76-49D5-AFD1-A2DCAB5F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C84C-0AFC-4E6D-8E62-8D9361E9F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Kubernetes + Serverless!</a:t>
            </a:r>
          </a:p>
        </p:txBody>
      </p:sp>
    </p:spTree>
    <p:extLst>
      <p:ext uri="{BB962C8B-B14F-4D97-AF65-F5344CB8AC3E}">
        <p14:creationId xmlns:p14="http://schemas.microsoft.com/office/powerpoint/2010/main" val="3487331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4EB3-957B-4355-A040-2E6DD2C9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80A4-B413-4580-AC1C-0866835FF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really depends…</a:t>
            </a:r>
          </a:p>
        </p:txBody>
      </p:sp>
    </p:spTree>
    <p:extLst>
      <p:ext uri="{BB962C8B-B14F-4D97-AF65-F5344CB8AC3E}">
        <p14:creationId xmlns:p14="http://schemas.microsoft.com/office/powerpoint/2010/main" val="120071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1BC9-CB1F-4B8D-A1BB-8CA40AD3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Kubernetes </a:t>
            </a:r>
            <a:r>
              <a:rPr lang="en-US" dirty="0"/>
              <a:t>playground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1990-7B37-46CB-B4BC-2B78AFAF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06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0685-B5DB-49BF-86DD-2968C12E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https://labs.play-with-k8s.com/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601D-4713-48D0-A3C4-4C27741A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	Click Add New Instance: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FA213-AAB3-4631-9AB2-7864A0686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5" y="1881187"/>
            <a:ext cx="29527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34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511D-ABB2-40AB-8217-956E9C57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https://labs.play-with-k8s.com/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6404-969F-4B60-A20A-5B8EA48B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33237"/>
            <a:ext cx="10131425" cy="1596209"/>
          </a:xfrm>
        </p:spPr>
        <p:txBody>
          <a:bodyPr/>
          <a:lstStyle/>
          <a:p>
            <a:pPr marL="342900" indent="-342900">
              <a:buAutoNum type="arabicPeriod" startAt="2"/>
            </a:pPr>
            <a:r>
              <a:rPr lang="en-US" dirty="0"/>
              <a:t>Copy the “Initializes cluster master node:” line:</a:t>
            </a:r>
          </a:p>
          <a:p>
            <a:pPr marL="457200" lvl="1" indent="0">
              <a:buNone/>
            </a:pPr>
            <a:r>
              <a:rPr lang="en-US" dirty="0" err="1"/>
              <a:t>kubeadm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--</a:t>
            </a:r>
            <a:r>
              <a:rPr lang="en-US" dirty="0" err="1"/>
              <a:t>apiserver</a:t>
            </a:r>
            <a:r>
              <a:rPr lang="en-US" dirty="0"/>
              <a:t>-advertise-address $(hostname -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25339-0369-42C2-BBC7-330952F07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5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4EAA-E736-4063-9050-0677A079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37D7-F55B-4132-97CD-0849F345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you want to follow along:</a:t>
            </a:r>
          </a:p>
          <a:p>
            <a:endParaRPr lang="en-US" sz="3200" dirty="0"/>
          </a:p>
          <a:p>
            <a:pPr lvl="1"/>
            <a:r>
              <a:rPr lang="en-US" sz="3200" dirty="0"/>
              <a:t>Create a free Google Cloud account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Log into: </a:t>
            </a:r>
            <a:r>
              <a:rPr lang="en-US" sz="3200" dirty="0">
                <a:hlinkClick r:id="rId2"/>
              </a:rPr>
              <a:t>https://labs.play-with-k8s.com/</a:t>
            </a: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9309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E79D-ADED-412C-9F3F-710ABCE2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https://labs.play-with-k8s.com/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2376-6FA5-448F-8C56-5EC6BCD77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118491"/>
          </a:xfrm>
        </p:spPr>
        <p:txBody>
          <a:bodyPr/>
          <a:lstStyle/>
          <a:p>
            <a:pPr marL="342900" indent="-342900">
              <a:buAutoNum type="arabicPeriod" startAt="3"/>
            </a:pPr>
            <a:r>
              <a:rPr lang="en-US" dirty="0"/>
              <a:t>Copy the entire line that starts </a:t>
            </a:r>
            <a:r>
              <a:rPr lang="en-US" dirty="0" err="1"/>
              <a:t>kubeadm</a:t>
            </a:r>
            <a:r>
              <a:rPr lang="en-US" dirty="0"/>
              <a:t> join –token </a:t>
            </a:r>
            <a:r>
              <a:rPr lang="en-US" dirty="0" err="1"/>
              <a:t>dkfjkldjfkdj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D6784-7A51-43E4-95F3-5442737A0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1775"/>
            <a:ext cx="12192000" cy="34498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83B390-DD99-44FC-B71B-4E88E7BDFAE0}"/>
              </a:ext>
            </a:extLst>
          </p:cNvPr>
          <p:cNvSpPr txBox="1">
            <a:spLocks/>
          </p:cNvSpPr>
          <p:nvPr/>
        </p:nvSpPr>
        <p:spPr>
          <a:xfrm>
            <a:off x="685800" y="3521243"/>
            <a:ext cx="10131425" cy="1118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 startAt="4"/>
            </a:pPr>
            <a:r>
              <a:rPr lang="en-US" dirty="0"/>
              <a:t>Click Add New Instance Again</a:t>
            </a:r>
          </a:p>
          <a:p>
            <a:pPr marL="342900" indent="-342900">
              <a:buAutoNum type="arabicPeriod" startAt="4"/>
            </a:pPr>
            <a:r>
              <a:rPr lang="en-US" dirty="0"/>
              <a:t>In the second instance paste the copied </a:t>
            </a:r>
            <a:r>
              <a:rPr lang="en-US" dirty="0" err="1"/>
              <a:t>kubeadm</a:t>
            </a:r>
            <a:r>
              <a:rPr lang="en-US" dirty="0"/>
              <a:t> join line: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BEE61-6DAE-48D7-B12D-E5C2DBE36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2666"/>
            <a:ext cx="12192000" cy="26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48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2832-DE1F-4229-BD6E-C7AAF037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https://labs.play-with-k8s.com/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DD44-0D71-4705-9A91-A248F4C8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720070"/>
          </a:xfrm>
        </p:spPr>
        <p:txBody>
          <a:bodyPr/>
          <a:lstStyle/>
          <a:p>
            <a:pPr marL="342900" indent="-342900">
              <a:buAutoNum type="arabicPeriod" startAt="6"/>
            </a:pPr>
            <a:r>
              <a:rPr lang="en-US" dirty="0"/>
              <a:t>Switch back to your first instance (the master)</a:t>
            </a:r>
          </a:p>
          <a:p>
            <a:pPr marL="342900" indent="-342900">
              <a:buAutoNum type="arabicPeriod" startAt="6"/>
            </a:pPr>
            <a:r>
              <a:rPr lang="en-US" dirty="0"/>
              <a:t>Copy the “Initialize cluster networking command: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B30BF-C239-4CF8-BE0A-7115A5763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1" y="3862138"/>
            <a:ext cx="11069383" cy="15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08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AFAB-C93A-42A1-BE52-E1340D90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https://labs.play-with-k8s.com/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38B0-F4F8-41D0-B1DB-814EC91F0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720070"/>
          </a:xfrm>
        </p:spPr>
        <p:txBody>
          <a:bodyPr/>
          <a:lstStyle/>
          <a:p>
            <a:pPr marL="342900" indent="-342900">
              <a:buAutoNum type="arabicPeriod" startAt="8"/>
            </a:pPr>
            <a:r>
              <a:rPr lang="en-US" dirty="0"/>
              <a:t>Paste and run this in the master instance (the first instance):</a:t>
            </a:r>
          </a:p>
          <a:p>
            <a:pPr marL="457200" lvl="1" indent="0">
              <a:buNone/>
            </a:pPr>
            <a:r>
              <a:rPr lang="en-US" dirty="0" err="1"/>
              <a:t>Kubectl</a:t>
            </a:r>
            <a:r>
              <a:rPr lang="en-US" dirty="0"/>
              <a:t> apply –n </a:t>
            </a:r>
            <a:r>
              <a:rPr lang="en-US" dirty="0" err="1"/>
              <a:t>kube</a:t>
            </a:r>
            <a:r>
              <a:rPr lang="en-US" dirty="0"/>
              <a:t>-system –f \</a:t>
            </a:r>
          </a:p>
          <a:p>
            <a:pPr marL="457200" lvl="1" indent="0">
              <a:buNone/>
            </a:pPr>
            <a:r>
              <a:rPr lang="en-US" dirty="0"/>
              <a:t>	“https://cloud.weave.works/k8s/net?k8s-version=$(kubectl version | base64 |tr -d ‘\n’)”</a:t>
            </a:r>
          </a:p>
          <a:p>
            <a:pPr marL="342900" indent="-342900">
              <a:buAutoNum type="arabicPeriod" startAt="8"/>
            </a:pPr>
            <a:endParaRPr lang="en-US" dirty="0"/>
          </a:p>
          <a:p>
            <a:pPr marL="342900" indent="-342900">
              <a:buAutoNum type="arabicPeriod" startAt="8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A3166-5787-48BD-AD0F-19A4B0376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22" y="3429000"/>
            <a:ext cx="10996155" cy="172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59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09B1-3FCD-4604-964E-9AB9A5DD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https://labs.play-with-k8s.com/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E823-0E60-4BE1-AC7A-03A74B12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623817"/>
          </a:xfrm>
        </p:spPr>
        <p:txBody>
          <a:bodyPr/>
          <a:lstStyle/>
          <a:p>
            <a:pPr marL="342900" indent="-342900">
              <a:buAutoNum type="arabicPeriod" startAt="9"/>
            </a:pPr>
            <a:r>
              <a:rPr lang="en-US" dirty="0"/>
              <a:t>Verify that the nodes are configured and “Ready” by running:</a:t>
            </a:r>
          </a:p>
          <a:p>
            <a:pPr marL="457200" lvl="1" indent="0">
              <a:buNone/>
            </a:pPr>
            <a:r>
              <a:rPr lang="en-US" dirty="0" err="1"/>
              <a:t>Kubectl</a:t>
            </a:r>
            <a:r>
              <a:rPr lang="en-US" dirty="0"/>
              <a:t> get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6D9C5-29FB-4FE7-9F30-A2B6EE7E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98" y="3544197"/>
            <a:ext cx="8679030" cy="27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49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B8F-4C9C-4C72-8D46-F44F01DA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https://labs.play-with-k8s.com/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3E8B5-5AD3-4CB8-A48A-16829B5BD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732101"/>
          </a:xfrm>
        </p:spPr>
        <p:txBody>
          <a:bodyPr/>
          <a:lstStyle/>
          <a:p>
            <a:pPr marL="342900" indent="-342900">
              <a:buAutoNum type="arabicPeriod" startAt="10"/>
            </a:pPr>
            <a:r>
              <a:rPr lang="en-US" dirty="0"/>
              <a:t>In the master node enter:</a:t>
            </a:r>
          </a:p>
          <a:p>
            <a:pPr marL="457200" lvl="1" indent="0">
              <a:buNone/>
            </a:pPr>
            <a:r>
              <a:rPr lang="en-US" dirty="0" err="1"/>
              <a:t>kubectl</a:t>
            </a:r>
            <a:r>
              <a:rPr lang="en-US" dirty="0"/>
              <a:t> create –f https://raw.githubusercontent.com/syncrisis/kubernetesdemo/master/mysql-deployment.yaml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4D2AF-71C8-4479-A9EB-1EDC5BBC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" y="4220412"/>
            <a:ext cx="12092488" cy="140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59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511B-5045-41C5-AC02-99CC7CCA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https://labs.play-with-k8s.com/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3DC8-E0CF-4CAE-867F-9FF085283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780228"/>
          </a:xfrm>
        </p:spPr>
        <p:txBody>
          <a:bodyPr/>
          <a:lstStyle/>
          <a:p>
            <a:pPr marL="342900" indent="-342900">
              <a:buAutoNum type="arabicPeriod" startAt="11"/>
            </a:pPr>
            <a:r>
              <a:rPr lang="en-US" dirty="0"/>
              <a:t>Wait for the pods to finish creating and run</a:t>
            </a:r>
          </a:p>
          <a:p>
            <a:pPr marL="457200" lvl="1" indent="0">
              <a:buNone/>
            </a:pPr>
            <a:r>
              <a:rPr lang="en-US" dirty="0" err="1"/>
              <a:t>kubectl</a:t>
            </a:r>
            <a:r>
              <a:rPr lang="en-US" dirty="0"/>
              <a:t> get pods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FB45C-6720-4C8A-8D61-F7CEF9B93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26" y="4278369"/>
            <a:ext cx="11517748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57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D127-7798-4EA1-A334-31C2642D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https://labs.play-with-k8s.com/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F45F-AD25-4454-8097-8B459DED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1620"/>
            <a:ext cx="10131425" cy="17802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12.	Find the exposed API port by typing:</a:t>
            </a:r>
          </a:p>
          <a:p>
            <a:pPr marL="457200" lvl="1" indent="0">
              <a:buNone/>
            </a:pPr>
            <a:r>
              <a:rPr lang="en-US" dirty="0" err="1"/>
              <a:t>kubectl</a:t>
            </a:r>
            <a:r>
              <a:rPr lang="en-US" dirty="0"/>
              <a:t> describe svc </a:t>
            </a:r>
            <a:r>
              <a:rPr lang="en-US" dirty="0" err="1"/>
              <a:t>myapi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55B84-15CD-4D5B-A2D4-C808D3AD3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103" y="3234295"/>
            <a:ext cx="5207794" cy="311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5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E498-6544-46BC-B497-52AA9F5A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https://labs.play-with-k8s.com/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40E7A-9EE6-48BB-BAB0-7250685D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 startAt="13"/>
            </a:pPr>
            <a:r>
              <a:rPr lang="en-US" dirty="0"/>
              <a:t>Send a curl request to the API at the endpoint:</a:t>
            </a:r>
          </a:p>
          <a:p>
            <a:pPr marL="457200" lvl="1" indent="0">
              <a:buNone/>
            </a:pPr>
            <a:r>
              <a:rPr lang="en-US" dirty="0"/>
              <a:t>curl  10.32.0.3:5000/</a:t>
            </a:r>
            <a:r>
              <a:rPr lang="en-US" b="1" dirty="0" err="1"/>
              <a:t>api</a:t>
            </a:r>
            <a:r>
              <a:rPr lang="en-US" b="1" dirty="0"/>
              <a:t>/sharks   (the service endpoint for the IP address)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76591-40FF-4940-A1AE-E7FEA4C3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2134"/>
            <a:ext cx="12192000" cy="4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1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3B1A-363C-495B-938F-75D2E216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295EE-9261-4765-9E6A-AA9534DA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How we used to deploy</a:t>
            </a:r>
          </a:p>
          <a:p>
            <a:endParaRPr lang="en-US" sz="3200" dirty="0"/>
          </a:p>
          <a:p>
            <a:r>
              <a:rPr lang="en-US" sz="3200" dirty="0"/>
              <a:t>The container revolution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212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4188-2486-4564-8A9E-92CCA7C4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3B6B6-4712-42E0-85D9-4573480F9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Kubernetes: Deploy containerized applications across managed infrastructure</a:t>
            </a:r>
          </a:p>
          <a:p>
            <a:endParaRPr lang="en-US" sz="3200" dirty="0"/>
          </a:p>
          <a:p>
            <a:r>
              <a:rPr lang="en-US" sz="3200" dirty="0"/>
              <a:t>Serverless: Deploy code to cloud infrastructure which will handle 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146734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11C4-5DF6-4810-80A7-22E8B60B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Kubernetes and Serverless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3B6875-229E-42D4-974E-9D206F334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784666"/>
              </p:ext>
            </p:extLst>
          </p:nvPr>
        </p:nvGraphicFramePr>
        <p:xfrm>
          <a:off x="685800" y="2141538"/>
          <a:ext cx="101314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3">
                  <a:extLst>
                    <a:ext uri="{9D8B030D-6E8A-4147-A177-3AD203B41FA5}">
                      <a16:colId xmlns:a16="http://schemas.microsoft.com/office/drawing/2014/main" val="2726827242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135888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Kubernetes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/>
                        <a:t>Highly configurable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Quick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49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Complete control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Low cost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8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Control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Scales easily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5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Implementation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May be more expensive at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2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High up-front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Platform 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24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85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64BA-5F2A-4190-A3FD-374BF186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 Prem -&gt; FAAS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A4B4CD-96EF-4831-8411-A839BE4DF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520" y="2141538"/>
            <a:ext cx="6489984" cy="3649662"/>
          </a:xfrm>
        </p:spPr>
      </p:pic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B52AB76A-230E-4662-8095-A3D374B03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867" y="416940"/>
            <a:ext cx="7791292" cy="58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9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E375-ED01-41FF-8359-7457721A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demo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6D18E-A40A-4CC8-923A-AC42433C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will be using a simple Python REST API.</a:t>
            </a:r>
          </a:p>
          <a:p>
            <a:endParaRPr lang="en-US" dirty="0"/>
          </a:p>
          <a:p>
            <a:r>
              <a:rPr lang="en-US" dirty="0"/>
              <a:t>MySQL database for storing data.</a:t>
            </a:r>
          </a:p>
          <a:p>
            <a:endParaRPr lang="en-US" dirty="0"/>
          </a:p>
          <a:p>
            <a:r>
              <a:rPr lang="en-US" dirty="0"/>
              <a:t>Google Cloud Serverless for serverless deployment (sign up for a trial account if you want to follow along)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http://sharksareawesome.com</a:t>
            </a:r>
            <a:r>
              <a:rPr lang="en-US" dirty="0"/>
              <a:t> is the demo site.</a:t>
            </a:r>
          </a:p>
          <a:p>
            <a:endParaRPr lang="en-US" dirty="0"/>
          </a:p>
          <a:p>
            <a:r>
              <a:rPr lang="en-US" dirty="0"/>
              <a:t>Also log into </a:t>
            </a:r>
            <a:r>
              <a:rPr lang="en-US" dirty="0">
                <a:hlinkClick r:id="rId3"/>
              </a:rPr>
              <a:t>https://labs.play-with-k8s.com/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 is available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https://github.com/syncrisis/kubernetesdemo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2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E9D379-C8C6-4C33-BA5F-C84F0FF01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971675"/>
            <a:ext cx="116205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65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4943</TotalTime>
  <Words>855</Words>
  <Application>Microsoft Office PowerPoint</Application>
  <PresentationFormat>Widescreen</PresentationFormat>
  <Paragraphs>154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Celestial</vt:lpstr>
      <vt:lpstr>Intro to Kubernetes and Serverless</vt:lpstr>
      <vt:lpstr>Introduction</vt:lpstr>
      <vt:lpstr>Introduction</vt:lpstr>
      <vt:lpstr>Introduction</vt:lpstr>
      <vt:lpstr>Introduction</vt:lpstr>
      <vt:lpstr>Kubernetes and Serverless</vt:lpstr>
      <vt:lpstr>On Prem -&gt; FAAS</vt:lpstr>
      <vt:lpstr>The demo project</vt:lpstr>
      <vt:lpstr>PowerPoint Presentation</vt:lpstr>
      <vt:lpstr>What is Kubernetes</vt:lpstr>
      <vt:lpstr>Kubernetes Terms</vt:lpstr>
      <vt:lpstr>Kubernetes Objects</vt:lpstr>
      <vt:lpstr>PowerPoint Presentation</vt:lpstr>
      <vt:lpstr>PowerPoint Presentation</vt:lpstr>
      <vt:lpstr>PowerPoint Presentation</vt:lpstr>
      <vt:lpstr>YAML!</vt:lpstr>
      <vt:lpstr>Demo</vt:lpstr>
      <vt:lpstr>PowerPoint Presentation</vt:lpstr>
      <vt:lpstr>What is ServerLess?</vt:lpstr>
      <vt:lpstr>Why would I?</vt:lpstr>
      <vt:lpstr>Languages  </vt:lpstr>
      <vt:lpstr>Events &amp; Triggers</vt:lpstr>
      <vt:lpstr>How Does it all work?</vt:lpstr>
      <vt:lpstr>Demo</vt:lpstr>
      <vt:lpstr>The Future</vt:lpstr>
      <vt:lpstr>Conclusion</vt:lpstr>
      <vt:lpstr>Kubernetes playground demo</vt:lpstr>
      <vt:lpstr>Go To https://labs.play-with-k8s.com/</vt:lpstr>
      <vt:lpstr>https://labs.play-with-k8s.com/</vt:lpstr>
      <vt:lpstr>https://labs.play-with-k8s.com/</vt:lpstr>
      <vt:lpstr>https://labs.play-with-k8s.com/</vt:lpstr>
      <vt:lpstr>https://labs.play-with-k8s.com/</vt:lpstr>
      <vt:lpstr>https://labs.play-with-k8s.com/</vt:lpstr>
      <vt:lpstr>https://labs.play-with-k8s.com/</vt:lpstr>
      <vt:lpstr>https://labs.play-with-k8s.com/</vt:lpstr>
      <vt:lpstr>https://labs.play-with-k8s.com/</vt:lpstr>
      <vt:lpstr>https://labs.play-with-k8s.com/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SeverLess</dc:title>
  <dc:creator>Nicholas Prusko</dc:creator>
  <cp:lastModifiedBy>Wesley Rolnick</cp:lastModifiedBy>
  <cp:revision>72</cp:revision>
  <dcterms:created xsi:type="dcterms:W3CDTF">2018-09-28T12:24:48Z</dcterms:created>
  <dcterms:modified xsi:type="dcterms:W3CDTF">2018-10-26T18:52:57Z</dcterms:modified>
</cp:coreProperties>
</file>