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5/30/2023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5241" y="313509"/>
            <a:ext cx="4383696" cy="548640"/>
          </a:xfrm>
        </p:spPr>
        <p:txBody>
          <a:bodyPr/>
          <a:lstStyle/>
          <a:p>
            <a:r>
              <a:rPr lang="fr-FR" sz="2800" b="1" dirty="0" smtClean="0"/>
              <a:t>Intro </a:t>
            </a:r>
            <a:r>
              <a:rPr lang="fr-FR" sz="2800" b="1" dirty="0"/>
              <a:t>to </a:t>
            </a:r>
            <a:r>
              <a:rPr lang="fr-FR" sz="2800" b="1" dirty="0" smtClean="0"/>
              <a:t>DB Checkpoint</a:t>
            </a:r>
            <a:endParaRPr lang="fr-FR" sz="2800" dirty="0"/>
          </a:p>
        </p:txBody>
      </p:sp>
      <p:sp>
        <p:nvSpPr>
          <p:cNvPr id="3" name="Sous-titre 2"/>
          <p:cNvSpPr>
            <a:spLocks noGrp="1"/>
          </p:cNvSpPr>
          <p:nvPr>
            <p:ph type="subTitle" idx="1"/>
          </p:nvPr>
        </p:nvSpPr>
        <p:spPr>
          <a:xfrm>
            <a:off x="8036345" y="6080976"/>
            <a:ext cx="3348318" cy="574165"/>
          </a:xfrm>
        </p:spPr>
        <p:txBody>
          <a:bodyPr/>
          <a:lstStyle/>
          <a:p>
            <a:pPr algn="r"/>
            <a:r>
              <a:rPr lang="fr-FR" b="1" dirty="0" err="1" smtClean="0">
                <a:solidFill>
                  <a:srgbClr val="92D050"/>
                </a:solidFill>
              </a:rPr>
              <a:t>Nouri</a:t>
            </a:r>
            <a:r>
              <a:rPr lang="fr-FR" b="1" dirty="0" smtClean="0">
                <a:solidFill>
                  <a:srgbClr val="92D050"/>
                </a:solidFill>
              </a:rPr>
              <a:t> </a:t>
            </a:r>
            <a:r>
              <a:rPr lang="fr-FR" b="1" dirty="0" err="1" smtClean="0">
                <a:solidFill>
                  <a:srgbClr val="92D050"/>
                </a:solidFill>
              </a:rPr>
              <a:t>sinda</a:t>
            </a:r>
            <a:endParaRPr lang="fr-FR" b="1" smtClean="0">
              <a:solidFill>
                <a:srgbClr val="92D050"/>
              </a:solidFill>
            </a:endParaRPr>
          </a:p>
          <a:p>
            <a:pPr algn="r"/>
            <a:endParaRPr lang="fr-FR" b="1" dirty="0">
              <a:solidFill>
                <a:srgbClr val="92D050"/>
              </a:solidFill>
            </a:endParaRPr>
          </a:p>
        </p:txBody>
      </p:sp>
      <p:pic>
        <p:nvPicPr>
          <p:cNvPr id="4" name="Picture 3"/>
          <p:cNvPicPr>
            <a:picLocks noChangeAspect="1" noChangeArrowheads="1"/>
          </p:cNvPicPr>
          <p:nvPr/>
        </p:nvPicPr>
        <p:blipFill>
          <a:blip r:embed="rId2"/>
          <a:srcRect/>
          <a:stretch>
            <a:fillRect/>
          </a:stretch>
        </p:blipFill>
        <p:spPr bwMode="auto">
          <a:xfrm>
            <a:off x="504360" y="1156447"/>
            <a:ext cx="9807679" cy="4854388"/>
          </a:xfrm>
          <a:prstGeom prst="rect">
            <a:avLst/>
          </a:prstGeom>
          <a:ln>
            <a:noFill/>
          </a:ln>
          <a:effectLst>
            <a:softEdge rad="63500"/>
          </a:effectLst>
        </p:spPr>
      </p:pic>
    </p:spTree>
    <p:extLst>
      <p:ext uri="{BB962C8B-B14F-4D97-AF65-F5344CB8AC3E}">
        <p14:creationId xmlns:p14="http://schemas.microsoft.com/office/powerpoint/2010/main" xmlns="" val="26813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3047" y="818478"/>
            <a:ext cx="9404723" cy="1400530"/>
          </a:xfrm>
        </p:spPr>
        <p:txBody>
          <a:bodyPr/>
          <a:lstStyle/>
          <a:p>
            <a:r>
              <a:rPr lang="fr-FR" dirty="0" err="1" smtClean="0"/>
              <a:t>What</a:t>
            </a:r>
            <a:r>
              <a:rPr lang="fr-FR" dirty="0" smtClean="0"/>
              <a:t> </a:t>
            </a:r>
            <a:r>
              <a:rPr lang="fr-FR" dirty="0" err="1" smtClean="0"/>
              <a:t>is</a:t>
            </a:r>
            <a:r>
              <a:rPr lang="fr-FR" dirty="0" smtClean="0"/>
              <a:t> MySQL</a:t>
            </a:r>
            <a:r>
              <a:rPr lang="fr-FR" dirty="0"/>
              <a:t> </a:t>
            </a:r>
            <a:r>
              <a:rPr lang="fr-FR" dirty="0" smtClean="0"/>
              <a:t>?</a:t>
            </a:r>
            <a:endParaRPr lang="fr-FR" dirty="0"/>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6140472" y="104599"/>
            <a:ext cx="2650247" cy="1371502"/>
          </a:xfrm>
        </p:spPr>
      </p:pic>
      <p:sp>
        <p:nvSpPr>
          <p:cNvPr id="9" name="Espace réservé du contenu 8"/>
          <p:cNvSpPr>
            <a:spLocks noGrp="1"/>
          </p:cNvSpPr>
          <p:nvPr>
            <p:ph sz="half" idx="2"/>
          </p:nvPr>
        </p:nvSpPr>
        <p:spPr>
          <a:xfrm>
            <a:off x="659174" y="2532517"/>
            <a:ext cx="10587946" cy="3424146"/>
          </a:xfrm>
        </p:spPr>
        <p:txBody>
          <a:bodyPr>
            <a:normAutofit/>
          </a:bodyPr>
          <a:lstStyle/>
          <a:p>
            <a:pPr algn="just"/>
            <a:r>
              <a:rPr lang="en-US" dirty="0"/>
              <a:t>MySQL is the most popular open source SQL database. It is typically used for web application development, and often accessed using PHP.</a:t>
            </a:r>
          </a:p>
          <a:p>
            <a:pPr algn="just"/>
            <a:r>
              <a:rPr lang="en-US" dirty="0"/>
              <a:t>The main advantages of MySQL are that it is easy to use, inexpensive, reliable (has been around since 1995), and has a large community of developers who can help answer questions.</a:t>
            </a:r>
          </a:p>
          <a:p>
            <a:pPr algn="just"/>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spTree>
    <p:extLst>
      <p:ext uri="{BB962C8B-B14F-4D97-AF65-F5344CB8AC3E}">
        <p14:creationId xmlns:p14="http://schemas.microsoft.com/office/powerpoint/2010/main" xmlns="" val="223920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791" y="217586"/>
            <a:ext cx="9404723" cy="1400530"/>
          </a:xfrm>
        </p:spPr>
        <p:txBody>
          <a:bodyPr/>
          <a:lstStyle/>
          <a:p>
            <a:r>
              <a:rPr lang="fr-FR" dirty="0" err="1" smtClean="0"/>
              <a:t>PostgreSQL</a:t>
            </a:r>
            <a:r>
              <a:rPr lang="fr-FR" dirty="0" smtClean="0"/>
              <a:t> _ SQL SERVER ?</a:t>
            </a:r>
            <a:endParaRPr lang="fr-FR" dirty="0"/>
          </a:p>
        </p:txBody>
      </p:sp>
      <p:sp>
        <p:nvSpPr>
          <p:cNvPr id="4" name="Espace réservé du contenu 3"/>
          <p:cNvSpPr>
            <a:spLocks noGrp="1"/>
          </p:cNvSpPr>
          <p:nvPr>
            <p:ph sz="half" idx="2"/>
          </p:nvPr>
        </p:nvSpPr>
        <p:spPr>
          <a:xfrm>
            <a:off x="156754" y="2599510"/>
            <a:ext cx="5806940" cy="4088674"/>
          </a:xfrm>
          <a:ln w="19050">
            <a:solidFill>
              <a:schemeClr val="tx1"/>
            </a:solidFill>
          </a:ln>
        </p:spPr>
        <p:txBody>
          <a:bodyPr>
            <a:normAutofit lnSpcReduction="10000"/>
          </a:bodyPr>
          <a:lstStyle/>
          <a:p>
            <a:pPr algn="just"/>
            <a:r>
              <a:rPr lang="en-US" dirty="0" err="1"/>
              <a:t>PostgreSQL</a:t>
            </a:r>
            <a:r>
              <a:rPr lang="en-US" dirty="0"/>
              <a:t> is an open source SQL database that is not controlled by any corporation. It is typically used for web application development.</a:t>
            </a:r>
          </a:p>
          <a:p>
            <a:pPr algn="just"/>
            <a:r>
              <a:rPr lang="en-US" dirty="0" err="1"/>
              <a:t>PostgreSQL</a:t>
            </a:r>
            <a:r>
              <a:rPr lang="en-US" dirty="0"/>
              <a:t> shares many of the same advantages of MySQL. It is easy to use, inexpensive, reliable and has a large community of developers. It also provides some additional features such as foreign key support without requiring complex configuration.</a:t>
            </a:r>
          </a:p>
          <a:p>
            <a:pPr algn="just"/>
            <a:r>
              <a:rPr lang="en-US" dirty="0"/>
              <a:t>The main disadvantage of </a:t>
            </a:r>
            <a:r>
              <a:rPr lang="en-US" dirty="0" err="1"/>
              <a:t>PostgreSQL</a:t>
            </a:r>
            <a:r>
              <a:rPr lang="en-US" dirty="0"/>
              <a:t> is that it can be slower in performance than other databases such as MySQL. It is also slightly less popular than MySQL.</a:t>
            </a:r>
          </a:p>
          <a:p>
            <a:endParaRPr lang="fr-FR" dirty="0"/>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1553861" y="993555"/>
            <a:ext cx="2103740" cy="1502671"/>
          </a:xfrm>
        </p:spPr>
      </p:pic>
      <p:sp>
        <p:nvSpPr>
          <p:cNvPr id="5" name="Espace réservé du contenu 3"/>
          <p:cNvSpPr txBox="1">
            <a:spLocks/>
          </p:cNvSpPr>
          <p:nvPr/>
        </p:nvSpPr>
        <p:spPr>
          <a:xfrm>
            <a:off x="6228306" y="2599510"/>
            <a:ext cx="5750334" cy="4062547"/>
          </a:xfrm>
          <a:prstGeom prst="rect">
            <a:avLst/>
          </a:prstGeom>
          <a:ln w="9525">
            <a:solidFill>
              <a:schemeClr val="tx1"/>
            </a:solidFill>
          </a:ln>
        </p:spPr>
        <p:txBody>
          <a:bodyPr vert="horz" lIns="91440" tIns="45720" rIns="91440" bIns="45720" rtlCol="0">
            <a:normAutofit/>
          </a:bodyPr>
          <a:lstStyle/>
          <a:p>
            <a:pPr algn="just"/>
            <a:r>
              <a:rPr lang="en-US" dirty="0" smtClean="0"/>
              <a:t>Microsoft owns SQL Server. Like Oracle DB, the code is close sourced.</a:t>
            </a:r>
          </a:p>
          <a:p>
            <a:pPr algn="just"/>
            <a:r>
              <a:rPr lang="en-US" dirty="0" smtClean="0"/>
              <a:t>Large enterprise applications mostly use SQL Server.</a:t>
            </a:r>
          </a:p>
          <a:p>
            <a:pPr algn="just"/>
            <a:r>
              <a:rPr lang="en-US" dirty="0" smtClean="0"/>
              <a:t>Microsoft offers a free entry-level version called </a:t>
            </a:r>
            <a:r>
              <a:rPr lang="en-US" i="1" dirty="0" smtClean="0"/>
              <a:t>Express</a:t>
            </a:r>
            <a:r>
              <a:rPr lang="en-US" dirty="0" smtClean="0"/>
              <a:t> but can become very expensive as you scale your application.</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Char char=""/>
              <a:tabLst/>
              <a:defRPr/>
            </a:pPr>
            <a:endParaRPr kumimoji="0" lang="fr-FR" sz="18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Espace réservé du contenu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77282" y="932883"/>
            <a:ext cx="1754523" cy="1444557"/>
          </a:xfrm>
          <a:prstGeom prst="rect">
            <a:avLst/>
          </a:prstGeom>
        </p:spPr>
      </p:pic>
    </p:spTree>
    <p:extLst>
      <p:ext uri="{BB962C8B-B14F-4D97-AF65-F5344CB8AC3E}">
        <p14:creationId xmlns:p14="http://schemas.microsoft.com/office/powerpoint/2010/main" xmlns="" val="1731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a:xfrm>
            <a:off x="509452" y="809897"/>
            <a:ext cx="11260182" cy="5878286"/>
          </a:xfrm>
        </p:spPr>
        <p:txBody>
          <a:bodyPr>
            <a:normAutofit/>
          </a:bodyPr>
          <a:lstStyle/>
          <a:p>
            <a:pPr>
              <a:buNone/>
            </a:pPr>
            <a:endParaRPr lang="en-US" sz="2800" b="1" dirty="0" smtClean="0">
              <a:solidFill>
                <a:srgbClr val="92D050"/>
              </a:solidFill>
            </a:endParaRPr>
          </a:p>
          <a:p>
            <a:pPr algn="just">
              <a:buFont typeface="Wingdings" pitchFamily="2" charset="2"/>
              <a:buChar char="Ø"/>
            </a:pPr>
            <a:r>
              <a:rPr lang="fr-FR" sz="1600" dirty="0" err="1" smtClean="0"/>
              <a:t>MongoDB</a:t>
            </a:r>
            <a:r>
              <a:rPr lang="fr-FR" sz="1600" dirty="0" smtClean="0"/>
              <a:t> </a:t>
            </a:r>
            <a:r>
              <a:rPr lang="fr-FR" sz="1600" dirty="0" err="1" smtClean="0"/>
              <a:t>is</a:t>
            </a:r>
            <a:r>
              <a:rPr lang="fr-FR" sz="1600" dirty="0" smtClean="0"/>
              <a:t> a source-</a:t>
            </a:r>
            <a:r>
              <a:rPr lang="fr-FR" sz="1600" dirty="0" err="1" smtClean="0"/>
              <a:t>available</a:t>
            </a:r>
            <a:r>
              <a:rPr lang="fr-FR" sz="1600" dirty="0" smtClean="0"/>
              <a:t> cross-</a:t>
            </a:r>
            <a:r>
              <a:rPr lang="fr-FR" sz="1600" dirty="0" err="1" smtClean="0"/>
              <a:t>platform</a:t>
            </a:r>
            <a:r>
              <a:rPr lang="fr-FR" sz="1600" dirty="0" smtClean="0"/>
              <a:t> document-</a:t>
            </a:r>
            <a:r>
              <a:rPr lang="fr-FR" sz="1600" dirty="0" err="1" smtClean="0"/>
              <a:t>oriented</a:t>
            </a:r>
            <a:r>
              <a:rPr lang="fr-FR" sz="1600" dirty="0" smtClean="0"/>
              <a:t> </a:t>
            </a:r>
            <a:r>
              <a:rPr lang="fr-FR" sz="1600" dirty="0" err="1" smtClean="0"/>
              <a:t>database</a:t>
            </a:r>
            <a:r>
              <a:rPr lang="fr-FR" sz="1600" dirty="0" smtClean="0"/>
              <a:t> program. </a:t>
            </a:r>
          </a:p>
          <a:p>
            <a:pPr algn="just">
              <a:buFont typeface="Wingdings" pitchFamily="2" charset="2"/>
              <a:buChar char="Ø"/>
            </a:pPr>
            <a:r>
              <a:rPr lang="fr-FR" sz="1600" dirty="0" smtClean="0"/>
              <a:t> </a:t>
            </a:r>
            <a:r>
              <a:rPr lang="fr-FR" sz="1600" dirty="0" err="1" smtClean="0"/>
              <a:t>Classified</a:t>
            </a:r>
            <a:r>
              <a:rPr lang="fr-FR" sz="1600" dirty="0" smtClean="0"/>
              <a:t> as a </a:t>
            </a:r>
            <a:r>
              <a:rPr lang="fr-FR" sz="1600" dirty="0" err="1" smtClean="0"/>
              <a:t>NoSQL</a:t>
            </a:r>
            <a:r>
              <a:rPr lang="fr-FR" sz="1600" dirty="0" smtClean="0"/>
              <a:t> </a:t>
            </a:r>
            <a:r>
              <a:rPr lang="fr-FR" sz="1600" dirty="0" err="1" smtClean="0"/>
              <a:t>database</a:t>
            </a:r>
            <a:r>
              <a:rPr lang="fr-FR" sz="1600" dirty="0" smtClean="0"/>
              <a:t> program, </a:t>
            </a:r>
            <a:r>
              <a:rPr lang="fr-FR" sz="1600" dirty="0" err="1" smtClean="0"/>
              <a:t>MongoDB</a:t>
            </a:r>
            <a:r>
              <a:rPr lang="fr-FR" sz="1600" dirty="0" smtClean="0"/>
              <a:t> uses JSON-</a:t>
            </a:r>
            <a:r>
              <a:rPr lang="fr-FR" sz="1600" dirty="0" err="1" smtClean="0"/>
              <a:t>like</a:t>
            </a:r>
            <a:r>
              <a:rPr lang="fr-FR" sz="1600" dirty="0" smtClean="0"/>
              <a:t> documents </a:t>
            </a:r>
            <a:r>
              <a:rPr lang="fr-FR" sz="1600" dirty="0" err="1" smtClean="0"/>
              <a:t>with</a:t>
            </a:r>
            <a:r>
              <a:rPr lang="fr-FR" sz="1600" dirty="0" smtClean="0"/>
              <a:t> </a:t>
            </a:r>
            <a:r>
              <a:rPr lang="fr-FR" sz="1600" dirty="0" err="1" smtClean="0"/>
              <a:t>optional</a:t>
            </a:r>
            <a:r>
              <a:rPr lang="fr-FR" sz="1600" dirty="0" smtClean="0"/>
              <a:t> </a:t>
            </a:r>
            <a:r>
              <a:rPr lang="fr-FR" sz="1600" dirty="0" err="1" smtClean="0"/>
              <a:t>schemas</a:t>
            </a:r>
            <a:r>
              <a:rPr lang="fr-FR" sz="1600" dirty="0" smtClean="0"/>
              <a:t>.</a:t>
            </a:r>
          </a:p>
          <a:p>
            <a:pPr algn="just">
              <a:buFont typeface="Wingdings" pitchFamily="2" charset="2"/>
              <a:buChar char="Ø"/>
            </a:pPr>
            <a:r>
              <a:rPr lang="fr-FR" sz="1600" dirty="0" err="1" smtClean="0"/>
              <a:t>MongoDB</a:t>
            </a:r>
            <a:r>
              <a:rPr lang="fr-FR" sz="1600" dirty="0" smtClean="0"/>
              <a:t> </a:t>
            </a:r>
            <a:r>
              <a:rPr lang="fr-FR" sz="1600" dirty="0" err="1" smtClean="0"/>
              <a:t>is</a:t>
            </a:r>
            <a:r>
              <a:rPr lang="fr-FR" sz="1600" dirty="0" smtClean="0"/>
              <a:t> </a:t>
            </a:r>
            <a:r>
              <a:rPr lang="fr-FR" sz="1600" dirty="0" err="1" smtClean="0"/>
              <a:t>developed</a:t>
            </a:r>
            <a:r>
              <a:rPr lang="fr-FR" sz="1600" dirty="0" smtClean="0"/>
              <a:t> by </a:t>
            </a:r>
            <a:r>
              <a:rPr lang="fr-FR" sz="1600" dirty="0" err="1" smtClean="0"/>
              <a:t>MongoDB</a:t>
            </a:r>
            <a:r>
              <a:rPr lang="fr-FR" sz="1600" dirty="0" smtClean="0"/>
              <a:t> Inc.</a:t>
            </a:r>
            <a:endParaRPr lang="en-US" sz="1600" dirty="0" smtClean="0"/>
          </a:p>
          <a:p>
            <a:pPr algn="just">
              <a:buNone/>
            </a:pPr>
            <a:endParaRPr lang="en-US" sz="2800" b="1" dirty="0" smtClean="0">
              <a:solidFill>
                <a:srgbClr val="92D050"/>
              </a:solidFill>
            </a:endParaRPr>
          </a:p>
          <a:p>
            <a:pPr algn="just">
              <a:buNone/>
            </a:pPr>
            <a:r>
              <a:rPr lang="en-US" sz="2800" b="1" dirty="0" smtClean="0">
                <a:solidFill>
                  <a:srgbClr val="92D050"/>
                </a:solidFill>
              </a:rPr>
              <a:t>Why is using </a:t>
            </a:r>
            <a:r>
              <a:rPr lang="en-US" sz="2800" b="1" dirty="0" err="1" smtClean="0">
                <a:solidFill>
                  <a:srgbClr val="92D050"/>
                </a:solidFill>
              </a:rPr>
              <a:t>MongoDB</a:t>
            </a:r>
            <a:r>
              <a:rPr lang="en-US" sz="2800" b="1" dirty="0" smtClean="0">
                <a:solidFill>
                  <a:srgbClr val="92D050"/>
                </a:solidFill>
              </a:rPr>
              <a:t> better than using </a:t>
            </a:r>
            <a:r>
              <a:rPr lang="en-US" sz="2800" b="1" dirty="0" err="1" smtClean="0">
                <a:solidFill>
                  <a:srgbClr val="92D050"/>
                </a:solidFill>
              </a:rPr>
              <a:t>MySQL</a:t>
            </a:r>
            <a:r>
              <a:rPr lang="en-US" sz="2800" b="1" dirty="0" smtClean="0">
                <a:solidFill>
                  <a:srgbClr val="92D050"/>
                </a:solidFill>
              </a:rPr>
              <a:t>?</a:t>
            </a:r>
          </a:p>
          <a:p>
            <a:pPr algn="just"/>
            <a:r>
              <a:rPr lang="en-US" sz="1600" dirty="0" smtClean="0"/>
              <a:t>Organizations of all sizes are adopting </a:t>
            </a:r>
            <a:r>
              <a:rPr lang="en-US" sz="1600" dirty="0" err="1" smtClean="0"/>
              <a:t>MongoDB</a:t>
            </a:r>
            <a:r>
              <a:rPr lang="en-US" sz="1600" dirty="0" smtClean="0"/>
              <a:t>, especially as a </a:t>
            </a:r>
            <a:r>
              <a:rPr lang="en-US" sz="1600" dirty="0" smtClean="0">
                <a:solidFill>
                  <a:srgbClr val="00B0F0"/>
                </a:solidFill>
              </a:rPr>
              <a:t>cloud database</a:t>
            </a:r>
            <a:r>
              <a:rPr lang="en-US" sz="1600" dirty="0" smtClean="0"/>
              <a:t>, because it enables them to build applications faster, handle highly diverse data types, and manage applications more efficiently at scale.</a:t>
            </a:r>
          </a:p>
          <a:p>
            <a:pPr algn="just"/>
            <a:r>
              <a:rPr lang="en-US" sz="1600" dirty="0" smtClean="0"/>
              <a:t>Development is simplified as </a:t>
            </a:r>
            <a:r>
              <a:rPr lang="en-US" sz="1600" dirty="0" err="1" smtClean="0"/>
              <a:t>MongoDB</a:t>
            </a:r>
            <a:r>
              <a:rPr lang="en-US" sz="1600" dirty="0" smtClean="0"/>
              <a:t> documents map naturally to modern, object-oriented programming languages. Using </a:t>
            </a:r>
            <a:r>
              <a:rPr lang="en-US" sz="1600" dirty="0" err="1" smtClean="0"/>
              <a:t>MongoDB</a:t>
            </a:r>
            <a:r>
              <a:rPr lang="en-US" sz="1600" dirty="0" smtClean="0"/>
              <a:t> removes the complex object-relational mapping (ORM) layer that translates objects in code to relational tables. </a:t>
            </a:r>
            <a:r>
              <a:rPr lang="en-US" sz="1600" dirty="0" err="1" smtClean="0"/>
              <a:t>MongoDB’s</a:t>
            </a:r>
            <a:r>
              <a:rPr lang="en-US" sz="1600" dirty="0" smtClean="0"/>
              <a:t> flexible data model also means that your database schema can evolve with business requirements. </a:t>
            </a:r>
            <a:r>
              <a:rPr lang="en-US" sz="1600" dirty="0" err="1" smtClean="0"/>
              <a:t>MySQL's</a:t>
            </a:r>
            <a:r>
              <a:rPr lang="en-US" sz="1600" dirty="0" smtClean="0"/>
              <a:t> rigid relational structure adds overhead to applications and slows developers down as they must adapt objects in code to a relational structure.</a:t>
            </a:r>
          </a:p>
          <a:p>
            <a:endParaRPr lang="fr-FR" dirty="0"/>
          </a:p>
        </p:txBody>
      </p:sp>
      <p:sp>
        <p:nvSpPr>
          <p:cNvPr id="6" name="Title 5"/>
          <p:cNvSpPr>
            <a:spLocks noGrp="1"/>
          </p:cNvSpPr>
          <p:nvPr>
            <p:ph type="title"/>
          </p:nvPr>
        </p:nvSpPr>
        <p:spPr>
          <a:xfrm>
            <a:off x="619986" y="230650"/>
            <a:ext cx="6107386" cy="931944"/>
          </a:xfrm>
        </p:spPr>
        <p:txBody>
          <a:bodyPr/>
          <a:lstStyle/>
          <a:p>
            <a:r>
              <a:rPr lang="fr-FR" sz="4000" b="1" dirty="0" err="1" smtClean="0">
                <a:solidFill>
                  <a:srgbClr val="92D050"/>
                </a:solidFill>
              </a:rPr>
              <a:t>MongoDB</a:t>
            </a:r>
            <a:endParaRPr lang="fr-FR" sz="4000" b="1" dirty="0" smtClean="0">
              <a:solidFill>
                <a:srgbClr val="92D050"/>
              </a:solidFill>
            </a:endParaRPr>
          </a:p>
        </p:txBody>
      </p:sp>
    </p:spTree>
    <p:extLst>
      <p:ext uri="{BB962C8B-B14F-4D97-AF65-F5344CB8AC3E}">
        <p14:creationId xmlns:p14="http://schemas.microsoft.com/office/powerpoint/2010/main" xmlns="" val="1752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646111" y="452718"/>
            <a:ext cx="9404723" cy="801316"/>
          </a:xfrm>
        </p:spPr>
        <p:txBody>
          <a:bodyPr/>
          <a:lstStyle/>
          <a:p>
            <a:r>
              <a:rPr lang="en-US" sz="3600" dirty="0"/>
              <a:t>A comparison between </a:t>
            </a:r>
            <a:r>
              <a:rPr lang="en-US" sz="3600" dirty="0" smtClean="0"/>
              <a:t>SQL / </a:t>
            </a:r>
            <a:r>
              <a:rPr lang="en-US" sz="3600" dirty="0" err="1" smtClean="0"/>
              <a:t>MongoDB</a:t>
            </a:r>
            <a:r>
              <a:rPr lang="en-US" dirty="0"/>
              <a:t/>
            </a:r>
            <a:br>
              <a:rPr lang="en-US" dirty="0"/>
            </a:br>
            <a:endParaRPr lang="fr-FR" dirty="0"/>
          </a:p>
        </p:txBody>
      </p:sp>
      <p:pic>
        <p:nvPicPr>
          <p:cNvPr id="5" name="Picture 2"/>
          <p:cNvPicPr>
            <a:picLocks noGrp="1" noChangeAspect="1" noChangeArrowheads="1"/>
          </p:cNvPicPr>
          <p:nvPr>
            <p:ph idx="1"/>
          </p:nvPr>
        </p:nvPicPr>
        <p:blipFill>
          <a:blip r:embed="rId2">
            <a:lum bright="-20000" contrast="30000"/>
          </a:blip>
          <a:srcRect l="6831" t="7959" r="8032" b="8980"/>
          <a:stretch>
            <a:fillRect/>
          </a:stretch>
        </p:blipFill>
        <p:spPr bwMode="auto">
          <a:xfrm>
            <a:off x="858690" y="1175430"/>
            <a:ext cx="9931230" cy="5447439"/>
          </a:xfrm>
          <a:prstGeom prst="rect">
            <a:avLst/>
          </a:prstGeom>
          <a:ln w="190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xmlns="" val="2502322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102</TotalTime>
  <Words>306</Words>
  <Application>Microsoft Office PowerPoint</Application>
  <PresentationFormat>Personnalisé</PresentationFormat>
  <Paragraphs>23</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Ion</vt:lpstr>
      <vt:lpstr>Intro to DB Checkpoint</vt:lpstr>
      <vt:lpstr>What is MySQL ?</vt:lpstr>
      <vt:lpstr>PostgreSQL _ SQL SERVER ?</vt:lpstr>
      <vt:lpstr>MongoDB</vt:lpstr>
      <vt:lpstr>A comparison between SQL / MongoDB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Syfax</dc:creator>
  <cp:lastModifiedBy>Utilisateur Windows</cp:lastModifiedBy>
  <cp:revision>10</cp:revision>
  <dcterms:created xsi:type="dcterms:W3CDTF">2021-02-01T12:38:41Z</dcterms:created>
  <dcterms:modified xsi:type="dcterms:W3CDTF">2023-05-30T09:02:31Z</dcterms:modified>
</cp:coreProperties>
</file>