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  <p:sldMasterId id="2147483694" r:id="rId2"/>
  </p:sldMasterIdLst>
  <p:notesMasterIdLst>
    <p:notesMasterId r:id="rId40"/>
  </p:notesMasterIdLst>
  <p:sldIdLst>
    <p:sldId id="287" r:id="rId3"/>
    <p:sldId id="288" r:id="rId4"/>
    <p:sldId id="289" r:id="rId5"/>
    <p:sldId id="291" r:id="rId6"/>
    <p:sldId id="290" r:id="rId7"/>
    <p:sldId id="256" r:id="rId8"/>
    <p:sldId id="257" r:id="rId9"/>
    <p:sldId id="258" r:id="rId10"/>
    <p:sldId id="259" r:id="rId11"/>
    <p:sldId id="266" r:id="rId12"/>
    <p:sldId id="279" r:id="rId13"/>
    <p:sldId id="280" r:id="rId14"/>
    <p:sldId id="294" r:id="rId15"/>
    <p:sldId id="265" r:id="rId16"/>
    <p:sldId id="276" r:id="rId17"/>
    <p:sldId id="270" r:id="rId18"/>
    <p:sldId id="269" r:id="rId19"/>
    <p:sldId id="285" r:id="rId20"/>
    <p:sldId id="286" r:id="rId21"/>
    <p:sldId id="267" r:id="rId22"/>
    <p:sldId id="268" r:id="rId23"/>
    <p:sldId id="271" r:id="rId24"/>
    <p:sldId id="283" r:id="rId25"/>
    <p:sldId id="273" r:id="rId26"/>
    <p:sldId id="264" r:id="rId27"/>
    <p:sldId id="282" r:id="rId28"/>
    <p:sldId id="284" r:id="rId29"/>
    <p:sldId id="274" r:id="rId30"/>
    <p:sldId id="272" r:id="rId31"/>
    <p:sldId id="293" r:id="rId32"/>
    <p:sldId id="278" r:id="rId33"/>
    <p:sldId id="275" r:id="rId34"/>
    <p:sldId id="260" r:id="rId35"/>
    <p:sldId id="261" r:id="rId36"/>
    <p:sldId id="262" r:id="rId37"/>
    <p:sldId id="26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2"/>
    <p:restoredTop sz="94612"/>
  </p:normalViewPr>
  <p:slideViewPr>
    <p:cSldViewPr snapToGrid="0" snapToObjects="1">
      <p:cViewPr varScale="1">
        <p:scale>
          <a:sx n="110" d="100"/>
          <a:sy n="11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05EE2-203B-C744-B96D-7F9C11CEEBD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FF43D-1AB4-3B43-A4EF-9575EB25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anyone is currently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 a data-fetching API powerful enough to describe all of Facebook, yet simple enough to be easy to learn and use by product developers.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think of data in terms of resource URLs, secondary keys, or join tables; we think about it in terms of a graph of objects and the models we ultimately use in our apps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level of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corresponds to a particular type, and each type describes a set of available fields. Similar to SQL, this allows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descriptive error messages before executing a query.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can be queried for the types it supports. This creates a powerful platform for tools and client software to build atop this information like code generation in statically typed languages, frameworks and IDEs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helps developers learn and explore an API quickly without grepping the codebase or wrangling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9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F43D-1AB4-3B43-A4EF-9575EB2563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81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62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4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623-DD99-7F4C-9CCB-677554A5A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E5413-73ED-D44C-9706-9DD115C9B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24C1-CCA7-BF49-BC98-8F0B4588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BA49-F388-AC4C-9130-E3CBB48D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1DC7-8201-4F4B-BC63-CD1C65ED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0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5FD-6272-3E48-B547-12ED2AD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046A-013A-A54B-8286-3DAB642C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5E7C-5FA1-784B-A132-0A5E9384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D2-087E-4845-94AF-7AC5B6DB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A9D5-B697-174F-A63E-A93C461C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6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A215-30DF-AD41-B594-385A713D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94CF-DC59-FE4A-8E9B-271B45F8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D0AB-F5B9-3D4A-B305-1A09F2B1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D24E-3952-004C-9B19-74E9D29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C80F-54A1-5C4F-9E78-5E1F7EC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24A0-A740-284B-B6D2-A84E5478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F00F-2E11-2B49-8C6C-4E2A7813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A21C-1BF8-4745-87DB-BC8126D4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F820-E61F-C244-B7FE-12304B05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BF21-DE30-BE4C-8526-81938A4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AA92C-8C19-0341-8FD3-CDF0E08C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9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49A7-0F4F-814A-A45A-2245F85C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7E64-3E84-9A48-BC00-ACBD3A6A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449E9-3170-CE47-9020-30A4334E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0310-A623-8446-800F-5961728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411D7-E93E-DD49-8370-56B704655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0400B-75E9-1E44-B36C-9696E18F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F2F78-EB76-8B43-AC7B-6F718147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5E553-5B2B-6646-8527-10DD0E05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6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C8F2-7120-0F48-AB2C-8C757666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1BC80-7D7E-7D42-B855-07053E70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D475-7DB7-2841-B0EF-C13E8B7A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6A29C-D676-444D-98A4-34F65E78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1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270B0-A27C-6C46-86A7-30C243BA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2F4D7-F85B-8940-A922-9C7C6D12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68BD-EE08-0E44-BD17-7D1DA34F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0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8FC6-5BFC-8643-9979-8E3649F2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6B85-C7E7-9D42-B687-4A932280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BACBE-54F8-144E-9865-C0F5F9D2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D062-EB31-D74F-A6F7-0983F40A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BC3F-7603-864C-8181-9F477374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AA36C-A195-4C4E-BFC7-297C3B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0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E42-63EA-5B44-8895-06F469B6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67303-5600-C445-9D04-A65D88D2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73193-8716-1340-AD38-4E651AF6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5AB0-ED80-5E4E-90D8-EA3200D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8C1A-4F3B-254A-97E9-493B8FDE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28225-92DC-3D4D-B73E-84CECD58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9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F7D7-B9C5-7041-8549-445B3F03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A4123-8747-C44E-9BB2-5FE5C8DE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AF3A-A884-2E48-9B10-0C2F6420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AEB8-1A15-2143-B3E0-3ECA22BE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7515-6EFF-554E-8D6F-D1834A62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1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A5B62-3ED6-5543-8654-E698B65C3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5FDE9-04A9-194E-8657-9189C46C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EE00-9502-D54B-9403-C530A031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DCD3-ED13-1C4C-AEDC-AC9889F5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826E-8291-1648-BC52-F33B4118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634C8-D802-9442-B637-60B244B7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466C-7322-3246-A918-ED4E81F6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0067-FF8A-AD46-BE70-984DABD0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3893-9849-BC43-A8ED-1718CDC56AE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3E4F-FBCA-674E-8FDC-440A21C20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0E26-5CF5-9A47-9DD9-5C6486C9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BFE2-7235-5842-87BA-12D1575A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ile.org/postgraphile/introduc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&#8221;dmoore@example.co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graphile/postgraph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ollographql.com/slack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son-schema.org/" TargetMode="External"/><Relationship Id="rId2" Type="http://schemas.openxmlformats.org/officeDocument/2006/relationships/hyperlink" Target="http://jsonap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data.or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rank-sheines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hyperlink" Target="mailto:frank@dough.net" TargetMode="External"/><Relationship Id="rId4" Type="http://schemas.openxmlformats.org/officeDocument/2006/relationships/hyperlink" Target="https://github.com/syndes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graphql/October201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/graph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6D572-070C-7C47-BA50-A2A7B379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AC7-5D2E-0746-9675-A6376A0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8CBC-4A09-2541-AA3E-D3A259A03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Airbnb</a:t>
            </a:r>
          </a:p>
          <a:p>
            <a:r>
              <a:rPr lang="en-US" sz="2400" dirty="0"/>
              <a:t>Coursera</a:t>
            </a:r>
          </a:p>
          <a:p>
            <a:r>
              <a:rPr lang="en-US" sz="2400" dirty="0"/>
              <a:t>Credit Karma</a:t>
            </a:r>
          </a:p>
          <a:p>
            <a:r>
              <a:rPr lang="en-US" sz="2400" dirty="0"/>
              <a:t>Dailymotion</a:t>
            </a:r>
          </a:p>
          <a:p>
            <a:r>
              <a:rPr lang="en-US" sz="2400" dirty="0"/>
              <a:t>Facebook</a:t>
            </a:r>
          </a:p>
          <a:p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 err="1"/>
              <a:t>Intiuit</a:t>
            </a:r>
            <a:endParaRPr lang="en-US" sz="2400" dirty="0"/>
          </a:p>
          <a:p>
            <a:r>
              <a:rPr lang="en-US" sz="2400" dirty="0"/>
              <a:t>Meteor</a:t>
            </a:r>
          </a:p>
          <a:p>
            <a:r>
              <a:rPr lang="en-US" sz="2400" dirty="0" err="1"/>
              <a:t>Opentable</a:t>
            </a:r>
            <a:endParaRPr lang="en-US" sz="2400" dirty="0"/>
          </a:p>
          <a:p>
            <a:r>
              <a:rPr lang="en-US" sz="2400" dirty="0"/>
              <a:t>New York Times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9565-45BD-9D4A-94B7-FBE50B5AC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Intuit</a:t>
            </a:r>
          </a:p>
          <a:p>
            <a:r>
              <a:rPr lang="en-US" sz="2400" dirty="0"/>
              <a:t>Pinterest</a:t>
            </a:r>
          </a:p>
          <a:p>
            <a:r>
              <a:rPr lang="en-US" sz="2400" dirty="0"/>
              <a:t>Shopify</a:t>
            </a:r>
          </a:p>
          <a:p>
            <a:r>
              <a:rPr lang="en-US" sz="2400" dirty="0"/>
              <a:t>Spotify</a:t>
            </a:r>
          </a:p>
          <a:p>
            <a:r>
              <a:rPr lang="en-US" sz="2400" dirty="0"/>
              <a:t>Ticketmaster</a:t>
            </a:r>
          </a:p>
          <a:p>
            <a:r>
              <a:rPr lang="en-US" sz="2400" dirty="0"/>
              <a:t>Twitter</a:t>
            </a:r>
          </a:p>
          <a:p>
            <a:r>
              <a:rPr lang="en-US" sz="2400" dirty="0"/>
              <a:t>Wayfair</a:t>
            </a:r>
          </a:p>
          <a:p>
            <a:r>
              <a:rPr lang="en-US" sz="2400" dirty="0"/>
              <a:t>Yelp</a:t>
            </a:r>
          </a:p>
          <a:p>
            <a:r>
              <a:rPr lang="en-US" sz="2400" dirty="0"/>
              <a:t>You - as soon as this demo is over!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D9A023-4599-464F-9695-8CD6269F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558203"/>
            <a:ext cx="8029574" cy="47447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53AE00-2B50-3842-B33C-918F3A43E150}"/>
              </a:ext>
            </a:extLst>
          </p:cNvPr>
          <p:cNvSpPr/>
          <p:nvPr/>
        </p:nvSpPr>
        <p:spPr>
          <a:xfrm>
            <a:off x="1759543" y="929759"/>
            <a:ext cx="608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stateofjs.com</a:t>
            </a:r>
            <a:r>
              <a:rPr lang="en-US" dirty="0"/>
              <a:t>/2017/state-management/results/</a:t>
            </a:r>
          </a:p>
        </p:txBody>
      </p:sp>
    </p:spTree>
    <p:extLst>
      <p:ext uri="{BB962C8B-B14F-4D97-AF65-F5344CB8AC3E}">
        <p14:creationId xmlns:p14="http://schemas.microsoft.com/office/powerpoint/2010/main" val="190290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E01A-1E48-2C49-AEE9-360B25CC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Facebook create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6FF1-07D4-8A45-9DD1-C65CA923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Invented during the move from </a:t>
            </a:r>
            <a:r>
              <a:rPr lang="en-US" sz="2800" b="1" dirty="0"/>
              <a:t>HTML5</a:t>
            </a:r>
            <a:r>
              <a:rPr lang="en-US" sz="2800" dirty="0"/>
              <a:t> to </a:t>
            </a:r>
            <a:r>
              <a:rPr lang="en-US" sz="2800" b="1" dirty="0"/>
              <a:t>native</a:t>
            </a:r>
          </a:p>
          <a:p>
            <a:r>
              <a:rPr lang="en-US" sz="2800" dirty="0"/>
              <a:t>Problems encountered using REST</a:t>
            </a:r>
          </a:p>
          <a:p>
            <a:r>
              <a:rPr lang="en-US" sz="2800" dirty="0"/>
              <a:t>Hierarchical</a:t>
            </a:r>
            <a:r>
              <a:rPr lang="en-US" sz="2800" b="1" dirty="0"/>
              <a:t> - Multiple round trips</a:t>
            </a:r>
            <a:r>
              <a:rPr lang="en-US" sz="2800" dirty="0"/>
              <a:t> may overload the network (mobile)</a:t>
            </a:r>
          </a:p>
          <a:p>
            <a:r>
              <a:rPr lang="en-US" sz="2800" dirty="0"/>
              <a:t>Client </a:t>
            </a:r>
            <a:r>
              <a:rPr lang="en-US" sz="2800" b="1" dirty="0"/>
              <a:t>depends</a:t>
            </a:r>
            <a:r>
              <a:rPr lang="en-US" sz="2800" dirty="0"/>
              <a:t> on server – breaking changes</a:t>
            </a:r>
          </a:p>
          <a:p>
            <a:r>
              <a:rPr lang="en-US" sz="2800" dirty="0" err="1"/>
              <a:t>GraphQL</a:t>
            </a:r>
            <a:r>
              <a:rPr lang="en-US" sz="2800" dirty="0"/>
              <a:t> is </a:t>
            </a:r>
            <a:r>
              <a:rPr lang="en-US" sz="2800" b="1" dirty="0"/>
              <a:t>strongly-typed</a:t>
            </a:r>
          </a:p>
          <a:p>
            <a:r>
              <a:rPr lang="en-US" sz="2800" dirty="0"/>
              <a:t>Introspection</a:t>
            </a:r>
          </a:p>
        </p:txBody>
      </p:sp>
    </p:spTree>
    <p:extLst>
      <p:ext uri="{BB962C8B-B14F-4D97-AF65-F5344CB8AC3E}">
        <p14:creationId xmlns:p14="http://schemas.microsoft.com/office/powerpoint/2010/main" val="213852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5B0E1-63D8-5F4D-9594-5DF5670B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A1046-BA54-8D42-A28E-835A59CD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4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48D32E-DB36-8041-A46A-AC56BE35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Backend Servers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18D694-94D7-B54B-8580-7B6F00DEC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middleware libraries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Hapi</a:t>
            </a:r>
            <a:endParaRPr lang="en-US" dirty="0"/>
          </a:p>
          <a:p>
            <a:pPr lvl="1"/>
            <a:r>
              <a:rPr lang="en-US" dirty="0"/>
              <a:t>Koa</a:t>
            </a:r>
          </a:p>
          <a:p>
            <a:r>
              <a:rPr lang="en-US" dirty="0"/>
              <a:t>Apollo-server</a:t>
            </a:r>
          </a:p>
          <a:p>
            <a:r>
              <a:rPr lang="en-US" dirty="0" err="1"/>
              <a:t>GraphQL</a:t>
            </a:r>
            <a:r>
              <a:rPr lang="en-US" dirty="0"/>
              <a:t> BaaS</a:t>
            </a:r>
          </a:p>
          <a:p>
            <a:pPr lvl="1"/>
            <a:r>
              <a:rPr lang="en-US" dirty="0" err="1"/>
              <a:t>Graphcool</a:t>
            </a:r>
            <a:endParaRPr lang="en-US" dirty="0"/>
          </a:p>
          <a:p>
            <a:pPr lvl="1"/>
            <a:r>
              <a:rPr lang="en-US" dirty="0" err="1"/>
              <a:t>Scaphold</a:t>
            </a:r>
            <a:endParaRPr lang="en-US" dirty="0"/>
          </a:p>
          <a:p>
            <a:r>
              <a:rPr lang="en-US" dirty="0" err="1"/>
              <a:t>PostGraphile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1AFE7F-D4FB-BD4E-B0FE-EC913D1FE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Implementations in a wide variety of languages: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612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2445-2A5C-284E-AF93-7F521ED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</a:t>
            </a:r>
            <a:r>
              <a:rPr lang="en-US" dirty="0" err="1"/>
              <a:t>GraphQL</a:t>
            </a:r>
            <a:r>
              <a:rPr lang="en-US" dirty="0"/>
              <a:t>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9D2DC-8C57-EC4D-968C-F1DF4CAD3EC5}"/>
              </a:ext>
            </a:extLst>
          </p:cNvPr>
          <p:cNvSpPr/>
          <p:nvPr/>
        </p:nvSpPr>
        <p:spPr>
          <a:xfrm>
            <a:off x="677334" y="2199190"/>
            <a:ext cx="8596668" cy="3842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2934-59DD-824A-984F-1D38073A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5978"/>
            <a:ext cx="8596668" cy="3825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type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Author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{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id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Int!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firstName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lastName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baseline="-25000" dirty="0">
                <a:latin typeface="Lucida Console" panose="020B0609040504020204" pitchFamily="49" charset="0"/>
              </a:rPr>
              <a:t>+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posts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[Post]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}</a:t>
            </a: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type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Post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{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id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Int!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title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author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Author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votes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}</a:t>
            </a: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# the schema allows the following queries:</a:t>
            </a:r>
            <a:b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type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Query {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posts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[Post]</a:t>
            </a:r>
            <a:b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author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id: Int!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Author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}</a:t>
            </a:r>
            <a:b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b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# this schema allows the following mutation: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type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Mutation {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Lucida Console" panose="020B0609040504020204" pitchFamily="49" charset="0"/>
              </a:rPr>
              <a:t>upvotePost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postId: Int!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Post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01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E9E5-6891-FC4C-AE85-96E1A29B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PostGraphile</a:t>
            </a:r>
            <a:r>
              <a:rPr lang="en-US" dirty="0"/>
              <a:t>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414D-8751-E843-A1C9-A462E699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https://www.graphile.org/postgraphile/introduction/</a:t>
            </a:r>
            <a:endParaRPr lang="en-US" dirty="0"/>
          </a:p>
          <a:p>
            <a:r>
              <a:rPr lang="en-US" dirty="0"/>
              <a:t>FKA </a:t>
            </a:r>
            <a:r>
              <a:rPr lang="en-US" dirty="0" err="1"/>
              <a:t>PostGraphQL</a:t>
            </a:r>
            <a:endParaRPr lang="en-US" dirty="0"/>
          </a:p>
          <a:p>
            <a:r>
              <a:rPr lang="en-US" dirty="0"/>
              <a:t>Currently In Beta</a:t>
            </a:r>
          </a:p>
          <a:p>
            <a:r>
              <a:rPr lang="en-US" dirty="0"/>
              <a:t>Examines your database and automatically generates an API</a:t>
            </a:r>
          </a:p>
          <a:p>
            <a:r>
              <a:rPr lang="en-US" dirty="0"/>
              <a:t>Can be used standalone or as a </a:t>
            </a:r>
            <a:r>
              <a:rPr lang="en-US" dirty="0" err="1"/>
              <a:t>node.js</a:t>
            </a:r>
            <a:r>
              <a:rPr lang="en-US" dirty="0"/>
              <a:t> middleware library</a:t>
            </a:r>
          </a:p>
          <a:p>
            <a:r>
              <a:rPr lang="en-US" dirty="0"/>
              <a:t>JWT handling</a:t>
            </a:r>
          </a:p>
          <a:p>
            <a:r>
              <a:rPr lang="en-US" dirty="0"/>
              <a:t>Extensible with plugins</a:t>
            </a:r>
          </a:p>
          <a:p>
            <a:pPr lvl="1"/>
            <a:r>
              <a:rPr lang="en-US" dirty="0"/>
              <a:t>Filter Plugin</a:t>
            </a:r>
          </a:p>
          <a:p>
            <a:r>
              <a:rPr lang="en-US" dirty="0"/>
              <a:t>Advanced SQL operations can be performed with stored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1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48B-BA93-4E41-8A5F-557837DD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Schema - </a:t>
            </a:r>
            <a:r>
              <a:rPr lang="en-US" dirty="0" err="1"/>
              <a:t>demodb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A596-74A1-254F-A031-1C65CC61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TABLE author 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author_id</a:t>
            </a:r>
            <a:r>
              <a:rPr lang="en-US" dirty="0">
                <a:latin typeface="Lucida Console" panose="020B0609040504020204" pitchFamily="49" charset="0"/>
              </a:rPr>
              <a:t>	serial	PRIMARY KEY,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first_name</a:t>
            </a:r>
            <a:r>
              <a:rPr lang="en-US" dirty="0">
                <a:latin typeface="Lucida Console" panose="020B0609040504020204" pitchFamily="49" charset="0"/>
              </a:rPr>
              <a:t>	text,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last_name</a:t>
            </a:r>
            <a:r>
              <a:rPr lang="en-US" dirty="0">
                <a:latin typeface="Lucida Console" panose="020B0609040504020204" pitchFamily="49" charset="0"/>
              </a:rPr>
              <a:t>	text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TABLE posts 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post_id</a:t>
            </a:r>
            <a:r>
              <a:rPr lang="en-US" dirty="0">
                <a:latin typeface="Lucida Console" panose="020B0609040504020204" pitchFamily="49" charset="0"/>
              </a:rPr>
              <a:t>		serial	PRIMARY KEY,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title		text,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votes		integer,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author		integer	NOT NULL REFERENCES author(</a:t>
            </a:r>
            <a:r>
              <a:rPr lang="en-US" dirty="0" err="1">
                <a:latin typeface="Lucida Console" panose="020B0609040504020204" pitchFamily="49" charset="0"/>
              </a:rPr>
              <a:t>author_id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407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F845-79D6-B547-AE2C-6C2E49C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Postgraphile</a:t>
            </a:r>
            <a:r>
              <a:rPr lang="en-US" dirty="0"/>
              <a:t> standalone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FA81-F6BA-4A4C-9314-13D9623B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latin typeface="Lucida Console" panose="020B0609040504020204" pitchFamily="49" charset="0"/>
              </a:rPr>
              <a:t>postgraphile</a:t>
            </a:r>
            <a:r>
              <a:rPr lang="en-US" sz="1600" dirty="0">
                <a:latin typeface="Lucida Console" panose="020B0609040504020204" pitchFamily="49" charset="0"/>
              </a:rPr>
              <a:t> –c </a:t>
            </a:r>
            <a:r>
              <a:rPr lang="en-US" sz="1600" dirty="0" err="1">
                <a:latin typeface="Lucida Console" panose="020B0609040504020204" pitchFamily="49" charset="0"/>
              </a:rPr>
              <a:t>postgres</a:t>
            </a:r>
            <a:r>
              <a:rPr lang="en-US" sz="1600" dirty="0">
                <a:latin typeface="Lucida Console" panose="020B0609040504020204" pitchFamily="49" charset="0"/>
              </a:rPr>
              <a:t>://localhost:5432/</a:t>
            </a:r>
            <a:r>
              <a:rPr lang="en-US" sz="1600" dirty="0" err="1">
                <a:latin typeface="Lucida Console" panose="020B0609040504020204" pitchFamily="49" charset="0"/>
              </a:rPr>
              <a:t>demodb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PostGraphile</a:t>
            </a:r>
            <a:r>
              <a:rPr lang="en-US" sz="1600" dirty="0">
                <a:latin typeface="Lucida Console" panose="020B0609040504020204" pitchFamily="49" charset="0"/>
              </a:rPr>
              <a:t> server listening on port 5000 🚀</a:t>
            </a: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‣ Connected to Postgres instance </a:t>
            </a:r>
            <a:r>
              <a:rPr lang="en-US" sz="1600" u="sng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postgres</a:t>
            </a:r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://localhost:5432/</a:t>
            </a:r>
            <a:r>
              <a:rPr lang="en-US" sz="1600" u="sng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demodb</a:t>
            </a:r>
            <a:endParaRPr lang="en-US" sz="1600" u="sng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‣ Introspected Postgres schema(s) </a:t>
            </a:r>
            <a:r>
              <a:rPr lang="en-US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public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‣ </a:t>
            </a:r>
            <a:r>
              <a:rPr lang="en-US" sz="1600" dirty="0" err="1">
                <a:latin typeface="Lucida Console" panose="020B0609040504020204" pitchFamily="49" charset="0"/>
              </a:rPr>
              <a:t>GraphQL</a:t>
            </a:r>
            <a:r>
              <a:rPr lang="en-US" sz="1600" dirty="0">
                <a:latin typeface="Lucida Console" panose="020B0609040504020204" pitchFamily="49" charset="0"/>
              </a:rPr>
              <a:t> endpoint served at </a:t>
            </a:r>
            <a:r>
              <a:rPr lang="en-US" sz="1600" u="sng" dirty="0">
                <a:latin typeface="Lucida Console" panose="020B0609040504020204" pitchFamily="49" charset="0"/>
              </a:rPr>
              <a:t>http://localhost:5000/</a:t>
            </a:r>
            <a:r>
              <a:rPr lang="en-US" sz="1600" u="sng" dirty="0" err="1">
                <a:latin typeface="Lucida Console" panose="020B0609040504020204" pitchFamily="49" charset="0"/>
              </a:rPr>
              <a:t>graphql</a:t>
            </a:r>
            <a:endParaRPr lang="en-US" sz="1600" u="sng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‣ </a:t>
            </a:r>
            <a:r>
              <a:rPr lang="en-US" sz="1600" dirty="0" err="1">
                <a:latin typeface="Lucida Console" panose="020B0609040504020204" pitchFamily="49" charset="0"/>
              </a:rPr>
              <a:t>GraphiQL</a:t>
            </a:r>
            <a:r>
              <a:rPr lang="en-US" sz="1600" dirty="0">
                <a:latin typeface="Lucida Console" panose="020B0609040504020204" pitchFamily="49" charset="0"/>
              </a:rPr>
              <a:t> endpoint served at </a:t>
            </a:r>
            <a:r>
              <a:rPr lang="en-US" sz="1600" u="sng" dirty="0">
                <a:latin typeface="Lucida Console" panose="020B0609040504020204" pitchFamily="49" charset="0"/>
              </a:rPr>
              <a:t>http://localhost:5000/</a:t>
            </a:r>
            <a:r>
              <a:rPr lang="en-US" sz="1600" u="sng" dirty="0" err="1">
                <a:latin typeface="Lucida Console" panose="020B0609040504020204" pitchFamily="49" charset="0"/>
              </a:rPr>
              <a:t>graphiql</a:t>
            </a:r>
            <a:endParaRPr lang="en-US" sz="1600" u="sng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7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73F2-1C89-DA49-8D8C-4C01BFCC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PostGraphile</a:t>
            </a:r>
            <a:r>
              <a:rPr lang="en-US" dirty="0"/>
              <a:t> API From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51FDE-108C-6947-8A4D-0931A39BF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2AE2-3A56-CE45-854F-DC519EB63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allAuthors</a:t>
            </a:r>
            <a:endParaRPr lang="en-US" dirty="0"/>
          </a:p>
          <a:p>
            <a:r>
              <a:rPr lang="en-US" dirty="0"/>
              <a:t>author</a:t>
            </a:r>
          </a:p>
          <a:p>
            <a:r>
              <a:rPr lang="en-US" dirty="0" err="1"/>
              <a:t>authorByAuthorId</a:t>
            </a:r>
            <a:endParaRPr lang="en-US" dirty="0"/>
          </a:p>
          <a:p>
            <a:r>
              <a:rPr lang="en-US" dirty="0"/>
              <a:t>post</a:t>
            </a:r>
          </a:p>
          <a:p>
            <a:r>
              <a:rPr lang="en-US" dirty="0" err="1"/>
              <a:t>allPosts</a:t>
            </a:r>
            <a:endParaRPr lang="en-US" dirty="0"/>
          </a:p>
          <a:p>
            <a:r>
              <a:rPr lang="en-US" dirty="0" err="1"/>
              <a:t>postByPostId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F7CD3-945E-EE48-94D0-ECD8A80D9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0FBA6-6B8D-A943-8400-783045EB51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createAuthor</a:t>
            </a:r>
            <a:endParaRPr lang="en-US" dirty="0"/>
          </a:p>
          <a:p>
            <a:r>
              <a:rPr lang="en-US" dirty="0" err="1"/>
              <a:t>updateAuthor</a:t>
            </a:r>
            <a:endParaRPr lang="en-US" dirty="0"/>
          </a:p>
          <a:p>
            <a:r>
              <a:rPr lang="en-US" dirty="0" err="1"/>
              <a:t>updateAuthorByAuthorId</a:t>
            </a:r>
            <a:endParaRPr lang="en-US" dirty="0"/>
          </a:p>
          <a:p>
            <a:r>
              <a:rPr lang="en-US" dirty="0" err="1"/>
              <a:t>deleteAuthor</a:t>
            </a:r>
            <a:endParaRPr lang="en-US" dirty="0"/>
          </a:p>
          <a:p>
            <a:r>
              <a:rPr lang="en-US" dirty="0" err="1"/>
              <a:t>deleteAuthorByAuthorId</a:t>
            </a:r>
            <a:endParaRPr lang="en-US" dirty="0"/>
          </a:p>
          <a:p>
            <a:r>
              <a:rPr lang="en-US" dirty="0" err="1"/>
              <a:t>createPost</a:t>
            </a:r>
            <a:endParaRPr lang="en-US" dirty="0"/>
          </a:p>
          <a:p>
            <a:r>
              <a:rPr lang="en-US" dirty="0" err="1"/>
              <a:t>updatePost</a:t>
            </a:r>
            <a:endParaRPr lang="en-US" dirty="0"/>
          </a:p>
          <a:p>
            <a:r>
              <a:rPr lang="en-US" dirty="0" err="1"/>
              <a:t>updatePostByPostId</a:t>
            </a:r>
            <a:endParaRPr lang="en-US" dirty="0"/>
          </a:p>
          <a:p>
            <a:r>
              <a:rPr lang="en-US" dirty="0" err="1"/>
              <a:t>deletePost</a:t>
            </a:r>
            <a:endParaRPr lang="en-US" dirty="0"/>
          </a:p>
          <a:p>
            <a:r>
              <a:rPr lang="en-US" dirty="0" err="1"/>
              <a:t>deletePostByPostId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BEE6C-382C-C04D-A441-7ECB21C9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769E-500A-7141-A0FF-D67C0A2B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Frontend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E12-4982-8F47-AE4A-FBFEDEA6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client implementations in all the same languages as the backend servers, but we’re going to focus on the one that I use with Angular</a:t>
            </a:r>
          </a:p>
          <a:p>
            <a:r>
              <a:rPr lang="en-US" dirty="0"/>
              <a:t>Apollo-client</a:t>
            </a:r>
          </a:p>
          <a:p>
            <a:pPr lvl="1"/>
            <a:r>
              <a:rPr lang="en-US" dirty="0"/>
              <a:t>Created by Meteor Development Group</a:t>
            </a:r>
          </a:p>
          <a:p>
            <a:pPr lvl="1"/>
            <a:r>
              <a:rPr lang="en-US" dirty="0"/>
              <a:t>Works with: Angular, React, </a:t>
            </a:r>
            <a:r>
              <a:rPr lang="en-US" dirty="0" err="1"/>
              <a:t>Vue</a:t>
            </a:r>
            <a:r>
              <a:rPr lang="en-US" dirty="0"/>
              <a:t>, Android, iOS, Ember, Meteor</a:t>
            </a:r>
          </a:p>
          <a:p>
            <a:pPr lvl="1"/>
            <a:r>
              <a:rPr lang="en-US" dirty="0"/>
              <a:t>Angular specific version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www.apollographql.com</a:t>
            </a:r>
            <a:r>
              <a:rPr lang="en-US" dirty="0"/>
              <a:t>/docs/angular/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0941-A400-C14A-9748-CB95C3B0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-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3763-E8BA-5C47-943B-6431F5D5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yarn add </a:t>
            </a:r>
            <a:r>
              <a:rPr lang="en-US" dirty="0" err="1">
                <a:latin typeface="Lucida Console" panose="020B0609040504020204" pitchFamily="49" charset="0"/>
              </a:rPr>
              <a:t>apollo</a:t>
            </a:r>
            <a:r>
              <a:rPr lang="en-US" dirty="0">
                <a:latin typeface="Lucida Console" panose="020B0609040504020204" pitchFamily="49" charset="0"/>
              </a:rPr>
              <a:t>-angular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apollo</a:t>
            </a:r>
            <a:r>
              <a:rPr lang="en-US" dirty="0">
                <a:latin typeface="Lucida Console" panose="020B0609040504020204" pitchFamily="49" charset="0"/>
              </a:rPr>
              <a:t>-angular-link-http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apollo</a:t>
            </a:r>
            <a:r>
              <a:rPr lang="en-US" dirty="0">
                <a:latin typeface="Lucida Console" panose="020B0609040504020204" pitchFamily="49" charset="0"/>
              </a:rPr>
              <a:t>-cache-</a:t>
            </a:r>
            <a:r>
              <a:rPr lang="en-US" dirty="0" err="1">
                <a:latin typeface="Lucida Console" panose="020B0609040504020204" pitchFamily="49" charset="0"/>
              </a:rPr>
              <a:t>inmemory</a:t>
            </a:r>
            <a:r>
              <a:rPr lang="en-US" dirty="0">
                <a:latin typeface="Lucida Console" panose="020B06090405040202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apollo</a:t>
            </a:r>
            <a:r>
              <a:rPr lang="en-US" dirty="0">
                <a:latin typeface="Lucida Console" panose="020B0609040504020204" pitchFamily="49" charset="0"/>
              </a:rPr>
              <a:t>-client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apollo</a:t>
            </a:r>
            <a:r>
              <a:rPr lang="en-US" dirty="0">
                <a:latin typeface="Lucida Console" panose="020B0609040504020204" pitchFamily="49" charset="0"/>
              </a:rPr>
              <a:t>-link-context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apollo</a:t>
            </a:r>
            <a:r>
              <a:rPr lang="en-US" dirty="0">
                <a:latin typeface="Lucida Console" panose="020B0609040504020204" pitchFamily="49" charset="0"/>
              </a:rPr>
              <a:t>-link-error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graphql</a:t>
            </a:r>
            <a:r>
              <a:rPr lang="en-US" dirty="0">
                <a:latin typeface="Lucida Console" panose="020B0609040504020204" pitchFamily="49" charset="0"/>
              </a:rPr>
              <a:t>-tag \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graphql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9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72E-A069-9A4B-B875-0F29FC0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Apollo-Client Angular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C1D72-93A4-1549-A3CE-12ED25F03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some code!</a:t>
            </a:r>
          </a:p>
        </p:txBody>
      </p:sp>
    </p:spTree>
    <p:extLst>
      <p:ext uri="{BB962C8B-B14F-4D97-AF65-F5344CB8AC3E}">
        <p14:creationId xmlns:p14="http://schemas.microsoft.com/office/powerpoint/2010/main" val="265405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787D-9792-5245-B14D-8FD5009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FAF9-EBC5-4549-A2FF-1228DF8E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data needs as you write your query</a:t>
            </a:r>
          </a:p>
          <a:p>
            <a:r>
              <a:rPr lang="en-US" dirty="0"/>
              <a:t>Model data the same way you think about it</a:t>
            </a:r>
          </a:p>
          <a:p>
            <a:r>
              <a:rPr lang="en-US" dirty="0"/>
              <a:t>Result looks the same as the query</a:t>
            </a:r>
          </a:p>
          <a:p>
            <a:r>
              <a:rPr lang="en-US" dirty="0"/>
              <a:t>Allows components to fetch their own data in the format they need it</a:t>
            </a:r>
          </a:p>
        </p:txBody>
      </p:sp>
    </p:spTree>
    <p:extLst>
      <p:ext uri="{BB962C8B-B14F-4D97-AF65-F5344CB8AC3E}">
        <p14:creationId xmlns:p14="http://schemas.microsoft.com/office/powerpoint/2010/main" val="117983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5A5A-3251-0A48-918B-8881DFB7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Gql</a:t>
            </a:r>
            <a:r>
              <a:rPr lang="en-US" dirty="0"/>
              <a:t>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C1DA-B9B6-5F4A-B10A-D3D6CCD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Name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3021911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A7B-9F77-2D46-8AB3-1DFB669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Query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17E350-97E5-074F-AE96-08677B63F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Query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8CD3-8E45-A445-B664-E47EFE61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9120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user(id: 1)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id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name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email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address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street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city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state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zip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BB630EF-EBBA-9B4D-AAC8-6CFA06969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Response - JSON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353CCD-1139-FC4F-8A4F-A8C05F570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9120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“user” :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“id”: 1,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“name”: “Dennis Moore”,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“email”: </a:t>
            </a:r>
            <a:r>
              <a:rPr lang="en-US" dirty="0">
                <a:latin typeface="Lucida Console" panose="020B0609040504020204" pitchFamily="49" charset="0"/>
                <a:hlinkClick r:id="rId2"/>
              </a:rPr>
              <a:t>”dmoore@example.com</a:t>
            </a:r>
            <a:r>
              <a:rPr lang="en-US" dirty="0">
                <a:latin typeface="Lucida Console" panose="020B060904050402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“address”: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“street”: “123 Main St.”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“city”: “Denver”,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“state”: “CO”,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“zip”: “80014”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9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5917-2400-524A-91C5-01BDB37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QueryRef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C2E6-FE3B-5D42-AB64-026BABD2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422"/>
            <a:ext cx="8596668" cy="52428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 err="1"/>
              <a:t>valueChanges</a:t>
            </a:r>
            <a:r>
              <a:rPr lang="en-US" sz="2200" dirty="0"/>
              <a:t>: Observable&lt;</a:t>
            </a:r>
            <a:r>
              <a:rPr lang="en-US" sz="2200" dirty="0" err="1"/>
              <a:t>ApolloQueryResult</a:t>
            </a:r>
            <a:r>
              <a:rPr lang="en-US" sz="2200" dirty="0"/>
              <a:t>&lt;T&gt;&gt;;</a:t>
            </a:r>
          </a:p>
          <a:p>
            <a:pPr lvl="1"/>
            <a:r>
              <a:rPr lang="en-US" sz="2200" dirty="0"/>
              <a:t>result(): Promise&lt;</a:t>
            </a:r>
            <a:r>
              <a:rPr lang="en-US" sz="2200" dirty="0" err="1"/>
              <a:t>ApolloQueryResult</a:t>
            </a:r>
            <a:r>
              <a:rPr lang="en-US" sz="2200" dirty="0"/>
              <a:t>&lt;T&gt;&gt;;</a:t>
            </a:r>
          </a:p>
          <a:p>
            <a:pPr lvl="1"/>
            <a:r>
              <a:rPr lang="en-US" sz="2200" dirty="0" err="1"/>
              <a:t>currentResult</a:t>
            </a:r>
            <a:r>
              <a:rPr lang="en-US" sz="2200" dirty="0"/>
              <a:t>(): </a:t>
            </a:r>
            <a:r>
              <a:rPr lang="en-US" sz="2200" dirty="0" err="1"/>
              <a:t>ApolloCurrentResult</a:t>
            </a:r>
            <a:r>
              <a:rPr lang="en-US" sz="2200" dirty="0"/>
              <a:t>&lt;T&gt;;</a:t>
            </a:r>
          </a:p>
          <a:p>
            <a:pPr lvl="1"/>
            <a:r>
              <a:rPr lang="en-US" sz="2200" dirty="0" err="1"/>
              <a:t>getLastResult</a:t>
            </a:r>
            <a:r>
              <a:rPr lang="en-US" sz="2200" dirty="0"/>
              <a:t>(): </a:t>
            </a:r>
            <a:r>
              <a:rPr lang="en-US" sz="2200" dirty="0" err="1"/>
              <a:t>ApolloQueryResult</a:t>
            </a:r>
            <a:r>
              <a:rPr lang="en-US" sz="2200" dirty="0"/>
              <a:t>&lt;T&gt;;</a:t>
            </a:r>
          </a:p>
          <a:p>
            <a:pPr lvl="1"/>
            <a:r>
              <a:rPr lang="en-US" sz="2200" dirty="0" err="1"/>
              <a:t>getLastError</a:t>
            </a:r>
            <a:r>
              <a:rPr lang="en-US" sz="2200" dirty="0"/>
              <a:t>(): </a:t>
            </a:r>
            <a:r>
              <a:rPr lang="en-US" sz="2200" dirty="0" err="1"/>
              <a:t>ApolloError</a:t>
            </a:r>
            <a:r>
              <a:rPr lang="en-US" sz="2200" dirty="0"/>
              <a:t>;</a:t>
            </a:r>
          </a:p>
          <a:p>
            <a:pPr lvl="1"/>
            <a:r>
              <a:rPr lang="en-US" sz="2200" dirty="0" err="1"/>
              <a:t>resetLastResults</a:t>
            </a:r>
            <a:r>
              <a:rPr lang="en-US" sz="2200" dirty="0"/>
              <a:t>(): </a:t>
            </a:r>
            <a:r>
              <a:rPr lang="en-US" sz="2200" b="1" dirty="0"/>
              <a:t>void</a:t>
            </a:r>
            <a:r>
              <a:rPr lang="en-US" sz="2200" dirty="0"/>
              <a:t>;</a:t>
            </a:r>
          </a:p>
          <a:p>
            <a:pPr lvl="1"/>
            <a:r>
              <a:rPr lang="en-US" sz="2200" dirty="0" err="1"/>
              <a:t>refetch</a:t>
            </a:r>
            <a:r>
              <a:rPr lang="en-US" sz="2200" dirty="0"/>
              <a:t>(variables?: V): Promise&lt;</a:t>
            </a:r>
            <a:r>
              <a:rPr lang="en-US" sz="2200" dirty="0" err="1"/>
              <a:t>ApolloQueryResult</a:t>
            </a:r>
            <a:r>
              <a:rPr lang="en-US" sz="2200" dirty="0"/>
              <a:t>&lt;T&gt;&gt;;</a:t>
            </a:r>
          </a:p>
          <a:p>
            <a:pPr lvl="1"/>
            <a:r>
              <a:rPr lang="en-US" sz="2200" dirty="0" err="1"/>
              <a:t>fetchMore</a:t>
            </a:r>
            <a:r>
              <a:rPr lang="en-US" sz="2200" dirty="0"/>
              <a:t>(</a:t>
            </a:r>
            <a:r>
              <a:rPr lang="en-US" sz="2200" dirty="0" err="1"/>
              <a:t>fetchMoreOptions</a:t>
            </a:r>
            <a:r>
              <a:rPr lang="en-US" sz="2200" dirty="0"/>
              <a:t>: </a:t>
            </a:r>
            <a:r>
              <a:rPr lang="en-US" sz="2200" dirty="0" err="1"/>
              <a:t>FetchMoreQueryOptions</a:t>
            </a:r>
            <a:r>
              <a:rPr lang="en-US" sz="2200" dirty="0"/>
              <a:t> &amp; </a:t>
            </a:r>
            <a:r>
              <a:rPr lang="en-US" sz="2200" dirty="0" err="1"/>
              <a:t>FetchMoreOptions</a:t>
            </a:r>
            <a:r>
              <a:rPr lang="en-US" sz="2200" dirty="0"/>
              <a:t>): Promise&lt;</a:t>
            </a:r>
            <a:r>
              <a:rPr lang="en-US" sz="2200" dirty="0" err="1"/>
              <a:t>ApolloQueryResult</a:t>
            </a:r>
            <a:r>
              <a:rPr lang="en-US" sz="2200" dirty="0"/>
              <a:t>&lt;T&gt;&gt;;</a:t>
            </a:r>
          </a:p>
          <a:p>
            <a:pPr lvl="1"/>
            <a:r>
              <a:rPr lang="en-US" sz="2200" dirty="0" err="1"/>
              <a:t>subscribeToMore</a:t>
            </a:r>
            <a:r>
              <a:rPr lang="en-US" sz="2200" dirty="0"/>
              <a:t>(options: </a:t>
            </a:r>
            <a:r>
              <a:rPr lang="en-US" sz="2200" dirty="0" err="1"/>
              <a:t>SubscribeToMoreOptions</a:t>
            </a:r>
            <a:r>
              <a:rPr lang="en-US" sz="2200" dirty="0"/>
              <a:t>): () =&gt; </a:t>
            </a:r>
            <a:r>
              <a:rPr lang="en-US" sz="2200" b="1" dirty="0"/>
              <a:t>void</a:t>
            </a:r>
            <a:r>
              <a:rPr lang="en-US" sz="2200" dirty="0"/>
              <a:t>;</a:t>
            </a:r>
          </a:p>
          <a:p>
            <a:pPr lvl="1"/>
            <a:r>
              <a:rPr lang="en-US" sz="2200" dirty="0" err="1"/>
              <a:t>updateQuery</a:t>
            </a:r>
            <a:r>
              <a:rPr lang="en-US" sz="2200" dirty="0"/>
              <a:t>(</a:t>
            </a:r>
            <a:r>
              <a:rPr lang="en-US" sz="2200" dirty="0" err="1"/>
              <a:t>mapFn</a:t>
            </a:r>
            <a:r>
              <a:rPr lang="en-US" sz="2200" dirty="0"/>
              <a:t>: (</a:t>
            </a:r>
            <a:r>
              <a:rPr lang="en-US" sz="2200" dirty="0" err="1"/>
              <a:t>previousQueryResult</a:t>
            </a:r>
            <a:r>
              <a:rPr lang="en-US" sz="2200" dirty="0"/>
              <a:t>: </a:t>
            </a:r>
            <a:r>
              <a:rPr lang="en-US" sz="2200" b="1" dirty="0"/>
              <a:t>any</a:t>
            </a:r>
            <a:r>
              <a:rPr lang="en-US" sz="2200" dirty="0"/>
              <a:t>, options: </a:t>
            </a:r>
            <a:r>
              <a:rPr lang="en-US" sz="2200" dirty="0" err="1"/>
              <a:t>UpdateQueryOptions</a:t>
            </a:r>
            <a:r>
              <a:rPr lang="en-US" sz="2200" dirty="0"/>
              <a:t>) =&gt; </a:t>
            </a:r>
            <a:r>
              <a:rPr lang="en-US" sz="2200" b="1" dirty="0"/>
              <a:t>any</a:t>
            </a:r>
            <a:r>
              <a:rPr lang="en-US" sz="2200" dirty="0"/>
              <a:t>): </a:t>
            </a:r>
            <a:r>
              <a:rPr lang="en-US" sz="2200" b="1" dirty="0"/>
              <a:t>void</a:t>
            </a:r>
            <a:r>
              <a:rPr lang="en-US" sz="2200" dirty="0"/>
              <a:t>;</a:t>
            </a:r>
          </a:p>
          <a:p>
            <a:pPr lvl="1"/>
            <a:r>
              <a:rPr lang="en-US" sz="2200" dirty="0" err="1"/>
              <a:t>stopPolling</a:t>
            </a:r>
            <a:r>
              <a:rPr lang="en-US" sz="2200" dirty="0"/>
              <a:t>(): </a:t>
            </a:r>
            <a:r>
              <a:rPr lang="en-US" sz="2200" b="1" dirty="0"/>
              <a:t>void</a:t>
            </a:r>
            <a:r>
              <a:rPr lang="en-US" sz="2200" dirty="0"/>
              <a:t>;</a:t>
            </a:r>
          </a:p>
          <a:p>
            <a:pPr lvl="1"/>
            <a:r>
              <a:rPr lang="en-US" sz="2200" dirty="0" err="1"/>
              <a:t>startPolling</a:t>
            </a:r>
            <a:r>
              <a:rPr lang="en-US" sz="2200" dirty="0"/>
              <a:t>(</a:t>
            </a:r>
            <a:r>
              <a:rPr lang="en-US" sz="2200" dirty="0" err="1"/>
              <a:t>pollInterval</a:t>
            </a:r>
            <a:r>
              <a:rPr lang="en-US" sz="2200" dirty="0"/>
              <a:t>: </a:t>
            </a:r>
            <a:r>
              <a:rPr lang="en-US" sz="2200" b="1" dirty="0"/>
              <a:t>number</a:t>
            </a:r>
            <a:r>
              <a:rPr lang="en-US" sz="2200" dirty="0"/>
              <a:t>): </a:t>
            </a:r>
            <a:r>
              <a:rPr lang="en-US" sz="2200" b="1" dirty="0"/>
              <a:t>void</a:t>
            </a:r>
            <a:r>
              <a:rPr lang="en-US" sz="2200" dirty="0"/>
              <a:t>;</a:t>
            </a:r>
          </a:p>
          <a:p>
            <a:pPr lvl="1"/>
            <a:r>
              <a:rPr lang="en-US" sz="2200" dirty="0" err="1"/>
              <a:t>setOptions</a:t>
            </a:r>
            <a:r>
              <a:rPr lang="en-US" sz="2200" dirty="0"/>
              <a:t>(opts: </a:t>
            </a:r>
            <a:r>
              <a:rPr lang="en-US" sz="2200" b="1" dirty="0"/>
              <a:t>any</a:t>
            </a:r>
            <a:r>
              <a:rPr lang="en-US" sz="2200" dirty="0"/>
              <a:t>): Promise&lt;</a:t>
            </a:r>
            <a:r>
              <a:rPr lang="en-US" sz="2200" dirty="0" err="1"/>
              <a:t>ApolloQueryResult</a:t>
            </a:r>
            <a:r>
              <a:rPr lang="en-US" sz="2200" dirty="0"/>
              <a:t>&lt;T&gt;&gt;;</a:t>
            </a:r>
          </a:p>
          <a:p>
            <a:pPr lvl="1"/>
            <a:r>
              <a:rPr lang="en-US" sz="2200" dirty="0" err="1"/>
              <a:t>setVariables</a:t>
            </a:r>
            <a:r>
              <a:rPr lang="en-US" sz="2200" dirty="0"/>
              <a:t>(variables: V, </a:t>
            </a:r>
            <a:r>
              <a:rPr lang="en-US" sz="2200" dirty="0" err="1"/>
              <a:t>tryFetch</a:t>
            </a:r>
            <a:r>
              <a:rPr lang="en-US" sz="2200" dirty="0"/>
              <a:t>?: </a:t>
            </a:r>
            <a:r>
              <a:rPr lang="en-US" sz="2200" b="1" dirty="0" err="1"/>
              <a:t>boolean</a:t>
            </a:r>
            <a:r>
              <a:rPr lang="en-US" sz="2200" dirty="0"/>
              <a:t>, </a:t>
            </a:r>
            <a:r>
              <a:rPr lang="en-US" sz="2200" dirty="0" err="1"/>
              <a:t>fetchResults</a:t>
            </a:r>
            <a:r>
              <a:rPr lang="en-US" sz="2200" dirty="0"/>
              <a:t>?: </a:t>
            </a:r>
            <a:r>
              <a:rPr lang="en-US" sz="2200" b="1" dirty="0" err="1"/>
              <a:t>boolean</a:t>
            </a:r>
            <a:r>
              <a:rPr lang="en-US" sz="2200" dirty="0"/>
              <a:t>): Promise&lt;</a:t>
            </a:r>
            <a:r>
              <a:rPr lang="en-US" sz="2200" dirty="0" err="1"/>
              <a:t>ApolloQueryResult</a:t>
            </a:r>
            <a:r>
              <a:rPr lang="en-US" sz="2200" dirty="0"/>
              <a:t>&lt;T&gt;&gt;;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2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6A04-904C-114D-A80F-0B8D728D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6330-6F3B-704B-A9D2-01957123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 err="1"/>
              <a:t>FetchPolicy</a:t>
            </a:r>
            <a:endParaRPr lang="en-US" dirty="0"/>
          </a:p>
          <a:p>
            <a:r>
              <a:rPr lang="en-US" dirty="0" err="1"/>
              <a:t>ErrorPolicy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5B2-52F3-674A-B158-D247F786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7703-4F53-8D42-948B-E03B7A83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  <a:p>
            <a:r>
              <a:rPr lang="en-US" dirty="0"/>
              <a:t>Update Cache</a:t>
            </a:r>
          </a:p>
          <a:p>
            <a:r>
              <a:rPr lang="en-US" dirty="0" err="1"/>
              <a:t>refetchQuery</a:t>
            </a:r>
            <a:endParaRPr lang="en-US" dirty="0"/>
          </a:p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13831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A3FC-E89E-3B43-9B7E-C8B4B1E7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D967-A9FA-864B-90E4-088B63D3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6F902-C04B-714A-9ED7-5DB33A91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6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3861-D059-CF47-8DC5-36A12285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7AEA-C47D-8243-BDE8-67A9C93D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const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authLink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dirty="0" err="1">
                <a:latin typeface="Lucida Console" panose="020B0609040504020204" pitchFamily="49" charset="0"/>
              </a:rPr>
              <a:t>ApolloLink</a:t>
            </a:r>
            <a:r>
              <a:rPr lang="en-US" dirty="0">
                <a:latin typeface="Lucida Console" panose="020B0609040504020204" pitchFamily="49" charset="0"/>
              </a:rPr>
              <a:t>((operation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latin typeface="Lucida Console" panose="020B0609040504020204" pitchFamily="49" charset="0"/>
              </a:rPr>
              <a:t>forward) =&gt; {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const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token = </a:t>
            </a:r>
            <a:r>
              <a:rPr lang="en-US" dirty="0" err="1">
                <a:latin typeface="Lucida Console" panose="020B0609040504020204" pitchFamily="49" charset="0"/>
              </a:rPr>
              <a:t>localStorage.</a:t>
            </a:r>
            <a:r>
              <a:rPr lang="en-US" dirty="0" err="1">
                <a:solidFill>
                  <a:srgbClr val="FFC66D"/>
                </a:solidFill>
                <a:latin typeface="Lucida Console" panose="020B0609040504020204" pitchFamily="49" charset="0"/>
              </a:rPr>
              <a:t>getItem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Lucida Console" panose="020B0609040504020204" pitchFamily="49" charset="0"/>
              </a:rPr>
              <a:t>'token'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const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authorization = token ? </a:t>
            </a:r>
            <a:r>
              <a:rPr lang="en-US" dirty="0">
                <a:solidFill>
                  <a:srgbClr val="6A8759"/>
                </a:solidFill>
                <a:latin typeface="Lucida Console" panose="020B0609040504020204" pitchFamily="49" charset="0"/>
              </a:rPr>
              <a:t>`Bearer </a:t>
            </a:r>
            <a:r>
              <a:rPr lang="en-US" dirty="0">
                <a:latin typeface="Lucida Console" panose="020B0609040504020204" pitchFamily="49" charset="0"/>
              </a:rPr>
              <a:t>${token}</a:t>
            </a:r>
            <a:r>
              <a:rPr lang="en-US" dirty="0">
                <a:solidFill>
                  <a:srgbClr val="6A8759"/>
                </a:solidFill>
                <a:latin typeface="Lucida Console" panose="020B0609040504020204" pitchFamily="49" charset="0"/>
              </a:rPr>
              <a:t>` 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null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solidFill>
                  <a:srgbClr val="CC7832"/>
                </a:solidFill>
                <a:latin typeface="Lucida Console" panose="020B0609040504020204" pitchFamily="49" charset="0"/>
              </a:rPr>
              <a:t>const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headers = 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dirty="0" err="1">
                <a:latin typeface="Lucida Console" panose="020B0609040504020204" pitchFamily="49" charset="0"/>
              </a:rPr>
              <a:t>HttpHeaders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.</a:t>
            </a:r>
            <a:r>
              <a:rPr lang="en-US" dirty="0">
                <a:solidFill>
                  <a:srgbClr val="FFC66D"/>
                </a:solidFill>
                <a:latin typeface="Lucida Console" panose="020B0609040504020204" pitchFamily="49" charset="0"/>
              </a:rPr>
              <a:t>append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Lucida Console" panose="020B0609040504020204" pitchFamily="49" charset="0"/>
              </a:rPr>
              <a:t>'Authorization'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latin typeface="Lucida Console" panose="020B0609040504020204" pitchFamily="49" charset="0"/>
              </a:rPr>
              <a:t>authorization)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operation.</a:t>
            </a:r>
            <a:r>
              <a:rPr lang="en-US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setContext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9876AA"/>
                </a:solidFill>
                <a:latin typeface="Lucida Console" panose="020B0609040504020204" pitchFamily="49" charset="0"/>
              </a:rPr>
              <a:t>headers</a:t>
            </a:r>
            <a:r>
              <a:rPr lang="en-US" dirty="0">
                <a:latin typeface="Lucida Console" panose="020B0609040504020204" pitchFamily="49" charset="0"/>
              </a:rPr>
              <a:t>: headers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})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b="1" dirty="0">
                <a:solidFill>
                  <a:srgbClr val="CC7832"/>
                </a:solidFill>
                <a:latin typeface="Lucida Console" panose="020B0609040504020204" pitchFamily="49" charset="0"/>
              </a:rPr>
              <a:t>return </a:t>
            </a:r>
            <a:r>
              <a:rPr lang="en-US" dirty="0">
                <a:latin typeface="Lucida Console" panose="020B0609040504020204" pitchFamily="49" charset="0"/>
              </a:rPr>
              <a:t>forward(operation)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})</a:t>
            </a:r>
            <a:r>
              <a:rPr lang="en-US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20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E9B2-8C5F-2E43-8F04-446C1180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7028-4612-124A-A7EF-4C31AB2C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 </a:t>
            </a:r>
            <a:r>
              <a:rPr lang="en-US" dirty="0" err="1"/>
              <a:t>InMemory</a:t>
            </a:r>
            <a:r>
              <a:rPr lang="en-US" dirty="0"/>
              <a:t> Cache</a:t>
            </a:r>
          </a:p>
          <a:p>
            <a:r>
              <a:rPr lang="en-US" dirty="0" err="1"/>
              <a:t>dataIdFromObject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8361-32DF-2645-9D79-92D91D50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E0DD-DC83-CD4F-9349-E65335F3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Graphiql</a:t>
            </a:r>
            <a:r>
              <a:rPr lang="en-US" dirty="0"/>
              <a:t>: An In-browser IDE for exploring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Requires browser plugin for Authentication Header</a:t>
            </a:r>
          </a:p>
          <a:p>
            <a:r>
              <a:rPr lang="en-US" dirty="0" err="1"/>
              <a:t>Graphql</a:t>
            </a:r>
            <a:r>
              <a:rPr lang="en-US" dirty="0"/>
              <a:t> Playground</a:t>
            </a:r>
          </a:p>
          <a:p>
            <a:r>
              <a:rPr lang="en-US" dirty="0"/>
              <a:t>IDE / Editor Plugins</a:t>
            </a:r>
          </a:p>
          <a:p>
            <a:pPr lvl="1"/>
            <a:r>
              <a:rPr lang="en-US" dirty="0" err="1"/>
              <a:t>Webstorm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r>
              <a:rPr lang="en-US" dirty="0"/>
              <a:t>Apollo Client </a:t>
            </a:r>
            <a:r>
              <a:rPr lang="en-US" dirty="0" err="1"/>
              <a:t>Devtools</a:t>
            </a:r>
            <a:r>
              <a:rPr lang="en-US" dirty="0"/>
              <a:t> Chrome Extension</a:t>
            </a:r>
          </a:p>
          <a:p>
            <a:r>
              <a:rPr lang="en-US" dirty="0">
                <a:hlinkClick r:id="rId3"/>
              </a:rPr>
              <a:t>https://gitter.im/graphile/postgraphile</a:t>
            </a:r>
            <a:endParaRPr lang="en-US" dirty="0"/>
          </a:p>
          <a:p>
            <a:r>
              <a:rPr lang="en-US" dirty="0">
                <a:hlinkClick r:id="rId4"/>
              </a:rPr>
              <a:t>https://www.apollographql.com/slack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7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DA32-30E4-CE41-8181-CEFA1BC3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and REST -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D1A5-EF3A-C54D-BC84-8C17F51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Resources with IDs</a:t>
            </a:r>
          </a:p>
          <a:p>
            <a:r>
              <a:rPr lang="en-US" sz="2800" dirty="0"/>
              <a:t>Utilize standard HTTP requests</a:t>
            </a:r>
          </a:p>
          <a:p>
            <a:r>
              <a:rPr lang="en-US" sz="2800" dirty="0"/>
              <a:t>Serialize data in JSON</a:t>
            </a:r>
          </a:p>
          <a:p>
            <a:r>
              <a:rPr lang="en-US" sz="2800" dirty="0"/>
              <a:t>Endpoints call functions on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AC3B-249E-8C4D-9FD9-4824E96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GraphQL</a:t>
            </a:r>
            <a:r>
              <a:rPr lang="en-US" dirty="0"/>
              <a:t> vs REST</a:t>
            </a:r>
            <a:br>
              <a:rPr lang="en-US" dirty="0"/>
            </a:br>
            <a:r>
              <a:rPr lang="en-US" dirty="0"/>
              <a:t>Differences and 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CE1A-2E83-8249-A012-F131E4CCD6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Query Language Specification and collection of tools</a:t>
            </a:r>
          </a:p>
          <a:p>
            <a:r>
              <a:rPr lang="en-US" dirty="0"/>
              <a:t>The endpoint is separate from how you fetch an object</a:t>
            </a:r>
          </a:p>
          <a:p>
            <a:r>
              <a:rPr lang="en-US" dirty="0"/>
              <a:t>The server declares what resources are available and the client asks for what it needs at the time</a:t>
            </a:r>
          </a:p>
          <a:p>
            <a:pPr lvl="1"/>
            <a:r>
              <a:rPr lang="en-US" dirty="0"/>
              <a:t>Clients with different needs can construct their own queries</a:t>
            </a:r>
          </a:p>
          <a:p>
            <a:pPr lvl="1"/>
            <a:r>
              <a:rPr lang="en-US" dirty="0"/>
              <a:t>Always offers the smallest possible request.</a:t>
            </a:r>
          </a:p>
          <a:p>
            <a:r>
              <a:rPr lang="en-US" dirty="0"/>
              <a:t>One query can call many resolvers to construct a nested response</a:t>
            </a:r>
          </a:p>
          <a:p>
            <a:r>
              <a:rPr lang="en-US" dirty="0"/>
              <a:t>Improved deprecation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D846-AE4E-524F-B383-A50F5A38F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REST</a:t>
            </a:r>
          </a:p>
          <a:p>
            <a:r>
              <a:rPr lang="en-US" dirty="0"/>
              <a:t>Architectural Concept</a:t>
            </a:r>
          </a:p>
          <a:p>
            <a:r>
              <a:rPr lang="en-US" dirty="0"/>
              <a:t>The endpoint is the identify of the object</a:t>
            </a:r>
          </a:p>
          <a:p>
            <a:r>
              <a:rPr lang="en-US" dirty="0"/>
              <a:t>Size and shape of response is determined by the server</a:t>
            </a:r>
          </a:p>
          <a:p>
            <a:pPr lvl="1"/>
            <a:r>
              <a:rPr lang="en-US" dirty="0"/>
              <a:t>Clients with different needs require custom endpoints</a:t>
            </a:r>
          </a:p>
          <a:p>
            <a:r>
              <a:rPr lang="en-US" dirty="0"/>
              <a:t>One query usually calls one route handler. </a:t>
            </a:r>
          </a:p>
          <a:p>
            <a:r>
              <a:rPr lang="en-US" dirty="0"/>
              <a:t>Verbs, HTTP Response codes, PATCH???</a:t>
            </a:r>
          </a:p>
          <a:p>
            <a:r>
              <a:rPr lang="en-US" dirty="0"/>
              <a:t>Wide array of implementations which may or may not be RESTful</a:t>
            </a:r>
          </a:p>
          <a:p>
            <a:r>
              <a:rPr lang="en-US" dirty="0"/>
              <a:t>Frontend / Backend miscommunication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1064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8564-09F4-8E4E-A447-232FC148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–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DB587-4CF1-8C44-9E15-76CE2031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can be implemented in ways to give it many of the </a:t>
            </a:r>
            <a:r>
              <a:rPr lang="en-US" dirty="0" err="1"/>
              <a:t>GraphQL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Sparse </a:t>
            </a:r>
            <a:r>
              <a:rPr lang="en-US" dirty="0" err="1"/>
              <a:t>Fieldsets</a:t>
            </a:r>
            <a:r>
              <a:rPr lang="en-US" dirty="0"/>
              <a:t> / Partials: JSON-API</a:t>
            </a:r>
          </a:p>
          <a:p>
            <a:pPr lvl="2"/>
            <a:r>
              <a:rPr lang="en-US" dirty="0">
                <a:hlinkClick r:id="rId2"/>
              </a:rPr>
              <a:t>http://jsonapi.org/</a:t>
            </a:r>
            <a:endParaRPr lang="en-US" dirty="0"/>
          </a:p>
          <a:p>
            <a:pPr lvl="2"/>
            <a:r>
              <a:rPr lang="en-US" dirty="0">
                <a:latin typeface="Bitstream Vera Sans Mono Roman" panose="020B0609030804020204" pitchFamily="49" charset="0"/>
              </a:rPr>
              <a:t>GET /</a:t>
            </a:r>
            <a:r>
              <a:rPr lang="en-US" dirty="0" err="1">
                <a:latin typeface="Bitstream Vera Sans Mono Roman" panose="020B0609030804020204" pitchFamily="49" charset="0"/>
              </a:rPr>
              <a:t>articles?fields</a:t>
            </a:r>
            <a:r>
              <a:rPr lang="en-US" dirty="0">
                <a:latin typeface="Bitstream Vera Sans Mono Roman" panose="020B0609030804020204" pitchFamily="49" charset="0"/>
              </a:rPr>
              <a:t>[articles]=</a:t>
            </a:r>
            <a:r>
              <a:rPr lang="en-US" dirty="0" err="1">
                <a:latin typeface="Bitstream Vera Sans Mono Roman" panose="020B0609030804020204" pitchFamily="49" charset="0"/>
              </a:rPr>
              <a:t>title,body</a:t>
            </a:r>
            <a:endParaRPr lang="en-US" dirty="0">
              <a:latin typeface="Bitstream Vera Sans Mono Roman" panose="020B0609030804020204" pitchFamily="49" charset="0"/>
            </a:endParaRPr>
          </a:p>
          <a:p>
            <a:pPr lvl="1"/>
            <a:r>
              <a:rPr lang="en-US" dirty="0"/>
              <a:t>Types, Schemas and Data Inclusion: JSON Schema and HATEOAS</a:t>
            </a:r>
          </a:p>
          <a:p>
            <a:pPr lvl="2"/>
            <a:r>
              <a:rPr lang="en-US" dirty="0">
                <a:hlinkClick r:id="rId3"/>
              </a:rPr>
              <a:t>http://json-schema.org/</a:t>
            </a:r>
            <a:endParaRPr lang="en-US" dirty="0"/>
          </a:p>
          <a:p>
            <a:pPr lvl="1"/>
            <a:r>
              <a:rPr lang="en-US" dirty="0"/>
              <a:t>Evolution</a:t>
            </a:r>
          </a:p>
          <a:p>
            <a:pPr lvl="1"/>
            <a:r>
              <a:rPr lang="en-US" dirty="0"/>
              <a:t>OData (Open Data Protocol) defines a set of best practices for building and consuming RESTful APIs</a:t>
            </a:r>
          </a:p>
          <a:p>
            <a:pPr lvl="2"/>
            <a:r>
              <a:rPr lang="en-US" dirty="0">
                <a:hlinkClick r:id="rId4"/>
              </a:rPr>
              <a:t>http://www.odata.org/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has opinionated, convenient solutions</a:t>
            </a:r>
          </a:p>
        </p:txBody>
      </p:sp>
    </p:spTree>
    <p:extLst>
      <p:ext uri="{BB962C8B-B14F-4D97-AF65-F5344CB8AC3E}">
        <p14:creationId xmlns:p14="http://schemas.microsoft.com/office/powerpoint/2010/main" val="291664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D29D-83EC-F24E-81B2-17AEEE3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– Summary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7DDA-A18E-F745-9602-8FFCD7B3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If your REST API is following good practices, then the advertised advantages of </a:t>
            </a:r>
            <a:r>
              <a:rPr lang="en-US" dirty="0" err="1">
                <a:solidFill>
                  <a:schemeClr val="tx1"/>
                </a:solidFill>
              </a:rPr>
              <a:t>GraphQL</a:t>
            </a:r>
            <a:r>
              <a:rPr lang="en-US" dirty="0">
                <a:solidFill>
                  <a:schemeClr val="tx1"/>
                </a:solidFill>
              </a:rPr>
              <a:t> seem to fall a bit short.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Allowing careful evolution instead of global versioning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Serializing data instead of returning directly from data store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Implementing sparse </a:t>
            </a:r>
            <a:r>
              <a:rPr lang="en-US" dirty="0" err="1">
                <a:solidFill>
                  <a:schemeClr val="tx1"/>
                </a:solidFill>
              </a:rPr>
              <a:t>fieldsets</a:t>
            </a:r>
            <a:r>
              <a:rPr lang="en-US" dirty="0">
                <a:solidFill>
                  <a:schemeClr val="tx1"/>
                </a:solidFill>
              </a:rPr>
              <a:t> to allow slimming down response sizes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Outlining data structures with JSON schema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Offering binary alternatives to JSON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 need a highly query-able API, expect an array of clients that need small and different data, and can restructure your data to be inexpensive to query, then </a:t>
            </a:r>
            <a:r>
              <a:rPr lang="en-US" dirty="0" err="1">
                <a:solidFill>
                  <a:schemeClr val="tx1"/>
                </a:solidFill>
              </a:rPr>
              <a:t>GraphQL</a:t>
            </a:r>
            <a:r>
              <a:rPr lang="en-US" dirty="0">
                <a:solidFill>
                  <a:schemeClr val="tx1"/>
                </a:solidFill>
              </a:rPr>
              <a:t> is likely to fit your needs.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don’t have to choose! Use both concurrently!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35CA0-D16C-574D-BF8F-D4541BB7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33856-727D-CD43-8280-1D463607F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371EE-4B70-2B45-95CA-7D628D5D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26"/>
            <a:ext cx="12192000" cy="61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AE03A-27A7-BF4D-BE43-E9642527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DCAE-3527-6242-A6D6-F24074EDE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B8F47-9F6E-1A40-96AF-D2BCE74B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Frank </a:t>
            </a:r>
            <a:r>
              <a:rPr lang="en-US" dirty="0" err="1"/>
              <a:t>Sheiness</a:t>
            </a:r>
            <a:endParaRPr lang="en-US" dirty="0"/>
          </a:p>
          <a:p>
            <a:r>
              <a:rPr lang="en-US" dirty="0"/>
              <a:t>March 28, 2018</a:t>
            </a:r>
          </a:p>
          <a:p>
            <a:r>
              <a:rPr lang="en-US" dirty="0"/>
              <a:t>Rocky Mountain Angular Meetup</a:t>
            </a:r>
          </a:p>
        </p:txBody>
      </p:sp>
    </p:spTree>
    <p:extLst>
      <p:ext uri="{BB962C8B-B14F-4D97-AF65-F5344CB8AC3E}">
        <p14:creationId xmlns:p14="http://schemas.microsoft.com/office/powerpoint/2010/main" val="210645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BEF9-2F41-6840-883C-F6111B5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F95D-C393-6840-B97E-C895FD08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Frank </a:t>
            </a:r>
            <a:r>
              <a:rPr lang="en-US" dirty="0" err="1"/>
              <a:t>Sheiness</a:t>
            </a:r>
            <a:endParaRPr lang="en-US" dirty="0"/>
          </a:p>
          <a:p>
            <a:r>
              <a:rPr lang="en-US" dirty="0"/>
              <a:t>Principal Engineer II at Charter Communications</a:t>
            </a:r>
          </a:p>
          <a:p>
            <a:r>
              <a:rPr lang="en-US" dirty="0"/>
              <a:t>Sysadmin-turned-Web Application Developer</a:t>
            </a:r>
          </a:p>
          <a:p>
            <a:r>
              <a:rPr lang="en-US" dirty="0"/>
              <a:t>Recent transplant to Denver from Austin, TX</a:t>
            </a:r>
          </a:p>
          <a:p>
            <a:r>
              <a:rPr lang="en-US" dirty="0"/>
              <a:t>Billiards and tabletop gamer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https://www.linkedin.com/in/frank-sheiness</a:t>
            </a:r>
            <a:endParaRPr lang="en-US" dirty="0"/>
          </a:p>
          <a:p>
            <a:r>
              <a:rPr lang="en-US" dirty="0">
                <a:hlinkClick r:id="rId4"/>
              </a:rPr>
              <a:t>https://github.com/syndesis</a:t>
            </a:r>
            <a:endParaRPr lang="en-US" dirty="0"/>
          </a:p>
          <a:p>
            <a:r>
              <a:rPr lang="en-US" dirty="0">
                <a:hlinkClick r:id="rId5"/>
              </a:rPr>
              <a:t>frank@dough.net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 · Ionic · </a:t>
            </a:r>
            <a:r>
              <a:rPr lang="en-US" dirty="0" err="1"/>
              <a:t>ngrx</a:t>
            </a:r>
            <a:r>
              <a:rPr lang="en-US" dirty="0"/>
              <a:t> · </a:t>
            </a:r>
            <a:r>
              <a:rPr lang="en-US" dirty="0" err="1"/>
              <a:t>GraphQL</a:t>
            </a:r>
            <a:r>
              <a:rPr lang="en-US" dirty="0"/>
              <a:t> · Firebase ·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678EA-CB81-9742-AD43-B0E0BC13D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91" y="3985845"/>
            <a:ext cx="358531" cy="35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7D234-6595-3745-A8FB-1A1BC31B5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91" y="4393834"/>
            <a:ext cx="361462" cy="3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A182-6C53-2D4F-885D-A93ABC1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2989-CE12-1241-8B32-F20CC2EA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 err="1"/>
              <a:t>GraphQL</a:t>
            </a:r>
            <a:r>
              <a:rPr lang="en-US" dirty="0"/>
              <a:t> implementations – Back and Front end</a:t>
            </a:r>
          </a:p>
          <a:p>
            <a:r>
              <a:rPr lang="en-US" dirty="0" err="1"/>
              <a:t>GraphQL</a:t>
            </a:r>
            <a:r>
              <a:rPr lang="en-US" dirty="0"/>
              <a:t> vs REST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4D27D-546D-2740-AB5C-451A5674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06" y="4100975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76467-7797-EC4E-8677-8C794F90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67" y="4214815"/>
            <a:ext cx="2044885" cy="217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B5DBEC-3C0A-B54D-98DA-E91E52A421C5}"/>
              </a:ext>
            </a:extLst>
          </p:cNvPr>
          <p:cNvSpPr txBox="1"/>
          <p:nvPr/>
        </p:nvSpPr>
        <p:spPr>
          <a:xfrm>
            <a:off x="4872129" y="4634970"/>
            <a:ext cx="496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710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760A-2D50-314B-8228-609EAB3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3E60-05E6-434E-A888-414228B6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language for APIs and a runtime for fulfilling those queries with your existing data</a:t>
            </a:r>
          </a:p>
          <a:p>
            <a:r>
              <a:rPr lang="en-US" dirty="0"/>
              <a:t>Response to modern web application needs</a:t>
            </a:r>
          </a:p>
          <a:p>
            <a:r>
              <a:rPr lang="en-US" dirty="0"/>
              <a:t>Alternative to REST</a:t>
            </a:r>
          </a:p>
          <a:p>
            <a:r>
              <a:rPr lang="en-US" dirty="0"/>
              <a:t>Developed internally by Facebook in 2012</a:t>
            </a:r>
          </a:p>
          <a:p>
            <a:r>
              <a:rPr lang="en-US" dirty="0"/>
              <a:t>Released publically in 2015</a:t>
            </a:r>
          </a:p>
          <a:p>
            <a:r>
              <a:rPr lang="en-US" dirty="0"/>
              <a:t>Specification</a:t>
            </a:r>
          </a:p>
          <a:p>
            <a:pPr lvl="1"/>
            <a:r>
              <a:rPr lang="en-US" dirty="0">
                <a:hlinkClick r:id="rId3"/>
              </a:rPr>
              <a:t>http://facebook.github.io/graphql/October2016/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https://github.com/facebook/graphql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34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13427</TotalTime>
  <Words>1254</Words>
  <Application>Microsoft Macintosh PowerPoint</Application>
  <PresentationFormat>Widescreen</PresentationFormat>
  <Paragraphs>291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Bitstream Vera Sans Mono Roman</vt:lpstr>
      <vt:lpstr>Calibri</vt:lpstr>
      <vt:lpstr>Calibri Light</vt:lpstr>
      <vt:lpstr>Lucida Console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GraphQL</vt:lpstr>
      <vt:lpstr>Who am I?</vt:lpstr>
      <vt:lpstr>What are we going to talk about?</vt:lpstr>
      <vt:lpstr>What is GraphQL?</vt:lpstr>
      <vt:lpstr>Who is using GraphQL</vt:lpstr>
      <vt:lpstr>PowerPoint Presentation</vt:lpstr>
      <vt:lpstr>Why did Facebook create GraphQL?</vt:lpstr>
      <vt:lpstr>GraphQL Software</vt:lpstr>
      <vt:lpstr>GraphQL Backend Servers</vt:lpstr>
      <vt:lpstr>A basic GraphQL Schema</vt:lpstr>
      <vt:lpstr>PostGraphile API Server</vt:lpstr>
      <vt:lpstr>Postgres Schema - demodb</vt:lpstr>
      <vt:lpstr>Start Postgraphile standalone server</vt:lpstr>
      <vt:lpstr>PostGraphile API From Schema</vt:lpstr>
      <vt:lpstr>GraphQL Frontend Client</vt:lpstr>
      <vt:lpstr>Getting Started - Angular</vt:lpstr>
      <vt:lpstr>Apollo-Client Angular Module</vt:lpstr>
      <vt:lpstr>GraphQL Queries</vt:lpstr>
      <vt:lpstr>Gql strings</vt:lpstr>
      <vt:lpstr>Example Query</vt:lpstr>
      <vt:lpstr>QueryRef </vt:lpstr>
      <vt:lpstr>Queries</vt:lpstr>
      <vt:lpstr>Mutations</vt:lpstr>
      <vt:lpstr>API Service</vt:lpstr>
      <vt:lpstr>Authentication</vt:lpstr>
      <vt:lpstr>Caching</vt:lpstr>
      <vt:lpstr>Development Tools and Resources</vt:lpstr>
      <vt:lpstr>GraphQL and REST - Similarities</vt:lpstr>
      <vt:lpstr>GraphQL vs REST Differences and Advantages</vt:lpstr>
      <vt:lpstr>GraphQL vs REST – Summary</vt:lpstr>
      <vt:lpstr>GraphQL vs Rest – Summary (continued)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GraphQL</dc:title>
  <dc:creator>Microsoft Office User</dc:creator>
  <cp:lastModifiedBy>Microsoft Office User</cp:lastModifiedBy>
  <cp:revision>52</cp:revision>
  <dcterms:created xsi:type="dcterms:W3CDTF">2018-03-01T17:17:23Z</dcterms:created>
  <dcterms:modified xsi:type="dcterms:W3CDTF">2018-03-25T17:04:49Z</dcterms:modified>
</cp:coreProperties>
</file>